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media/image2.jpg" ContentType="image/jpeg"/>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80" r:id="rId2"/>
    <p:sldMasterId id="2147483798" r:id="rId3"/>
    <p:sldMasterId id="2147483810" r:id="rId4"/>
    <p:sldMasterId id="2147483816" r:id="rId5"/>
    <p:sldMasterId id="2147483846" r:id="rId6"/>
    <p:sldMasterId id="2147483870" r:id="rId7"/>
  </p:sldMasterIdLst>
  <p:notesMasterIdLst>
    <p:notesMasterId r:id="rId67"/>
  </p:notesMasterIdLst>
  <p:handoutMasterIdLst>
    <p:handoutMasterId r:id="rId68"/>
  </p:handoutMasterIdLst>
  <p:sldIdLst>
    <p:sldId id="256" r:id="rId8"/>
    <p:sldId id="342" r:id="rId9"/>
    <p:sldId id="344" r:id="rId10"/>
    <p:sldId id="279" r:id="rId11"/>
    <p:sldId id="258" r:id="rId12"/>
    <p:sldId id="290" r:id="rId13"/>
    <p:sldId id="259" r:id="rId14"/>
    <p:sldId id="260" r:id="rId15"/>
    <p:sldId id="349" r:id="rId16"/>
    <p:sldId id="350" r:id="rId17"/>
    <p:sldId id="309" r:id="rId18"/>
    <p:sldId id="327" r:id="rId19"/>
    <p:sldId id="312" r:id="rId20"/>
    <p:sldId id="308" r:id="rId21"/>
    <p:sldId id="338" r:id="rId22"/>
    <p:sldId id="262" r:id="rId23"/>
    <p:sldId id="294" r:id="rId24"/>
    <p:sldId id="326" r:id="rId25"/>
    <p:sldId id="295" r:id="rId26"/>
    <p:sldId id="332" r:id="rId27"/>
    <p:sldId id="296" r:id="rId28"/>
    <p:sldId id="263" r:id="rId29"/>
    <p:sldId id="266" r:id="rId30"/>
    <p:sldId id="280" r:id="rId31"/>
    <p:sldId id="281" r:id="rId32"/>
    <p:sldId id="268" r:id="rId33"/>
    <p:sldId id="269" r:id="rId34"/>
    <p:sldId id="352" r:id="rId35"/>
    <p:sldId id="353" r:id="rId36"/>
    <p:sldId id="354" r:id="rId37"/>
    <p:sldId id="264" r:id="rId38"/>
    <p:sldId id="337" r:id="rId39"/>
    <p:sldId id="271" r:id="rId40"/>
    <p:sldId id="272" r:id="rId41"/>
    <p:sldId id="323" r:id="rId42"/>
    <p:sldId id="331" r:id="rId43"/>
    <p:sldId id="302" r:id="rId44"/>
    <p:sldId id="303" r:id="rId45"/>
    <p:sldId id="305" r:id="rId46"/>
    <p:sldId id="287" r:id="rId47"/>
    <p:sldId id="335" r:id="rId48"/>
    <p:sldId id="336" r:id="rId49"/>
    <p:sldId id="288" r:id="rId50"/>
    <p:sldId id="289" r:id="rId51"/>
    <p:sldId id="321" r:id="rId52"/>
    <p:sldId id="291" r:id="rId53"/>
    <p:sldId id="292" r:id="rId54"/>
    <p:sldId id="293" r:id="rId55"/>
    <p:sldId id="328" r:id="rId56"/>
    <p:sldId id="329" r:id="rId57"/>
    <p:sldId id="316" r:id="rId58"/>
    <p:sldId id="319" r:id="rId59"/>
    <p:sldId id="317" r:id="rId60"/>
    <p:sldId id="318" r:id="rId61"/>
    <p:sldId id="320" r:id="rId62"/>
    <p:sldId id="346" r:id="rId63"/>
    <p:sldId id="273" r:id="rId64"/>
    <p:sldId id="313" r:id="rId65"/>
    <p:sldId id="274" r:id="rId66"/>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9999"/>
    <a:srgbClr val="CC00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97" autoAdjust="0"/>
  </p:normalViewPr>
  <p:slideViewPr>
    <p:cSldViewPr snapToGrid="0">
      <p:cViewPr>
        <p:scale>
          <a:sx n="86" d="100"/>
          <a:sy n="86" d="100"/>
        </p:scale>
        <p:origin x="-648" y="54"/>
      </p:cViewPr>
      <p:guideLst>
        <p:guide orient="horz" pos="2160"/>
        <p:guide pos="3840"/>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D5296-527D-4C28-862A-DFB567EE517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pt-BR"/>
        </a:p>
      </dgm:t>
    </dgm:pt>
    <dgm:pt modelId="{D0D3655A-1230-4309-A4C5-C2DDA7F6F456}">
      <dgm:prSet phldrT="[Texto]"/>
      <dgm:spPr/>
      <dgm:t>
        <a:bodyPr/>
        <a:lstStyle/>
        <a:p>
          <a:r>
            <a:rPr lang="pt-BR" dirty="0" smtClean="0"/>
            <a:t>E x D</a:t>
          </a:r>
          <a:endParaRPr lang="pt-BR" dirty="0"/>
        </a:p>
      </dgm:t>
    </dgm:pt>
    <dgm:pt modelId="{23B8B177-4385-4419-A97D-B292E1966FA6}" type="parTrans" cxnId="{2F191EB6-5387-4ED7-A11C-A8F2B94C7989}">
      <dgm:prSet/>
      <dgm:spPr/>
      <dgm:t>
        <a:bodyPr/>
        <a:lstStyle/>
        <a:p>
          <a:endParaRPr lang="pt-BR"/>
        </a:p>
      </dgm:t>
    </dgm:pt>
    <dgm:pt modelId="{A55B408E-A3E7-4D92-A46B-9FD35686BC42}" type="sibTrans" cxnId="{2F191EB6-5387-4ED7-A11C-A8F2B94C7989}">
      <dgm:prSet/>
      <dgm:spPr/>
      <dgm:t>
        <a:bodyPr/>
        <a:lstStyle/>
        <a:p>
          <a:endParaRPr lang="pt-BR"/>
        </a:p>
      </dgm:t>
    </dgm:pt>
    <dgm:pt modelId="{E07B40F0-6F42-4E7A-8B59-2467AEB36637}">
      <dgm:prSet phldrT="[Texto]"/>
      <dgm:spPr/>
      <dgm:t>
        <a:bodyPr/>
        <a:lstStyle/>
        <a:p>
          <a:r>
            <a:rPr lang="pt-BR" dirty="0" smtClean="0"/>
            <a:t>ED (a)</a:t>
          </a:r>
          <a:endParaRPr lang="pt-BR" dirty="0"/>
        </a:p>
      </dgm:t>
    </dgm:pt>
    <dgm:pt modelId="{18F24B07-B6E1-4E0B-8169-14700282FE81}" type="parTrans" cxnId="{DD149FA4-C191-40A6-882F-CC13B7141920}">
      <dgm:prSet/>
      <dgm:spPr/>
      <dgm:t>
        <a:bodyPr/>
        <a:lstStyle/>
        <a:p>
          <a:endParaRPr lang="pt-BR"/>
        </a:p>
      </dgm:t>
    </dgm:pt>
    <dgm:pt modelId="{20E7C876-277B-4813-8869-CCE5B0A0A973}" type="sibTrans" cxnId="{DD149FA4-C191-40A6-882F-CC13B7141920}">
      <dgm:prSet/>
      <dgm:spPr/>
      <dgm:t>
        <a:bodyPr/>
        <a:lstStyle/>
        <a:p>
          <a:endParaRPr lang="pt-BR"/>
        </a:p>
      </dgm:t>
    </dgm:pt>
    <dgm:pt modelId="{2E5D49FD-D724-4434-9EF4-6D8083EA1BDE}">
      <dgm:prSet phldrT="[Texto]"/>
      <dgm:spPr/>
      <dgm:t>
        <a:bodyPr/>
        <a:lstStyle/>
        <a:p>
          <a:r>
            <a:rPr lang="pt-BR" dirty="0" smtClean="0"/>
            <a:t>ED (b)</a:t>
          </a:r>
          <a:endParaRPr lang="pt-BR" dirty="0"/>
        </a:p>
      </dgm:t>
    </dgm:pt>
    <dgm:pt modelId="{43673982-C661-49FB-A69B-313614F7E4A6}" type="parTrans" cxnId="{7BB26B1C-471B-46EC-B4DC-566BCD0E1133}">
      <dgm:prSet/>
      <dgm:spPr/>
      <dgm:t>
        <a:bodyPr/>
        <a:lstStyle/>
        <a:p>
          <a:endParaRPr lang="pt-BR"/>
        </a:p>
      </dgm:t>
    </dgm:pt>
    <dgm:pt modelId="{D7FC93DE-43B8-49AC-AA74-B8988AFDCB18}" type="sibTrans" cxnId="{7BB26B1C-471B-46EC-B4DC-566BCD0E1133}">
      <dgm:prSet/>
      <dgm:spPr/>
      <dgm:t>
        <a:bodyPr/>
        <a:lstStyle/>
        <a:p>
          <a:endParaRPr lang="pt-BR"/>
        </a:p>
      </dgm:t>
    </dgm:pt>
    <dgm:pt modelId="{6E19AE9D-4D52-4B6C-A728-1530E991BC0F}">
      <dgm:prSet phldrT="[Texto]"/>
      <dgm:spPr/>
      <dgm:t>
        <a:bodyPr/>
        <a:lstStyle/>
        <a:p>
          <a:r>
            <a:rPr lang="pt-BR" dirty="0" smtClean="0"/>
            <a:t>ED (c)</a:t>
          </a:r>
          <a:endParaRPr lang="pt-BR" dirty="0"/>
        </a:p>
      </dgm:t>
    </dgm:pt>
    <dgm:pt modelId="{572F7F06-4253-4335-B850-B2B3ACAA2057}" type="parTrans" cxnId="{A6B2C6D9-9A7D-4654-8A18-41CF52BC3652}">
      <dgm:prSet/>
      <dgm:spPr/>
      <dgm:t>
        <a:bodyPr/>
        <a:lstStyle/>
        <a:p>
          <a:endParaRPr lang="pt-BR"/>
        </a:p>
      </dgm:t>
    </dgm:pt>
    <dgm:pt modelId="{8F0B8DFF-CBCE-4A92-B4D9-9E286BF3AFC8}" type="sibTrans" cxnId="{A6B2C6D9-9A7D-4654-8A18-41CF52BC3652}">
      <dgm:prSet/>
      <dgm:spPr/>
      <dgm:t>
        <a:bodyPr/>
        <a:lstStyle/>
        <a:p>
          <a:endParaRPr lang="pt-BR"/>
        </a:p>
      </dgm:t>
    </dgm:pt>
    <dgm:pt modelId="{6A0414FB-7F02-4DAA-A379-163EF5D92485}">
      <dgm:prSet phldrT="[Texto]"/>
      <dgm:spPr/>
      <dgm:t>
        <a:bodyPr/>
        <a:lstStyle/>
        <a:p>
          <a:r>
            <a:rPr lang="pt-BR" dirty="0" smtClean="0"/>
            <a:t>ED (d)</a:t>
          </a:r>
          <a:endParaRPr lang="pt-BR" dirty="0"/>
        </a:p>
      </dgm:t>
    </dgm:pt>
    <dgm:pt modelId="{D53E84EB-1D55-448E-95E2-8EB50592A76A}" type="parTrans" cxnId="{9CA7A60C-DA70-4A09-AADC-B7F2509C3818}">
      <dgm:prSet/>
      <dgm:spPr/>
      <dgm:t>
        <a:bodyPr/>
        <a:lstStyle/>
        <a:p>
          <a:endParaRPr lang="pt-BR"/>
        </a:p>
      </dgm:t>
    </dgm:pt>
    <dgm:pt modelId="{4FFF21AE-99CE-4878-AD34-428D75F03F9F}" type="sibTrans" cxnId="{9CA7A60C-DA70-4A09-AADC-B7F2509C3818}">
      <dgm:prSet/>
      <dgm:spPr/>
      <dgm:t>
        <a:bodyPr/>
        <a:lstStyle/>
        <a:p>
          <a:endParaRPr lang="pt-BR"/>
        </a:p>
      </dgm:t>
    </dgm:pt>
    <dgm:pt modelId="{579E4BBB-814B-4004-90C6-FAD84AE772F6}" type="pres">
      <dgm:prSet presAssocID="{4B5D5296-527D-4C28-862A-DFB567EE517F}" presName="diagram" presStyleCnt="0">
        <dgm:presLayoutVars>
          <dgm:chMax val="1"/>
          <dgm:dir/>
          <dgm:animLvl val="ctr"/>
          <dgm:resizeHandles val="exact"/>
        </dgm:presLayoutVars>
      </dgm:prSet>
      <dgm:spPr/>
      <dgm:t>
        <a:bodyPr/>
        <a:lstStyle/>
        <a:p>
          <a:endParaRPr lang="pt-BR"/>
        </a:p>
      </dgm:t>
    </dgm:pt>
    <dgm:pt modelId="{605492A2-F2FC-401F-B79F-F6A8CBC0DBF2}" type="pres">
      <dgm:prSet presAssocID="{4B5D5296-527D-4C28-862A-DFB567EE517F}" presName="matrix" presStyleCnt="0"/>
      <dgm:spPr/>
    </dgm:pt>
    <dgm:pt modelId="{87AF5570-BDD1-4AE4-BAE5-06FA62D8BC12}" type="pres">
      <dgm:prSet presAssocID="{4B5D5296-527D-4C28-862A-DFB567EE517F}" presName="tile1" presStyleLbl="node1" presStyleIdx="0" presStyleCnt="4"/>
      <dgm:spPr/>
      <dgm:t>
        <a:bodyPr/>
        <a:lstStyle/>
        <a:p>
          <a:endParaRPr lang="pt-BR"/>
        </a:p>
      </dgm:t>
    </dgm:pt>
    <dgm:pt modelId="{BF8E0CFD-BA50-43E4-BCD3-3AE98EC8F194}" type="pres">
      <dgm:prSet presAssocID="{4B5D5296-527D-4C28-862A-DFB567EE517F}" presName="tile1text" presStyleLbl="node1" presStyleIdx="0" presStyleCnt="4">
        <dgm:presLayoutVars>
          <dgm:chMax val="0"/>
          <dgm:chPref val="0"/>
          <dgm:bulletEnabled val="1"/>
        </dgm:presLayoutVars>
      </dgm:prSet>
      <dgm:spPr/>
      <dgm:t>
        <a:bodyPr/>
        <a:lstStyle/>
        <a:p>
          <a:endParaRPr lang="pt-BR"/>
        </a:p>
      </dgm:t>
    </dgm:pt>
    <dgm:pt modelId="{845764E5-B430-4B5A-9FF7-4D55FBA5E26D}" type="pres">
      <dgm:prSet presAssocID="{4B5D5296-527D-4C28-862A-DFB567EE517F}" presName="tile2" presStyleLbl="node1" presStyleIdx="1" presStyleCnt="4"/>
      <dgm:spPr/>
      <dgm:t>
        <a:bodyPr/>
        <a:lstStyle/>
        <a:p>
          <a:endParaRPr lang="pt-BR"/>
        </a:p>
      </dgm:t>
    </dgm:pt>
    <dgm:pt modelId="{B5C31D46-92E0-4697-B67B-E112AC3E6C0C}" type="pres">
      <dgm:prSet presAssocID="{4B5D5296-527D-4C28-862A-DFB567EE517F}" presName="tile2text" presStyleLbl="node1" presStyleIdx="1" presStyleCnt="4">
        <dgm:presLayoutVars>
          <dgm:chMax val="0"/>
          <dgm:chPref val="0"/>
          <dgm:bulletEnabled val="1"/>
        </dgm:presLayoutVars>
      </dgm:prSet>
      <dgm:spPr/>
      <dgm:t>
        <a:bodyPr/>
        <a:lstStyle/>
        <a:p>
          <a:endParaRPr lang="pt-BR"/>
        </a:p>
      </dgm:t>
    </dgm:pt>
    <dgm:pt modelId="{BDEF69A6-A1E0-4110-AC97-22347617B49A}" type="pres">
      <dgm:prSet presAssocID="{4B5D5296-527D-4C28-862A-DFB567EE517F}" presName="tile3" presStyleLbl="node1" presStyleIdx="2" presStyleCnt="4" custLinFactNeighborX="-918"/>
      <dgm:spPr/>
      <dgm:t>
        <a:bodyPr/>
        <a:lstStyle/>
        <a:p>
          <a:endParaRPr lang="pt-BR"/>
        </a:p>
      </dgm:t>
    </dgm:pt>
    <dgm:pt modelId="{B84E8A83-46EE-4A25-9119-9EE0FA59E5BF}" type="pres">
      <dgm:prSet presAssocID="{4B5D5296-527D-4C28-862A-DFB567EE517F}" presName="tile3text" presStyleLbl="node1" presStyleIdx="2" presStyleCnt="4">
        <dgm:presLayoutVars>
          <dgm:chMax val="0"/>
          <dgm:chPref val="0"/>
          <dgm:bulletEnabled val="1"/>
        </dgm:presLayoutVars>
      </dgm:prSet>
      <dgm:spPr/>
      <dgm:t>
        <a:bodyPr/>
        <a:lstStyle/>
        <a:p>
          <a:endParaRPr lang="pt-BR"/>
        </a:p>
      </dgm:t>
    </dgm:pt>
    <dgm:pt modelId="{40B93D06-0C93-4476-9F34-D19345311274}" type="pres">
      <dgm:prSet presAssocID="{4B5D5296-527D-4C28-862A-DFB567EE517F}" presName="tile4" presStyleLbl="node1" presStyleIdx="3" presStyleCnt="4"/>
      <dgm:spPr/>
      <dgm:t>
        <a:bodyPr/>
        <a:lstStyle/>
        <a:p>
          <a:endParaRPr lang="pt-BR"/>
        </a:p>
      </dgm:t>
    </dgm:pt>
    <dgm:pt modelId="{8D4ED658-0FEF-4ED9-AEF2-60FF2D11BF50}" type="pres">
      <dgm:prSet presAssocID="{4B5D5296-527D-4C28-862A-DFB567EE517F}" presName="tile4text" presStyleLbl="node1" presStyleIdx="3" presStyleCnt="4">
        <dgm:presLayoutVars>
          <dgm:chMax val="0"/>
          <dgm:chPref val="0"/>
          <dgm:bulletEnabled val="1"/>
        </dgm:presLayoutVars>
      </dgm:prSet>
      <dgm:spPr/>
      <dgm:t>
        <a:bodyPr/>
        <a:lstStyle/>
        <a:p>
          <a:endParaRPr lang="pt-BR"/>
        </a:p>
      </dgm:t>
    </dgm:pt>
    <dgm:pt modelId="{1F99AB1C-7FAB-42B9-829B-B1524B3BCBCB}" type="pres">
      <dgm:prSet presAssocID="{4B5D5296-527D-4C28-862A-DFB567EE517F}" presName="centerTile" presStyleLbl="fgShp" presStyleIdx="0" presStyleCnt="1">
        <dgm:presLayoutVars>
          <dgm:chMax val="0"/>
          <dgm:chPref val="0"/>
        </dgm:presLayoutVars>
      </dgm:prSet>
      <dgm:spPr/>
      <dgm:t>
        <a:bodyPr/>
        <a:lstStyle/>
        <a:p>
          <a:endParaRPr lang="pt-BR"/>
        </a:p>
      </dgm:t>
    </dgm:pt>
  </dgm:ptLst>
  <dgm:cxnLst>
    <dgm:cxn modelId="{9CA7A60C-DA70-4A09-AADC-B7F2509C3818}" srcId="{D0D3655A-1230-4309-A4C5-C2DDA7F6F456}" destId="{6A0414FB-7F02-4DAA-A379-163EF5D92485}" srcOrd="3" destOrd="0" parTransId="{D53E84EB-1D55-448E-95E2-8EB50592A76A}" sibTransId="{4FFF21AE-99CE-4878-AD34-428D75F03F9F}"/>
    <dgm:cxn modelId="{35B83813-3954-4F5E-A6D9-E01BE4055A08}" type="presOf" srcId="{2E5D49FD-D724-4434-9EF4-6D8083EA1BDE}" destId="{B5C31D46-92E0-4697-B67B-E112AC3E6C0C}" srcOrd="1" destOrd="0" presId="urn:microsoft.com/office/officeart/2005/8/layout/matrix1"/>
    <dgm:cxn modelId="{24E0ED57-5DF5-49C8-869E-87908C94899C}" type="presOf" srcId="{D0D3655A-1230-4309-A4C5-C2DDA7F6F456}" destId="{1F99AB1C-7FAB-42B9-829B-B1524B3BCBCB}" srcOrd="0" destOrd="0" presId="urn:microsoft.com/office/officeart/2005/8/layout/matrix1"/>
    <dgm:cxn modelId="{A6FC66BA-CD4F-4D3B-A467-A44AF8F50CFF}" type="presOf" srcId="{2E5D49FD-D724-4434-9EF4-6D8083EA1BDE}" destId="{845764E5-B430-4B5A-9FF7-4D55FBA5E26D}" srcOrd="0" destOrd="0" presId="urn:microsoft.com/office/officeart/2005/8/layout/matrix1"/>
    <dgm:cxn modelId="{DD149FA4-C191-40A6-882F-CC13B7141920}" srcId="{D0D3655A-1230-4309-A4C5-C2DDA7F6F456}" destId="{E07B40F0-6F42-4E7A-8B59-2467AEB36637}" srcOrd="0" destOrd="0" parTransId="{18F24B07-B6E1-4E0B-8169-14700282FE81}" sibTransId="{20E7C876-277B-4813-8869-CCE5B0A0A973}"/>
    <dgm:cxn modelId="{7661BB7B-DBA4-4F0F-8B44-9BA286642E14}" type="presOf" srcId="{6E19AE9D-4D52-4B6C-A728-1530E991BC0F}" destId="{B84E8A83-46EE-4A25-9119-9EE0FA59E5BF}" srcOrd="1" destOrd="0" presId="urn:microsoft.com/office/officeart/2005/8/layout/matrix1"/>
    <dgm:cxn modelId="{5C7D1CDA-B784-45E2-B74B-046869BB13DB}" type="presOf" srcId="{6E19AE9D-4D52-4B6C-A728-1530E991BC0F}" destId="{BDEF69A6-A1E0-4110-AC97-22347617B49A}" srcOrd="0" destOrd="0" presId="urn:microsoft.com/office/officeart/2005/8/layout/matrix1"/>
    <dgm:cxn modelId="{7BB26B1C-471B-46EC-B4DC-566BCD0E1133}" srcId="{D0D3655A-1230-4309-A4C5-C2DDA7F6F456}" destId="{2E5D49FD-D724-4434-9EF4-6D8083EA1BDE}" srcOrd="1" destOrd="0" parTransId="{43673982-C661-49FB-A69B-313614F7E4A6}" sibTransId="{D7FC93DE-43B8-49AC-AA74-B8988AFDCB18}"/>
    <dgm:cxn modelId="{6EF30596-EA38-4EA5-A9D8-A8B8253CC470}" type="presOf" srcId="{6A0414FB-7F02-4DAA-A379-163EF5D92485}" destId="{8D4ED658-0FEF-4ED9-AEF2-60FF2D11BF50}" srcOrd="1" destOrd="0" presId="urn:microsoft.com/office/officeart/2005/8/layout/matrix1"/>
    <dgm:cxn modelId="{2F191EB6-5387-4ED7-A11C-A8F2B94C7989}" srcId="{4B5D5296-527D-4C28-862A-DFB567EE517F}" destId="{D0D3655A-1230-4309-A4C5-C2DDA7F6F456}" srcOrd="0" destOrd="0" parTransId="{23B8B177-4385-4419-A97D-B292E1966FA6}" sibTransId="{A55B408E-A3E7-4D92-A46B-9FD35686BC42}"/>
    <dgm:cxn modelId="{A6B2C6D9-9A7D-4654-8A18-41CF52BC3652}" srcId="{D0D3655A-1230-4309-A4C5-C2DDA7F6F456}" destId="{6E19AE9D-4D52-4B6C-A728-1530E991BC0F}" srcOrd="2" destOrd="0" parTransId="{572F7F06-4253-4335-B850-B2B3ACAA2057}" sibTransId="{8F0B8DFF-CBCE-4A92-B4D9-9E286BF3AFC8}"/>
    <dgm:cxn modelId="{6981A0F0-A88C-42DB-9575-1FFA23FBF5EA}" type="presOf" srcId="{E07B40F0-6F42-4E7A-8B59-2467AEB36637}" destId="{BF8E0CFD-BA50-43E4-BCD3-3AE98EC8F194}" srcOrd="1" destOrd="0" presId="urn:microsoft.com/office/officeart/2005/8/layout/matrix1"/>
    <dgm:cxn modelId="{C33C5C9E-130A-4AD2-B7DB-9E081B6C59BD}" type="presOf" srcId="{6A0414FB-7F02-4DAA-A379-163EF5D92485}" destId="{40B93D06-0C93-4476-9F34-D19345311274}" srcOrd="0" destOrd="0" presId="urn:microsoft.com/office/officeart/2005/8/layout/matrix1"/>
    <dgm:cxn modelId="{5D0FE973-550C-4FB8-B250-2E27504483E1}" type="presOf" srcId="{4B5D5296-527D-4C28-862A-DFB567EE517F}" destId="{579E4BBB-814B-4004-90C6-FAD84AE772F6}" srcOrd="0" destOrd="0" presId="urn:microsoft.com/office/officeart/2005/8/layout/matrix1"/>
    <dgm:cxn modelId="{FCFA110F-AE88-44F5-AF42-B105CD09497B}" type="presOf" srcId="{E07B40F0-6F42-4E7A-8B59-2467AEB36637}" destId="{87AF5570-BDD1-4AE4-BAE5-06FA62D8BC12}" srcOrd="0" destOrd="0" presId="urn:microsoft.com/office/officeart/2005/8/layout/matrix1"/>
    <dgm:cxn modelId="{D0908000-BFC1-41BA-ACF7-31F7472205F8}" type="presParOf" srcId="{579E4BBB-814B-4004-90C6-FAD84AE772F6}" destId="{605492A2-F2FC-401F-B79F-F6A8CBC0DBF2}" srcOrd="0" destOrd="0" presId="urn:microsoft.com/office/officeart/2005/8/layout/matrix1"/>
    <dgm:cxn modelId="{D0D43203-11F7-4B58-A9AF-0538254A4B9A}" type="presParOf" srcId="{605492A2-F2FC-401F-B79F-F6A8CBC0DBF2}" destId="{87AF5570-BDD1-4AE4-BAE5-06FA62D8BC12}" srcOrd="0" destOrd="0" presId="urn:microsoft.com/office/officeart/2005/8/layout/matrix1"/>
    <dgm:cxn modelId="{8936FCB5-9AC5-4E47-B30F-EE6FADE7C1E9}" type="presParOf" srcId="{605492A2-F2FC-401F-B79F-F6A8CBC0DBF2}" destId="{BF8E0CFD-BA50-43E4-BCD3-3AE98EC8F194}" srcOrd="1" destOrd="0" presId="urn:microsoft.com/office/officeart/2005/8/layout/matrix1"/>
    <dgm:cxn modelId="{942E7927-C200-4FD5-A992-1ED0309BFC9E}" type="presParOf" srcId="{605492A2-F2FC-401F-B79F-F6A8CBC0DBF2}" destId="{845764E5-B430-4B5A-9FF7-4D55FBA5E26D}" srcOrd="2" destOrd="0" presId="urn:microsoft.com/office/officeart/2005/8/layout/matrix1"/>
    <dgm:cxn modelId="{B36A40D1-F78E-4FE9-AE7A-F507D9203576}" type="presParOf" srcId="{605492A2-F2FC-401F-B79F-F6A8CBC0DBF2}" destId="{B5C31D46-92E0-4697-B67B-E112AC3E6C0C}" srcOrd="3" destOrd="0" presId="urn:microsoft.com/office/officeart/2005/8/layout/matrix1"/>
    <dgm:cxn modelId="{5346BE6B-823E-43A1-89E6-75399D098C6B}" type="presParOf" srcId="{605492A2-F2FC-401F-B79F-F6A8CBC0DBF2}" destId="{BDEF69A6-A1E0-4110-AC97-22347617B49A}" srcOrd="4" destOrd="0" presId="urn:microsoft.com/office/officeart/2005/8/layout/matrix1"/>
    <dgm:cxn modelId="{F2C030E5-96CE-4CB8-BDAA-80D6FF932C51}" type="presParOf" srcId="{605492A2-F2FC-401F-B79F-F6A8CBC0DBF2}" destId="{B84E8A83-46EE-4A25-9119-9EE0FA59E5BF}" srcOrd="5" destOrd="0" presId="urn:microsoft.com/office/officeart/2005/8/layout/matrix1"/>
    <dgm:cxn modelId="{23396BAE-CA1E-465B-A862-59673344D7E3}" type="presParOf" srcId="{605492A2-F2FC-401F-B79F-F6A8CBC0DBF2}" destId="{40B93D06-0C93-4476-9F34-D19345311274}" srcOrd="6" destOrd="0" presId="urn:microsoft.com/office/officeart/2005/8/layout/matrix1"/>
    <dgm:cxn modelId="{834E52A8-3B4D-4C2D-A73B-5DB2ECB65189}" type="presParOf" srcId="{605492A2-F2FC-401F-B79F-F6A8CBC0DBF2}" destId="{8D4ED658-0FEF-4ED9-AEF2-60FF2D11BF50}" srcOrd="7" destOrd="0" presId="urn:microsoft.com/office/officeart/2005/8/layout/matrix1"/>
    <dgm:cxn modelId="{23F62234-4E4D-421A-9A03-7487DC88C1BB}" type="presParOf" srcId="{579E4BBB-814B-4004-90C6-FAD84AE772F6}" destId="{1F99AB1C-7FAB-42B9-829B-B1524B3BCBC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F5570-BDD1-4AE4-BAE5-06FA62D8BC12}">
      <dsp:nvSpPr>
        <dsp:cNvPr id="0" name=""/>
        <dsp:cNvSpPr/>
      </dsp:nvSpPr>
      <dsp:spPr>
        <a:xfrm rot="16200000">
          <a:off x="677333" y="-677333"/>
          <a:ext cx="2709333" cy="4064000"/>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pt-BR" sz="5800" kern="1200" dirty="0" smtClean="0"/>
            <a:t>ED (a)</a:t>
          </a:r>
          <a:endParaRPr lang="pt-BR" sz="5800" kern="1200" dirty="0"/>
        </a:p>
      </dsp:txBody>
      <dsp:txXfrm rot="5400000">
        <a:off x="-1" y="1"/>
        <a:ext cx="4064000" cy="2032000"/>
      </dsp:txXfrm>
    </dsp:sp>
    <dsp:sp modelId="{845764E5-B430-4B5A-9FF7-4D55FBA5E26D}">
      <dsp:nvSpPr>
        <dsp:cNvPr id="0" name=""/>
        <dsp:cNvSpPr/>
      </dsp:nvSpPr>
      <dsp:spPr>
        <a:xfrm>
          <a:off x="4064000" y="0"/>
          <a:ext cx="4064000" cy="2709333"/>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pt-BR" sz="5800" kern="1200" dirty="0" smtClean="0"/>
            <a:t>ED (b)</a:t>
          </a:r>
          <a:endParaRPr lang="pt-BR" sz="5800" kern="1200" dirty="0"/>
        </a:p>
      </dsp:txBody>
      <dsp:txXfrm>
        <a:off x="4064000" y="0"/>
        <a:ext cx="4064000" cy="2032000"/>
      </dsp:txXfrm>
    </dsp:sp>
    <dsp:sp modelId="{BDEF69A6-A1E0-4110-AC97-22347617B49A}">
      <dsp:nvSpPr>
        <dsp:cNvPr id="0" name=""/>
        <dsp:cNvSpPr/>
      </dsp:nvSpPr>
      <dsp:spPr>
        <a:xfrm rot="10800000">
          <a:off x="0" y="2709333"/>
          <a:ext cx="4064000" cy="2709333"/>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pt-BR" sz="5800" kern="1200" dirty="0" smtClean="0"/>
            <a:t>ED (c)</a:t>
          </a:r>
          <a:endParaRPr lang="pt-BR" sz="5800" kern="1200" dirty="0"/>
        </a:p>
      </dsp:txBody>
      <dsp:txXfrm rot="10800000">
        <a:off x="0" y="3386666"/>
        <a:ext cx="4064000" cy="2032000"/>
      </dsp:txXfrm>
    </dsp:sp>
    <dsp:sp modelId="{40B93D06-0C93-4476-9F34-D19345311274}">
      <dsp:nvSpPr>
        <dsp:cNvPr id="0" name=""/>
        <dsp:cNvSpPr/>
      </dsp:nvSpPr>
      <dsp:spPr>
        <a:xfrm rot="5400000">
          <a:off x="4741333" y="2032000"/>
          <a:ext cx="2709333" cy="4064000"/>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pt-BR" sz="5800" kern="1200" dirty="0" smtClean="0"/>
            <a:t>ED (d)</a:t>
          </a:r>
          <a:endParaRPr lang="pt-BR" sz="5800" kern="1200" dirty="0"/>
        </a:p>
      </dsp:txBody>
      <dsp:txXfrm rot="-5400000">
        <a:off x="4063999" y="3386666"/>
        <a:ext cx="4064000" cy="2032000"/>
      </dsp:txXfrm>
    </dsp:sp>
    <dsp:sp modelId="{1F99AB1C-7FAB-42B9-829B-B1524B3BCBCB}">
      <dsp:nvSpPr>
        <dsp:cNvPr id="0" name=""/>
        <dsp:cNvSpPr/>
      </dsp:nvSpPr>
      <dsp:spPr>
        <a:xfrm>
          <a:off x="2844799" y="2032000"/>
          <a:ext cx="2438400" cy="1354666"/>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pt-BR" sz="5800" kern="1200" dirty="0" smtClean="0"/>
            <a:t>E x D</a:t>
          </a:r>
          <a:endParaRPr lang="pt-BR" sz="5800" kern="1200" dirty="0"/>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pt-BR"/>
          </a:p>
        </p:txBody>
      </p:sp>
      <p:sp>
        <p:nvSpPr>
          <p:cNvPr id="3" name="Espaço Reservado para Data 2"/>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B4947467-A5D7-4CA4-AD45-8D8191C56484}" type="datetimeFigureOut">
              <a:rPr lang="pt-BR" smtClean="0"/>
              <a:t>22/05/2023</a:t>
            </a:fld>
            <a:endParaRPr lang="pt-BR"/>
          </a:p>
        </p:txBody>
      </p:sp>
      <p:sp>
        <p:nvSpPr>
          <p:cNvPr id="4" name="Espaço Reservado para Rodapé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3647D4A0-616F-46C2-B48D-75D81C103BFB}" type="slidenum">
              <a:rPr lang="pt-BR" smtClean="0"/>
              <a:t>‹nº›</a:t>
            </a:fld>
            <a:endParaRPr lang="pt-BR"/>
          </a:p>
        </p:txBody>
      </p:sp>
    </p:spTree>
    <p:extLst>
      <p:ext uri="{BB962C8B-B14F-4D97-AF65-F5344CB8AC3E}">
        <p14:creationId xmlns:p14="http://schemas.microsoft.com/office/powerpoint/2010/main" val="189277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pt-BR"/>
          </a:p>
        </p:txBody>
      </p:sp>
      <p:sp>
        <p:nvSpPr>
          <p:cNvPr id="3" name="Espaço Reservado para Dat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0C718F58-7865-475B-A4E6-2BF838A8FF63}" type="datetimeFigureOut">
              <a:rPr lang="pt-BR" smtClean="0"/>
              <a:t>22/05/2023</a:t>
            </a:fld>
            <a:endParaRPr lang="pt-BR"/>
          </a:p>
        </p:txBody>
      </p:sp>
      <p:sp>
        <p:nvSpPr>
          <p:cNvPr id="4" name="Espaço Reservado para Imagem de Sli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576DDB4F-0E49-4B24-89A7-1C9D93002B3F}" type="slidenum">
              <a:rPr lang="pt-BR" smtClean="0"/>
              <a:t>‹nº›</a:t>
            </a:fld>
            <a:endParaRPr lang="pt-BR"/>
          </a:p>
        </p:txBody>
      </p:sp>
    </p:spTree>
    <p:extLst>
      <p:ext uri="{BB962C8B-B14F-4D97-AF65-F5344CB8AC3E}">
        <p14:creationId xmlns:p14="http://schemas.microsoft.com/office/powerpoint/2010/main" val="283658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4</a:t>
            </a:fld>
            <a:endParaRPr lang="pt-BR"/>
          </a:p>
        </p:txBody>
      </p:sp>
    </p:spTree>
    <p:extLst>
      <p:ext uri="{BB962C8B-B14F-4D97-AF65-F5344CB8AC3E}">
        <p14:creationId xmlns:p14="http://schemas.microsoft.com/office/powerpoint/2010/main" val="176648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C05180C-E683-475A-BC25-B84C81AB9AFC}" type="slidenum">
              <a:rPr lang="pt-BR" smtClean="0"/>
              <a:t>29</a:t>
            </a:fld>
            <a:endParaRPr lang="pt-BR"/>
          </a:p>
        </p:txBody>
      </p:sp>
    </p:spTree>
    <p:extLst>
      <p:ext uri="{BB962C8B-B14F-4D97-AF65-F5344CB8AC3E}">
        <p14:creationId xmlns:p14="http://schemas.microsoft.com/office/powerpoint/2010/main" val="365313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C05180C-E683-475A-BC25-B84C81AB9AFC}" type="slidenum">
              <a:rPr lang="pt-BR" smtClean="0"/>
              <a:t>30</a:t>
            </a:fld>
            <a:endParaRPr lang="pt-BR"/>
          </a:p>
        </p:txBody>
      </p:sp>
    </p:spTree>
    <p:extLst>
      <p:ext uri="{BB962C8B-B14F-4D97-AF65-F5344CB8AC3E}">
        <p14:creationId xmlns:p14="http://schemas.microsoft.com/office/powerpoint/2010/main" val="91165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7958">
              <a:defRPr/>
            </a:pPr>
            <a:r>
              <a:rPr lang="pt-BR" altLang="pt-BR" dirty="0"/>
              <a:t>Caminha </a:t>
            </a:r>
            <a:r>
              <a:rPr lang="pt-BR" altLang="pt-BR" dirty="0" err="1"/>
              <a:t>MFC,Cruz</a:t>
            </a:r>
            <a:r>
              <a:rPr lang="pt-BR" altLang="pt-BR" dirty="0"/>
              <a:t> RSBLC, Acioly VMC et al. Fatores de risco para a não amamentação: um estudo caso-controle. </a:t>
            </a:r>
            <a:r>
              <a:rPr lang="pt-BR" altLang="pt-BR" dirty="0" err="1"/>
              <a:t>Rev</a:t>
            </a:r>
            <a:r>
              <a:rPr lang="pt-BR" altLang="pt-BR" dirty="0"/>
              <a:t> </a:t>
            </a:r>
            <a:r>
              <a:rPr lang="pt-BR" altLang="pt-BR" dirty="0" err="1"/>
              <a:t>Bras</a:t>
            </a:r>
            <a:r>
              <a:rPr lang="pt-BR" altLang="pt-BR" dirty="0"/>
              <a:t> Saúde </a:t>
            </a:r>
            <a:r>
              <a:rPr lang="pt-BR" altLang="pt-BR" dirty="0" err="1"/>
              <a:t>Matern</a:t>
            </a:r>
            <a:r>
              <a:rPr lang="pt-BR" altLang="pt-BR" dirty="0"/>
              <a:t> Infant. 2015; 15 (2): 193-199.</a:t>
            </a:r>
            <a:endParaRPr lang="pt-BR" altLang="pt-BR" sz="1900" dirty="0">
              <a:latin typeface="Calibri" panose="020F0502020204030204" pitchFamily="34" charset="0"/>
            </a:endParaRPr>
          </a:p>
          <a:p>
            <a:endParaRPr lang="en-US" altLang="pt-BR" dirty="0" smtClean="0"/>
          </a:p>
        </p:txBody>
      </p:sp>
      <p:sp>
        <p:nvSpPr>
          <p:cNvPr id="133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9EC608-2511-421F-9F89-F409F87C8B99}" type="slidenum">
              <a:rPr lang="pt-BR" altLang="pt-BR">
                <a:solidFill>
                  <a:prstClr val="black"/>
                </a:solidFill>
                <a:latin typeface="Arial" panose="020B0604020202020204" pitchFamily="34" charset="0"/>
              </a:rPr>
              <a:pPr>
                <a:spcBef>
                  <a:spcPct val="0"/>
                </a:spcBef>
              </a:pPr>
              <a:t>33</a:t>
            </a:fld>
            <a:endParaRPr lang="pt-BR" altLang="pt-BR">
              <a:solidFill>
                <a:prstClr val="black"/>
              </a:solidFill>
              <a:latin typeface="Arial" panose="020B0604020202020204" pitchFamily="34" charset="0"/>
            </a:endParaRPr>
          </a:p>
        </p:txBody>
      </p:sp>
    </p:spTree>
    <p:extLst>
      <p:ext uri="{BB962C8B-B14F-4D97-AF65-F5344CB8AC3E}">
        <p14:creationId xmlns:p14="http://schemas.microsoft.com/office/powerpoint/2010/main" val="246582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p>
        </p:txBody>
      </p:sp>
      <p:sp>
        <p:nvSpPr>
          <p:cNvPr id="194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49D6B6-1093-4ABC-9D0D-3CEF8150AC7A}" type="slidenum">
              <a:rPr lang="pt-BR" altLang="pt-BR">
                <a:solidFill>
                  <a:prstClr val="black"/>
                </a:solidFill>
                <a:latin typeface="Arial" panose="020B0604020202020204" pitchFamily="34" charset="0"/>
              </a:rPr>
              <a:pPr>
                <a:spcBef>
                  <a:spcPct val="0"/>
                </a:spcBef>
              </a:pPr>
              <a:t>34</a:t>
            </a:fld>
            <a:endParaRPr lang="pt-BR" altLang="pt-BR">
              <a:solidFill>
                <a:prstClr val="black"/>
              </a:solidFill>
              <a:latin typeface="Arial" panose="020B0604020202020204" pitchFamily="34" charset="0"/>
            </a:endParaRPr>
          </a:p>
        </p:txBody>
      </p:sp>
    </p:spTree>
    <p:extLst>
      <p:ext uri="{BB962C8B-B14F-4D97-AF65-F5344CB8AC3E}">
        <p14:creationId xmlns:p14="http://schemas.microsoft.com/office/powerpoint/2010/main" val="183849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b="1" dirty="0" smtClean="0"/>
              <a:t>IC 95% = 1,97-11,34</a:t>
            </a:r>
          </a:p>
          <a:p>
            <a:r>
              <a:rPr lang="pt-BR" b="1" dirty="0"/>
              <a:t>Objetivos:</a:t>
            </a:r>
          </a:p>
          <a:p>
            <a:r>
              <a:rPr lang="pt-BR" dirty="0"/>
              <a:t>analisar os fatores de risco para a não amamentação em Pernambuco, Nordeste do Brasil, em 2006.</a:t>
            </a:r>
          </a:p>
          <a:p>
            <a:r>
              <a:rPr lang="pt-BR" b="1" dirty="0"/>
              <a:t>Métodos:</a:t>
            </a:r>
          </a:p>
          <a:p>
            <a:r>
              <a:rPr lang="pt-BR" dirty="0"/>
              <a:t>estudo caso-controle, cujos casos (70 crianças que nunca mamaram) e controles (140 crianças amamentadas exclusivamente por quatro meses ou mais) foram pareados por sexo e idade, tendo como base dados da III Pesquisa Estadual de Saúde e Nutrição realizada em Pernambuco, em 2006. Foram analisados fatores maternos e biológicos das crianças. Calcularam-se, através de análises bivariadas, as razões de chance brutas (</a:t>
            </a:r>
            <a:r>
              <a:rPr lang="pt-BR" dirty="0" err="1"/>
              <a:t>odds</a:t>
            </a:r>
            <a:r>
              <a:rPr lang="pt-BR" dirty="0"/>
              <a:t> </a:t>
            </a:r>
            <a:r>
              <a:rPr lang="pt-BR" dirty="0" err="1"/>
              <a:t>ratio</a:t>
            </a:r>
            <a:r>
              <a:rPr lang="pt-BR" dirty="0"/>
              <a:t>). Mediante ajustamentos aplicados por regressão logística de Poisson, foram seletivamente incorporadas as variáveis com valor p&lt;0,20. Consideraram-se como significativas as variáveis com valor de p&lt;0,05.</a:t>
            </a:r>
          </a:p>
          <a:p>
            <a:r>
              <a:rPr lang="pt-BR" b="1" dirty="0"/>
              <a:t>Resultados:</a:t>
            </a:r>
          </a:p>
          <a:p>
            <a:r>
              <a:rPr lang="pt-BR" dirty="0"/>
              <a:t>mães com idade igual ou superior a 36 anos (p=0,021) e a falta de orientação sobre o aleitamento no pré-natal (p=0,014) representaram uma razão de chance quatro a cinco vezes mais elevada como fator de risco para a não amamentação.</a:t>
            </a:r>
          </a:p>
          <a:p>
            <a:r>
              <a:rPr lang="pt-BR" b="1" dirty="0"/>
              <a:t>Conclusões:</a:t>
            </a:r>
          </a:p>
          <a:p>
            <a:r>
              <a:rPr lang="pt-BR" dirty="0"/>
              <a:t>as duas condições evidenciadas como riscos oferecem boas perspectivas para o controle da não amamentação. Em Pernambuco, a prevalência de 5% de crianças que nunca mamaram começa a figurar entre os padrões satisfatórios, de acordo com os países com boas condições de saúde da criança, sinalizando que o problema estaria perto de ser controlado.</a:t>
            </a:r>
          </a:p>
          <a:p>
            <a:endParaRPr lang="en-US" altLang="pt-BR" dirty="0" smtClean="0"/>
          </a:p>
        </p:txBody>
      </p:sp>
      <p:sp>
        <p:nvSpPr>
          <p:cNvPr id="174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F89F80-B72F-416C-BB2B-81D3AF57EA95}" type="slidenum">
              <a:rPr lang="pt-BR" altLang="pt-BR">
                <a:solidFill>
                  <a:prstClr val="black"/>
                </a:solidFill>
                <a:latin typeface="Arial" panose="020B0604020202020204" pitchFamily="34" charset="0"/>
              </a:rPr>
              <a:pPr>
                <a:spcBef>
                  <a:spcPct val="0"/>
                </a:spcBef>
              </a:pPr>
              <a:t>35</a:t>
            </a:fld>
            <a:endParaRPr lang="pt-BR" altLang="pt-BR">
              <a:solidFill>
                <a:prstClr val="black"/>
              </a:solidFill>
              <a:latin typeface="Arial" panose="020B0604020202020204" pitchFamily="34" charset="0"/>
            </a:endParaRPr>
          </a:p>
        </p:txBody>
      </p:sp>
    </p:spTree>
    <p:extLst>
      <p:ext uri="{BB962C8B-B14F-4D97-AF65-F5344CB8AC3E}">
        <p14:creationId xmlns:p14="http://schemas.microsoft.com/office/powerpoint/2010/main" val="15751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E03895-E426-4568-AAB1-F2A4353036B0}" type="slidenum">
              <a:rPr lang="pt-BR" altLang="pt-BR">
                <a:latin typeface="Arial" panose="020B0604020202020204" pitchFamily="34" charset="0"/>
              </a:rPr>
              <a:pPr>
                <a:spcBef>
                  <a:spcPct val="0"/>
                </a:spcBef>
              </a:pPr>
              <a:t>38</a:t>
            </a:fld>
            <a:endParaRPr lang="pt-BR" altLang="pt-BR">
              <a:latin typeface="Arial" panose="020B0604020202020204" pitchFamily="34" charset="0"/>
            </a:endParaRPr>
          </a:p>
        </p:txBody>
      </p:sp>
      <p:sp>
        <p:nvSpPr>
          <p:cNvPr id="2867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p14="http://schemas.microsoft.com/office/powerpoint/2010/main" val="187023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4F43BB-3284-41F8-9CE1-635EF8687E4E}" type="slidenum">
              <a:rPr lang="pt-BR" altLang="pt-BR">
                <a:latin typeface="Arial" panose="020B0604020202020204" pitchFamily="34" charset="0"/>
              </a:rPr>
              <a:pPr>
                <a:spcBef>
                  <a:spcPct val="0"/>
                </a:spcBef>
              </a:pPr>
              <a:t>39</a:t>
            </a:fld>
            <a:endParaRPr lang="pt-BR" altLang="pt-BR">
              <a:latin typeface="Arial" panose="020B0604020202020204" pitchFamily="34" charset="0"/>
            </a:endParaRPr>
          </a:p>
        </p:txBody>
      </p:sp>
      <p:sp>
        <p:nvSpPr>
          <p:cNvPr id="3277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p14="http://schemas.microsoft.com/office/powerpoint/2010/main" val="96497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1" cap="all" dirty="0"/>
              <a:t>BACKGROUND:</a:t>
            </a:r>
          </a:p>
          <a:p>
            <a:r>
              <a:rPr lang="en-US" dirty="0"/>
              <a:t>Infection in pregnancy may be involved in the </a:t>
            </a:r>
            <a:r>
              <a:rPr lang="en-US" dirty="0" err="1"/>
              <a:t>aetiology</a:t>
            </a:r>
            <a:r>
              <a:rPr lang="en-US" dirty="0"/>
              <a:t> of pre-eclampsia. However, a clear association between acute maternal infection and pre-eclampsia has not been established. We assessed whether acute urinary tract infection, respiratory tract infection, and antibiotic drug prescriptions in pregnancy (a likely proxy for maternal infection) are associated with an increased risk of pre-eclampsia.</a:t>
            </a:r>
          </a:p>
          <a:p>
            <a:r>
              <a:rPr lang="en-US" b="1" cap="all" dirty="0"/>
              <a:t>METHODS AND FINDINGS:</a:t>
            </a:r>
          </a:p>
          <a:p>
            <a:r>
              <a:rPr lang="en-US" dirty="0"/>
              <a:t>We used a matched nested case-control design and data from the UK General Practice Research Database to examine the association between maternal infection and pre-eclampsia. </a:t>
            </a:r>
            <a:r>
              <a:rPr lang="en-US" dirty="0" err="1"/>
              <a:t>Primiparous</a:t>
            </a:r>
            <a:r>
              <a:rPr lang="en-US" dirty="0"/>
              <a:t> women aged at least 13 years and registered with a participating practice between January 1987 and October 2007 were eligible for inclusion. We selected all cases of pre-eclampsia and a random sample of </a:t>
            </a:r>
            <a:r>
              <a:rPr lang="en-US" dirty="0" err="1"/>
              <a:t>primiparous</a:t>
            </a:r>
            <a:r>
              <a:rPr lang="en-US" dirty="0"/>
              <a:t> women without pre-eclampsia (controls). Cases (n=1533) were individually matched with up to ten controls (n=14236) on practice and year of delivery. We calculated odds ratios and 95% confidence intervals for pre-eclampsia comparing women exposed and unexposed to infection using multivariable conditional logistic regression. After adjusting for maternal age, pre-gestational hypertension, diabetes, renal disease and multifetal gestation, the odds of pre-eclampsia were increased in women prescribed antibiotic drugs (adjusted odds ratio 1.28;1.14-1.44) and in women with urinary tract infection (adjusted odds ratio 1.22;1.03-1.45). We found no association with maternal respiratory tract infection (adjusted odds ratio 0.91;0.72-1.16). Further adjustment for maternal smoking and pre-pregnancy body mass index made no difference to our findings.</a:t>
            </a:r>
          </a:p>
          <a:p>
            <a:r>
              <a:rPr lang="en-US" b="1" cap="all" dirty="0"/>
              <a:t>CONCLUSIONS:</a:t>
            </a:r>
          </a:p>
          <a:p>
            <a:r>
              <a:rPr lang="en-US" dirty="0"/>
              <a:t>Women who acquire a urinary infection during pregnancy, but not those who have a respiratory infection, are at an increased risk of pre-eclampsia. Maternal antibiotic prescriptions are also associated with an increased risk. Further research is required to elucidate the underlying mechanism of this association and to determine whether, among women who acquire infections in pregnancy, prompt treatment or prophylaxis against infection might reduce the risk of pre-eclampsia.</a:t>
            </a:r>
            <a:endParaRPr lang="en-US"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40</a:t>
            </a:fld>
            <a:endParaRPr lang="pt-BR"/>
          </a:p>
        </p:txBody>
      </p:sp>
    </p:spTree>
    <p:extLst>
      <p:ext uri="{BB962C8B-B14F-4D97-AF65-F5344CB8AC3E}">
        <p14:creationId xmlns:p14="http://schemas.microsoft.com/office/powerpoint/2010/main" val="383887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Objetivo: </a:t>
            </a:r>
            <a:r>
              <a:rPr lang="pt-BR" i="1" dirty="0"/>
              <a:t>analisar a associação entre homicídios e indicadores de segurança pública no MSP entre 1996 e 2008, após controle para taxa de desemprego e proporção de jovens na população.</a:t>
            </a:r>
          </a:p>
          <a:p>
            <a:r>
              <a:rPr lang="pt-BR" b="1" dirty="0"/>
              <a:t>Metodologia: </a:t>
            </a:r>
            <a:r>
              <a:rPr lang="pt-BR" i="1" dirty="0"/>
              <a:t>estudo ecológico de série temporal, tendo como unidade de análise o Município de São Paulo (MSP), entre 1996 e 2008. Variável dependente: óbitos por homicídio; variáveis</a:t>
            </a:r>
          </a:p>
          <a:p>
            <a:r>
              <a:rPr lang="pt-BR" i="1" dirty="0"/>
              <a:t>independentes principais: taxa de aprisionamento- encarceramento (TAE), o acesso a armas de fogo (AAF), e a atividade policial (ATP). A análise dos dados foi realizada com o software </a:t>
            </a:r>
            <a:r>
              <a:rPr lang="pt-BR" i="1" dirty="0" err="1"/>
              <a:t>Stata.IC</a:t>
            </a:r>
            <a:endParaRPr lang="pt-BR" i="1" dirty="0"/>
          </a:p>
          <a:p>
            <a:r>
              <a:rPr lang="pt-BR" i="1" dirty="0"/>
              <a:t>10.0. Modelos de regressão binomial negativa simples e multivariados foram construídos. </a:t>
            </a:r>
            <a:r>
              <a:rPr lang="pt-BR" b="1" dirty="0"/>
              <a:t>Resultados: </a:t>
            </a:r>
            <a:r>
              <a:rPr lang="pt-BR" i="1" dirty="0"/>
              <a:t>A análise </a:t>
            </a:r>
            <a:r>
              <a:rPr lang="pt-BR" i="1" dirty="0" err="1"/>
              <a:t>univariada</a:t>
            </a:r>
            <a:r>
              <a:rPr lang="pt-BR" i="1" dirty="0"/>
              <a:t> demonstrou associação entre óbitos por homicídio e TAE e entre óbitos</a:t>
            </a:r>
          </a:p>
          <a:p>
            <a:r>
              <a:rPr lang="pt-BR" i="1" dirty="0"/>
              <a:t>e ATP. O AAF não se mostrou associado à redução no número de óbitos por homicídios (p &gt; 0,05). Após ajuste houve perda da significância na associação com ambos indicadores de Segurança</a:t>
            </a:r>
          </a:p>
          <a:p>
            <a:r>
              <a:rPr lang="pt-BR" i="1" dirty="0"/>
              <a:t>Pública. </a:t>
            </a:r>
            <a:r>
              <a:rPr lang="pt-BR" b="1" dirty="0"/>
              <a:t>Conclusões: </a:t>
            </a:r>
            <a:r>
              <a:rPr lang="pt-BR" i="1" dirty="0"/>
              <a:t>No MSP o papel das ações de segurança pública perdem importância como fatores explicativos para a redução nos níveis de homicídios após controle para taxa de desemprego</a:t>
            </a:r>
          </a:p>
          <a:p>
            <a:r>
              <a:rPr lang="pt-BR" i="1" dirty="0"/>
              <a:t>e redução na proporção de jovens. Os resultados reforçam a importância dos fatores socioeconômicos e demográficos para a mudança no cenário da segurança em São Paulo.</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49</a:t>
            </a:fld>
            <a:endParaRPr lang="pt-BR"/>
          </a:p>
        </p:txBody>
      </p:sp>
    </p:spTree>
    <p:extLst>
      <p:ext uri="{BB962C8B-B14F-4D97-AF65-F5344CB8AC3E}">
        <p14:creationId xmlns:p14="http://schemas.microsoft.com/office/powerpoint/2010/main" val="140707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Bonita, R. Epidemiologia básica / R. Bonita, R. </a:t>
            </a:r>
            <a:r>
              <a:rPr lang="pt-BR" dirty="0" err="1" smtClean="0"/>
              <a:t>Beaglehole</a:t>
            </a:r>
            <a:r>
              <a:rPr lang="pt-BR" dirty="0" smtClean="0"/>
              <a:t>, T. </a:t>
            </a:r>
            <a:r>
              <a:rPr lang="pt-BR" dirty="0" err="1" smtClean="0"/>
              <a:t>Kjellström</a:t>
            </a:r>
            <a:r>
              <a:rPr lang="pt-BR" dirty="0" smtClean="0"/>
              <a:t>; [tradução e revisão científica Juraci A. Cesar]. - 2.ed. - São Paulo, Santos. 2010 </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51</a:t>
            </a:fld>
            <a:endParaRPr lang="pt-BR"/>
          </a:p>
        </p:txBody>
      </p:sp>
    </p:spTree>
    <p:extLst>
      <p:ext uri="{BB962C8B-B14F-4D97-AF65-F5344CB8AC3E}">
        <p14:creationId xmlns:p14="http://schemas.microsoft.com/office/powerpoint/2010/main" val="354154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BUEHLER, Anna Maria et al . Como avaliar criticamente um ensaio clínico de alocação aleatória em terapia intensiva.</a:t>
            </a:r>
            <a:r>
              <a:rPr lang="pt-BR" b="1" dirty="0"/>
              <a:t> Rev. bras. ter. intensiva</a:t>
            </a:r>
            <a:r>
              <a:rPr lang="pt-BR" dirty="0"/>
              <a:t>,  São Paulo ,  v. 21, n. 2, p. 219-225,  </a:t>
            </a:r>
            <a:r>
              <a:rPr lang="pt-BR" dirty="0" err="1"/>
              <a:t>June</a:t>
            </a:r>
            <a:r>
              <a:rPr lang="pt-BR" dirty="0"/>
              <a:t>  2009 .   </a:t>
            </a:r>
            <a:r>
              <a:rPr lang="pt-BR" dirty="0" err="1"/>
              <a:t>Available</a:t>
            </a:r>
            <a:r>
              <a:rPr lang="pt-BR" dirty="0"/>
              <a:t> </a:t>
            </a:r>
            <a:r>
              <a:rPr lang="pt-BR" dirty="0" err="1"/>
              <a:t>from</a:t>
            </a:r>
            <a:r>
              <a:rPr lang="pt-BR" dirty="0"/>
              <a:t> &lt;http://www.scielo.br/scielo.php?script=sci_arttext&amp;pid=S0103-507X2009000200016&amp;lng=en&amp;nrm=iso&gt;. </a:t>
            </a:r>
            <a:r>
              <a:rPr lang="pt-BR" dirty="0" err="1"/>
              <a:t>access</a:t>
            </a:r>
            <a:r>
              <a:rPr lang="pt-BR" dirty="0"/>
              <a:t> </a:t>
            </a:r>
            <a:r>
              <a:rPr lang="pt-BR" dirty="0" err="1"/>
              <a:t>on</a:t>
            </a:r>
            <a:r>
              <a:rPr lang="pt-BR" dirty="0"/>
              <a:t>  20  May  2019.  http://dx.doi.org/10.1590/S0103-507X2009000200016.</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13</a:t>
            </a:fld>
            <a:endParaRPr lang="pt-BR"/>
          </a:p>
        </p:txBody>
      </p:sp>
    </p:spTree>
    <p:extLst>
      <p:ext uri="{BB962C8B-B14F-4D97-AF65-F5344CB8AC3E}">
        <p14:creationId xmlns:p14="http://schemas.microsoft.com/office/powerpoint/2010/main" val="334911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Bonita, R. Epidemiologia básica / R. Bonita, R. </a:t>
            </a:r>
            <a:r>
              <a:rPr lang="pt-BR" dirty="0" err="1" smtClean="0"/>
              <a:t>Beaglehole</a:t>
            </a:r>
            <a:r>
              <a:rPr lang="pt-BR" dirty="0" smtClean="0"/>
              <a:t>, T. </a:t>
            </a:r>
            <a:r>
              <a:rPr lang="pt-BR" dirty="0" err="1" smtClean="0"/>
              <a:t>Kjellström</a:t>
            </a:r>
            <a:r>
              <a:rPr lang="pt-BR" dirty="0" smtClean="0"/>
              <a:t>; [tradução e revisão científica Juraci A. Cesar]. - 2.ed. - São Paulo, Santos. 2010 </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54</a:t>
            </a:fld>
            <a:endParaRPr lang="pt-BR"/>
          </a:p>
        </p:txBody>
      </p:sp>
    </p:spTree>
    <p:extLst>
      <p:ext uri="{BB962C8B-B14F-4D97-AF65-F5344CB8AC3E}">
        <p14:creationId xmlns:p14="http://schemas.microsoft.com/office/powerpoint/2010/main" val="98924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70216" indent="-296237">
              <a:defRPr>
                <a:solidFill>
                  <a:schemeClr val="tx1"/>
                </a:solidFill>
                <a:latin typeface="Corbel" panose="020B0503020204020204" pitchFamily="34" charset="0"/>
                <a:ea typeface="MS PGothic" panose="020B0600070205080204" pitchFamily="34" charset="-128"/>
              </a:defRPr>
            </a:lvl2pPr>
            <a:lvl3pPr marL="1184948" indent="-236990">
              <a:defRPr>
                <a:solidFill>
                  <a:schemeClr val="tx1"/>
                </a:solidFill>
                <a:latin typeface="Corbel" panose="020B0503020204020204" pitchFamily="34" charset="0"/>
                <a:ea typeface="MS PGothic" panose="020B0600070205080204" pitchFamily="34" charset="-128"/>
              </a:defRPr>
            </a:lvl3pPr>
            <a:lvl4pPr marL="1658927" indent="-236990">
              <a:defRPr>
                <a:solidFill>
                  <a:schemeClr val="tx1"/>
                </a:solidFill>
                <a:latin typeface="Corbel" panose="020B0503020204020204" pitchFamily="34" charset="0"/>
                <a:ea typeface="MS PGothic" panose="020B0600070205080204" pitchFamily="34" charset="-128"/>
              </a:defRPr>
            </a:lvl4pPr>
            <a:lvl5pPr marL="2132907" indent="-236990">
              <a:defRPr>
                <a:solidFill>
                  <a:schemeClr val="tx1"/>
                </a:solidFill>
                <a:latin typeface="Corbel" panose="020B0503020204020204" pitchFamily="34" charset="0"/>
                <a:ea typeface="MS PGothic" panose="020B0600070205080204" pitchFamily="34" charset="-128"/>
              </a:defRPr>
            </a:lvl5pPr>
            <a:lvl6pPr marL="2606886"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3080865"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554844"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4028824"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9FCC20BB-CDBB-43A2-B6D2-F73D4D25011F}" type="slidenum">
              <a:rPr lang="en-US" altLang="pt-BR">
                <a:latin typeface="Calibri" panose="020F0502020204030204" pitchFamily="34" charset="0"/>
              </a:rPr>
              <a:pPr/>
              <a:t>57</a:t>
            </a:fld>
            <a:endParaRPr lang="en-US" altLang="pt-BR">
              <a:latin typeface="Calibri" panose="020F0502020204030204" pitchFamily="34" charset="0"/>
            </a:endParaRPr>
          </a:p>
        </p:txBody>
      </p:sp>
    </p:spTree>
    <p:extLst>
      <p:ext uri="{BB962C8B-B14F-4D97-AF65-F5344CB8AC3E}">
        <p14:creationId xmlns:p14="http://schemas.microsoft.com/office/powerpoint/2010/main" val="2630213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i="0"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70216" indent="-296237">
              <a:defRPr>
                <a:solidFill>
                  <a:schemeClr val="tx1"/>
                </a:solidFill>
                <a:latin typeface="Corbel" panose="020B0503020204020204" pitchFamily="34" charset="0"/>
                <a:ea typeface="MS PGothic" panose="020B0600070205080204" pitchFamily="34" charset="-128"/>
              </a:defRPr>
            </a:lvl2pPr>
            <a:lvl3pPr marL="1184948" indent="-236990">
              <a:defRPr>
                <a:solidFill>
                  <a:schemeClr val="tx1"/>
                </a:solidFill>
                <a:latin typeface="Corbel" panose="020B0503020204020204" pitchFamily="34" charset="0"/>
                <a:ea typeface="MS PGothic" panose="020B0600070205080204" pitchFamily="34" charset="-128"/>
              </a:defRPr>
            </a:lvl3pPr>
            <a:lvl4pPr marL="1658927" indent="-236990">
              <a:defRPr>
                <a:solidFill>
                  <a:schemeClr val="tx1"/>
                </a:solidFill>
                <a:latin typeface="Corbel" panose="020B0503020204020204" pitchFamily="34" charset="0"/>
                <a:ea typeface="MS PGothic" panose="020B0600070205080204" pitchFamily="34" charset="-128"/>
              </a:defRPr>
            </a:lvl4pPr>
            <a:lvl5pPr marL="2132907" indent="-236990">
              <a:defRPr>
                <a:solidFill>
                  <a:schemeClr val="tx1"/>
                </a:solidFill>
                <a:latin typeface="Corbel" panose="020B0503020204020204" pitchFamily="34" charset="0"/>
                <a:ea typeface="MS PGothic" panose="020B0600070205080204" pitchFamily="34" charset="-128"/>
              </a:defRPr>
            </a:lvl5pPr>
            <a:lvl6pPr marL="2606886"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3080865"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554844"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4028824" indent="-236990" defTabSz="473979"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9FCC20BB-CDBB-43A2-B6D2-F73D4D25011F}" type="slidenum">
              <a:rPr lang="en-US" altLang="pt-BR">
                <a:latin typeface="Calibri" panose="020F0502020204030204" pitchFamily="34" charset="0"/>
              </a:rPr>
              <a:pPr/>
              <a:t>58</a:t>
            </a:fld>
            <a:endParaRPr lang="en-US" altLang="pt-BR">
              <a:latin typeface="Calibri" panose="020F0502020204030204" pitchFamily="34" charset="0"/>
            </a:endParaRPr>
          </a:p>
        </p:txBody>
      </p:sp>
    </p:spTree>
    <p:extLst>
      <p:ext uri="{BB962C8B-B14F-4D97-AF65-F5344CB8AC3E}">
        <p14:creationId xmlns:p14="http://schemas.microsoft.com/office/powerpoint/2010/main" val="322663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BUEHLER, Anna Maria et al . Como avaliar criticamente um ensaio clínico de alocação aleatória em terapia intensiva.</a:t>
            </a:r>
            <a:r>
              <a:rPr lang="pt-BR" b="1" dirty="0"/>
              <a:t> Rev. bras. ter. intensiva</a:t>
            </a:r>
            <a:r>
              <a:rPr lang="pt-BR" dirty="0"/>
              <a:t>,  São Paulo ,  v. 21, n. 2, p. 219-225,  </a:t>
            </a:r>
            <a:r>
              <a:rPr lang="pt-BR" dirty="0" err="1"/>
              <a:t>June</a:t>
            </a:r>
            <a:r>
              <a:rPr lang="pt-BR" dirty="0"/>
              <a:t>  2009 .   </a:t>
            </a:r>
            <a:r>
              <a:rPr lang="pt-BR" dirty="0" err="1"/>
              <a:t>Available</a:t>
            </a:r>
            <a:r>
              <a:rPr lang="pt-BR" dirty="0"/>
              <a:t> </a:t>
            </a:r>
            <a:r>
              <a:rPr lang="pt-BR" dirty="0" err="1"/>
              <a:t>from</a:t>
            </a:r>
            <a:r>
              <a:rPr lang="pt-BR" dirty="0"/>
              <a:t> &lt;http://www.scielo.br/scielo.php?script=sci_arttext&amp;pid=S0103-507X2009000200016&amp;lng=en&amp;nrm=iso&gt;. </a:t>
            </a:r>
            <a:r>
              <a:rPr lang="pt-BR" dirty="0" err="1"/>
              <a:t>access</a:t>
            </a:r>
            <a:r>
              <a:rPr lang="pt-BR" dirty="0"/>
              <a:t> </a:t>
            </a:r>
            <a:r>
              <a:rPr lang="pt-BR" dirty="0" err="1"/>
              <a:t>on</a:t>
            </a:r>
            <a:r>
              <a:rPr lang="pt-BR" dirty="0"/>
              <a:t>  20  May  2019.  http://dx.doi.org/10.1590/S0103-507X2009000200016.</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14</a:t>
            </a:fld>
            <a:endParaRPr lang="pt-BR"/>
          </a:p>
        </p:txBody>
      </p:sp>
    </p:spTree>
    <p:extLst>
      <p:ext uri="{BB962C8B-B14F-4D97-AF65-F5344CB8AC3E}">
        <p14:creationId xmlns:p14="http://schemas.microsoft.com/office/powerpoint/2010/main" val="388809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OBJETIVO: </a:t>
            </a:r>
            <a:r>
              <a:rPr lang="pt-BR" dirty="0"/>
              <a:t>Estimar a prevalência e determinantes do consumo de tabaco por estudantes.</a:t>
            </a:r>
          </a:p>
          <a:p>
            <a:r>
              <a:rPr lang="pt-BR" b="1" dirty="0"/>
              <a:t>MÉTODOS: </a:t>
            </a:r>
            <a:r>
              <a:rPr lang="pt-BR" dirty="0"/>
              <a:t>Neste estudo de corte transversal, realizado entre 2013 e 2014, avaliamos 701 estudantes entre 10 e 79 anos de escolas públicas de um município do interior do estado de Goiás, Centro-Oeste do Brasil. Os dados foram coletados por meio de um questionário estruturado, cujas variáveis </a:t>
            </a:r>
            <a:r>
              <a:rPr lang="pt-BR" dirty="0" err="1"/>
              <a:t>preditoras</a:t>
            </a:r>
            <a:r>
              <a:rPr lang="pt-BR" dirty="0"/>
              <a:t> foram: dados </a:t>
            </a:r>
            <a:r>
              <a:rPr lang="pt-BR" dirty="0" err="1"/>
              <a:t>sociodemográficos</a:t>
            </a:r>
            <a:r>
              <a:rPr lang="pt-BR" dirty="0"/>
              <a:t>, núcleo familiar, religião, prática de atividade física, funcionalidade familiar e pai ou mãe fumante. Foram implementados dois modelos </a:t>
            </a:r>
            <a:r>
              <a:rPr lang="pt-BR" dirty="0" err="1"/>
              <a:t>multivariáveis</a:t>
            </a:r>
            <a:r>
              <a:rPr lang="pt-BR" dirty="0"/>
              <a:t>, o primeiro para uso de tabaco na vida e o segundo para uso regular, obtendo-se como medida de efeito razão de prevalência (RP) e seus respectivos IC95%. Variáveis com p &lt; 0,10 foram incluídas em modelos de regressão de Poisson com variância robusta, para obtenção da RP ajustada (</a:t>
            </a:r>
            <a:r>
              <a:rPr lang="pt-BR" dirty="0" err="1"/>
              <a:t>RPaj</a:t>
            </a:r>
            <a:r>
              <a:rPr lang="pt-BR" dirty="0"/>
              <a:t>) e IC95%. O teste </a:t>
            </a:r>
            <a:r>
              <a:rPr lang="pt-BR" dirty="0" err="1"/>
              <a:t>Qui</a:t>
            </a:r>
            <a:r>
              <a:rPr lang="pt-BR" dirty="0"/>
              <a:t>-quadrado de Wald foi utilizado para testar as diferenças entre as proporções, e valores com p &lt; 0,05 foram considerados estatisticamente significantes.</a:t>
            </a:r>
          </a:p>
          <a:p>
            <a:r>
              <a:rPr lang="pt-BR" b="1" dirty="0"/>
              <a:t>RESULTADOS: </a:t>
            </a:r>
            <a:r>
              <a:rPr lang="pt-BR" dirty="0"/>
              <a:t>As prevalências de consumo de tabaco na vida e regular foram de 33,4% (IC95% 29,8–36,9) e 6,7% (IC95% 5,0–8,8), respectivamente. Os fatores associados ao consumo de tabaco na vida foram: idade de 15 a 17 anos (</a:t>
            </a:r>
            <a:r>
              <a:rPr lang="pt-BR" dirty="0" err="1"/>
              <a:t>RPaj</a:t>
            </a:r>
            <a:r>
              <a:rPr lang="pt-BR" dirty="0"/>
              <a:t> = 1,98) e superior a 18 anos (</a:t>
            </a:r>
            <a:r>
              <a:rPr lang="pt-BR" dirty="0" err="1"/>
              <a:t>RPaj</a:t>
            </a:r>
            <a:r>
              <a:rPr lang="pt-BR" dirty="0"/>
              <a:t> = 3,87), sexo masculino (</a:t>
            </a:r>
            <a:r>
              <a:rPr lang="pt-BR" dirty="0" err="1"/>
              <a:t>RPaj</a:t>
            </a:r>
            <a:r>
              <a:rPr lang="pt-BR" dirty="0"/>
              <a:t> = 1,23), moderada </a:t>
            </a:r>
            <a:r>
              <a:rPr lang="pt-BR" dirty="0" err="1"/>
              <a:t>disfuncionalidade</a:t>
            </a:r>
            <a:r>
              <a:rPr lang="pt-BR" dirty="0"/>
              <a:t> familiar (</a:t>
            </a:r>
            <a:r>
              <a:rPr lang="pt-BR" dirty="0" err="1"/>
              <a:t>RPaj</a:t>
            </a:r>
            <a:r>
              <a:rPr lang="pt-BR" dirty="0"/>
              <a:t> = 1,30), elevada </a:t>
            </a:r>
            <a:r>
              <a:rPr lang="pt-BR" dirty="0" err="1"/>
              <a:t>disfuncionalidade</a:t>
            </a:r>
            <a:r>
              <a:rPr lang="pt-BR" dirty="0"/>
              <a:t> familiar (</a:t>
            </a:r>
            <a:r>
              <a:rPr lang="pt-BR" dirty="0" err="1"/>
              <a:t>RPaj</a:t>
            </a:r>
            <a:r>
              <a:rPr lang="pt-BR" dirty="0"/>
              <a:t> = 1,97) e pai ou mãe fumante (</a:t>
            </a:r>
            <a:r>
              <a:rPr lang="pt-BR" dirty="0" err="1"/>
              <a:t>RPaj</a:t>
            </a:r>
            <a:r>
              <a:rPr lang="pt-BR" dirty="0"/>
              <a:t> = 1,60). Em relação ao consumo regular de tabaco, permaneceram associados a idade superior a 18 anos (</a:t>
            </a:r>
            <a:r>
              <a:rPr lang="pt-BR" dirty="0" err="1"/>
              <a:t>RPaj</a:t>
            </a:r>
            <a:r>
              <a:rPr lang="pt-BR" dirty="0"/>
              <a:t> = 4,63), não possuir religião (</a:t>
            </a:r>
            <a:r>
              <a:rPr lang="pt-BR" dirty="0" err="1"/>
              <a:t>RPaj</a:t>
            </a:r>
            <a:r>
              <a:rPr lang="pt-BR" dirty="0"/>
              <a:t> = 2,08), elevada </a:t>
            </a:r>
            <a:r>
              <a:rPr lang="pt-BR" dirty="0" err="1"/>
              <a:t>disfuncionalidade</a:t>
            </a:r>
            <a:r>
              <a:rPr lang="pt-BR" dirty="0"/>
              <a:t> familiar (</a:t>
            </a:r>
            <a:r>
              <a:rPr lang="pt-BR" dirty="0" err="1"/>
              <a:t>RPaj</a:t>
            </a:r>
            <a:r>
              <a:rPr lang="pt-BR" dirty="0"/>
              <a:t> = 2,35) e pai ou mãe fumante (</a:t>
            </a:r>
            <a:r>
              <a:rPr lang="pt-BR" dirty="0" err="1"/>
              <a:t>RPaj</a:t>
            </a:r>
            <a:r>
              <a:rPr lang="pt-BR" dirty="0"/>
              <a:t> = 2,89).</a:t>
            </a:r>
          </a:p>
          <a:p>
            <a:r>
              <a:rPr lang="pt-BR" b="1" dirty="0"/>
              <a:t>CONCLUSÕES: </a:t>
            </a:r>
            <a:r>
              <a:rPr lang="pt-BR" dirty="0"/>
              <a:t>Estudantes apresentam elevada prevalência de consumo de tabaco na vida e regular. Esse consumo associa-se com variáveis sociodemográficas e </a:t>
            </a:r>
            <a:r>
              <a:rPr lang="pt-BR" dirty="0" err="1"/>
              <a:t>disfuncionalidade</a:t>
            </a:r>
            <a:r>
              <a:rPr lang="pt-BR" dirty="0"/>
              <a:t> familiar.</a:t>
            </a:r>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17</a:t>
            </a:fld>
            <a:endParaRPr lang="pt-BR"/>
          </a:p>
        </p:txBody>
      </p:sp>
    </p:spTree>
    <p:extLst>
      <p:ext uri="{BB962C8B-B14F-4D97-AF65-F5344CB8AC3E}">
        <p14:creationId xmlns:p14="http://schemas.microsoft.com/office/powerpoint/2010/main" val="393255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6DDB4F-0E49-4B24-89A7-1C9D93002B3F}" type="slidenum">
              <a:rPr lang="pt-BR" smtClean="0"/>
              <a:t>18</a:t>
            </a:fld>
            <a:endParaRPr lang="pt-BR"/>
          </a:p>
        </p:txBody>
      </p:sp>
    </p:spTree>
    <p:extLst>
      <p:ext uri="{BB962C8B-B14F-4D97-AF65-F5344CB8AC3E}">
        <p14:creationId xmlns:p14="http://schemas.microsoft.com/office/powerpoint/2010/main" val="364872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AFD9A3-2F34-49F6-A8E9-BF7BB5704CF5}" type="slidenum">
              <a:rPr lang="en-US" altLang="pt-BR">
                <a:solidFill>
                  <a:prstClr val="black"/>
                </a:solidFill>
              </a:rPr>
              <a:pPr>
                <a:spcBef>
                  <a:spcPct val="0"/>
                </a:spcBef>
              </a:pPr>
              <a:t>23</a:t>
            </a:fld>
            <a:endParaRPr lang="en-US" altLang="pt-BR">
              <a:solidFill>
                <a:prstClr val="black"/>
              </a:solidFill>
            </a:endParaRPr>
          </a:p>
        </p:txBody>
      </p:sp>
    </p:spTree>
    <p:extLst>
      <p:ext uri="{BB962C8B-B14F-4D97-AF65-F5344CB8AC3E}">
        <p14:creationId xmlns:p14="http://schemas.microsoft.com/office/powerpoint/2010/main" val="11613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1AE948F-7B36-4E39-A75C-0554B7A3CED6}" type="slidenum">
              <a:rPr lang="en-US" altLang="pt-BR">
                <a:solidFill>
                  <a:prstClr val="black"/>
                </a:solidFill>
              </a:rPr>
              <a:pPr>
                <a:spcBef>
                  <a:spcPct val="0"/>
                </a:spcBef>
              </a:pPr>
              <a:t>26</a:t>
            </a:fld>
            <a:endParaRPr lang="en-US" altLang="pt-BR">
              <a:solidFill>
                <a:prstClr val="black"/>
              </a:solidFill>
            </a:endParaRPr>
          </a:p>
        </p:txBody>
      </p:sp>
    </p:spTree>
    <p:extLst>
      <p:ext uri="{BB962C8B-B14F-4D97-AF65-F5344CB8AC3E}">
        <p14:creationId xmlns:p14="http://schemas.microsoft.com/office/powerpoint/2010/main" val="68751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216" indent="-296237">
              <a:spcBef>
                <a:spcPct val="30000"/>
              </a:spcBef>
              <a:defRPr sz="1200">
                <a:solidFill>
                  <a:schemeClr val="tx1"/>
                </a:solidFill>
                <a:latin typeface="Calibri" panose="020F0502020204030204" pitchFamily="34" charset="0"/>
                <a:ea typeface="MS PGothic" panose="020B0600070205080204" pitchFamily="34" charset="-128"/>
              </a:defRPr>
            </a:lvl2pPr>
            <a:lvl3pPr marL="1184948" indent="-236990">
              <a:spcBef>
                <a:spcPct val="30000"/>
              </a:spcBef>
              <a:defRPr sz="1200">
                <a:solidFill>
                  <a:schemeClr val="tx1"/>
                </a:solidFill>
                <a:latin typeface="Calibri" panose="020F0502020204030204" pitchFamily="34" charset="0"/>
                <a:ea typeface="MS PGothic" panose="020B0600070205080204" pitchFamily="34" charset="-128"/>
              </a:defRPr>
            </a:lvl3pPr>
            <a:lvl4pPr marL="1658927" indent="-236990">
              <a:spcBef>
                <a:spcPct val="30000"/>
              </a:spcBef>
              <a:defRPr sz="1200">
                <a:solidFill>
                  <a:schemeClr val="tx1"/>
                </a:solidFill>
                <a:latin typeface="Calibri" panose="020F0502020204030204" pitchFamily="34" charset="0"/>
                <a:ea typeface="MS PGothic" panose="020B0600070205080204" pitchFamily="34" charset="-128"/>
              </a:defRPr>
            </a:lvl4pPr>
            <a:lvl5pPr marL="2132907" indent="-236990">
              <a:spcBef>
                <a:spcPct val="30000"/>
              </a:spcBef>
              <a:defRPr sz="1200">
                <a:solidFill>
                  <a:schemeClr val="tx1"/>
                </a:solidFill>
                <a:latin typeface="Calibri" panose="020F0502020204030204" pitchFamily="34" charset="0"/>
                <a:ea typeface="MS PGothic" panose="020B0600070205080204" pitchFamily="34" charset="-128"/>
              </a:defRPr>
            </a:lvl5pPr>
            <a:lvl6pPr marL="2606886"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0865"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484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8824" indent="-236990" defTabSz="47397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27E8F6-83BC-4378-A8D2-E40A39FC744F}" type="slidenum">
              <a:rPr lang="en-US" altLang="pt-BR">
                <a:solidFill>
                  <a:prstClr val="black"/>
                </a:solidFill>
              </a:rPr>
              <a:pPr>
                <a:spcBef>
                  <a:spcPct val="0"/>
                </a:spcBef>
              </a:pPr>
              <a:t>27</a:t>
            </a:fld>
            <a:endParaRPr lang="en-US" altLang="pt-BR">
              <a:solidFill>
                <a:prstClr val="black"/>
              </a:solidFill>
            </a:endParaRPr>
          </a:p>
        </p:txBody>
      </p:sp>
    </p:spTree>
    <p:extLst>
      <p:ext uri="{BB962C8B-B14F-4D97-AF65-F5344CB8AC3E}">
        <p14:creationId xmlns:p14="http://schemas.microsoft.com/office/powerpoint/2010/main" val="208816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C05180C-E683-475A-BC25-B84C81AB9AFC}" type="slidenum">
              <a:rPr lang="pt-BR" smtClean="0"/>
              <a:t>28</a:t>
            </a:fld>
            <a:endParaRPr lang="pt-BR"/>
          </a:p>
        </p:txBody>
      </p:sp>
    </p:spTree>
    <p:extLst>
      <p:ext uri="{BB962C8B-B14F-4D97-AF65-F5344CB8AC3E}">
        <p14:creationId xmlns:p14="http://schemas.microsoft.com/office/powerpoint/2010/main" val="222733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0559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4015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3073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17B8D2-368A-4CA3-A615-5C614B7777C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71225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738F3E-E744-47DA-91A9-C972E446934E}"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17862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48708-A82B-4A0A-9ACE-408DDABB1DAB}"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06245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F566B-6F80-44E5-94DD-4117EC968C2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76602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AAD68-CB8C-4A4B-AB6D-9B30E6AB1263}"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197661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910467-7700-4C63-8A06-A544E28CF174}"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74875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A67CA5-C702-464C-BFDA-CDBA8DB8329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95660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64B5B-0D82-45C6-B8A1-161B651679B6}"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93771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3573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465392-4C91-4A72-ABA2-BC666AAA6CB1}"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9254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F13803-1C77-47B7-96EC-3C511094D6AA}"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835784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14E56C-7E52-4786-BB90-8251155100D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79765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72790" y="870908"/>
            <a:ext cx="4846417" cy="391004"/>
          </a:xfrm>
          <a:prstGeom prst="rect">
            <a:avLst/>
          </a:prstGeom>
        </p:spPr>
        <p:txBody>
          <a:bodyPr wrap="square" lIns="0" tIns="0" rIns="0" bIns="0">
            <a:spAutoFit/>
          </a:bodyPr>
          <a:lstStyle>
            <a:lvl1pPr>
              <a:defRPr sz="2541" b="1" i="0">
                <a:solidFill>
                  <a:srgbClr val="659900"/>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47924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2790" y="870908"/>
            <a:ext cx="4846417" cy="391004"/>
          </a:xfrm>
        </p:spPr>
        <p:txBody>
          <a:bodyPr lIns="0" tIns="0" rIns="0" bIns="0"/>
          <a:lstStyle>
            <a:lvl1pPr>
              <a:defRPr sz="2541" b="1" i="0">
                <a:solidFill>
                  <a:srgbClr val="6599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48916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2790" y="870908"/>
            <a:ext cx="4846417" cy="391004"/>
          </a:xfrm>
        </p:spPr>
        <p:txBody>
          <a:bodyPr lIns="0" tIns="0" rIns="0" bIns="0"/>
          <a:lstStyle>
            <a:lvl1pPr>
              <a:defRPr sz="2541" b="1" i="0">
                <a:solidFill>
                  <a:srgbClr val="659900"/>
                </a:solidFill>
                <a:latin typeface="Arial"/>
                <a:cs typeface="Arial"/>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823835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2790" y="870908"/>
            <a:ext cx="4846417" cy="391004"/>
          </a:xfrm>
        </p:spPr>
        <p:txBody>
          <a:bodyPr lIns="0" tIns="0" rIns="0" bIns="0"/>
          <a:lstStyle>
            <a:lvl1pPr>
              <a:defRPr sz="2541" b="1" i="0">
                <a:solidFill>
                  <a:srgbClr val="6599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447956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387293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4985" y="340232"/>
            <a:ext cx="11982027"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67573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63280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08279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679704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539838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86816" y="553212"/>
            <a:ext cx="10820400" cy="5753100"/>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49376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4985" y="340232"/>
            <a:ext cx="11982027"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708032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44881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690758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4144453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86816" y="553212"/>
            <a:ext cx="10820400" cy="5753100"/>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744611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5AB43-2E4A-4DF3-A48C-9B709E71F593}"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489578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94364-531F-4BCB-A5DE-F86C869E5289}"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3282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41979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43B56-ABE0-4DCA-9C9D-7D0883B5CEB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685506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C24E8E-6A9F-42A2-ADFB-6C52FF99B6BC}"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74041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1E6D56-DDB4-49F1-9661-F77B376C592B}"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993902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076E34-3762-4576-A992-67DE34B19CF6}"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49479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7AA693-254E-4868-A347-535FF29855B7}"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33588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ED9ACC-A7CF-41E6-A3C7-FB7130E6E163}"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656992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5E164D-84C5-4B78-8C9F-06F0747C7745}"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858397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1FBAE-2946-47DC-9FB1-2472F988DEB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204612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0E0423-00B0-46D9-A440-1390C3235F94}"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130993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smtClean="0"/>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353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53509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0391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8800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818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447191" y="2824269"/>
            <a:ext cx="4645152" cy="264445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412362" y="2821491"/>
            <a:ext cx="4645152" cy="2637371"/>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1765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2072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5387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0909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6001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8115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369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398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0239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8826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9750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148468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pt-B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pt-B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ea typeface="ＭＳ Ｐゴシック" panose="020B0600070205080204" pitchFamily="34" charset="-128"/>
              </a:defRPr>
            </a:lvl1pPr>
          </a:lstStyle>
          <a:p>
            <a:pPr fontAlgn="base">
              <a:spcBef>
                <a:spcPct val="0"/>
              </a:spcBef>
              <a:spcAft>
                <a:spcPct val="0"/>
              </a:spcAft>
              <a:defRPr/>
            </a:pPr>
            <a:fld id="{A3FA21C9-532D-4FB5-8A71-4128F6543397}" type="slidenum">
              <a:rPr lang="pt-BR" altLang="pt-BR">
                <a:solidFill>
                  <a:srgbClr val="000000"/>
                </a:solidFill>
              </a:rPr>
              <a:pPr fontAlgn="base">
                <a:spcBef>
                  <a:spcPct val="0"/>
                </a:spcBef>
                <a:spcAft>
                  <a:spcPct val="0"/>
                </a:spcAft>
                <a:defRPr/>
              </a:pPr>
              <a:t>‹nº›</a:t>
            </a:fld>
            <a:endParaRPr lang="pt-BR" altLang="pt-BR">
              <a:solidFill>
                <a:srgbClr val="000000"/>
              </a:solidFill>
            </a:endParaRPr>
          </a:p>
        </p:txBody>
      </p:sp>
    </p:spTree>
    <p:extLst>
      <p:ext uri="{BB962C8B-B14F-4D97-AF65-F5344CB8AC3E}">
        <p14:creationId xmlns:p14="http://schemas.microsoft.com/office/powerpoint/2010/main" val="18803034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72790" y="870908"/>
            <a:ext cx="4846417" cy="430887"/>
          </a:xfrm>
          <a:prstGeom prst="rect">
            <a:avLst/>
          </a:prstGeom>
        </p:spPr>
        <p:txBody>
          <a:bodyPr wrap="square" lIns="0" tIns="0" rIns="0" bIns="0">
            <a:spAutoFit/>
          </a:bodyPr>
          <a:lstStyle>
            <a:lvl1pPr>
              <a:defRPr sz="2800" b="1" i="0">
                <a:solidFill>
                  <a:srgbClr val="659900"/>
                </a:solidFill>
                <a:latin typeface="Arial"/>
                <a:cs typeface="Arial"/>
              </a:defRPr>
            </a:lvl1pPr>
          </a:lstStyle>
          <a:p>
            <a:endParaRPr/>
          </a:p>
        </p:txBody>
      </p:sp>
      <p:sp>
        <p:nvSpPr>
          <p:cNvPr id="3" name="Holder 3"/>
          <p:cNvSpPr>
            <a:spLocks noGrp="1"/>
          </p:cNvSpPr>
          <p:nvPr>
            <p:ph type="body" idx="1"/>
          </p:nvPr>
        </p:nvSpPr>
        <p:spPr>
          <a:xfrm>
            <a:off x="1495321" y="1753342"/>
            <a:ext cx="920135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6034046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xStyles>
    <p:titleStyle>
      <a:lvl1pPr>
        <a:defRPr>
          <a:latin typeface="+mj-lt"/>
          <a:ea typeface="+mj-ea"/>
          <a:cs typeface="+mj-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4158" y="73864"/>
            <a:ext cx="11223684" cy="553998"/>
          </a:xfrm>
          <a:prstGeom prst="rect">
            <a:avLst/>
          </a:prstGeom>
        </p:spPr>
        <p:txBody>
          <a:bodyPr wrap="square" lIns="0" tIns="0" rIns="0" bIns="0">
            <a:spAutoFit/>
          </a:bodyPr>
          <a:lstStyle>
            <a:lvl1pPr>
              <a:defRPr sz="3600" b="0" i="0">
                <a:solidFill>
                  <a:srgbClr val="006FC0"/>
                </a:solidFill>
                <a:latin typeface="Arial"/>
                <a:cs typeface="Arial"/>
              </a:defRPr>
            </a:lvl1pPr>
          </a:lstStyle>
          <a:p>
            <a:endParaRPr/>
          </a:p>
        </p:txBody>
      </p:sp>
      <p:sp>
        <p:nvSpPr>
          <p:cNvPr id="3" name="Holder 3"/>
          <p:cNvSpPr>
            <a:spLocks noGrp="1"/>
          </p:cNvSpPr>
          <p:nvPr>
            <p:ph type="body" idx="1"/>
          </p:nvPr>
        </p:nvSpPr>
        <p:spPr>
          <a:xfrm>
            <a:off x="609600" y="1587501"/>
            <a:ext cx="10972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8598518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4158" y="73864"/>
            <a:ext cx="11223684" cy="553998"/>
          </a:xfrm>
          <a:prstGeom prst="rect">
            <a:avLst/>
          </a:prstGeom>
        </p:spPr>
        <p:txBody>
          <a:bodyPr wrap="square" lIns="0" tIns="0" rIns="0" bIns="0">
            <a:spAutoFit/>
          </a:bodyPr>
          <a:lstStyle>
            <a:lvl1pPr>
              <a:defRPr sz="3600" b="0" i="0">
                <a:solidFill>
                  <a:srgbClr val="006FC0"/>
                </a:solidFill>
                <a:latin typeface="Arial"/>
                <a:cs typeface="Arial"/>
              </a:defRPr>
            </a:lvl1pPr>
          </a:lstStyle>
          <a:p>
            <a:endParaRPr/>
          </a:p>
        </p:txBody>
      </p:sp>
      <p:sp>
        <p:nvSpPr>
          <p:cNvPr id="3" name="Holder 3"/>
          <p:cNvSpPr>
            <a:spLocks noGrp="1"/>
          </p:cNvSpPr>
          <p:nvPr>
            <p:ph type="body" idx="1"/>
          </p:nvPr>
        </p:nvSpPr>
        <p:spPr>
          <a:xfrm>
            <a:off x="609600" y="1587501"/>
            <a:ext cx="10972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5/22/2023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91019663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pt-B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pt-B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ea typeface="ＭＳ Ｐゴシック" panose="020B0600070205080204" pitchFamily="34" charset="-128"/>
              </a:defRPr>
            </a:lvl1pPr>
          </a:lstStyle>
          <a:p>
            <a:pPr fontAlgn="base">
              <a:spcBef>
                <a:spcPct val="0"/>
              </a:spcBef>
              <a:spcAft>
                <a:spcPct val="0"/>
              </a:spcAft>
              <a:defRPr/>
            </a:pPr>
            <a:fld id="{C255B062-3E7A-4B51-8DC9-ADDE83F38CE8}" type="slidenum">
              <a:rPr lang="pt-BR" altLang="pt-BR">
                <a:solidFill>
                  <a:srgbClr val="000000"/>
                </a:solidFill>
              </a:rPr>
              <a:pPr fontAlgn="base">
                <a:spcBef>
                  <a:spcPct val="0"/>
                </a:spcBef>
                <a:spcAft>
                  <a:spcPct val="0"/>
                </a:spcAft>
                <a:defRPr/>
              </a:pPr>
              <a:t>‹nº›</a:t>
            </a:fld>
            <a:endParaRPr lang="pt-BR" altLang="pt-BR">
              <a:solidFill>
                <a:srgbClr val="000000"/>
              </a:solidFill>
            </a:endParaRPr>
          </a:p>
        </p:txBody>
      </p:sp>
    </p:spTree>
    <p:extLst>
      <p:ext uri="{BB962C8B-B14F-4D97-AF65-F5344CB8AC3E}">
        <p14:creationId xmlns:p14="http://schemas.microsoft.com/office/powerpoint/2010/main" val="193493836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pt-BR" smtClean="0">
                <a:solidFill>
                  <a:prstClr val="black">
                    <a:tint val="75000"/>
                  </a:prstClr>
                </a:solidFill>
              </a:rPr>
              <a:pPr/>
              <a:t>‹nº›</a:t>
            </a:fld>
            <a:endParaRPr lang="pt-BR">
              <a:solidFill>
                <a:prstClr val="black">
                  <a:tint val="75000"/>
                </a:prstClr>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43528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0.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lo.br/pdf/rsp/v51/pt_0034-8910-rsp-S1518-87872017051006283.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9.png"/><Relationship Id="rId1" Type="http://schemas.openxmlformats.org/officeDocument/2006/relationships/slideLayout" Target="../slideLayouts/slideLayout50.xml"/><Relationship Id="rId6" Type="http://schemas.openxmlformats.org/officeDocument/2006/relationships/image" Target="../media/image49.png"/><Relationship Id="rId5" Type="http://schemas.openxmlformats.org/officeDocument/2006/relationships/image" Target="../media/image3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cielo.br/pdf/rbsmi/v15n2/1519-3829-rbsmi-15-02-0193.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www.ncbi.nlm.nih.gov/pmc/articles/PMC3760871/"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8.xml"/><Relationship Id="rId1" Type="http://schemas.openxmlformats.org/officeDocument/2006/relationships/slideLayout" Target="../slideLayouts/slideLayout50.xml"/><Relationship Id="rId5" Type="http://schemas.openxmlformats.org/officeDocument/2006/relationships/hyperlink" Target="http://www.scielo.br/scielo.php?script=sci_arttext&amp;pid=S1413-81232012001200010&amp;lng=en" TargetMode="Externa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50.xml"/><Relationship Id="rId4" Type="http://schemas.openxmlformats.org/officeDocument/2006/relationships/hyperlink" Target="http://www.scielo.br/scielo.php?script=sci_arttext&amp;pid=S1413-81232012001200010&amp;lng=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5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solidFill>
                  <a:srgbClr val="CC00FF"/>
                </a:solidFill>
                <a:latin typeface="Bookman Old Style" panose="02050604050505020204" pitchFamily="18" charset="0"/>
              </a:rPr>
              <a:t>Tipos de Estudos Epidemiológicos</a:t>
            </a:r>
            <a:endParaRPr lang="pt-BR" dirty="0">
              <a:solidFill>
                <a:srgbClr val="CC00FF"/>
              </a:solidFill>
              <a:latin typeface="Bookman Old Style" panose="02050604050505020204" pitchFamily="18" charset="0"/>
            </a:endParaRPr>
          </a:p>
        </p:txBody>
      </p:sp>
      <p:sp>
        <p:nvSpPr>
          <p:cNvPr id="3" name="Subtítulo 2"/>
          <p:cNvSpPr>
            <a:spLocks noGrp="1"/>
          </p:cNvSpPr>
          <p:nvPr>
            <p:ph type="subTitle" idx="1"/>
          </p:nvPr>
        </p:nvSpPr>
        <p:spPr>
          <a:xfrm>
            <a:off x="8163320" y="4843734"/>
            <a:ext cx="3863787" cy="972670"/>
          </a:xfrm>
        </p:spPr>
        <p:txBody>
          <a:bodyPr>
            <a:normAutofit/>
          </a:bodyPr>
          <a:lstStyle/>
          <a:p>
            <a:r>
              <a:rPr lang="pt-BR" dirty="0" smtClean="0"/>
              <a:t>Simone Schenkman</a:t>
            </a:r>
          </a:p>
          <a:p>
            <a:r>
              <a:rPr lang="pt-BR" dirty="0" smtClean="0"/>
              <a:t>FSP/USP 2023</a:t>
            </a:r>
            <a:endParaRPr lang="pt-BR" dirty="0"/>
          </a:p>
        </p:txBody>
      </p:sp>
    </p:spTree>
    <p:extLst>
      <p:ext uri="{BB962C8B-B14F-4D97-AF65-F5344CB8AC3E}">
        <p14:creationId xmlns:p14="http://schemas.microsoft.com/office/powerpoint/2010/main" val="765049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14587311"/>
              </p:ext>
            </p:extLst>
          </p:nvPr>
        </p:nvGraphicFramePr>
        <p:xfrm>
          <a:off x="230188" y="666750"/>
          <a:ext cx="11961410" cy="4084320"/>
        </p:xfrm>
        <a:graphic>
          <a:graphicData uri="http://schemas.openxmlformats.org/drawingml/2006/table">
            <a:tbl>
              <a:tblPr firstRow="1" bandRow="1">
                <a:tableStyleId>{21E4AEA4-8DFA-4A89-87EB-49C32662AFE0}</a:tableStyleId>
              </a:tblPr>
              <a:tblGrid>
                <a:gridCol w="3399715">
                  <a:extLst>
                    <a:ext uri="{9D8B030D-6E8A-4147-A177-3AD203B41FA5}">
                      <a16:colId xmlns:a16="http://schemas.microsoft.com/office/drawing/2014/main" xmlns="" val="20000"/>
                    </a:ext>
                  </a:extLst>
                </a:gridCol>
                <a:gridCol w="3049825">
                  <a:extLst>
                    <a:ext uri="{9D8B030D-6E8A-4147-A177-3AD203B41FA5}">
                      <a16:colId xmlns:a16="http://schemas.microsoft.com/office/drawing/2014/main" xmlns="" val="20001"/>
                    </a:ext>
                  </a:extLst>
                </a:gridCol>
                <a:gridCol w="2104508">
                  <a:extLst>
                    <a:ext uri="{9D8B030D-6E8A-4147-A177-3AD203B41FA5}">
                      <a16:colId xmlns:a16="http://schemas.microsoft.com/office/drawing/2014/main" xmlns="" val="20002"/>
                    </a:ext>
                  </a:extLst>
                </a:gridCol>
                <a:gridCol w="3407362">
                  <a:extLst>
                    <a:ext uri="{9D8B030D-6E8A-4147-A177-3AD203B41FA5}">
                      <a16:colId xmlns:a16="http://schemas.microsoft.com/office/drawing/2014/main" xmlns="" val="20003"/>
                    </a:ext>
                  </a:extLst>
                </a:gridCol>
              </a:tblGrid>
              <a:tr h="900539">
                <a:tc>
                  <a:txBody>
                    <a:bodyPr/>
                    <a:lstStyle/>
                    <a:p>
                      <a:r>
                        <a:rPr lang="pt-BR" sz="3200" dirty="0" smtClean="0"/>
                        <a:t>Exposição/Efeito</a:t>
                      </a:r>
                      <a:endParaRPr lang="pt-BR" sz="3200" dirty="0"/>
                    </a:p>
                  </a:txBody>
                  <a:tcPr/>
                </a:tc>
                <a:tc>
                  <a:txBody>
                    <a:bodyPr/>
                    <a:lstStyle/>
                    <a:p>
                      <a:r>
                        <a:rPr lang="pt-BR" sz="3200" dirty="0" smtClean="0"/>
                        <a:t>Óbito ou </a:t>
                      </a:r>
                      <a:r>
                        <a:rPr lang="pt-BR" sz="3200" dirty="0" err="1" smtClean="0"/>
                        <a:t>int</a:t>
                      </a:r>
                      <a:r>
                        <a:rPr lang="pt-BR" sz="3200" dirty="0" smtClean="0"/>
                        <a:t> UTI</a:t>
                      </a:r>
                      <a:endParaRPr lang="pt-BR" sz="3200" dirty="0"/>
                    </a:p>
                  </a:txBody>
                  <a:tcPr/>
                </a:tc>
                <a:tc>
                  <a:txBody>
                    <a:bodyPr/>
                    <a:lstStyle/>
                    <a:p>
                      <a:r>
                        <a:rPr lang="pt-BR" sz="3200" dirty="0" smtClean="0"/>
                        <a:t>Controles</a:t>
                      </a:r>
                      <a:endParaRPr lang="pt-BR" sz="3200" dirty="0"/>
                    </a:p>
                  </a:txBody>
                  <a:tcPr/>
                </a:tc>
                <a:tc>
                  <a:txBody>
                    <a:bodyPr/>
                    <a:lstStyle/>
                    <a:p>
                      <a:r>
                        <a:rPr lang="pt-BR" sz="3200" dirty="0" smtClean="0"/>
                        <a:t>total</a:t>
                      </a:r>
                      <a:endParaRPr lang="pt-BR" sz="3200" dirty="0"/>
                    </a:p>
                  </a:txBody>
                  <a:tcPr/>
                </a:tc>
                <a:extLst>
                  <a:ext uri="{0D108BD9-81ED-4DB2-BD59-A6C34878D82A}">
                    <a16:rowId xmlns:a16="http://schemas.microsoft.com/office/drawing/2014/main" xmlns="" val="10000"/>
                  </a:ext>
                </a:extLst>
              </a:tr>
              <a:tr h="975066">
                <a:tc>
                  <a:txBody>
                    <a:bodyPr/>
                    <a:lstStyle/>
                    <a:p>
                      <a:r>
                        <a:rPr lang="pt-BR" sz="3200" dirty="0" err="1" smtClean="0"/>
                        <a:t>Hidroxicloroquina</a:t>
                      </a:r>
                      <a:endParaRPr lang="pt-BR" sz="3200" dirty="0"/>
                    </a:p>
                  </a:txBody>
                  <a:tcPr/>
                </a:tc>
                <a:tc>
                  <a:txBody>
                    <a:bodyPr/>
                    <a:lstStyle/>
                    <a:p>
                      <a:r>
                        <a:rPr lang="pt-BR" sz="3200" dirty="0" smtClean="0"/>
                        <a:t>399 (a)</a:t>
                      </a:r>
                      <a:endParaRPr lang="pt-BR" sz="3200" dirty="0"/>
                    </a:p>
                  </a:txBody>
                  <a:tcPr/>
                </a:tc>
                <a:tc>
                  <a:txBody>
                    <a:bodyPr/>
                    <a:lstStyle/>
                    <a:p>
                      <a:r>
                        <a:rPr lang="pt-BR" sz="3200" dirty="0" smtClean="0"/>
                        <a:t>901 (b)</a:t>
                      </a:r>
                      <a:endParaRPr lang="pt-BR" sz="3200" dirty="0"/>
                    </a:p>
                  </a:txBody>
                  <a:tcPr/>
                </a:tc>
                <a:tc>
                  <a:txBody>
                    <a:bodyPr/>
                    <a:lstStyle/>
                    <a:p>
                      <a:r>
                        <a:rPr lang="pt-BR" sz="3200" dirty="0" smtClean="0"/>
                        <a:t>1.300 </a:t>
                      </a:r>
                      <a:r>
                        <a:rPr lang="pt-BR" sz="2800" dirty="0" smtClean="0"/>
                        <a:t>(399/1300=30.7%)</a:t>
                      </a:r>
                      <a:endParaRPr lang="pt-BR" sz="2800" dirty="0"/>
                    </a:p>
                  </a:txBody>
                  <a:tcPr/>
                </a:tc>
                <a:extLst>
                  <a:ext uri="{0D108BD9-81ED-4DB2-BD59-A6C34878D82A}">
                    <a16:rowId xmlns:a16="http://schemas.microsoft.com/office/drawing/2014/main" xmlns="" val="10001"/>
                  </a:ext>
                </a:extLst>
              </a:tr>
              <a:tr h="975066">
                <a:tc>
                  <a:txBody>
                    <a:bodyPr/>
                    <a:lstStyle/>
                    <a:p>
                      <a:r>
                        <a:rPr lang="pt-BR" sz="3200" dirty="0" smtClean="0"/>
                        <a:t>Cuidados habituais</a:t>
                      </a:r>
                      <a:endParaRPr lang="pt-BR" sz="3200" dirty="0"/>
                    </a:p>
                  </a:txBody>
                  <a:tcPr/>
                </a:tc>
                <a:tc>
                  <a:txBody>
                    <a:bodyPr/>
                    <a:lstStyle/>
                    <a:p>
                      <a:r>
                        <a:rPr lang="pt-BR" sz="3200" dirty="0" smtClean="0"/>
                        <a:t>705 (c)</a:t>
                      </a:r>
                      <a:endParaRPr lang="pt-BR" sz="3200" dirty="0"/>
                    </a:p>
                  </a:txBody>
                  <a:tcPr/>
                </a:tc>
                <a:tc>
                  <a:txBody>
                    <a:bodyPr/>
                    <a:lstStyle/>
                    <a:p>
                      <a:r>
                        <a:rPr lang="pt-BR" sz="3200" dirty="0" smtClean="0"/>
                        <a:t>1.918 (d)</a:t>
                      </a:r>
                      <a:endParaRPr lang="pt-BR" sz="3200" dirty="0"/>
                    </a:p>
                  </a:txBody>
                  <a:tcPr/>
                </a:tc>
                <a:tc>
                  <a:txBody>
                    <a:bodyPr/>
                    <a:lstStyle/>
                    <a:p>
                      <a:r>
                        <a:rPr lang="pt-BR" sz="3200" dirty="0" smtClean="0"/>
                        <a:t>2.623 </a:t>
                      </a:r>
                      <a:r>
                        <a:rPr lang="pt-BR" sz="2800" dirty="0" smtClean="0"/>
                        <a:t>(705/2.623=26.9%)</a:t>
                      </a:r>
                      <a:endParaRPr lang="pt-BR" sz="2800" dirty="0"/>
                    </a:p>
                  </a:txBody>
                  <a:tcPr/>
                </a:tc>
                <a:extLst>
                  <a:ext uri="{0D108BD9-81ED-4DB2-BD59-A6C34878D82A}">
                    <a16:rowId xmlns:a16="http://schemas.microsoft.com/office/drawing/2014/main" xmlns="" val="10002"/>
                  </a:ext>
                </a:extLst>
              </a:tr>
              <a:tr h="975066">
                <a:tc>
                  <a:txBody>
                    <a:bodyPr/>
                    <a:lstStyle/>
                    <a:p>
                      <a:r>
                        <a:rPr lang="pt-BR" sz="3200" dirty="0" smtClean="0"/>
                        <a:t>total</a:t>
                      </a:r>
                      <a:endParaRPr lang="pt-BR" sz="3200" dirty="0"/>
                    </a:p>
                  </a:txBody>
                  <a:tcPr/>
                </a:tc>
                <a:tc>
                  <a:txBody>
                    <a:bodyPr/>
                    <a:lstStyle/>
                    <a:p>
                      <a:r>
                        <a:rPr lang="pt-BR" sz="3200" dirty="0" smtClean="0"/>
                        <a:t>1.104</a:t>
                      </a:r>
                      <a:endParaRPr lang="pt-BR" sz="3200" dirty="0"/>
                    </a:p>
                  </a:txBody>
                  <a:tcPr/>
                </a:tc>
                <a:tc>
                  <a:txBody>
                    <a:bodyPr/>
                    <a:lstStyle/>
                    <a:p>
                      <a:r>
                        <a:rPr lang="pt-BR" sz="3200" dirty="0" smtClean="0"/>
                        <a:t>2.819</a:t>
                      </a:r>
                      <a:endParaRPr lang="pt-BR" sz="3200" dirty="0"/>
                    </a:p>
                  </a:txBody>
                  <a:tcPr/>
                </a:tc>
                <a:tc>
                  <a:txBody>
                    <a:bodyPr/>
                    <a:lstStyle/>
                    <a:p>
                      <a:r>
                        <a:rPr lang="pt-BR" sz="3200" dirty="0" smtClean="0"/>
                        <a:t>3.923 </a:t>
                      </a:r>
                      <a:r>
                        <a:rPr lang="pt-BR" sz="2800" dirty="0" smtClean="0"/>
                        <a:t>(1.104/3.923=28,1%)</a:t>
                      </a:r>
                      <a:endParaRPr lang="pt-BR" sz="2800" dirty="0"/>
                    </a:p>
                  </a:txBody>
                  <a:tcPr/>
                </a:tc>
                <a:extLst>
                  <a:ext uri="{0D108BD9-81ED-4DB2-BD59-A6C34878D82A}">
                    <a16:rowId xmlns:a16="http://schemas.microsoft.com/office/drawing/2014/main" xmlns="" val="10003"/>
                  </a:ext>
                </a:extLst>
              </a:tr>
            </a:tbl>
          </a:graphicData>
        </a:graphic>
      </p:graphicFrame>
      <p:sp>
        <p:nvSpPr>
          <p:cNvPr id="8" name="CaixaDeTexto 7"/>
          <p:cNvSpPr txBox="1"/>
          <p:nvPr/>
        </p:nvSpPr>
        <p:spPr>
          <a:xfrm>
            <a:off x="7230366" y="4882595"/>
            <a:ext cx="4806736" cy="523220"/>
          </a:xfrm>
          <a:prstGeom prst="rect">
            <a:avLst/>
          </a:prstGeom>
          <a:noFill/>
        </p:spPr>
        <p:txBody>
          <a:bodyPr wrap="square" rtlCol="0">
            <a:spAutoFit/>
          </a:bodyPr>
          <a:lstStyle/>
          <a:p>
            <a:r>
              <a:rPr lang="pt-BR" sz="2800" b="1" dirty="0" smtClean="0"/>
              <a:t>RR=1,14 (IC 95% </a:t>
            </a:r>
            <a:r>
              <a:rPr lang="pt-BR" sz="2800" b="1" dirty="0" smtClean="0"/>
              <a:t>1,03-1,27)</a:t>
            </a:r>
            <a:endParaRPr lang="pt-BR" sz="2800" b="1" dirty="0"/>
          </a:p>
        </p:txBody>
      </p:sp>
      <p:sp>
        <p:nvSpPr>
          <p:cNvPr id="5" name="CaixaDeTexto 4"/>
          <p:cNvSpPr txBox="1"/>
          <p:nvPr/>
        </p:nvSpPr>
        <p:spPr>
          <a:xfrm>
            <a:off x="436055" y="4882595"/>
            <a:ext cx="5604981" cy="523220"/>
          </a:xfrm>
          <a:prstGeom prst="rect">
            <a:avLst/>
          </a:prstGeom>
          <a:noFill/>
        </p:spPr>
        <p:txBody>
          <a:bodyPr wrap="square" rtlCol="0">
            <a:spAutoFit/>
          </a:bodyPr>
          <a:lstStyle/>
          <a:p>
            <a:r>
              <a:rPr lang="pt-BR" sz="2800" b="1" dirty="0" smtClean="0"/>
              <a:t>Eficácia=(30,7-26,9)/30,7=12,4%</a:t>
            </a:r>
            <a:endParaRPr lang="pt-BR" sz="2800" b="1" dirty="0"/>
          </a:p>
        </p:txBody>
      </p:sp>
    </p:spTree>
    <p:extLst>
      <p:ext uri="{BB962C8B-B14F-4D97-AF65-F5344CB8AC3E}">
        <p14:creationId xmlns:p14="http://schemas.microsoft.com/office/powerpoint/2010/main" val="179599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24656"/>
            <a:ext cx="10972800" cy="618344"/>
          </a:xfrm>
        </p:spPr>
        <p:txBody>
          <a:bodyPr>
            <a:normAutofit/>
          </a:bodyPr>
          <a:lstStyle/>
          <a:p>
            <a:r>
              <a:rPr lang="pt-BR" b="1" dirty="0" smtClean="0">
                <a:latin typeface="Arial" panose="020B0604020202020204" pitchFamily="34" charset="0"/>
                <a:cs typeface="Arial" panose="020B0604020202020204" pitchFamily="34" charset="0"/>
              </a:rPr>
              <a:t>Passos </a:t>
            </a:r>
            <a:r>
              <a:rPr lang="pt-BR" b="1" dirty="0">
                <a:latin typeface="Arial" panose="020B0604020202020204" pitchFamily="34" charset="0"/>
                <a:cs typeface="Arial" panose="020B0604020202020204" pitchFamily="34" charset="0"/>
              </a:rPr>
              <a:t>de Ensaios </a:t>
            </a:r>
            <a:r>
              <a:rPr lang="pt-BR" b="1" dirty="0" smtClean="0">
                <a:latin typeface="Arial" panose="020B0604020202020204" pitchFamily="34" charset="0"/>
                <a:cs typeface="Arial" panose="020B0604020202020204" pitchFamily="34" charset="0"/>
              </a:rPr>
              <a:t>Clínicos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1663907"/>
            <a:ext cx="10972800" cy="4462257"/>
          </a:xfrm>
        </p:spPr>
        <p:txBody>
          <a:bodyPr>
            <a:normAutofit/>
          </a:bodyPr>
          <a:lstStyle/>
          <a:p>
            <a:pPr marL="0" indent="0">
              <a:buNone/>
            </a:pPr>
            <a:r>
              <a:rPr lang="pt-BR" b="1" dirty="0"/>
              <a:t> </a:t>
            </a:r>
            <a:endParaRPr lang="pt-BR" dirty="0"/>
          </a:p>
          <a:p>
            <a:pPr marL="0" indent="0">
              <a:buNone/>
            </a:pPr>
            <a:r>
              <a:rPr lang="pt-BR" dirty="0">
                <a:latin typeface="Arial" panose="020B0604020202020204" pitchFamily="34" charset="0"/>
                <a:cs typeface="Arial" panose="020B0604020202020204" pitchFamily="34" charset="0"/>
              </a:rPr>
              <a:t>1. Selecionar amostra da população de referência </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 Medir as variáveis antes do início do estudo </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 Proceder a </a:t>
            </a:r>
            <a:r>
              <a:rPr lang="pt-BR" dirty="0" err="1">
                <a:latin typeface="Arial" panose="020B0604020202020204" pitchFamily="34" charset="0"/>
                <a:cs typeface="Arial" panose="020B0604020202020204" pitchFamily="34" charset="0"/>
              </a:rPr>
              <a:t>aleatorização</a:t>
            </a:r>
            <a:r>
              <a:rPr lang="pt-BR" dirty="0">
                <a:latin typeface="Arial" panose="020B0604020202020204" pitchFamily="34" charset="0"/>
                <a:cs typeface="Arial" panose="020B0604020202020204" pitchFamily="34" charset="0"/>
              </a:rPr>
              <a:t> dos participantes </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Aplicar as intervenções de comparação </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5</a:t>
            </a:r>
            <a:r>
              <a:rPr lang="pt-BR" dirty="0">
                <a:latin typeface="Arial" panose="020B0604020202020204" pitchFamily="34" charset="0"/>
                <a:cs typeface="Arial" panose="020B0604020202020204" pitchFamily="34" charset="0"/>
              </a:rPr>
              <a:t>. Acompanhar os efeitos terapêuticos ou profiláticos em ambos os grupos </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6</a:t>
            </a:r>
            <a:r>
              <a:rPr lang="pt-BR" dirty="0">
                <a:latin typeface="Arial" panose="020B0604020202020204" pitchFamily="34" charset="0"/>
                <a:cs typeface="Arial" panose="020B0604020202020204" pitchFamily="34" charset="0"/>
              </a:rPr>
              <a:t>. Medir as variáveis de efeito 	</a:t>
            </a:r>
          </a:p>
          <a:p>
            <a:pPr marL="0" indent="0">
              <a:buNone/>
            </a:pPr>
            <a:endParaRPr lang="pt-BR" sz="5500" dirty="0"/>
          </a:p>
        </p:txBody>
      </p:sp>
    </p:spTree>
    <p:extLst>
      <p:ext uri="{BB962C8B-B14F-4D97-AF65-F5344CB8AC3E}">
        <p14:creationId xmlns:p14="http://schemas.microsoft.com/office/powerpoint/2010/main" val="735667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Ensaios Clínicos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80291" y="2278505"/>
            <a:ext cx="11563927" cy="3847659"/>
          </a:xfrm>
        </p:spPr>
        <p:txBody>
          <a:bodyPr/>
          <a:lstStyle/>
          <a:p>
            <a:pPr marL="0" indent="0">
              <a:buNone/>
            </a:pPr>
            <a:r>
              <a:rPr lang="pt-BR" b="1" dirty="0" smtClean="0">
                <a:latin typeface="Arial" panose="020B0604020202020204" pitchFamily="34" charset="0"/>
                <a:cs typeface="Arial" panose="020B0604020202020204" pitchFamily="34" charset="0"/>
              </a:rPr>
              <a:t>Vantagens:</a:t>
            </a:r>
            <a:r>
              <a:rPr lang="pt-BR" dirty="0" smtClean="0">
                <a:latin typeface="Arial" panose="020B0604020202020204" pitchFamily="34" charset="0"/>
                <a:cs typeface="Arial" panose="020B0604020202020204" pitchFamily="34" charset="0"/>
              </a:rPr>
              <a:t> alto nível de evidência; interpretação simples do resultado; ordem cronológica clara; facilidade do grupo controle</a:t>
            </a:r>
          </a:p>
          <a:p>
            <a:pPr marL="0" indent="0">
              <a:buNone/>
            </a:pPr>
            <a:r>
              <a:rPr lang="pt-BR" b="1" dirty="0" smtClean="0">
                <a:latin typeface="Arial" panose="020B0604020202020204" pitchFamily="34" charset="0"/>
                <a:cs typeface="Arial" panose="020B0604020202020204" pitchFamily="34" charset="0"/>
              </a:rPr>
              <a:t>Desvantagens:</a:t>
            </a:r>
            <a:r>
              <a:rPr lang="pt-BR" dirty="0" smtClean="0">
                <a:latin typeface="Arial" panose="020B0604020202020204" pitchFamily="34" charset="0"/>
                <a:cs typeface="Arial" panose="020B0604020202020204" pitchFamily="34" charset="0"/>
              </a:rPr>
              <a:t> caros, necessitam de estrutura administrativa; </a:t>
            </a:r>
            <a:r>
              <a:rPr lang="pt-BR" dirty="0">
                <a:latin typeface="Arial" panose="020B0604020202020204" pitchFamily="34" charset="0"/>
                <a:cs typeface="Arial" panose="020B0604020202020204" pitchFamily="34" charset="0"/>
              </a:rPr>
              <a:t>questões </a:t>
            </a:r>
            <a:r>
              <a:rPr lang="pt-BR" dirty="0" smtClean="0">
                <a:latin typeface="Arial" panose="020B0604020202020204" pitchFamily="34" charset="0"/>
                <a:cs typeface="Arial" panose="020B0604020202020204" pitchFamily="34" charset="0"/>
              </a:rPr>
              <a:t>éticas geram restrições;  possibilidade de perdas e recusas por parte dos pesquisados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73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0073"/>
            <a:ext cx="10972800" cy="1143000"/>
          </a:xfrm>
        </p:spPr>
        <p:txBody>
          <a:bodyPr>
            <a:normAutofit/>
          </a:bodyPr>
          <a:lstStyle/>
          <a:p>
            <a:r>
              <a:rPr lang="pt-BR" sz="4000" b="1" dirty="0"/>
              <a:t>Avaliação de Ensaios </a:t>
            </a:r>
            <a:r>
              <a:rPr lang="pt-BR" sz="4000" b="1" dirty="0" smtClean="0"/>
              <a:t>Clínicos</a:t>
            </a:r>
            <a:endParaRPr lang="pt-BR" sz="4000" dirty="0"/>
          </a:p>
        </p:txBody>
      </p:sp>
      <p:sp>
        <p:nvSpPr>
          <p:cNvPr id="3" name="Espaço Reservado para Conteúdo 2"/>
          <p:cNvSpPr>
            <a:spLocks noGrp="1"/>
          </p:cNvSpPr>
          <p:nvPr>
            <p:ph idx="1"/>
          </p:nvPr>
        </p:nvSpPr>
        <p:spPr>
          <a:xfrm>
            <a:off x="609600" y="995219"/>
            <a:ext cx="11582400" cy="4880925"/>
          </a:xfrm>
        </p:spPr>
        <p:txBody>
          <a:bodyPr>
            <a:normAutofit fontScale="25000" lnSpcReduction="20000"/>
          </a:bodyPr>
          <a:lstStyle/>
          <a:p>
            <a:pPr marL="0" indent="0">
              <a:buNone/>
            </a:pPr>
            <a:r>
              <a:rPr lang="pt-BR" b="1" dirty="0"/>
              <a:t> </a:t>
            </a:r>
            <a:endParaRPr lang="pt-BR" dirty="0"/>
          </a:p>
          <a:p>
            <a:pPr marL="0" indent="0">
              <a:buNone/>
            </a:pPr>
            <a:r>
              <a:rPr lang="pt-BR" sz="9600" dirty="0">
                <a:latin typeface="Arial" panose="020B0604020202020204" pitchFamily="34" charset="0"/>
                <a:cs typeface="Arial" panose="020B0604020202020204" pitchFamily="34" charset="0"/>
              </a:rPr>
              <a:t>Validade interna dos resultados</a:t>
            </a:r>
          </a:p>
          <a:p>
            <a:pPr marL="0" indent="0">
              <a:buNone/>
            </a:pPr>
            <a:r>
              <a:rPr lang="pt-BR" sz="5500" b="1" dirty="0">
                <a:latin typeface="Arial" panose="020B0604020202020204" pitchFamily="34" charset="0"/>
                <a:cs typeface="Arial" panose="020B0604020202020204" pitchFamily="34" charset="0"/>
              </a:rPr>
              <a:t> </a:t>
            </a:r>
            <a:endParaRPr lang="pt-BR" sz="5500" dirty="0">
              <a:latin typeface="Arial" panose="020B0604020202020204" pitchFamily="34" charset="0"/>
              <a:cs typeface="Arial" panose="020B0604020202020204" pitchFamily="34" charset="0"/>
            </a:endParaRPr>
          </a:p>
          <a:p>
            <a:pPr>
              <a:lnSpc>
                <a:spcPct val="120000"/>
              </a:lnSpc>
            </a:pPr>
            <a:r>
              <a:rPr lang="pt-BR" sz="9600" dirty="0">
                <a:latin typeface="Arial" panose="020B0604020202020204" pitchFamily="34" charset="0"/>
                <a:cs typeface="Arial" panose="020B0604020202020204" pitchFamily="34" charset="0"/>
              </a:rPr>
              <a:t>Os grupos expostos e não expostos eram semelhantes, exceto pelo fator de exposição?</a:t>
            </a:r>
          </a:p>
          <a:p>
            <a:r>
              <a:rPr lang="pt-BR" sz="9600" dirty="0">
                <a:latin typeface="Arial" panose="020B0604020202020204" pitchFamily="34" charset="0"/>
                <a:cs typeface="Arial" panose="020B0604020202020204" pitchFamily="34" charset="0"/>
              </a:rPr>
              <a:t>O seguimento foi completo? O estudo foi cego</a:t>
            </a:r>
            <a:r>
              <a:rPr lang="pt-BR" sz="9600" dirty="0" smtClean="0">
                <a:latin typeface="Arial" panose="020B0604020202020204" pitchFamily="34" charset="0"/>
                <a:cs typeface="Arial" panose="020B0604020202020204" pitchFamily="34" charset="0"/>
              </a:rPr>
              <a:t>?</a:t>
            </a:r>
            <a:endParaRPr lang="pt-BR" sz="9600" dirty="0">
              <a:latin typeface="Arial" panose="020B0604020202020204" pitchFamily="34" charset="0"/>
              <a:cs typeface="Arial" panose="020B0604020202020204" pitchFamily="34" charset="0"/>
            </a:endParaRPr>
          </a:p>
          <a:p>
            <a:pPr>
              <a:lnSpc>
                <a:spcPct val="120000"/>
              </a:lnSpc>
            </a:pPr>
            <a:r>
              <a:rPr lang="pt-BR" sz="9600" dirty="0">
                <a:latin typeface="Arial" panose="020B0604020202020204" pitchFamily="34" charset="0"/>
                <a:cs typeface="Arial" panose="020B0604020202020204" pitchFamily="34" charset="0"/>
              </a:rPr>
              <a:t>O estudo foi conduzido segundo o princípio de intenção de </a:t>
            </a:r>
            <a:r>
              <a:rPr lang="pt-BR" sz="9600" dirty="0" smtClean="0">
                <a:latin typeface="Arial" panose="020B0604020202020204" pitchFamily="34" charset="0"/>
                <a:cs typeface="Arial" panose="020B0604020202020204" pitchFamily="34" charset="0"/>
              </a:rPr>
              <a:t>tratar (independentemente da adesão ao protocolo)?</a:t>
            </a:r>
            <a:endParaRPr lang="pt-BR" sz="9600" dirty="0">
              <a:latin typeface="Arial" panose="020B0604020202020204" pitchFamily="34" charset="0"/>
              <a:cs typeface="Arial" panose="020B0604020202020204" pitchFamily="34" charset="0"/>
            </a:endParaRPr>
          </a:p>
          <a:p>
            <a:pPr>
              <a:lnSpc>
                <a:spcPct val="120000"/>
              </a:lnSpc>
            </a:pPr>
            <a:r>
              <a:rPr lang="pt-BR" sz="9600" dirty="0">
                <a:latin typeface="Arial" panose="020B0604020202020204" pitchFamily="34" charset="0"/>
                <a:cs typeface="Arial" panose="020B0604020202020204" pitchFamily="34" charset="0"/>
              </a:rPr>
              <a:t>A intervenção avaliada foi, de fato, a única intervenção relevante no paciente?</a:t>
            </a:r>
          </a:p>
          <a:p>
            <a:pPr>
              <a:lnSpc>
                <a:spcPct val="120000"/>
              </a:lnSpc>
            </a:pPr>
            <a:r>
              <a:rPr lang="pt-BR" sz="9600" dirty="0" smtClean="0">
                <a:latin typeface="Arial" panose="020B0604020202020204" pitchFamily="34" charset="0"/>
                <a:cs typeface="Arial" panose="020B0604020202020204" pitchFamily="34" charset="0"/>
              </a:rPr>
              <a:t>O </a:t>
            </a:r>
            <a:r>
              <a:rPr lang="pt-BR" sz="9600" dirty="0">
                <a:latin typeface="Arial" panose="020B0604020202020204" pitchFamily="34" charset="0"/>
                <a:cs typeface="Arial" panose="020B0604020202020204" pitchFamily="34" charset="0"/>
              </a:rPr>
              <a:t>tamanho da amostra é adequado para a proposta do estudo?</a:t>
            </a:r>
          </a:p>
          <a:p>
            <a:pPr>
              <a:lnSpc>
                <a:spcPct val="120000"/>
              </a:lnSpc>
            </a:pPr>
            <a:r>
              <a:rPr lang="pt-BR" sz="9600" dirty="0">
                <a:latin typeface="Arial" panose="020B0604020202020204" pitchFamily="34" charset="0"/>
                <a:cs typeface="Arial" panose="020B0604020202020204" pitchFamily="34" charset="0"/>
              </a:rPr>
              <a:t>Como apresentar os resultados</a:t>
            </a:r>
            <a:r>
              <a:rPr lang="pt-BR" sz="9600" dirty="0" smtClean="0">
                <a:latin typeface="Arial" panose="020B0604020202020204" pitchFamily="34" charset="0"/>
                <a:cs typeface="Arial" panose="020B0604020202020204" pitchFamily="34" charset="0"/>
              </a:rPr>
              <a:t>? Como </a:t>
            </a:r>
            <a:r>
              <a:rPr lang="pt-BR" sz="9600" dirty="0">
                <a:latin typeface="Arial" panose="020B0604020202020204" pitchFamily="34" charset="0"/>
                <a:cs typeface="Arial" panose="020B0604020202020204" pitchFamily="34" charset="0"/>
              </a:rPr>
              <a:t>medir a magnitude de efeito da intervenção</a:t>
            </a:r>
            <a:r>
              <a:rPr lang="pt-BR" sz="9600" dirty="0" smtClean="0">
                <a:latin typeface="Arial" panose="020B0604020202020204" pitchFamily="34" charset="0"/>
                <a:cs typeface="Arial" panose="020B0604020202020204" pitchFamily="34" charset="0"/>
              </a:rPr>
              <a:t>? Qual </a:t>
            </a:r>
            <a:r>
              <a:rPr lang="pt-BR" sz="9600" dirty="0">
                <a:latin typeface="Arial" panose="020B0604020202020204" pitchFamily="34" charset="0"/>
                <a:cs typeface="Arial" panose="020B0604020202020204" pitchFamily="34" charset="0"/>
              </a:rPr>
              <a:t>é a precisão do efeito do tratamento?</a:t>
            </a:r>
          </a:p>
          <a:p>
            <a:pPr marL="0" indent="0">
              <a:buNone/>
            </a:pPr>
            <a:endParaRPr lang="pt-BR" sz="5500" dirty="0">
              <a:latin typeface="Arial" panose="020B0604020202020204" pitchFamily="34" charset="0"/>
              <a:cs typeface="Arial" panose="020B0604020202020204" pitchFamily="34" charset="0"/>
            </a:endParaRPr>
          </a:p>
          <a:p>
            <a:endParaRPr lang="pt-BR"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78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normAutofit/>
          </a:bodyPr>
          <a:lstStyle/>
          <a:p>
            <a:r>
              <a:rPr lang="pt-BR" b="1" dirty="0">
                <a:latin typeface="Arial" panose="020B0604020202020204" pitchFamily="34" charset="0"/>
                <a:cs typeface="Arial" panose="020B0604020202020204" pitchFamily="34" charset="0"/>
              </a:rPr>
              <a:t>Avaliação de Ensaios </a:t>
            </a:r>
            <a:r>
              <a:rPr lang="pt-BR" b="1" dirty="0" smtClean="0">
                <a:latin typeface="Arial" panose="020B0604020202020204" pitchFamily="34" charset="0"/>
                <a:cs typeface="Arial" panose="020B0604020202020204" pitchFamily="34" charset="0"/>
              </a:rPr>
              <a:t>Clínicos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404734"/>
            <a:ext cx="10972800" cy="5721431"/>
          </a:xfrm>
        </p:spPr>
        <p:txBody>
          <a:bodyPr>
            <a:normAutofit fontScale="55000" lnSpcReduction="20000"/>
          </a:bodyPr>
          <a:lstStyle/>
          <a:p>
            <a:pPr marL="0" indent="0">
              <a:buNone/>
            </a:pPr>
            <a:r>
              <a:rPr lang="pt-BR" b="1" dirty="0"/>
              <a:t> </a:t>
            </a:r>
            <a:endParaRPr lang="pt-BR" dirty="0"/>
          </a:p>
          <a:p>
            <a:pPr marL="0" indent="0">
              <a:buNone/>
            </a:pPr>
            <a:endParaRPr lang="pt-BR" sz="5500" dirty="0">
              <a:latin typeface="Arial Black" panose="020B0A04020102020204" pitchFamily="34" charset="0"/>
            </a:endParaRPr>
          </a:p>
          <a:p>
            <a:pPr marL="0" indent="0">
              <a:buNone/>
            </a:pPr>
            <a:r>
              <a:rPr lang="pt-BR" sz="5500" dirty="0">
                <a:latin typeface="Arial" panose="020B0604020202020204" pitchFamily="34" charset="0"/>
                <a:cs typeface="Arial" panose="020B0604020202020204" pitchFamily="34" charset="0"/>
              </a:rPr>
              <a:t>Validade externa dos resultados</a:t>
            </a:r>
          </a:p>
          <a:p>
            <a:pPr marL="0" indent="0">
              <a:buNone/>
            </a:pPr>
            <a:endParaRPr lang="pt-BR" sz="5500" dirty="0">
              <a:latin typeface="Arial" panose="020B0604020202020204" pitchFamily="34" charset="0"/>
              <a:cs typeface="Arial" panose="020B0604020202020204" pitchFamily="34" charset="0"/>
            </a:endParaRPr>
          </a:p>
          <a:p>
            <a:r>
              <a:rPr lang="pt-BR" sz="5500" dirty="0">
                <a:latin typeface="Arial" panose="020B0604020202020204" pitchFamily="34" charset="0"/>
                <a:cs typeface="Arial" panose="020B0604020202020204" pitchFamily="34" charset="0"/>
              </a:rPr>
              <a:t>Existe a possibilidade de generalizar os resultados do estudo para a população geral e não só para a população alvo do estudo?</a:t>
            </a:r>
          </a:p>
          <a:p>
            <a:r>
              <a:rPr lang="pt-BR" sz="5500" dirty="0">
                <a:latin typeface="Arial" panose="020B0604020202020204" pitchFamily="34" charset="0"/>
                <a:cs typeface="Arial" panose="020B0604020202020204" pitchFamily="34" charset="0"/>
              </a:rPr>
              <a:t>Os eventos clinicamente relevantes foram considerados?</a:t>
            </a:r>
          </a:p>
          <a:p>
            <a:r>
              <a:rPr lang="pt-BR" sz="5500" dirty="0">
                <a:latin typeface="Arial" panose="020B0604020202020204" pitchFamily="34" charset="0"/>
                <a:cs typeface="Arial" panose="020B0604020202020204" pitchFamily="34" charset="0"/>
              </a:rPr>
              <a:t>Os benefícios do tratamento irão suplantar os possíveis danos e custos?</a:t>
            </a:r>
          </a:p>
          <a:p>
            <a:endParaRPr lang="pt-BR"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61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0" y="452438"/>
            <a:ext cx="5699125" cy="5673725"/>
          </a:xfrm>
        </p:spPr>
        <p:txBody>
          <a:bodyPr>
            <a:normAutofit lnSpcReduction="10000"/>
          </a:bodyPr>
          <a:lstStyle/>
          <a:p>
            <a:pPr marL="0" indent="0">
              <a:buNone/>
            </a:pPr>
            <a:r>
              <a:rPr lang="pt-BR" sz="2800" u="sng" dirty="0" smtClean="0">
                <a:latin typeface="Arial" panose="020B0604020202020204" pitchFamily="34" charset="0"/>
                <a:cs typeface="Arial" panose="020B0604020202020204" pitchFamily="34" charset="0"/>
              </a:rPr>
              <a:t>Ensaio de campo</a:t>
            </a:r>
          </a:p>
          <a:p>
            <a:r>
              <a:rPr lang="pt-BR" sz="2800" dirty="0" smtClean="0">
                <a:latin typeface="Arial" panose="020B0604020202020204" pitchFamily="34" charset="0"/>
                <a:cs typeface="Arial" panose="020B0604020202020204" pitchFamily="34" charset="0"/>
              </a:rPr>
              <a:t>Participantes livres de doença, mas com risco de desenvolvê-la</a:t>
            </a:r>
          </a:p>
          <a:p>
            <a:r>
              <a:rPr lang="pt-BR" sz="2800" dirty="0" smtClean="0">
                <a:latin typeface="Arial" panose="020B0604020202020204" pitchFamily="34" charset="0"/>
                <a:cs typeface="Arial" panose="020B0604020202020204" pitchFamily="34" charset="0"/>
              </a:rPr>
              <a:t>Pessoas da população geral</a:t>
            </a:r>
          </a:p>
          <a:p>
            <a:r>
              <a:rPr lang="pt-BR" sz="2800" dirty="0" smtClean="0">
                <a:latin typeface="Arial" panose="020B0604020202020204" pitchFamily="34" charset="0"/>
                <a:cs typeface="Arial" panose="020B0604020202020204" pitchFamily="34" charset="0"/>
              </a:rPr>
              <a:t>Se a doença for de baixa frequência, os ensaios tornam-se caros (muitas pessoas) e complicados (tempo e logística)</a:t>
            </a:r>
          </a:p>
          <a:p>
            <a:r>
              <a:rPr lang="pt-BR" sz="2800" dirty="0" smtClean="0">
                <a:latin typeface="Arial" panose="020B0604020202020204" pitchFamily="34" charset="0"/>
                <a:cs typeface="Arial" panose="020B0604020202020204" pitchFamily="34" charset="0"/>
              </a:rPr>
              <a:t>Podem medir apenas redução de exposição, sem avaliar o efeito</a:t>
            </a:r>
          </a:p>
          <a:p>
            <a:pPr marL="0" indent="0">
              <a:buNone/>
            </a:pPr>
            <a:endParaRPr lang="pt-BR" sz="2800" dirty="0" smtClean="0">
              <a:latin typeface="Arial" panose="020B0604020202020204" pitchFamily="34" charset="0"/>
              <a:cs typeface="Arial" panose="020B0604020202020204" pitchFamily="34" charset="0"/>
            </a:endParaRPr>
          </a:p>
          <a:p>
            <a:pPr marL="0" indent="0">
              <a:buNone/>
            </a:pPr>
            <a:endParaRPr lang="pt-BR" sz="2800" dirty="0">
              <a:latin typeface="Arial" panose="020B0604020202020204" pitchFamily="34" charset="0"/>
              <a:cs typeface="Arial" panose="020B0604020202020204" pitchFamily="34" charset="0"/>
            </a:endParaRPr>
          </a:p>
        </p:txBody>
      </p:sp>
      <p:sp>
        <p:nvSpPr>
          <p:cNvPr id="4" name="Espaço Reservado para Conteúdo 2"/>
          <p:cNvSpPr txBox="1">
            <a:spLocks/>
          </p:cNvSpPr>
          <p:nvPr/>
        </p:nvSpPr>
        <p:spPr>
          <a:xfrm>
            <a:off x="6197600" y="452583"/>
            <a:ext cx="5033818" cy="56735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pt-BR" sz="2800" u="sng" dirty="0" smtClean="0">
                <a:latin typeface="Arial" panose="020B0604020202020204" pitchFamily="34" charset="0"/>
                <a:cs typeface="Arial" panose="020B0604020202020204" pitchFamily="34" charset="0"/>
              </a:rPr>
              <a:t>Ensaio comunitário</a:t>
            </a:r>
          </a:p>
          <a:p>
            <a:r>
              <a:rPr lang="pt-BR" sz="2800" dirty="0" smtClean="0">
                <a:latin typeface="Arial" panose="020B0604020202020204" pitchFamily="34" charset="0"/>
                <a:cs typeface="Arial" panose="020B0604020202020204" pitchFamily="34" charset="0"/>
              </a:rPr>
              <a:t>Grupos de intervenção e controle são comunidades</a:t>
            </a:r>
          </a:p>
          <a:p>
            <a:r>
              <a:rPr lang="pt-BR" sz="2800" dirty="0" smtClean="0">
                <a:latin typeface="Arial" panose="020B0604020202020204" pitchFamily="34" charset="0"/>
                <a:cs typeface="Arial" panose="020B0604020202020204" pitchFamily="34" charset="0"/>
              </a:rPr>
              <a:t>Comportamento e fatores sociais são relevantes</a:t>
            </a:r>
          </a:p>
          <a:p>
            <a:r>
              <a:rPr lang="pt-BR" sz="2800" dirty="0" smtClean="0">
                <a:latin typeface="Arial" panose="020B0604020202020204" pitchFamily="34" charset="0"/>
                <a:cs typeface="Arial" panose="020B0604020202020204" pitchFamily="34" charset="0"/>
              </a:rPr>
              <a:t>Dificuldade de alocação aleatória das comunidades</a:t>
            </a:r>
          </a:p>
          <a:p>
            <a:r>
              <a:rPr lang="pt-BR" sz="2800" dirty="0" smtClean="0">
                <a:latin typeface="Arial" panose="020B0604020202020204" pitchFamily="34" charset="0"/>
                <a:cs typeface="Arial" panose="020B0604020202020204" pitchFamily="34" charset="0"/>
              </a:rPr>
              <a:t>Pequeno número de comunidades estudadas</a:t>
            </a:r>
          </a:p>
          <a:p>
            <a:r>
              <a:rPr lang="pt-BR" sz="2800" dirty="0" smtClean="0">
                <a:latin typeface="Arial" panose="020B0604020202020204" pitchFamily="34" charset="0"/>
                <a:cs typeface="Arial" panose="020B0604020202020204" pitchFamily="34" charset="0"/>
              </a:rPr>
              <a:t>Dificuldade de isolar as comunidades-controle da intervenção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75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9552" y="213170"/>
            <a:ext cx="6345047" cy="621580"/>
          </a:xfrm>
          <a:prstGeom prst="rect">
            <a:avLst/>
          </a:prstGeom>
        </p:spPr>
        <p:txBody>
          <a:bodyPr vert="horz" wrap="square" lIns="0" tIns="12065" rIns="0" bIns="0" rtlCol="0">
            <a:spAutoFit/>
          </a:bodyPr>
          <a:lstStyle/>
          <a:p>
            <a:pPr marL="12700">
              <a:spcBef>
                <a:spcPts val="95"/>
              </a:spcBef>
            </a:pPr>
            <a:r>
              <a:rPr sz="4400" b="0" spc="-5" dirty="0">
                <a:solidFill>
                  <a:srgbClr val="0070C0"/>
                </a:solidFill>
              </a:rPr>
              <a:t>Estudo</a:t>
            </a:r>
            <a:r>
              <a:rPr sz="4400" b="0" spc="-55" dirty="0">
                <a:solidFill>
                  <a:srgbClr val="0070C0"/>
                </a:solidFill>
              </a:rPr>
              <a:t> </a:t>
            </a:r>
            <a:r>
              <a:rPr sz="4400" b="0" spc="-5" dirty="0">
                <a:solidFill>
                  <a:srgbClr val="0070C0"/>
                </a:solidFill>
              </a:rPr>
              <a:t>transversal</a:t>
            </a:r>
            <a:endParaRPr sz="4400" dirty="0">
              <a:solidFill>
                <a:srgbClr val="0070C0"/>
              </a:solidFill>
            </a:endParaRPr>
          </a:p>
        </p:txBody>
      </p:sp>
      <p:sp>
        <p:nvSpPr>
          <p:cNvPr id="3" name="object 3"/>
          <p:cNvSpPr/>
          <p:nvPr/>
        </p:nvSpPr>
        <p:spPr>
          <a:xfrm>
            <a:off x="5105400" y="1428750"/>
            <a:ext cx="1905000" cy="1238250"/>
          </a:xfrm>
          <a:custGeom>
            <a:avLst/>
            <a:gdLst/>
            <a:ahLst/>
            <a:cxnLst/>
            <a:rect l="l" t="t" r="r" b="b"/>
            <a:pathLst>
              <a:path w="1905000" h="1238250">
                <a:moveTo>
                  <a:pt x="0" y="619125"/>
                </a:moveTo>
                <a:lnTo>
                  <a:pt x="6887" y="544301"/>
                </a:lnTo>
                <a:lnTo>
                  <a:pt x="27017" y="472124"/>
                </a:lnTo>
                <a:lnTo>
                  <a:pt x="59592" y="403112"/>
                </a:lnTo>
                <a:lnTo>
                  <a:pt x="80298" y="369955"/>
                </a:lnTo>
                <a:lnTo>
                  <a:pt x="103816" y="337783"/>
                </a:lnTo>
                <a:lnTo>
                  <a:pt x="130047" y="306662"/>
                </a:lnTo>
                <a:lnTo>
                  <a:pt x="158892" y="276657"/>
                </a:lnTo>
                <a:lnTo>
                  <a:pt x="190250" y="247831"/>
                </a:lnTo>
                <a:lnTo>
                  <a:pt x="224021" y="220250"/>
                </a:lnTo>
                <a:lnTo>
                  <a:pt x="260107" y="193980"/>
                </a:lnTo>
                <a:lnTo>
                  <a:pt x="298408" y="169083"/>
                </a:lnTo>
                <a:lnTo>
                  <a:pt x="338823" y="145626"/>
                </a:lnTo>
                <a:lnTo>
                  <a:pt x="381254" y="123673"/>
                </a:lnTo>
                <a:lnTo>
                  <a:pt x="425600" y="103289"/>
                </a:lnTo>
                <a:lnTo>
                  <a:pt x="471762" y="84539"/>
                </a:lnTo>
                <a:lnTo>
                  <a:pt x="519641" y="67488"/>
                </a:lnTo>
                <a:lnTo>
                  <a:pt x="569136" y="52199"/>
                </a:lnTo>
                <a:lnTo>
                  <a:pt x="620148" y="38739"/>
                </a:lnTo>
                <a:lnTo>
                  <a:pt x="672578" y="27172"/>
                </a:lnTo>
                <a:lnTo>
                  <a:pt x="726325" y="17563"/>
                </a:lnTo>
                <a:lnTo>
                  <a:pt x="781291" y="9976"/>
                </a:lnTo>
                <a:lnTo>
                  <a:pt x="837375" y="4477"/>
                </a:lnTo>
                <a:lnTo>
                  <a:pt x="894478" y="1130"/>
                </a:lnTo>
                <a:lnTo>
                  <a:pt x="952500" y="0"/>
                </a:lnTo>
                <a:lnTo>
                  <a:pt x="1010521" y="1130"/>
                </a:lnTo>
                <a:lnTo>
                  <a:pt x="1067624" y="4477"/>
                </a:lnTo>
                <a:lnTo>
                  <a:pt x="1123708" y="9976"/>
                </a:lnTo>
                <a:lnTo>
                  <a:pt x="1178674" y="17563"/>
                </a:lnTo>
                <a:lnTo>
                  <a:pt x="1232421" y="27172"/>
                </a:lnTo>
                <a:lnTo>
                  <a:pt x="1284851" y="38739"/>
                </a:lnTo>
                <a:lnTo>
                  <a:pt x="1335863" y="52199"/>
                </a:lnTo>
                <a:lnTo>
                  <a:pt x="1385358" y="67488"/>
                </a:lnTo>
                <a:lnTo>
                  <a:pt x="1433237" y="84539"/>
                </a:lnTo>
                <a:lnTo>
                  <a:pt x="1479399" y="103289"/>
                </a:lnTo>
                <a:lnTo>
                  <a:pt x="1523745" y="123673"/>
                </a:lnTo>
                <a:lnTo>
                  <a:pt x="1566176" y="145626"/>
                </a:lnTo>
                <a:lnTo>
                  <a:pt x="1606591" y="169083"/>
                </a:lnTo>
                <a:lnTo>
                  <a:pt x="1644892" y="193980"/>
                </a:lnTo>
                <a:lnTo>
                  <a:pt x="1680978" y="220250"/>
                </a:lnTo>
                <a:lnTo>
                  <a:pt x="1714749" y="247831"/>
                </a:lnTo>
                <a:lnTo>
                  <a:pt x="1746107" y="276657"/>
                </a:lnTo>
                <a:lnTo>
                  <a:pt x="1774951" y="306662"/>
                </a:lnTo>
                <a:lnTo>
                  <a:pt x="1801183" y="337783"/>
                </a:lnTo>
                <a:lnTo>
                  <a:pt x="1824701" y="369955"/>
                </a:lnTo>
                <a:lnTo>
                  <a:pt x="1845407" y="403112"/>
                </a:lnTo>
                <a:lnTo>
                  <a:pt x="1863200" y="437190"/>
                </a:lnTo>
                <a:lnTo>
                  <a:pt x="1889653" y="507849"/>
                </a:lnTo>
                <a:lnTo>
                  <a:pt x="1903261" y="581414"/>
                </a:lnTo>
                <a:lnTo>
                  <a:pt x="1905000" y="619125"/>
                </a:lnTo>
                <a:lnTo>
                  <a:pt x="1903261" y="656835"/>
                </a:lnTo>
                <a:lnTo>
                  <a:pt x="1898112" y="693948"/>
                </a:lnTo>
                <a:lnTo>
                  <a:pt x="1877982" y="766125"/>
                </a:lnTo>
                <a:lnTo>
                  <a:pt x="1845407" y="835137"/>
                </a:lnTo>
                <a:lnTo>
                  <a:pt x="1824701" y="868294"/>
                </a:lnTo>
                <a:lnTo>
                  <a:pt x="1801183" y="900466"/>
                </a:lnTo>
                <a:lnTo>
                  <a:pt x="1774952" y="931587"/>
                </a:lnTo>
                <a:lnTo>
                  <a:pt x="1746107" y="961592"/>
                </a:lnTo>
                <a:lnTo>
                  <a:pt x="1714749" y="990418"/>
                </a:lnTo>
                <a:lnTo>
                  <a:pt x="1680978" y="1017999"/>
                </a:lnTo>
                <a:lnTo>
                  <a:pt x="1644892" y="1044269"/>
                </a:lnTo>
                <a:lnTo>
                  <a:pt x="1606591" y="1069166"/>
                </a:lnTo>
                <a:lnTo>
                  <a:pt x="1566176" y="1092623"/>
                </a:lnTo>
                <a:lnTo>
                  <a:pt x="1523745" y="1114576"/>
                </a:lnTo>
                <a:lnTo>
                  <a:pt x="1479399" y="1134960"/>
                </a:lnTo>
                <a:lnTo>
                  <a:pt x="1433237" y="1153710"/>
                </a:lnTo>
                <a:lnTo>
                  <a:pt x="1385358" y="1170761"/>
                </a:lnTo>
                <a:lnTo>
                  <a:pt x="1335863" y="1186050"/>
                </a:lnTo>
                <a:lnTo>
                  <a:pt x="1284851" y="1199510"/>
                </a:lnTo>
                <a:lnTo>
                  <a:pt x="1232421" y="1211077"/>
                </a:lnTo>
                <a:lnTo>
                  <a:pt x="1178674" y="1220686"/>
                </a:lnTo>
                <a:lnTo>
                  <a:pt x="1123708" y="1228273"/>
                </a:lnTo>
                <a:lnTo>
                  <a:pt x="1067624" y="1233772"/>
                </a:lnTo>
                <a:lnTo>
                  <a:pt x="1010521" y="1237119"/>
                </a:lnTo>
                <a:lnTo>
                  <a:pt x="952500" y="1238250"/>
                </a:lnTo>
                <a:lnTo>
                  <a:pt x="894478" y="1237119"/>
                </a:lnTo>
                <a:lnTo>
                  <a:pt x="837375" y="1233772"/>
                </a:lnTo>
                <a:lnTo>
                  <a:pt x="781291" y="1228273"/>
                </a:lnTo>
                <a:lnTo>
                  <a:pt x="726325" y="1220686"/>
                </a:lnTo>
                <a:lnTo>
                  <a:pt x="672578" y="1211077"/>
                </a:lnTo>
                <a:lnTo>
                  <a:pt x="620148" y="1199510"/>
                </a:lnTo>
                <a:lnTo>
                  <a:pt x="569136" y="1186050"/>
                </a:lnTo>
                <a:lnTo>
                  <a:pt x="519641" y="1170761"/>
                </a:lnTo>
                <a:lnTo>
                  <a:pt x="471762" y="1153710"/>
                </a:lnTo>
                <a:lnTo>
                  <a:pt x="425600" y="1134960"/>
                </a:lnTo>
                <a:lnTo>
                  <a:pt x="381254" y="1114576"/>
                </a:lnTo>
                <a:lnTo>
                  <a:pt x="338823" y="1092623"/>
                </a:lnTo>
                <a:lnTo>
                  <a:pt x="298408" y="1069166"/>
                </a:lnTo>
                <a:lnTo>
                  <a:pt x="260107" y="1044269"/>
                </a:lnTo>
                <a:lnTo>
                  <a:pt x="224021" y="1017999"/>
                </a:lnTo>
                <a:lnTo>
                  <a:pt x="190250" y="990418"/>
                </a:lnTo>
                <a:lnTo>
                  <a:pt x="158892" y="961592"/>
                </a:lnTo>
                <a:lnTo>
                  <a:pt x="130048" y="931587"/>
                </a:lnTo>
                <a:lnTo>
                  <a:pt x="103816" y="900466"/>
                </a:lnTo>
                <a:lnTo>
                  <a:pt x="80298" y="868294"/>
                </a:lnTo>
                <a:lnTo>
                  <a:pt x="59592" y="835137"/>
                </a:lnTo>
                <a:lnTo>
                  <a:pt x="41799" y="801059"/>
                </a:lnTo>
                <a:lnTo>
                  <a:pt x="15346" y="730400"/>
                </a:lnTo>
                <a:lnTo>
                  <a:pt x="1738" y="656835"/>
                </a:lnTo>
                <a:lnTo>
                  <a:pt x="0" y="619125"/>
                </a:lnTo>
                <a:close/>
              </a:path>
            </a:pathLst>
          </a:custGeom>
          <a:ln w="9525">
            <a:solidFill>
              <a:srgbClr val="000000"/>
            </a:solidFill>
          </a:ln>
        </p:spPr>
        <p:txBody>
          <a:bodyPr wrap="square" lIns="0" tIns="0" rIns="0" bIns="0" rtlCol="0"/>
          <a:lstStyle/>
          <a:p>
            <a:endParaRPr>
              <a:solidFill>
                <a:prstClr val="black"/>
              </a:solidFill>
            </a:endParaRPr>
          </a:p>
        </p:txBody>
      </p:sp>
      <p:sp>
        <p:nvSpPr>
          <p:cNvPr id="4" name="object 4"/>
          <p:cNvSpPr/>
          <p:nvPr/>
        </p:nvSpPr>
        <p:spPr>
          <a:xfrm>
            <a:off x="5638800" y="1786001"/>
            <a:ext cx="914400" cy="805180"/>
          </a:xfrm>
          <a:custGeom>
            <a:avLst/>
            <a:gdLst/>
            <a:ahLst/>
            <a:cxnLst/>
            <a:rect l="l" t="t" r="r" b="b"/>
            <a:pathLst>
              <a:path w="914400" h="805180">
                <a:moveTo>
                  <a:pt x="457200" y="0"/>
                </a:moveTo>
                <a:lnTo>
                  <a:pt x="407388" y="2360"/>
                </a:lnTo>
                <a:lnTo>
                  <a:pt x="359128" y="9277"/>
                </a:lnTo>
                <a:lnTo>
                  <a:pt x="312700" y="20506"/>
                </a:lnTo>
                <a:lnTo>
                  <a:pt x="268382" y="35802"/>
                </a:lnTo>
                <a:lnTo>
                  <a:pt x="226455" y="54920"/>
                </a:lnTo>
                <a:lnTo>
                  <a:pt x="187195" y="77614"/>
                </a:lnTo>
                <a:lnTo>
                  <a:pt x="150884" y="103639"/>
                </a:lnTo>
                <a:lnTo>
                  <a:pt x="117800" y="132750"/>
                </a:lnTo>
                <a:lnTo>
                  <a:pt x="88221" y="164701"/>
                </a:lnTo>
                <a:lnTo>
                  <a:pt x="62427" y="199248"/>
                </a:lnTo>
                <a:lnTo>
                  <a:pt x="40697" y="236146"/>
                </a:lnTo>
                <a:lnTo>
                  <a:pt x="23311" y="275149"/>
                </a:lnTo>
                <a:lnTo>
                  <a:pt x="10546" y="316011"/>
                </a:lnTo>
                <a:lnTo>
                  <a:pt x="2683" y="358489"/>
                </a:lnTo>
                <a:lnTo>
                  <a:pt x="0" y="402336"/>
                </a:lnTo>
                <a:lnTo>
                  <a:pt x="2683" y="446184"/>
                </a:lnTo>
                <a:lnTo>
                  <a:pt x="10546" y="488666"/>
                </a:lnTo>
                <a:lnTo>
                  <a:pt x="23311" y="529536"/>
                </a:lnTo>
                <a:lnTo>
                  <a:pt x="40697" y="568547"/>
                </a:lnTo>
                <a:lnTo>
                  <a:pt x="62427" y="605456"/>
                </a:lnTo>
                <a:lnTo>
                  <a:pt x="88221" y="640014"/>
                </a:lnTo>
                <a:lnTo>
                  <a:pt x="117800" y="671979"/>
                </a:lnTo>
                <a:lnTo>
                  <a:pt x="150884" y="701102"/>
                </a:lnTo>
                <a:lnTo>
                  <a:pt x="187195" y="727140"/>
                </a:lnTo>
                <a:lnTo>
                  <a:pt x="226455" y="749845"/>
                </a:lnTo>
                <a:lnTo>
                  <a:pt x="268382" y="768973"/>
                </a:lnTo>
                <a:lnTo>
                  <a:pt x="312700" y="784278"/>
                </a:lnTo>
                <a:lnTo>
                  <a:pt x="359128" y="795515"/>
                </a:lnTo>
                <a:lnTo>
                  <a:pt x="407388" y="802437"/>
                </a:lnTo>
                <a:lnTo>
                  <a:pt x="457200" y="804799"/>
                </a:lnTo>
                <a:lnTo>
                  <a:pt x="507011" y="802437"/>
                </a:lnTo>
                <a:lnTo>
                  <a:pt x="555271" y="795515"/>
                </a:lnTo>
                <a:lnTo>
                  <a:pt x="601699" y="784278"/>
                </a:lnTo>
                <a:lnTo>
                  <a:pt x="646017" y="768973"/>
                </a:lnTo>
                <a:lnTo>
                  <a:pt x="687944" y="749845"/>
                </a:lnTo>
                <a:lnTo>
                  <a:pt x="727204" y="727140"/>
                </a:lnTo>
                <a:lnTo>
                  <a:pt x="763515" y="701102"/>
                </a:lnTo>
                <a:lnTo>
                  <a:pt x="796599" y="671979"/>
                </a:lnTo>
                <a:lnTo>
                  <a:pt x="826178" y="640014"/>
                </a:lnTo>
                <a:lnTo>
                  <a:pt x="851972" y="605456"/>
                </a:lnTo>
                <a:lnTo>
                  <a:pt x="873702" y="568547"/>
                </a:lnTo>
                <a:lnTo>
                  <a:pt x="891088" y="529536"/>
                </a:lnTo>
                <a:lnTo>
                  <a:pt x="903853" y="488666"/>
                </a:lnTo>
                <a:lnTo>
                  <a:pt x="911716" y="446184"/>
                </a:lnTo>
                <a:lnTo>
                  <a:pt x="914400" y="402336"/>
                </a:lnTo>
                <a:lnTo>
                  <a:pt x="911716" y="358489"/>
                </a:lnTo>
                <a:lnTo>
                  <a:pt x="903853" y="316011"/>
                </a:lnTo>
                <a:lnTo>
                  <a:pt x="891088" y="275149"/>
                </a:lnTo>
                <a:lnTo>
                  <a:pt x="873702" y="236146"/>
                </a:lnTo>
                <a:lnTo>
                  <a:pt x="851972" y="199248"/>
                </a:lnTo>
                <a:lnTo>
                  <a:pt x="826178" y="164701"/>
                </a:lnTo>
                <a:lnTo>
                  <a:pt x="796599" y="132750"/>
                </a:lnTo>
                <a:lnTo>
                  <a:pt x="763515" y="103639"/>
                </a:lnTo>
                <a:lnTo>
                  <a:pt x="727204" y="77614"/>
                </a:lnTo>
                <a:lnTo>
                  <a:pt x="687944" y="54920"/>
                </a:lnTo>
                <a:lnTo>
                  <a:pt x="646017" y="35802"/>
                </a:lnTo>
                <a:lnTo>
                  <a:pt x="601699" y="20506"/>
                </a:lnTo>
                <a:lnTo>
                  <a:pt x="555271" y="9277"/>
                </a:lnTo>
                <a:lnTo>
                  <a:pt x="507011" y="2360"/>
                </a:lnTo>
                <a:lnTo>
                  <a:pt x="457200" y="0"/>
                </a:lnTo>
                <a:close/>
              </a:path>
            </a:pathLst>
          </a:custGeom>
          <a:solidFill>
            <a:srgbClr val="333399"/>
          </a:solidFill>
        </p:spPr>
        <p:txBody>
          <a:bodyPr wrap="square" lIns="0" tIns="0" rIns="0" bIns="0" rtlCol="0"/>
          <a:lstStyle/>
          <a:p>
            <a:endParaRPr>
              <a:solidFill>
                <a:prstClr val="black"/>
              </a:solidFill>
            </a:endParaRPr>
          </a:p>
        </p:txBody>
      </p:sp>
      <p:sp>
        <p:nvSpPr>
          <p:cNvPr id="5" name="object 5"/>
          <p:cNvSpPr/>
          <p:nvPr/>
        </p:nvSpPr>
        <p:spPr>
          <a:xfrm>
            <a:off x="5638800" y="1786001"/>
            <a:ext cx="914400" cy="805180"/>
          </a:xfrm>
          <a:custGeom>
            <a:avLst/>
            <a:gdLst/>
            <a:ahLst/>
            <a:cxnLst/>
            <a:rect l="l" t="t" r="r" b="b"/>
            <a:pathLst>
              <a:path w="914400" h="805180">
                <a:moveTo>
                  <a:pt x="0" y="402336"/>
                </a:moveTo>
                <a:lnTo>
                  <a:pt x="2683" y="358489"/>
                </a:lnTo>
                <a:lnTo>
                  <a:pt x="10546" y="316011"/>
                </a:lnTo>
                <a:lnTo>
                  <a:pt x="23311" y="275149"/>
                </a:lnTo>
                <a:lnTo>
                  <a:pt x="40697" y="236146"/>
                </a:lnTo>
                <a:lnTo>
                  <a:pt x="62427" y="199248"/>
                </a:lnTo>
                <a:lnTo>
                  <a:pt x="88221" y="164701"/>
                </a:lnTo>
                <a:lnTo>
                  <a:pt x="117800" y="132750"/>
                </a:lnTo>
                <a:lnTo>
                  <a:pt x="150884" y="103639"/>
                </a:lnTo>
                <a:lnTo>
                  <a:pt x="187195" y="77614"/>
                </a:lnTo>
                <a:lnTo>
                  <a:pt x="226455" y="54920"/>
                </a:lnTo>
                <a:lnTo>
                  <a:pt x="268382" y="35802"/>
                </a:lnTo>
                <a:lnTo>
                  <a:pt x="312700" y="20506"/>
                </a:lnTo>
                <a:lnTo>
                  <a:pt x="359128" y="9277"/>
                </a:lnTo>
                <a:lnTo>
                  <a:pt x="407388" y="2360"/>
                </a:lnTo>
                <a:lnTo>
                  <a:pt x="457200" y="0"/>
                </a:lnTo>
                <a:lnTo>
                  <a:pt x="507011" y="2360"/>
                </a:lnTo>
                <a:lnTo>
                  <a:pt x="555271" y="9277"/>
                </a:lnTo>
                <a:lnTo>
                  <a:pt x="601699" y="20506"/>
                </a:lnTo>
                <a:lnTo>
                  <a:pt x="646017" y="35802"/>
                </a:lnTo>
                <a:lnTo>
                  <a:pt x="687944" y="54920"/>
                </a:lnTo>
                <a:lnTo>
                  <a:pt x="727204" y="77614"/>
                </a:lnTo>
                <a:lnTo>
                  <a:pt x="763515" y="103639"/>
                </a:lnTo>
                <a:lnTo>
                  <a:pt x="796599" y="132750"/>
                </a:lnTo>
                <a:lnTo>
                  <a:pt x="826178" y="164701"/>
                </a:lnTo>
                <a:lnTo>
                  <a:pt x="851972" y="199248"/>
                </a:lnTo>
                <a:lnTo>
                  <a:pt x="873702" y="236146"/>
                </a:lnTo>
                <a:lnTo>
                  <a:pt x="891088" y="275149"/>
                </a:lnTo>
                <a:lnTo>
                  <a:pt x="903853" y="316011"/>
                </a:lnTo>
                <a:lnTo>
                  <a:pt x="911716" y="358489"/>
                </a:lnTo>
                <a:lnTo>
                  <a:pt x="914400" y="402336"/>
                </a:lnTo>
                <a:lnTo>
                  <a:pt x="911716" y="446184"/>
                </a:lnTo>
                <a:lnTo>
                  <a:pt x="903853" y="488666"/>
                </a:lnTo>
                <a:lnTo>
                  <a:pt x="891088" y="529536"/>
                </a:lnTo>
                <a:lnTo>
                  <a:pt x="873702" y="568547"/>
                </a:lnTo>
                <a:lnTo>
                  <a:pt x="851972" y="605456"/>
                </a:lnTo>
                <a:lnTo>
                  <a:pt x="826178" y="640014"/>
                </a:lnTo>
                <a:lnTo>
                  <a:pt x="796599" y="671979"/>
                </a:lnTo>
                <a:lnTo>
                  <a:pt x="763515" y="701102"/>
                </a:lnTo>
                <a:lnTo>
                  <a:pt x="727204" y="727140"/>
                </a:lnTo>
                <a:lnTo>
                  <a:pt x="687944" y="749845"/>
                </a:lnTo>
                <a:lnTo>
                  <a:pt x="646017" y="768973"/>
                </a:lnTo>
                <a:lnTo>
                  <a:pt x="601699" y="784278"/>
                </a:lnTo>
                <a:lnTo>
                  <a:pt x="555271" y="795515"/>
                </a:lnTo>
                <a:lnTo>
                  <a:pt x="507011" y="802437"/>
                </a:lnTo>
                <a:lnTo>
                  <a:pt x="457200" y="804799"/>
                </a:lnTo>
                <a:lnTo>
                  <a:pt x="407388" y="802437"/>
                </a:lnTo>
                <a:lnTo>
                  <a:pt x="359128" y="795515"/>
                </a:lnTo>
                <a:lnTo>
                  <a:pt x="312700" y="784278"/>
                </a:lnTo>
                <a:lnTo>
                  <a:pt x="268382" y="768973"/>
                </a:lnTo>
                <a:lnTo>
                  <a:pt x="226455" y="749845"/>
                </a:lnTo>
                <a:lnTo>
                  <a:pt x="187195" y="727140"/>
                </a:lnTo>
                <a:lnTo>
                  <a:pt x="150884" y="701102"/>
                </a:lnTo>
                <a:lnTo>
                  <a:pt x="117800" y="671979"/>
                </a:lnTo>
                <a:lnTo>
                  <a:pt x="88221" y="640014"/>
                </a:lnTo>
                <a:lnTo>
                  <a:pt x="62427" y="605456"/>
                </a:lnTo>
                <a:lnTo>
                  <a:pt x="40697" y="568547"/>
                </a:lnTo>
                <a:lnTo>
                  <a:pt x="23311" y="529536"/>
                </a:lnTo>
                <a:lnTo>
                  <a:pt x="10546" y="488666"/>
                </a:lnTo>
                <a:lnTo>
                  <a:pt x="2683" y="446184"/>
                </a:lnTo>
                <a:lnTo>
                  <a:pt x="0" y="402336"/>
                </a:lnTo>
                <a:close/>
              </a:path>
            </a:pathLst>
          </a:custGeom>
          <a:ln w="9525">
            <a:solidFill>
              <a:srgbClr val="000000"/>
            </a:solidFill>
          </a:ln>
        </p:spPr>
        <p:txBody>
          <a:bodyPr wrap="square" lIns="0" tIns="0" rIns="0" bIns="0" rtlCol="0"/>
          <a:lstStyle/>
          <a:p>
            <a:endParaRPr>
              <a:solidFill>
                <a:prstClr val="black"/>
              </a:solidFill>
            </a:endParaRPr>
          </a:p>
        </p:txBody>
      </p:sp>
      <p:sp>
        <p:nvSpPr>
          <p:cNvPr id="6" name="object 6"/>
          <p:cNvSpPr txBox="1"/>
          <p:nvPr/>
        </p:nvSpPr>
        <p:spPr>
          <a:xfrm>
            <a:off x="4191000" y="3886201"/>
            <a:ext cx="1676400" cy="618759"/>
          </a:xfrm>
          <a:prstGeom prst="rect">
            <a:avLst/>
          </a:prstGeom>
          <a:ln w="9525">
            <a:solidFill>
              <a:srgbClr val="000000"/>
            </a:solidFill>
          </a:ln>
        </p:spPr>
        <p:txBody>
          <a:bodyPr vert="horz" wrap="square" lIns="0" tIns="64135" rIns="0" bIns="0" rtlCol="0">
            <a:spAutoFit/>
          </a:bodyPr>
          <a:lstStyle/>
          <a:p>
            <a:pPr marR="57785" algn="ctr">
              <a:spcBef>
                <a:spcPts val="505"/>
              </a:spcBef>
            </a:pPr>
            <a:r>
              <a:rPr spc="-5" dirty="0">
                <a:solidFill>
                  <a:prstClr val="black"/>
                </a:solidFill>
                <a:latin typeface="Arial"/>
                <a:cs typeface="Arial"/>
              </a:rPr>
              <a:t>Expostos</a:t>
            </a:r>
            <a:r>
              <a:rPr spc="-50" dirty="0">
                <a:solidFill>
                  <a:prstClr val="black"/>
                </a:solidFill>
                <a:latin typeface="Arial"/>
                <a:cs typeface="Arial"/>
              </a:rPr>
              <a:t> </a:t>
            </a:r>
            <a:r>
              <a:rPr spc="-5" dirty="0">
                <a:solidFill>
                  <a:prstClr val="black"/>
                </a:solidFill>
                <a:latin typeface="Arial"/>
                <a:cs typeface="Arial"/>
              </a:rPr>
              <a:t>e</a:t>
            </a:r>
            <a:endParaRPr>
              <a:solidFill>
                <a:prstClr val="black"/>
              </a:solidFill>
              <a:latin typeface="Arial"/>
              <a:cs typeface="Arial"/>
            </a:endParaRPr>
          </a:p>
          <a:p>
            <a:pPr marL="1270" algn="ctr">
              <a:spcBef>
                <a:spcPts val="5"/>
              </a:spcBef>
            </a:pPr>
            <a:r>
              <a:rPr dirty="0">
                <a:solidFill>
                  <a:prstClr val="black"/>
                </a:solidFill>
                <a:latin typeface="Arial"/>
                <a:cs typeface="Arial"/>
              </a:rPr>
              <a:t>Não-Doentes</a:t>
            </a:r>
            <a:endParaRPr>
              <a:solidFill>
                <a:prstClr val="black"/>
              </a:solidFill>
              <a:latin typeface="Arial"/>
              <a:cs typeface="Arial"/>
            </a:endParaRPr>
          </a:p>
        </p:txBody>
      </p:sp>
      <p:sp>
        <p:nvSpPr>
          <p:cNvPr id="7" name="object 7"/>
          <p:cNvSpPr txBox="1"/>
          <p:nvPr/>
        </p:nvSpPr>
        <p:spPr>
          <a:xfrm>
            <a:off x="2057400" y="3886201"/>
            <a:ext cx="1676400" cy="618759"/>
          </a:xfrm>
          <a:prstGeom prst="rect">
            <a:avLst/>
          </a:prstGeom>
          <a:ln w="9525">
            <a:solidFill>
              <a:srgbClr val="000000"/>
            </a:solidFill>
          </a:ln>
        </p:spPr>
        <p:txBody>
          <a:bodyPr vert="horz" wrap="square" lIns="0" tIns="64135" rIns="0" bIns="0" rtlCol="0">
            <a:spAutoFit/>
          </a:bodyPr>
          <a:lstStyle/>
          <a:p>
            <a:pPr marR="59055" algn="ctr">
              <a:spcBef>
                <a:spcPts val="505"/>
              </a:spcBef>
            </a:pPr>
            <a:r>
              <a:rPr spc="-5" dirty="0">
                <a:solidFill>
                  <a:prstClr val="black"/>
                </a:solidFill>
                <a:latin typeface="Arial"/>
                <a:cs typeface="Arial"/>
              </a:rPr>
              <a:t>Expostos</a:t>
            </a:r>
            <a:r>
              <a:rPr spc="-50" dirty="0">
                <a:solidFill>
                  <a:prstClr val="black"/>
                </a:solidFill>
                <a:latin typeface="Arial"/>
                <a:cs typeface="Arial"/>
              </a:rPr>
              <a:t> </a:t>
            </a:r>
            <a:r>
              <a:rPr spc="-5" dirty="0">
                <a:solidFill>
                  <a:prstClr val="black"/>
                </a:solidFill>
                <a:latin typeface="Arial"/>
                <a:cs typeface="Arial"/>
              </a:rPr>
              <a:t>e</a:t>
            </a:r>
            <a:endParaRPr>
              <a:solidFill>
                <a:prstClr val="black"/>
              </a:solidFill>
              <a:latin typeface="Arial"/>
              <a:cs typeface="Arial"/>
            </a:endParaRPr>
          </a:p>
          <a:p>
            <a:pPr algn="ctr">
              <a:spcBef>
                <a:spcPts val="5"/>
              </a:spcBef>
            </a:pPr>
            <a:r>
              <a:rPr dirty="0">
                <a:solidFill>
                  <a:prstClr val="black"/>
                </a:solidFill>
                <a:latin typeface="Arial"/>
                <a:cs typeface="Arial"/>
              </a:rPr>
              <a:t>Doentes</a:t>
            </a:r>
            <a:endParaRPr>
              <a:solidFill>
                <a:prstClr val="black"/>
              </a:solidFill>
              <a:latin typeface="Arial"/>
              <a:cs typeface="Arial"/>
            </a:endParaRPr>
          </a:p>
        </p:txBody>
      </p:sp>
      <p:sp>
        <p:nvSpPr>
          <p:cNvPr id="8" name="object 8"/>
          <p:cNvSpPr txBox="1"/>
          <p:nvPr/>
        </p:nvSpPr>
        <p:spPr>
          <a:xfrm>
            <a:off x="6324600" y="3886201"/>
            <a:ext cx="1676400" cy="618759"/>
          </a:xfrm>
          <a:prstGeom prst="rect">
            <a:avLst/>
          </a:prstGeom>
          <a:ln w="9525">
            <a:solidFill>
              <a:srgbClr val="000000"/>
            </a:solidFill>
          </a:ln>
        </p:spPr>
        <p:txBody>
          <a:bodyPr vert="horz" wrap="square" lIns="0" tIns="64135" rIns="0" bIns="0" rtlCol="0">
            <a:spAutoFit/>
          </a:bodyPr>
          <a:lstStyle/>
          <a:p>
            <a:pPr marL="3175" algn="ctr">
              <a:spcBef>
                <a:spcPts val="505"/>
              </a:spcBef>
            </a:pPr>
            <a:r>
              <a:rPr dirty="0">
                <a:solidFill>
                  <a:prstClr val="black"/>
                </a:solidFill>
                <a:latin typeface="Arial"/>
                <a:cs typeface="Arial"/>
              </a:rPr>
              <a:t>Não-Expostos</a:t>
            </a:r>
            <a:endParaRPr>
              <a:solidFill>
                <a:prstClr val="black"/>
              </a:solidFill>
              <a:latin typeface="Arial"/>
              <a:cs typeface="Arial"/>
            </a:endParaRPr>
          </a:p>
          <a:p>
            <a:pPr marL="62230" algn="ctr">
              <a:spcBef>
                <a:spcPts val="5"/>
              </a:spcBef>
            </a:pPr>
            <a:r>
              <a:rPr dirty="0">
                <a:solidFill>
                  <a:prstClr val="black"/>
                </a:solidFill>
                <a:latin typeface="Arial"/>
                <a:cs typeface="Arial"/>
              </a:rPr>
              <a:t>e</a:t>
            </a:r>
            <a:r>
              <a:rPr spc="-30" dirty="0">
                <a:solidFill>
                  <a:prstClr val="black"/>
                </a:solidFill>
                <a:latin typeface="Arial"/>
                <a:cs typeface="Arial"/>
              </a:rPr>
              <a:t> </a:t>
            </a:r>
            <a:r>
              <a:rPr dirty="0">
                <a:solidFill>
                  <a:prstClr val="black"/>
                </a:solidFill>
                <a:latin typeface="Arial"/>
                <a:cs typeface="Arial"/>
              </a:rPr>
              <a:t>Doentes</a:t>
            </a:r>
            <a:endParaRPr>
              <a:solidFill>
                <a:prstClr val="black"/>
              </a:solidFill>
              <a:latin typeface="Arial"/>
              <a:cs typeface="Arial"/>
            </a:endParaRPr>
          </a:p>
        </p:txBody>
      </p:sp>
      <p:sp>
        <p:nvSpPr>
          <p:cNvPr id="9" name="object 9"/>
          <p:cNvSpPr txBox="1"/>
          <p:nvPr/>
        </p:nvSpPr>
        <p:spPr>
          <a:xfrm>
            <a:off x="8458200" y="3886201"/>
            <a:ext cx="1676400" cy="618759"/>
          </a:xfrm>
          <a:prstGeom prst="rect">
            <a:avLst/>
          </a:prstGeom>
          <a:ln w="9525">
            <a:solidFill>
              <a:srgbClr val="000000"/>
            </a:solidFill>
          </a:ln>
        </p:spPr>
        <p:txBody>
          <a:bodyPr vert="horz" wrap="square" lIns="0" tIns="64135" rIns="0" bIns="0" rtlCol="0">
            <a:spAutoFit/>
          </a:bodyPr>
          <a:lstStyle/>
          <a:p>
            <a:pPr marL="121920">
              <a:spcBef>
                <a:spcPts val="505"/>
              </a:spcBef>
            </a:pPr>
            <a:r>
              <a:rPr spc="-5" dirty="0">
                <a:solidFill>
                  <a:prstClr val="black"/>
                </a:solidFill>
                <a:latin typeface="Arial"/>
                <a:cs typeface="Arial"/>
              </a:rPr>
              <a:t>Não-Expostos</a:t>
            </a:r>
            <a:endParaRPr>
              <a:solidFill>
                <a:prstClr val="black"/>
              </a:solidFill>
              <a:latin typeface="Arial"/>
              <a:cs typeface="Arial"/>
            </a:endParaRPr>
          </a:p>
          <a:p>
            <a:pPr marL="100330">
              <a:spcBef>
                <a:spcPts val="5"/>
              </a:spcBef>
            </a:pPr>
            <a:r>
              <a:rPr dirty="0">
                <a:solidFill>
                  <a:prstClr val="black"/>
                </a:solidFill>
                <a:latin typeface="Arial"/>
                <a:cs typeface="Arial"/>
              </a:rPr>
              <a:t>e</a:t>
            </a:r>
            <a:r>
              <a:rPr spc="-70" dirty="0">
                <a:solidFill>
                  <a:prstClr val="black"/>
                </a:solidFill>
                <a:latin typeface="Arial"/>
                <a:cs typeface="Arial"/>
              </a:rPr>
              <a:t> </a:t>
            </a:r>
            <a:r>
              <a:rPr dirty="0">
                <a:solidFill>
                  <a:prstClr val="black"/>
                </a:solidFill>
                <a:latin typeface="Arial"/>
                <a:cs typeface="Arial"/>
              </a:rPr>
              <a:t>Não-Doentes</a:t>
            </a:r>
            <a:endParaRPr>
              <a:solidFill>
                <a:prstClr val="black"/>
              </a:solidFill>
              <a:latin typeface="Arial"/>
              <a:cs typeface="Arial"/>
            </a:endParaRPr>
          </a:p>
        </p:txBody>
      </p:sp>
      <p:sp>
        <p:nvSpPr>
          <p:cNvPr id="10" name="object 10"/>
          <p:cNvSpPr txBox="1"/>
          <p:nvPr/>
        </p:nvSpPr>
        <p:spPr>
          <a:xfrm>
            <a:off x="4089654" y="2085290"/>
            <a:ext cx="1217930" cy="329565"/>
          </a:xfrm>
          <a:prstGeom prst="rect">
            <a:avLst/>
          </a:prstGeom>
        </p:spPr>
        <p:txBody>
          <a:bodyPr vert="horz" wrap="square" lIns="0" tIns="12065" rIns="0" bIns="0" rtlCol="0">
            <a:spAutoFit/>
          </a:bodyPr>
          <a:lstStyle/>
          <a:p>
            <a:pPr marL="12700">
              <a:spcBef>
                <a:spcPts val="95"/>
              </a:spcBef>
            </a:pPr>
            <a:r>
              <a:rPr sz="2000" spc="-15" dirty="0">
                <a:solidFill>
                  <a:prstClr val="black"/>
                </a:solidFill>
                <a:latin typeface="Arial"/>
                <a:cs typeface="Arial"/>
              </a:rPr>
              <a:t>P</a:t>
            </a:r>
            <a:r>
              <a:rPr sz="2000" spc="-5" dirty="0">
                <a:solidFill>
                  <a:prstClr val="black"/>
                </a:solidFill>
                <a:latin typeface="Arial"/>
                <a:cs typeface="Arial"/>
              </a:rPr>
              <a:t>o</a:t>
            </a:r>
            <a:r>
              <a:rPr sz="2000" spc="-15" dirty="0">
                <a:solidFill>
                  <a:prstClr val="black"/>
                </a:solidFill>
                <a:latin typeface="Arial"/>
                <a:cs typeface="Arial"/>
              </a:rPr>
              <a:t>p</a:t>
            </a:r>
            <a:r>
              <a:rPr sz="2000" spc="-5" dirty="0">
                <a:solidFill>
                  <a:prstClr val="black"/>
                </a:solidFill>
                <a:latin typeface="Arial"/>
                <a:cs typeface="Arial"/>
              </a:rPr>
              <a:t>u</a:t>
            </a:r>
            <a:r>
              <a:rPr sz="2000" spc="-25" dirty="0">
                <a:solidFill>
                  <a:prstClr val="black"/>
                </a:solidFill>
                <a:latin typeface="Arial"/>
                <a:cs typeface="Arial"/>
              </a:rPr>
              <a:t>l</a:t>
            </a:r>
            <a:r>
              <a:rPr sz="2000" spc="-5" dirty="0">
                <a:solidFill>
                  <a:prstClr val="black"/>
                </a:solidFill>
                <a:latin typeface="Arial"/>
                <a:cs typeface="Arial"/>
              </a:rPr>
              <a:t>ação</a:t>
            </a:r>
            <a:endParaRPr sz="2000">
              <a:solidFill>
                <a:prstClr val="black"/>
              </a:solidFill>
              <a:latin typeface="Arial"/>
              <a:cs typeface="Arial"/>
            </a:endParaRPr>
          </a:p>
        </p:txBody>
      </p:sp>
      <p:sp>
        <p:nvSpPr>
          <p:cNvPr id="11" name="object 11"/>
          <p:cNvSpPr/>
          <p:nvPr/>
        </p:nvSpPr>
        <p:spPr>
          <a:xfrm>
            <a:off x="5516879" y="1746505"/>
            <a:ext cx="1243584" cy="49377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5361432" y="1990345"/>
            <a:ext cx="1505712" cy="4937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6434329" y="1990345"/>
            <a:ext cx="490727" cy="493775"/>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5567553" y="1885314"/>
            <a:ext cx="1098550" cy="514350"/>
          </a:xfrm>
          <a:prstGeom prst="rect">
            <a:avLst/>
          </a:prstGeom>
        </p:spPr>
        <p:txBody>
          <a:bodyPr vert="horz" wrap="square" lIns="0" tIns="13335" rIns="0" bIns="0" rtlCol="0">
            <a:spAutoFit/>
          </a:bodyPr>
          <a:lstStyle/>
          <a:p>
            <a:pPr marL="12700" marR="5080" indent="154940">
              <a:spcBef>
                <a:spcPts val="105"/>
              </a:spcBef>
            </a:pPr>
            <a:r>
              <a:rPr sz="1600" spc="5" dirty="0">
                <a:solidFill>
                  <a:prstClr val="black"/>
                </a:solidFill>
                <a:latin typeface="Arial"/>
                <a:cs typeface="Arial"/>
              </a:rPr>
              <a:t>Amostra  </a:t>
            </a:r>
            <a:r>
              <a:rPr sz="1600" spc="-5" dirty="0">
                <a:solidFill>
                  <a:prstClr val="black"/>
                </a:solidFill>
                <a:latin typeface="Arial"/>
                <a:cs typeface="Arial"/>
              </a:rPr>
              <a:t>para</a:t>
            </a:r>
            <a:r>
              <a:rPr sz="1600" spc="-105" dirty="0">
                <a:solidFill>
                  <a:prstClr val="black"/>
                </a:solidFill>
                <a:latin typeface="Arial"/>
                <a:cs typeface="Arial"/>
              </a:rPr>
              <a:t> </a:t>
            </a:r>
            <a:r>
              <a:rPr sz="1600" dirty="0" err="1">
                <a:solidFill>
                  <a:prstClr val="black"/>
                </a:solidFill>
                <a:latin typeface="Arial"/>
                <a:cs typeface="Arial"/>
              </a:rPr>
              <a:t>estudo</a:t>
            </a:r>
            <a:endParaRPr sz="1600" dirty="0">
              <a:solidFill>
                <a:prstClr val="black"/>
              </a:solidFill>
              <a:latin typeface="Arial"/>
              <a:cs typeface="Arial"/>
            </a:endParaRPr>
          </a:p>
        </p:txBody>
      </p:sp>
      <p:sp>
        <p:nvSpPr>
          <p:cNvPr id="15" name="object 15"/>
          <p:cNvSpPr/>
          <p:nvPr/>
        </p:nvSpPr>
        <p:spPr>
          <a:xfrm>
            <a:off x="2857500" y="32766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16" name="object 16"/>
          <p:cNvSpPr/>
          <p:nvPr/>
        </p:nvSpPr>
        <p:spPr>
          <a:xfrm>
            <a:off x="4991100" y="32766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17" name="object 17"/>
          <p:cNvSpPr/>
          <p:nvPr/>
        </p:nvSpPr>
        <p:spPr>
          <a:xfrm>
            <a:off x="7124700" y="32766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18" name="object 18"/>
          <p:cNvSpPr/>
          <p:nvPr/>
        </p:nvSpPr>
        <p:spPr>
          <a:xfrm>
            <a:off x="9258300" y="32766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19" name="object 19"/>
          <p:cNvSpPr/>
          <p:nvPr/>
        </p:nvSpPr>
        <p:spPr>
          <a:xfrm>
            <a:off x="2895600" y="3276600"/>
            <a:ext cx="6400800" cy="0"/>
          </a:xfrm>
          <a:custGeom>
            <a:avLst/>
            <a:gdLst/>
            <a:ahLst/>
            <a:cxnLst/>
            <a:rect l="l" t="t" r="r" b="b"/>
            <a:pathLst>
              <a:path w="6400800">
                <a:moveTo>
                  <a:pt x="0" y="0"/>
                </a:moveTo>
                <a:lnTo>
                  <a:pt x="6400800" y="0"/>
                </a:lnTo>
              </a:path>
            </a:pathLst>
          </a:custGeom>
          <a:ln w="9525">
            <a:solidFill>
              <a:srgbClr val="000000"/>
            </a:solidFill>
          </a:ln>
        </p:spPr>
        <p:txBody>
          <a:bodyPr wrap="square" lIns="0" tIns="0" rIns="0" bIns="0" rtlCol="0"/>
          <a:lstStyle/>
          <a:p>
            <a:endParaRPr>
              <a:solidFill>
                <a:prstClr val="black"/>
              </a:solidFill>
            </a:endParaRPr>
          </a:p>
        </p:txBody>
      </p:sp>
      <p:sp>
        <p:nvSpPr>
          <p:cNvPr id="20" name="object 20"/>
          <p:cNvSpPr/>
          <p:nvPr/>
        </p:nvSpPr>
        <p:spPr>
          <a:xfrm>
            <a:off x="6057900" y="2514600"/>
            <a:ext cx="76200" cy="762000"/>
          </a:xfrm>
          <a:custGeom>
            <a:avLst/>
            <a:gdLst/>
            <a:ahLst/>
            <a:cxnLst/>
            <a:rect l="l" t="t" r="r" b="b"/>
            <a:pathLst>
              <a:path w="76200" h="762000">
                <a:moveTo>
                  <a:pt x="31750" y="685800"/>
                </a:moveTo>
                <a:lnTo>
                  <a:pt x="0" y="685800"/>
                </a:lnTo>
                <a:lnTo>
                  <a:pt x="38100" y="762000"/>
                </a:lnTo>
                <a:lnTo>
                  <a:pt x="69850" y="698500"/>
                </a:lnTo>
                <a:lnTo>
                  <a:pt x="31750" y="698500"/>
                </a:lnTo>
                <a:lnTo>
                  <a:pt x="31750" y="685800"/>
                </a:lnTo>
                <a:close/>
              </a:path>
              <a:path w="76200" h="762000">
                <a:moveTo>
                  <a:pt x="44450" y="0"/>
                </a:moveTo>
                <a:lnTo>
                  <a:pt x="31750" y="0"/>
                </a:lnTo>
                <a:lnTo>
                  <a:pt x="31750" y="698500"/>
                </a:lnTo>
                <a:lnTo>
                  <a:pt x="44450" y="698500"/>
                </a:lnTo>
                <a:lnTo>
                  <a:pt x="44450" y="0"/>
                </a:lnTo>
                <a:close/>
              </a:path>
              <a:path w="76200" h="762000">
                <a:moveTo>
                  <a:pt x="76200" y="685800"/>
                </a:moveTo>
                <a:lnTo>
                  <a:pt x="44450" y="685800"/>
                </a:lnTo>
                <a:lnTo>
                  <a:pt x="44450" y="698500"/>
                </a:lnTo>
                <a:lnTo>
                  <a:pt x="69850" y="698500"/>
                </a:lnTo>
                <a:lnTo>
                  <a:pt x="76200" y="685800"/>
                </a:lnTo>
                <a:close/>
              </a:path>
            </a:pathLst>
          </a:custGeom>
          <a:solidFill>
            <a:srgbClr val="000000"/>
          </a:solidFill>
        </p:spPr>
        <p:txBody>
          <a:bodyPr wrap="square" lIns="0" tIns="0" rIns="0" bIns="0" rtlCol="0"/>
          <a:lstStyle/>
          <a:p>
            <a:endParaRPr>
              <a:solidFill>
                <a:prstClr val="black"/>
              </a:solidFill>
            </a:endParaRPr>
          </a:p>
        </p:txBody>
      </p:sp>
      <p:sp>
        <p:nvSpPr>
          <p:cNvPr id="21" name="object 21"/>
          <p:cNvSpPr/>
          <p:nvPr/>
        </p:nvSpPr>
        <p:spPr>
          <a:xfrm>
            <a:off x="2857500" y="45720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22" name="object 22"/>
          <p:cNvSpPr/>
          <p:nvPr/>
        </p:nvSpPr>
        <p:spPr>
          <a:xfrm>
            <a:off x="4991100" y="45720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23" name="object 23"/>
          <p:cNvSpPr/>
          <p:nvPr/>
        </p:nvSpPr>
        <p:spPr>
          <a:xfrm>
            <a:off x="7124700" y="45720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24" name="object 24"/>
          <p:cNvSpPr/>
          <p:nvPr/>
        </p:nvSpPr>
        <p:spPr>
          <a:xfrm>
            <a:off x="9258300" y="45720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solidFill>
                <a:prstClr val="black"/>
              </a:solidFill>
            </a:endParaRPr>
          </a:p>
        </p:txBody>
      </p:sp>
      <p:sp>
        <p:nvSpPr>
          <p:cNvPr id="25" name="object 25"/>
          <p:cNvSpPr txBox="1"/>
          <p:nvPr/>
        </p:nvSpPr>
        <p:spPr>
          <a:xfrm>
            <a:off x="2438400" y="5181601"/>
            <a:ext cx="7315200" cy="773289"/>
          </a:xfrm>
          <a:prstGeom prst="rect">
            <a:avLst/>
          </a:prstGeom>
          <a:ln w="25400">
            <a:solidFill>
              <a:srgbClr val="BBBBBB"/>
            </a:solidFill>
          </a:ln>
        </p:spPr>
        <p:txBody>
          <a:bodyPr vert="horz" wrap="square" lIns="0" tIns="217170" rIns="0" bIns="0" rtlCol="0">
            <a:spAutoFit/>
          </a:bodyPr>
          <a:lstStyle/>
          <a:p>
            <a:pPr algn="ctr">
              <a:spcBef>
                <a:spcPts val="1710"/>
              </a:spcBef>
            </a:pPr>
            <a:r>
              <a:rPr dirty="0">
                <a:solidFill>
                  <a:prstClr val="black"/>
                </a:solidFill>
                <a:latin typeface="Arial"/>
                <a:cs typeface="Arial"/>
              </a:rPr>
              <a:t>Análise dos</a:t>
            </a:r>
            <a:r>
              <a:rPr spc="-110" dirty="0">
                <a:solidFill>
                  <a:prstClr val="black"/>
                </a:solidFill>
                <a:latin typeface="Arial"/>
                <a:cs typeface="Arial"/>
              </a:rPr>
              <a:t> </a:t>
            </a:r>
            <a:r>
              <a:rPr dirty="0">
                <a:solidFill>
                  <a:prstClr val="black"/>
                </a:solidFill>
                <a:latin typeface="Arial"/>
                <a:cs typeface="Arial"/>
              </a:rPr>
              <a:t>dados</a:t>
            </a:r>
          </a:p>
          <a:p>
            <a:pPr algn="ctr"/>
            <a:r>
              <a:rPr spc="-5" dirty="0">
                <a:solidFill>
                  <a:prstClr val="black"/>
                </a:solidFill>
                <a:latin typeface="Arial"/>
                <a:cs typeface="Arial"/>
              </a:rPr>
              <a:t>Razão </a:t>
            </a:r>
            <a:r>
              <a:rPr dirty="0">
                <a:solidFill>
                  <a:prstClr val="black"/>
                </a:solidFill>
                <a:latin typeface="Arial"/>
                <a:cs typeface="Arial"/>
              </a:rPr>
              <a:t>de prevalência (Risco</a:t>
            </a:r>
            <a:r>
              <a:rPr spc="-135" dirty="0">
                <a:solidFill>
                  <a:prstClr val="black"/>
                </a:solidFill>
                <a:latin typeface="Arial"/>
                <a:cs typeface="Arial"/>
              </a:rPr>
              <a:t> </a:t>
            </a:r>
            <a:r>
              <a:rPr dirty="0">
                <a:solidFill>
                  <a:prstClr val="black"/>
                </a:solidFill>
                <a:latin typeface="Arial"/>
                <a:cs typeface="Arial"/>
              </a:rPr>
              <a:t>Relativo)</a:t>
            </a:r>
          </a:p>
        </p:txBody>
      </p:sp>
      <p:sp>
        <p:nvSpPr>
          <p:cNvPr id="26" name="object 26"/>
          <p:cNvSpPr txBox="1"/>
          <p:nvPr/>
        </p:nvSpPr>
        <p:spPr>
          <a:xfrm>
            <a:off x="2974975" y="4601082"/>
            <a:ext cx="6555740" cy="299720"/>
          </a:xfrm>
          <a:prstGeom prst="rect">
            <a:avLst/>
          </a:prstGeom>
        </p:spPr>
        <p:txBody>
          <a:bodyPr vert="horz" wrap="square" lIns="0" tIns="12700" rIns="0" bIns="0" rtlCol="0">
            <a:spAutoFit/>
          </a:bodyPr>
          <a:lstStyle/>
          <a:p>
            <a:pPr marL="12700">
              <a:spcBef>
                <a:spcPts val="100"/>
              </a:spcBef>
              <a:tabLst>
                <a:tab pos="2146300" algn="l"/>
                <a:tab pos="4280535" algn="l"/>
                <a:tab pos="6415405" algn="l"/>
              </a:tabLst>
            </a:pPr>
            <a:r>
              <a:rPr spc="-5" dirty="0">
                <a:solidFill>
                  <a:prstClr val="black"/>
                </a:solidFill>
                <a:latin typeface="Arial"/>
                <a:cs typeface="Arial"/>
              </a:rPr>
              <a:t>a	b	c	d</a:t>
            </a:r>
            <a:endParaRPr>
              <a:solidFill>
                <a:prstClr val="black"/>
              </a:solidFill>
              <a:latin typeface="Arial"/>
              <a:cs typeface="Arial"/>
            </a:endParaRPr>
          </a:p>
        </p:txBody>
      </p:sp>
      <p:sp>
        <p:nvSpPr>
          <p:cNvPr id="27" name="object 27"/>
          <p:cNvSpPr txBox="1"/>
          <p:nvPr/>
        </p:nvSpPr>
        <p:spPr>
          <a:xfrm>
            <a:off x="2257146" y="2923744"/>
            <a:ext cx="745807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Formação dos grupos por observação simultânea de </a:t>
            </a:r>
            <a:r>
              <a:rPr spc="-5" dirty="0">
                <a:solidFill>
                  <a:prstClr val="black"/>
                </a:solidFill>
                <a:latin typeface="Arial"/>
                <a:cs typeface="Arial"/>
              </a:rPr>
              <a:t>exposição </a:t>
            </a:r>
            <a:r>
              <a:rPr dirty="0">
                <a:solidFill>
                  <a:prstClr val="black"/>
                </a:solidFill>
                <a:latin typeface="Arial"/>
                <a:cs typeface="Arial"/>
              </a:rPr>
              <a:t>e</a:t>
            </a:r>
            <a:r>
              <a:rPr spc="-340" dirty="0">
                <a:solidFill>
                  <a:prstClr val="black"/>
                </a:solidFill>
                <a:latin typeface="Arial"/>
                <a:cs typeface="Arial"/>
              </a:rPr>
              <a:t> </a:t>
            </a:r>
            <a:r>
              <a:rPr dirty="0">
                <a:solidFill>
                  <a:prstClr val="black"/>
                </a:solidFill>
                <a:latin typeface="Arial"/>
                <a:cs typeface="Arial"/>
              </a:rPr>
              <a:t>doença</a:t>
            </a:r>
            <a:endParaRPr>
              <a:solidFill>
                <a:prstClr val="black"/>
              </a:solidFill>
              <a:latin typeface="Arial"/>
              <a:cs typeface="Arial"/>
            </a:endParaRPr>
          </a:p>
        </p:txBody>
      </p:sp>
    </p:spTree>
    <p:extLst>
      <p:ext uri="{BB962C8B-B14F-4D97-AF65-F5344CB8AC3E}">
        <p14:creationId xmlns:p14="http://schemas.microsoft.com/office/powerpoint/2010/main" val="1645681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725037" y="515238"/>
            <a:ext cx="4739005" cy="635000"/>
          </a:xfrm>
          <a:prstGeom prst="rect">
            <a:avLst/>
          </a:prstGeom>
        </p:spPr>
        <p:txBody>
          <a:bodyPr vert="horz" wrap="square" lIns="0" tIns="12065" rIns="0" bIns="0" rtlCol="0">
            <a:spAutoFit/>
          </a:bodyPr>
          <a:lstStyle/>
          <a:p>
            <a:pPr marL="12700">
              <a:spcBef>
                <a:spcPts val="95"/>
              </a:spcBef>
            </a:pPr>
            <a:r>
              <a:rPr sz="4000" spc="-5" dirty="0"/>
              <a:t>Estudos</a:t>
            </a:r>
            <a:r>
              <a:rPr sz="4000" spc="-25" dirty="0"/>
              <a:t> </a:t>
            </a:r>
            <a:r>
              <a:rPr sz="4000" spc="-5" dirty="0"/>
              <a:t>transversais</a:t>
            </a:r>
            <a:endParaRPr sz="4000" dirty="0"/>
          </a:p>
        </p:txBody>
      </p:sp>
      <p:sp>
        <p:nvSpPr>
          <p:cNvPr id="3" name="object 3"/>
          <p:cNvSpPr txBox="1"/>
          <p:nvPr/>
        </p:nvSpPr>
        <p:spPr>
          <a:xfrm>
            <a:off x="2059940" y="1625550"/>
            <a:ext cx="7072630" cy="2713563"/>
          </a:xfrm>
          <a:prstGeom prst="rect">
            <a:avLst/>
          </a:prstGeom>
        </p:spPr>
        <p:txBody>
          <a:bodyPr vert="horz" wrap="square" lIns="0" tIns="12700" rIns="0" bIns="0" rtlCol="0">
            <a:spAutoFit/>
          </a:bodyPr>
          <a:lstStyle/>
          <a:p>
            <a:pPr marL="355600" indent="-342900">
              <a:spcBef>
                <a:spcPts val="100"/>
              </a:spcBef>
              <a:buFontTx/>
              <a:buChar char="•"/>
              <a:tabLst>
                <a:tab pos="354965" algn="l"/>
                <a:tab pos="355600" algn="l"/>
              </a:tabLst>
            </a:pPr>
            <a:r>
              <a:rPr sz="2400" spc="-5" dirty="0">
                <a:solidFill>
                  <a:prstClr val="black"/>
                </a:solidFill>
                <a:latin typeface="Arial"/>
                <a:cs typeface="Arial"/>
              </a:rPr>
              <a:t>Existe </a:t>
            </a:r>
            <a:r>
              <a:rPr sz="2400" dirty="0">
                <a:solidFill>
                  <a:prstClr val="black"/>
                </a:solidFill>
                <a:latin typeface="Arial"/>
                <a:cs typeface="Arial"/>
              </a:rPr>
              <a:t>associação entre </a:t>
            </a:r>
            <a:r>
              <a:rPr sz="2400" spc="-5" dirty="0">
                <a:solidFill>
                  <a:prstClr val="black"/>
                </a:solidFill>
                <a:latin typeface="Arial"/>
                <a:cs typeface="Arial"/>
              </a:rPr>
              <a:t>exposição </a:t>
            </a:r>
            <a:r>
              <a:rPr sz="2400" dirty="0">
                <a:solidFill>
                  <a:prstClr val="black"/>
                </a:solidFill>
                <a:latin typeface="Arial"/>
                <a:cs typeface="Arial"/>
              </a:rPr>
              <a:t>e</a:t>
            </a:r>
            <a:r>
              <a:rPr sz="2400" spc="65" dirty="0">
                <a:solidFill>
                  <a:prstClr val="black"/>
                </a:solidFill>
                <a:latin typeface="Arial"/>
                <a:cs typeface="Arial"/>
              </a:rPr>
              <a:t> </a:t>
            </a:r>
            <a:r>
              <a:rPr sz="2400" dirty="0">
                <a:solidFill>
                  <a:prstClr val="black"/>
                </a:solidFill>
                <a:latin typeface="Arial"/>
                <a:cs typeface="Arial"/>
              </a:rPr>
              <a:t>desfecho?</a:t>
            </a:r>
            <a:endParaRPr sz="2400">
              <a:solidFill>
                <a:prstClr val="black"/>
              </a:solidFill>
              <a:latin typeface="Arial"/>
              <a:cs typeface="Arial"/>
            </a:endParaRPr>
          </a:p>
          <a:p>
            <a:pPr>
              <a:spcBef>
                <a:spcPts val="10"/>
              </a:spcBef>
              <a:buFont typeface="Arial"/>
              <a:buChar char="•"/>
            </a:pPr>
            <a:endParaRPr sz="3500">
              <a:solidFill>
                <a:prstClr val="black"/>
              </a:solidFill>
              <a:latin typeface="Times New Roman"/>
              <a:cs typeface="Times New Roman"/>
            </a:endParaRPr>
          </a:p>
          <a:p>
            <a:pPr marL="355600" marR="5080" indent="-342900">
              <a:buFontTx/>
              <a:buChar char="•"/>
              <a:tabLst>
                <a:tab pos="354965" algn="l"/>
                <a:tab pos="355600" algn="l"/>
              </a:tabLst>
            </a:pPr>
            <a:r>
              <a:rPr sz="2400" dirty="0">
                <a:solidFill>
                  <a:prstClr val="black"/>
                </a:solidFill>
                <a:latin typeface="Arial"/>
                <a:cs typeface="Arial"/>
              </a:rPr>
              <a:t>Comparamos </a:t>
            </a:r>
            <a:r>
              <a:rPr sz="2400" spc="-5" dirty="0">
                <a:solidFill>
                  <a:prstClr val="black"/>
                </a:solidFill>
                <a:latin typeface="Arial"/>
                <a:cs typeface="Arial"/>
              </a:rPr>
              <a:t>a </a:t>
            </a:r>
            <a:r>
              <a:rPr sz="2400" dirty="0">
                <a:solidFill>
                  <a:prstClr val="black"/>
                </a:solidFill>
                <a:latin typeface="Arial"/>
                <a:cs typeface="Arial"/>
              </a:rPr>
              <a:t>prevalência </a:t>
            </a:r>
            <a:r>
              <a:rPr sz="2400" spc="-5" dirty="0">
                <a:solidFill>
                  <a:prstClr val="black"/>
                </a:solidFill>
                <a:latin typeface="Arial"/>
                <a:cs typeface="Arial"/>
              </a:rPr>
              <a:t>do desfecho nos dois  </a:t>
            </a:r>
            <a:r>
              <a:rPr sz="2400" dirty="0">
                <a:solidFill>
                  <a:prstClr val="black"/>
                </a:solidFill>
                <a:latin typeface="Arial"/>
                <a:cs typeface="Arial"/>
              </a:rPr>
              <a:t>grupos: </a:t>
            </a:r>
            <a:r>
              <a:rPr sz="2400" spc="-5" dirty="0">
                <a:solidFill>
                  <a:prstClr val="black"/>
                </a:solidFill>
                <a:latin typeface="Arial"/>
                <a:cs typeface="Arial"/>
              </a:rPr>
              <a:t>expostos </a:t>
            </a:r>
            <a:r>
              <a:rPr sz="2400" dirty="0">
                <a:solidFill>
                  <a:prstClr val="black"/>
                </a:solidFill>
                <a:latin typeface="Arial"/>
                <a:cs typeface="Arial"/>
              </a:rPr>
              <a:t>e não</a:t>
            </a:r>
            <a:r>
              <a:rPr sz="2400" spc="20" dirty="0">
                <a:solidFill>
                  <a:prstClr val="black"/>
                </a:solidFill>
                <a:latin typeface="Arial"/>
                <a:cs typeface="Arial"/>
              </a:rPr>
              <a:t> </a:t>
            </a:r>
            <a:r>
              <a:rPr sz="2400" spc="-5" dirty="0">
                <a:solidFill>
                  <a:prstClr val="black"/>
                </a:solidFill>
                <a:latin typeface="Arial"/>
                <a:cs typeface="Arial"/>
              </a:rPr>
              <a:t>expostos</a:t>
            </a:r>
            <a:endParaRPr sz="2400">
              <a:solidFill>
                <a:prstClr val="black"/>
              </a:solidFill>
              <a:latin typeface="Arial"/>
              <a:cs typeface="Arial"/>
            </a:endParaRPr>
          </a:p>
          <a:p>
            <a:pPr>
              <a:buFont typeface="Arial"/>
              <a:buChar char="•"/>
            </a:pPr>
            <a:endParaRPr sz="2700">
              <a:solidFill>
                <a:prstClr val="black"/>
              </a:solidFill>
              <a:latin typeface="Times New Roman"/>
              <a:cs typeface="Times New Roman"/>
            </a:endParaRPr>
          </a:p>
          <a:p>
            <a:pPr marL="355600" indent="-342900">
              <a:spcBef>
                <a:spcPts val="2085"/>
              </a:spcBef>
              <a:buFontTx/>
              <a:buChar char="•"/>
              <a:tabLst>
                <a:tab pos="354965" algn="l"/>
                <a:tab pos="355600" algn="l"/>
              </a:tabLst>
            </a:pPr>
            <a:r>
              <a:rPr sz="2400" spc="-5" dirty="0">
                <a:solidFill>
                  <a:prstClr val="black"/>
                </a:solidFill>
                <a:latin typeface="Arial"/>
                <a:cs typeface="Arial"/>
              </a:rPr>
              <a:t>Razão de </a:t>
            </a:r>
            <a:r>
              <a:rPr sz="2400" dirty="0">
                <a:solidFill>
                  <a:prstClr val="black"/>
                </a:solidFill>
                <a:latin typeface="Arial"/>
                <a:cs typeface="Arial"/>
              </a:rPr>
              <a:t>prevalências</a:t>
            </a:r>
            <a:r>
              <a:rPr sz="2400" spc="60" dirty="0">
                <a:solidFill>
                  <a:prstClr val="black"/>
                </a:solidFill>
                <a:latin typeface="Arial"/>
                <a:cs typeface="Arial"/>
              </a:rPr>
              <a:t> </a:t>
            </a:r>
            <a:r>
              <a:rPr sz="2400" dirty="0">
                <a:solidFill>
                  <a:prstClr val="black"/>
                </a:solidFill>
                <a:latin typeface="Arial"/>
                <a:cs typeface="Arial"/>
              </a:rPr>
              <a:t>=</a:t>
            </a:r>
            <a:endParaRPr sz="2400">
              <a:solidFill>
                <a:prstClr val="black"/>
              </a:solidFill>
              <a:latin typeface="Arial"/>
              <a:cs typeface="Arial"/>
            </a:endParaRPr>
          </a:p>
        </p:txBody>
      </p:sp>
      <p:sp>
        <p:nvSpPr>
          <p:cNvPr id="4" name="object 4"/>
          <p:cNvSpPr/>
          <p:nvPr/>
        </p:nvSpPr>
        <p:spPr>
          <a:xfrm>
            <a:off x="3432048" y="4581144"/>
            <a:ext cx="5486400" cy="122682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0124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4158" y="73864"/>
            <a:ext cx="11223684" cy="861774"/>
          </a:xfrm>
        </p:spPr>
        <p:txBody>
          <a:bodyPr/>
          <a:lstStyle/>
          <a:p>
            <a:r>
              <a:rPr lang="pt-BR" sz="2800" dirty="0" smtClean="0">
                <a:hlinkClick r:id="rId3"/>
              </a:rPr>
              <a:t>Vargas et </a:t>
            </a:r>
            <a:r>
              <a:rPr lang="pt-BR" sz="2800" dirty="0">
                <a:hlinkClick r:id="rId3"/>
              </a:rPr>
              <a:t>al. </a:t>
            </a:r>
            <a:r>
              <a:rPr lang="pt-BR" sz="2800" b="1" dirty="0">
                <a:hlinkClick r:id="rId3"/>
              </a:rPr>
              <a:t>Determinantes do consumo de tabaco por estudantes. </a:t>
            </a:r>
            <a:r>
              <a:rPr lang="pt-BR" sz="2800" i="1" dirty="0">
                <a:hlinkClick r:id="rId3"/>
              </a:rPr>
              <a:t>Revista de Saúde Pública 2017</a:t>
            </a:r>
            <a:r>
              <a:rPr lang="pt-BR" sz="2800" dirty="0">
                <a:hlinkClick r:id="rId3"/>
              </a:rPr>
              <a:t>; 51:36. </a:t>
            </a:r>
            <a:endParaRPr lang="pt-BR" sz="2800" dirty="0"/>
          </a:p>
        </p:txBody>
      </p:sp>
      <p:sp>
        <p:nvSpPr>
          <p:cNvPr id="3" name="Espaço Reservado para Texto 2"/>
          <p:cNvSpPr>
            <a:spLocks noGrp="1"/>
          </p:cNvSpPr>
          <p:nvPr>
            <p:ph type="body" idx="1"/>
          </p:nvPr>
        </p:nvSpPr>
        <p:spPr>
          <a:xfrm>
            <a:off x="7892664" y="5692971"/>
            <a:ext cx="4174418" cy="492443"/>
          </a:xfrm>
        </p:spPr>
        <p:txBody>
          <a:bodyPr/>
          <a:lstStyle/>
          <a:p>
            <a:r>
              <a:rPr lang="pt-BR" sz="3200" dirty="0" smtClean="0"/>
              <a:t>RP=4,31 (1,85-10,0)</a:t>
            </a:r>
            <a:endParaRPr lang="pt-BR" sz="3200" dirty="0"/>
          </a:p>
        </p:txBody>
      </p:sp>
      <p:graphicFrame>
        <p:nvGraphicFramePr>
          <p:cNvPr id="5" name="Tabela 4"/>
          <p:cNvGraphicFramePr>
            <a:graphicFrameLocks noGrp="1"/>
          </p:cNvGraphicFramePr>
          <p:nvPr>
            <p:extLst>
              <p:ext uri="{D42A27DB-BD31-4B8C-83A1-F6EECF244321}">
                <p14:modId xmlns:p14="http://schemas.microsoft.com/office/powerpoint/2010/main" val="4188489221"/>
              </p:ext>
            </p:extLst>
          </p:nvPr>
        </p:nvGraphicFramePr>
        <p:xfrm>
          <a:off x="718460" y="1400800"/>
          <a:ext cx="10245010" cy="3665723"/>
        </p:xfrm>
        <a:graphic>
          <a:graphicData uri="http://schemas.openxmlformats.org/drawingml/2006/table">
            <a:tbl>
              <a:tblPr firstRow="1" bandRow="1">
                <a:tableStyleId>{5C22544A-7EE6-4342-B048-85BDC9FD1C3A}</a:tableStyleId>
              </a:tblPr>
              <a:tblGrid>
                <a:gridCol w="2444618">
                  <a:extLst>
                    <a:ext uri="{9D8B030D-6E8A-4147-A177-3AD203B41FA5}">
                      <a16:colId xmlns:a16="http://schemas.microsoft.com/office/drawing/2014/main" xmlns="" val="20000"/>
                    </a:ext>
                  </a:extLst>
                </a:gridCol>
                <a:gridCol w="1940767">
                  <a:extLst>
                    <a:ext uri="{9D8B030D-6E8A-4147-A177-3AD203B41FA5}">
                      <a16:colId xmlns:a16="http://schemas.microsoft.com/office/drawing/2014/main" xmlns="" val="20001"/>
                    </a:ext>
                  </a:extLst>
                </a:gridCol>
                <a:gridCol w="1761621">
                  <a:extLst>
                    <a:ext uri="{9D8B030D-6E8A-4147-A177-3AD203B41FA5}">
                      <a16:colId xmlns:a16="http://schemas.microsoft.com/office/drawing/2014/main" xmlns="" val="20002"/>
                    </a:ext>
                  </a:extLst>
                </a:gridCol>
                <a:gridCol w="2049002">
                  <a:extLst>
                    <a:ext uri="{9D8B030D-6E8A-4147-A177-3AD203B41FA5}">
                      <a16:colId xmlns:a16="http://schemas.microsoft.com/office/drawing/2014/main" xmlns="" val="20003"/>
                    </a:ext>
                  </a:extLst>
                </a:gridCol>
                <a:gridCol w="2049002">
                  <a:extLst>
                    <a:ext uri="{9D8B030D-6E8A-4147-A177-3AD203B41FA5}">
                      <a16:colId xmlns:a16="http://schemas.microsoft.com/office/drawing/2014/main" xmlns="" val="20004"/>
                    </a:ext>
                  </a:extLst>
                </a:gridCol>
              </a:tblGrid>
              <a:tr h="1323733">
                <a:tc>
                  <a:txBody>
                    <a:bodyPr/>
                    <a:lstStyle/>
                    <a:p>
                      <a:r>
                        <a:rPr lang="pt-BR" sz="2400" dirty="0" smtClean="0"/>
                        <a:t>Exposição/Efeito</a:t>
                      </a:r>
                      <a:endParaRPr lang="pt-BR" sz="2400" dirty="0"/>
                    </a:p>
                  </a:txBody>
                  <a:tcPr/>
                </a:tc>
                <a:tc>
                  <a:txBody>
                    <a:bodyPr/>
                    <a:lstStyle/>
                    <a:p>
                      <a:r>
                        <a:rPr lang="pt-BR" sz="2400" dirty="0" smtClean="0"/>
                        <a:t>Tabagismo regular em adolescentes</a:t>
                      </a:r>
                      <a:endParaRPr lang="pt-BR" sz="2400" dirty="0"/>
                    </a:p>
                  </a:txBody>
                  <a:tcPr/>
                </a:tc>
                <a:tc>
                  <a:txBody>
                    <a:bodyPr/>
                    <a:lstStyle/>
                    <a:p>
                      <a:r>
                        <a:rPr lang="pt-BR" sz="2400" dirty="0" smtClean="0"/>
                        <a:t>Não tabagismo</a:t>
                      </a:r>
                      <a:endParaRPr lang="pt-BR" sz="2400" dirty="0"/>
                    </a:p>
                  </a:txBody>
                  <a:tcPr/>
                </a:tc>
                <a:tc>
                  <a:txBody>
                    <a:bodyPr/>
                    <a:lstStyle/>
                    <a:p>
                      <a:r>
                        <a:rPr lang="pt-BR" sz="2400" dirty="0" smtClean="0"/>
                        <a:t>totais</a:t>
                      </a:r>
                      <a:endParaRPr lang="pt-BR" sz="2400" dirty="0"/>
                    </a:p>
                  </a:txBody>
                  <a:tcPr/>
                </a:tc>
                <a:tc>
                  <a:txBody>
                    <a:bodyPr/>
                    <a:lstStyle/>
                    <a:p>
                      <a:r>
                        <a:rPr lang="pt-BR" sz="2400" dirty="0" smtClean="0"/>
                        <a:t>Prevalência de tabagismo</a:t>
                      </a:r>
                      <a:endParaRPr lang="pt-BR" sz="2400" dirty="0"/>
                    </a:p>
                  </a:txBody>
                  <a:tcPr/>
                </a:tc>
                <a:extLst>
                  <a:ext uri="{0D108BD9-81ED-4DB2-BD59-A6C34878D82A}">
                    <a16:rowId xmlns:a16="http://schemas.microsoft.com/office/drawing/2014/main" xmlns="" val="10000"/>
                  </a:ext>
                </a:extLst>
              </a:tr>
              <a:tr h="916431">
                <a:tc>
                  <a:txBody>
                    <a:bodyPr/>
                    <a:lstStyle/>
                    <a:p>
                      <a:r>
                        <a:rPr lang="pt-BR" sz="2400" dirty="0" smtClean="0"/>
                        <a:t>Pai ou mãe fumantes</a:t>
                      </a:r>
                      <a:endParaRPr lang="pt-BR" sz="2400" dirty="0"/>
                    </a:p>
                  </a:txBody>
                  <a:tcPr/>
                </a:tc>
                <a:tc>
                  <a:txBody>
                    <a:bodyPr/>
                    <a:lstStyle/>
                    <a:p>
                      <a:pPr algn="ctr"/>
                      <a:r>
                        <a:rPr lang="pt-BR" sz="2400" dirty="0" smtClean="0"/>
                        <a:t>40</a:t>
                      </a:r>
                      <a:endParaRPr lang="pt-BR" sz="2400" dirty="0"/>
                    </a:p>
                  </a:txBody>
                  <a:tcPr/>
                </a:tc>
                <a:tc>
                  <a:txBody>
                    <a:bodyPr/>
                    <a:lstStyle/>
                    <a:p>
                      <a:pPr algn="ctr"/>
                      <a:r>
                        <a:rPr lang="pt-BR" sz="2400" dirty="0" smtClean="0"/>
                        <a:t>379</a:t>
                      </a:r>
                      <a:endParaRPr lang="pt-BR" sz="2400" dirty="0"/>
                    </a:p>
                  </a:txBody>
                  <a:tcPr/>
                </a:tc>
                <a:tc>
                  <a:txBody>
                    <a:bodyPr/>
                    <a:lstStyle/>
                    <a:p>
                      <a:pPr algn="ctr"/>
                      <a:r>
                        <a:rPr lang="pt-BR" sz="2400" dirty="0" smtClean="0"/>
                        <a:t>419</a:t>
                      </a:r>
                      <a:endParaRPr lang="pt-BR" sz="2400" dirty="0"/>
                    </a:p>
                  </a:txBody>
                  <a:tcPr/>
                </a:tc>
                <a:tc>
                  <a:txBody>
                    <a:bodyPr/>
                    <a:lstStyle/>
                    <a:p>
                      <a:pPr algn="ctr"/>
                      <a:r>
                        <a:rPr lang="pt-BR" sz="2400" dirty="0" smtClean="0"/>
                        <a:t>40/419=9,5%</a:t>
                      </a:r>
                      <a:endParaRPr lang="pt-BR" sz="2400" dirty="0"/>
                    </a:p>
                  </a:txBody>
                  <a:tcPr/>
                </a:tc>
                <a:extLst>
                  <a:ext uri="{0D108BD9-81ED-4DB2-BD59-A6C34878D82A}">
                    <a16:rowId xmlns:a16="http://schemas.microsoft.com/office/drawing/2014/main" xmlns="" val="10001"/>
                  </a:ext>
                </a:extLst>
              </a:tr>
              <a:tr h="916431">
                <a:tc>
                  <a:txBody>
                    <a:bodyPr/>
                    <a:lstStyle/>
                    <a:p>
                      <a:r>
                        <a:rPr lang="pt-BR" sz="2400" dirty="0" smtClean="0"/>
                        <a:t>Pais não fumantes</a:t>
                      </a:r>
                      <a:endParaRPr lang="pt-BR" sz="2400" dirty="0"/>
                    </a:p>
                  </a:txBody>
                  <a:tcPr/>
                </a:tc>
                <a:tc>
                  <a:txBody>
                    <a:bodyPr/>
                    <a:lstStyle/>
                    <a:p>
                      <a:pPr algn="ctr"/>
                      <a:r>
                        <a:rPr lang="pt-BR" sz="2400" dirty="0" smtClean="0"/>
                        <a:t>6</a:t>
                      </a:r>
                      <a:endParaRPr lang="pt-BR" sz="2400" dirty="0"/>
                    </a:p>
                  </a:txBody>
                  <a:tcPr/>
                </a:tc>
                <a:tc>
                  <a:txBody>
                    <a:bodyPr/>
                    <a:lstStyle/>
                    <a:p>
                      <a:pPr algn="ctr"/>
                      <a:r>
                        <a:rPr lang="pt-BR" sz="2400" dirty="0" smtClean="0"/>
                        <a:t>265</a:t>
                      </a:r>
                      <a:endParaRPr lang="pt-BR" sz="2400" dirty="0"/>
                    </a:p>
                  </a:txBody>
                  <a:tcPr/>
                </a:tc>
                <a:tc>
                  <a:txBody>
                    <a:bodyPr/>
                    <a:lstStyle/>
                    <a:p>
                      <a:pPr algn="ctr"/>
                      <a:r>
                        <a:rPr lang="pt-BR" sz="2400" dirty="0" smtClean="0"/>
                        <a:t>271</a:t>
                      </a:r>
                      <a:endParaRPr lang="pt-BR" sz="2400" dirty="0"/>
                    </a:p>
                  </a:txBody>
                  <a:tcPr/>
                </a:tc>
                <a:tc>
                  <a:txBody>
                    <a:bodyPr/>
                    <a:lstStyle/>
                    <a:p>
                      <a:pPr algn="ctr"/>
                      <a:r>
                        <a:rPr lang="pt-BR" sz="2400" dirty="0" smtClean="0"/>
                        <a:t>6/271=2,2%</a:t>
                      </a:r>
                      <a:endParaRPr lang="pt-BR" sz="2400" dirty="0"/>
                    </a:p>
                  </a:txBody>
                  <a:tcPr/>
                </a:tc>
                <a:extLst>
                  <a:ext uri="{0D108BD9-81ED-4DB2-BD59-A6C34878D82A}">
                    <a16:rowId xmlns:a16="http://schemas.microsoft.com/office/drawing/2014/main" xmlns="" val="10002"/>
                  </a:ext>
                </a:extLst>
              </a:tr>
              <a:tr h="509128">
                <a:tc>
                  <a:txBody>
                    <a:bodyPr/>
                    <a:lstStyle/>
                    <a:p>
                      <a:r>
                        <a:rPr lang="pt-BR" sz="2400" dirty="0" smtClean="0"/>
                        <a:t>totais</a:t>
                      </a:r>
                      <a:endParaRPr lang="pt-BR" sz="2400" dirty="0"/>
                    </a:p>
                  </a:txBody>
                  <a:tcPr/>
                </a:tc>
                <a:tc>
                  <a:txBody>
                    <a:bodyPr/>
                    <a:lstStyle/>
                    <a:p>
                      <a:pPr algn="ctr"/>
                      <a:r>
                        <a:rPr lang="pt-BR" sz="2400" dirty="0" smtClean="0"/>
                        <a:t>46</a:t>
                      </a:r>
                      <a:endParaRPr lang="pt-BR" sz="2400" dirty="0"/>
                    </a:p>
                  </a:txBody>
                  <a:tcPr/>
                </a:tc>
                <a:tc>
                  <a:txBody>
                    <a:bodyPr/>
                    <a:lstStyle/>
                    <a:p>
                      <a:pPr algn="ctr"/>
                      <a:r>
                        <a:rPr lang="pt-BR" sz="2400" dirty="0" smtClean="0"/>
                        <a:t>644</a:t>
                      </a:r>
                      <a:endParaRPr lang="pt-BR" sz="2400" dirty="0"/>
                    </a:p>
                  </a:txBody>
                  <a:tcPr/>
                </a:tc>
                <a:tc>
                  <a:txBody>
                    <a:bodyPr/>
                    <a:lstStyle/>
                    <a:p>
                      <a:pPr algn="ctr"/>
                      <a:r>
                        <a:rPr lang="pt-BR" sz="2400" dirty="0" smtClean="0"/>
                        <a:t>690</a:t>
                      </a:r>
                      <a:endParaRPr lang="pt-BR" sz="2400" dirty="0"/>
                    </a:p>
                  </a:txBody>
                  <a:tcPr/>
                </a:tc>
                <a:tc>
                  <a:txBody>
                    <a:bodyPr/>
                    <a:lstStyle/>
                    <a:p>
                      <a:pPr algn="ctr"/>
                      <a:r>
                        <a:rPr lang="pt-BR" sz="2400" dirty="0" smtClean="0"/>
                        <a:t>46/690=6,7%</a:t>
                      </a:r>
                      <a:endParaRPr lang="pt-BR" sz="2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1688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70887" y="17146"/>
            <a:ext cx="9124642" cy="566822"/>
          </a:xfrm>
          <a:prstGeom prst="rect">
            <a:avLst/>
          </a:prstGeom>
        </p:spPr>
        <p:txBody>
          <a:bodyPr vert="horz" wrap="square" lIns="0" tIns="12700" rIns="0" bIns="0" rtlCol="0">
            <a:spAutoFit/>
          </a:bodyPr>
          <a:lstStyle/>
          <a:p>
            <a:pPr marL="3393440" marR="5080" indent="-3381375">
              <a:spcBef>
                <a:spcPts val="100"/>
              </a:spcBef>
            </a:pPr>
            <a:r>
              <a:rPr spc="-5" dirty="0"/>
              <a:t>Interpretando a Razão de </a:t>
            </a:r>
            <a:r>
              <a:rPr dirty="0"/>
              <a:t>Prevalência  (RP)</a:t>
            </a:r>
          </a:p>
        </p:txBody>
      </p:sp>
      <p:sp>
        <p:nvSpPr>
          <p:cNvPr id="3" name="object 3"/>
          <p:cNvSpPr txBox="1"/>
          <p:nvPr/>
        </p:nvSpPr>
        <p:spPr>
          <a:xfrm>
            <a:off x="1998065" y="1185887"/>
            <a:ext cx="8001000" cy="5157821"/>
          </a:xfrm>
          <a:prstGeom prst="rect">
            <a:avLst/>
          </a:prstGeom>
        </p:spPr>
        <p:txBody>
          <a:bodyPr vert="horz" wrap="square" lIns="0" tIns="116839" rIns="0" bIns="0" rtlCol="0">
            <a:spAutoFit/>
          </a:bodyPr>
          <a:lstStyle/>
          <a:p>
            <a:pPr marL="12700">
              <a:spcBef>
                <a:spcPts val="919"/>
              </a:spcBef>
            </a:pPr>
            <a:r>
              <a:rPr sz="3200" dirty="0">
                <a:solidFill>
                  <a:prstClr val="black"/>
                </a:solidFill>
                <a:latin typeface="Arial"/>
                <a:cs typeface="Arial"/>
              </a:rPr>
              <a:t>RP=1</a:t>
            </a:r>
          </a:p>
          <a:p>
            <a:pPr marL="355600" marR="398780" indent="-342900">
              <a:spcBef>
                <a:spcPts val="515"/>
              </a:spcBef>
              <a:buFontTx/>
              <a:buChar char="•"/>
              <a:tabLst>
                <a:tab pos="354965" algn="l"/>
                <a:tab pos="355600" algn="l"/>
              </a:tabLst>
            </a:pPr>
            <a:r>
              <a:rPr sz="2000" dirty="0">
                <a:solidFill>
                  <a:prstClr val="black"/>
                </a:solidFill>
                <a:latin typeface="Arial"/>
                <a:cs typeface="Arial"/>
              </a:rPr>
              <a:t>Indica que as prevalências da doença nos grupos de expostos</a:t>
            </a:r>
            <a:r>
              <a:rPr sz="2000" spc="-185" dirty="0">
                <a:solidFill>
                  <a:prstClr val="black"/>
                </a:solidFill>
                <a:latin typeface="Arial"/>
                <a:cs typeface="Arial"/>
              </a:rPr>
              <a:t> </a:t>
            </a:r>
            <a:r>
              <a:rPr sz="2000" dirty="0">
                <a:solidFill>
                  <a:prstClr val="black"/>
                </a:solidFill>
                <a:latin typeface="Arial"/>
                <a:cs typeface="Arial"/>
              </a:rPr>
              <a:t>e  não expostos são idênticas, indicando que não há associação  observada entre exposição e</a:t>
            </a:r>
            <a:r>
              <a:rPr sz="2000" spc="-100" dirty="0">
                <a:solidFill>
                  <a:prstClr val="black"/>
                </a:solidFill>
                <a:latin typeface="Arial"/>
                <a:cs typeface="Arial"/>
              </a:rPr>
              <a:t> </a:t>
            </a:r>
            <a:r>
              <a:rPr sz="2000" dirty="0">
                <a:solidFill>
                  <a:prstClr val="black"/>
                </a:solidFill>
                <a:latin typeface="Arial"/>
                <a:cs typeface="Arial"/>
              </a:rPr>
              <a:t>doença</a:t>
            </a:r>
          </a:p>
          <a:p>
            <a:pPr>
              <a:buFont typeface="Arial"/>
              <a:buChar char="•"/>
            </a:pPr>
            <a:endParaRPr sz="2200" dirty="0">
              <a:solidFill>
                <a:prstClr val="black"/>
              </a:solidFill>
              <a:latin typeface="Times New Roman"/>
              <a:cs typeface="Times New Roman"/>
            </a:endParaRPr>
          </a:p>
          <a:p>
            <a:pPr>
              <a:spcBef>
                <a:spcPts val="35"/>
              </a:spcBef>
              <a:buFont typeface="Arial"/>
              <a:buChar char="•"/>
            </a:pPr>
            <a:endParaRPr sz="1750" dirty="0">
              <a:solidFill>
                <a:prstClr val="black"/>
              </a:solidFill>
              <a:latin typeface="Times New Roman"/>
              <a:cs typeface="Times New Roman"/>
            </a:endParaRPr>
          </a:p>
          <a:p>
            <a:pPr marL="12700"/>
            <a:r>
              <a:rPr sz="3200" dirty="0">
                <a:solidFill>
                  <a:prstClr val="black"/>
                </a:solidFill>
                <a:latin typeface="Arial"/>
                <a:cs typeface="Arial"/>
              </a:rPr>
              <a:t>RP&gt;1</a:t>
            </a:r>
          </a:p>
          <a:p>
            <a:pPr marL="355600" marR="5080" indent="-342900">
              <a:spcBef>
                <a:spcPts val="515"/>
              </a:spcBef>
              <a:buFontTx/>
              <a:buChar char="•"/>
              <a:tabLst>
                <a:tab pos="354965" algn="l"/>
                <a:tab pos="355600" algn="l"/>
              </a:tabLst>
            </a:pPr>
            <a:r>
              <a:rPr sz="2000" dirty="0">
                <a:solidFill>
                  <a:prstClr val="black"/>
                </a:solidFill>
                <a:latin typeface="Arial"/>
                <a:cs typeface="Arial"/>
              </a:rPr>
              <a:t>Indica associação positiva entre os expostos ao faator estudado</a:t>
            </a:r>
            <a:r>
              <a:rPr sz="2000" spc="-195" dirty="0">
                <a:solidFill>
                  <a:prstClr val="black"/>
                </a:solidFill>
                <a:latin typeface="Arial"/>
                <a:cs typeface="Arial"/>
              </a:rPr>
              <a:t> </a:t>
            </a:r>
            <a:r>
              <a:rPr sz="2000" dirty="0">
                <a:solidFill>
                  <a:prstClr val="black"/>
                </a:solidFill>
                <a:latin typeface="Arial"/>
                <a:cs typeface="Arial"/>
              </a:rPr>
              <a:t>em  relação aos não</a:t>
            </a:r>
            <a:r>
              <a:rPr sz="2000" spc="-65" dirty="0">
                <a:solidFill>
                  <a:prstClr val="black"/>
                </a:solidFill>
                <a:latin typeface="Arial"/>
                <a:cs typeface="Arial"/>
              </a:rPr>
              <a:t> </a:t>
            </a:r>
            <a:r>
              <a:rPr sz="2000" dirty="0">
                <a:solidFill>
                  <a:prstClr val="black"/>
                </a:solidFill>
                <a:latin typeface="Arial"/>
                <a:cs typeface="Arial"/>
              </a:rPr>
              <a:t>expostos</a:t>
            </a:r>
          </a:p>
          <a:p>
            <a:pPr>
              <a:buFont typeface="Arial"/>
              <a:buChar char="•"/>
            </a:pPr>
            <a:endParaRPr sz="2200" dirty="0">
              <a:solidFill>
                <a:prstClr val="black"/>
              </a:solidFill>
              <a:latin typeface="Times New Roman"/>
              <a:cs typeface="Times New Roman"/>
            </a:endParaRPr>
          </a:p>
          <a:p>
            <a:pPr>
              <a:spcBef>
                <a:spcPts val="35"/>
              </a:spcBef>
              <a:buFont typeface="Arial"/>
              <a:buChar char="•"/>
            </a:pPr>
            <a:endParaRPr sz="1750" dirty="0">
              <a:solidFill>
                <a:prstClr val="black"/>
              </a:solidFill>
              <a:latin typeface="Times New Roman"/>
              <a:cs typeface="Times New Roman"/>
            </a:endParaRPr>
          </a:p>
          <a:p>
            <a:pPr marL="12700"/>
            <a:r>
              <a:rPr sz="3200" dirty="0">
                <a:solidFill>
                  <a:prstClr val="black"/>
                </a:solidFill>
                <a:latin typeface="Arial"/>
                <a:cs typeface="Arial"/>
              </a:rPr>
              <a:t>RP&lt;1</a:t>
            </a:r>
          </a:p>
          <a:p>
            <a:pPr marL="355600" marR="315595" indent="-342900">
              <a:spcBef>
                <a:spcPts val="515"/>
              </a:spcBef>
              <a:buFontTx/>
              <a:buChar char="•"/>
              <a:tabLst>
                <a:tab pos="354965" algn="l"/>
                <a:tab pos="355600" algn="l"/>
              </a:tabLst>
            </a:pPr>
            <a:r>
              <a:rPr sz="2000" dirty="0">
                <a:solidFill>
                  <a:prstClr val="black"/>
                </a:solidFill>
                <a:latin typeface="Arial"/>
                <a:cs typeface="Arial"/>
              </a:rPr>
              <a:t>Indica que há uma associação inversa entre os expostos ao</a:t>
            </a:r>
            <a:r>
              <a:rPr sz="2000" spc="-155" dirty="0">
                <a:solidFill>
                  <a:prstClr val="black"/>
                </a:solidFill>
                <a:latin typeface="Arial"/>
                <a:cs typeface="Arial"/>
              </a:rPr>
              <a:t> </a:t>
            </a:r>
            <a:r>
              <a:rPr sz="2000" spc="-5" dirty="0">
                <a:solidFill>
                  <a:prstClr val="black"/>
                </a:solidFill>
                <a:latin typeface="Arial"/>
                <a:cs typeface="Arial"/>
              </a:rPr>
              <a:t>fator  </a:t>
            </a:r>
            <a:r>
              <a:rPr sz="2000" dirty="0">
                <a:solidFill>
                  <a:prstClr val="black"/>
                </a:solidFill>
                <a:latin typeface="Arial"/>
                <a:cs typeface="Arial"/>
              </a:rPr>
              <a:t>estudado em relação aos não</a:t>
            </a:r>
            <a:r>
              <a:rPr sz="2000" spc="-105" dirty="0">
                <a:solidFill>
                  <a:prstClr val="black"/>
                </a:solidFill>
                <a:latin typeface="Arial"/>
                <a:cs typeface="Arial"/>
              </a:rPr>
              <a:t> </a:t>
            </a:r>
            <a:r>
              <a:rPr sz="2000" dirty="0">
                <a:solidFill>
                  <a:prstClr val="black"/>
                </a:solidFill>
                <a:latin typeface="Arial"/>
                <a:cs typeface="Arial"/>
              </a:rPr>
              <a:t>expostos</a:t>
            </a:r>
          </a:p>
        </p:txBody>
      </p:sp>
    </p:spTree>
    <p:extLst>
      <p:ext uri="{BB962C8B-B14F-4D97-AF65-F5344CB8AC3E}">
        <p14:creationId xmlns:p14="http://schemas.microsoft.com/office/powerpoint/2010/main" val="120503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199" y="449704"/>
            <a:ext cx="10972800" cy="659568"/>
          </a:xfrm>
        </p:spPr>
        <p:txBody>
          <a:bodyPr>
            <a:normAutofit/>
          </a:bodyPr>
          <a:lstStyle/>
          <a:p>
            <a:r>
              <a:rPr lang="pt-BR" sz="2800" dirty="0" smtClean="0"/>
              <a:t>O MÉTODO EPIDEMIOLÓGICO</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2285620" y="1896204"/>
            <a:ext cx="7137976" cy="4176000"/>
          </a:xfrm>
          <a:prstGeom prst="rect">
            <a:avLst/>
          </a:prstGeom>
        </p:spPr>
      </p:pic>
    </p:spTree>
    <p:extLst>
      <p:ext uri="{BB962C8B-B14F-4D97-AF65-F5344CB8AC3E}">
        <p14:creationId xmlns:p14="http://schemas.microsoft.com/office/powerpoint/2010/main" val="1916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429434" y="73864"/>
            <a:ext cx="5889813" cy="553998"/>
          </a:xfrm>
        </p:spPr>
        <p:txBody>
          <a:bodyPr/>
          <a:lstStyle/>
          <a:p>
            <a:r>
              <a:rPr lang="pt-BR" dirty="0" smtClean="0"/>
              <a:t>Análise de múltiplos fatores</a:t>
            </a:r>
            <a:endParaRPr lang="pt-BR" dirty="0"/>
          </a:p>
        </p:txBody>
      </p:sp>
      <p:pic>
        <p:nvPicPr>
          <p:cNvPr id="4" name="Imagem 3"/>
          <p:cNvPicPr>
            <a:picLocks noChangeAspect="1"/>
          </p:cNvPicPr>
          <p:nvPr/>
        </p:nvPicPr>
        <p:blipFill>
          <a:blip r:embed="rId2"/>
          <a:stretch>
            <a:fillRect/>
          </a:stretch>
        </p:blipFill>
        <p:spPr>
          <a:xfrm>
            <a:off x="568874" y="1506100"/>
            <a:ext cx="11054251" cy="3845800"/>
          </a:xfrm>
          <a:prstGeom prst="rect">
            <a:avLst/>
          </a:prstGeom>
        </p:spPr>
      </p:pic>
    </p:spTree>
    <p:extLst>
      <p:ext uri="{BB962C8B-B14F-4D97-AF65-F5344CB8AC3E}">
        <p14:creationId xmlns:p14="http://schemas.microsoft.com/office/powerpoint/2010/main" val="120227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2784" y="270151"/>
            <a:ext cx="4871432" cy="456022"/>
          </a:xfrm>
          <a:prstGeom prst="rect">
            <a:avLst/>
          </a:prstGeom>
        </p:spPr>
        <p:txBody>
          <a:bodyPr vert="horz" wrap="square" lIns="0" tIns="12700" rIns="0" bIns="0" rtlCol="0">
            <a:spAutoFit/>
          </a:bodyPr>
          <a:lstStyle/>
          <a:p>
            <a:pPr marL="12700">
              <a:spcBef>
                <a:spcPts val="100"/>
              </a:spcBef>
            </a:pPr>
            <a:r>
              <a:rPr dirty="0"/>
              <a:t>Estudos</a:t>
            </a:r>
            <a:r>
              <a:rPr spc="-85" dirty="0"/>
              <a:t> </a:t>
            </a:r>
            <a:r>
              <a:rPr dirty="0"/>
              <a:t>transversais</a:t>
            </a:r>
          </a:p>
        </p:txBody>
      </p:sp>
      <p:sp>
        <p:nvSpPr>
          <p:cNvPr id="3" name="object 3"/>
          <p:cNvSpPr txBox="1"/>
          <p:nvPr/>
        </p:nvSpPr>
        <p:spPr>
          <a:xfrm>
            <a:off x="655783" y="1344572"/>
            <a:ext cx="5070764" cy="3665747"/>
          </a:xfrm>
          <a:prstGeom prst="rect">
            <a:avLst/>
          </a:prstGeom>
        </p:spPr>
        <p:txBody>
          <a:bodyPr vert="horz" wrap="square" lIns="0" tIns="13335" rIns="0" bIns="0" rtlCol="0">
            <a:spAutoFit/>
          </a:bodyPr>
          <a:lstStyle/>
          <a:p>
            <a:pPr marL="12700" marR="5080">
              <a:spcBef>
                <a:spcPts val="105"/>
              </a:spcBef>
              <a:tabLst>
                <a:tab pos="354965" algn="l"/>
                <a:tab pos="355600" algn="l"/>
              </a:tabLst>
            </a:pPr>
            <a:r>
              <a:rPr lang="pt-BR" sz="2800" u="sng" spc="-5" dirty="0" smtClean="0">
                <a:solidFill>
                  <a:prstClr val="black"/>
                </a:solidFill>
                <a:latin typeface="Arial"/>
                <a:cs typeface="Arial"/>
              </a:rPr>
              <a:t>Vantagens:</a:t>
            </a:r>
          </a:p>
          <a:p>
            <a:pPr marL="12700" marR="5080">
              <a:spcBef>
                <a:spcPts val="105"/>
              </a:spcBef>
              <a:tabLst>
                <a:tab pos="354965" algn="l"/>
                <a:tab pos="355600" algn="l"/>
              </a:tabLst>
            </a:pPr>
            <a:endParaRPr lang="pt-BR" sz="1000" u="sng" spc="-5" dirty="0" smtClean="0">
              <a:solidFill>
                <a:prstClr val="black"/>
              </a:solidFill>
              <a:latin typeface="Arial"/>
              <a:cs typeface="Arial"/>
            </a:endParaRPr>
          </a:p>
          <a:p>
            <a:pPr marL="355600" marR="5080" indent="-342900">
              <a:spcBef>
                <a:spcPts val="105"/>
              </a:spcBef>
              <a:buFontTx/>
              <a:buChar char="•"/>
              <a:tabLst>
                <a:tab pos="354965" algn="l"/>
                <a:tab pos="355600" algn="l"/>
              </a:tabLst>
            </a:pPr>
            <a:r>
              <a:rPr lang="pt-BR" sz="2800" spc="-5" dirty="0" smtClean="0">
                <a:solidFill>
                  <a:prstClr val="black"/>
                </a:solidFill>
                <a:latin typeface="Arial"/>
                <a:cs typeface="Arial"/>
              </a:rPr>
              <a:t>Baixo custo e simplicidade analítica, rápido e objetivo, com representatividade da população</a:t>
            </a:r>
          </a:p>
          <a:p>
            <a:pPr marL="355600" marR="5080" indent="-342900">
              <a:spcBef>
                <a:spcPts val="105"/>
              </a:spcBef>
              <a:buFontTx/>
              <a:buChar char="•"/>
              <a:tabLst>
                <a:tab pos="354965" algn="l"/>
                <a:tab pos="355600" algn="l"/>
              </a:tabLst>
            </a:pPr>
            <a:r>
              <a:rPr lang="pt-BR" sz="2800" spc="-5" dirty="0" smtClean="0">
                <a:solidFill>
                  <a:prstClr val="black"/>
                </a:solidFill>
                <a:latin typeface="Arial"/>
                <a:cs typeface="Arial"/>
              </a:rPr>
              <a:t>Alto potencial descritivo</a:t>
            </a:r>
          </a:p>
          <a:p>
            <a:pPr marL="355600" marR="5080" indent="-342900">
              <a:spcBef>
                <a:spcPts val="105"/>
              </a:spcBef>
              <a:buFontTx/>
              <a:buChar char="•"/>
              <a:tabLst>
                <a:tab pos="354965" algn="l"/>
                <a:tab pos="355600" algn="l"/>
              </a:tabLst>
            </a:pPr>
            <a:r>
              <a:rPr lang="pt-BR" sz="2800" spc="-5" dirty="0" smtClean="0">
                <a:solidFill>
                  <a:prstClr val="black"/>
                </a:solidFill>
                <a:latin typeface="Arial"/>
                <a:cs typeface="Arial"/>
              </a:rPr>
              <a:t>Pode-se medir a </a:t>
            </a:r>
            <a:r>
              <a:rPr lang="pt-BR" sz="2800" i="1" spc="-5" dirty="0" smtClean="0">
                <a:solidFill>
                  <a:prstClr val="black"/>
                </a:solidFill>
                <a:latin typeface="Arial"/>
                <a:cs typeface="Arial"/>
              </a:rPr>
              <a:t>associação</a:t>
            </a:r>
            <a:r>
              <a:rPr lang="pt-BR" sz="2800" spc="-5" dirty="0" smtClean="0">
                <a:solidFill>
                  <a:prstClr val="black"/>
                </a:solidFill>
                <a:latin typeface="Arial"/>
                <a:cs typeface="Arial"/>
              </a:rPr>
              <a:t> entre exposição e desfecho</a:t>
            </a:r>
          </a:p>
        </p:txBody>
      </p:sp>
      <p:sp>
        <p:nvSpPr>
          <p:cNvPr id="4" name="object 3"/>
          <p:cNvSpPr txBox="1"/>
          <p:nvPr/>
        </p:nvSpPr>
        <p:spPr>
          <a:xfrm>
            <a:off x="6077527" y="1344572"/>
            <a:ext cx="5902037" cy="4096634"/>
          </a:xfrm>
          <a:prstGeom prst="rect">
            <a:avLst/>
          </a:prstGeom>
        </p:spPr>
        <p:txBody>
          <a:bodyPr vert="horz" wrap="square" lIns="0" tIns="13335" rIns="0" bIns="0" rtlCol="0">
            <a:spAutoFit/>
          </a:bodyPr>
          <a:lstStyle/>
          <a:p>
            <a:pPr marL="12700" marR="5080">
              <a:spcBef>
                <a:spcPts val="105"/>
              </a:spcBef>
              <a:tabLst>
                <a:tab pos="354965" algn="l"/>
                <a:tab pos="355600" algn="l"/>
              </a:tabLst>
            </a:pPr>
            <a:r>
              <a:rPr lang="pt-BR" sz="2800" u="sng" spc="-5" dirty="0" smtClean="0">
                <a:solidFill>
                  <a:prstClr val="black"/>
                </a:solidFill>
                <a:latin typeface="Arial"/>
                <a:cs typeface="Arial"/>
              </a:rPr>
              <a:t>Desvantagens:</a:t>
            </a:r>
          </a:p>
          <a:p>
            <a:pPr marL="12700" marR="5080">
              <a:spcBef>
                <a:spcPts val="105"/>
              </a:spcBef>
              <a:tabLst>
                <a:tab pos="354965" algn="l"/>
                <a:tab pos="355600" algn="l"/>
              </a:tabLst>
            </a:pPr>
            <a:endParaRPr lang="pt-BR" sz="1000" u="sng" spc="-5" dirty="0" smtClean="0">
              <a:solidFill>
                <a:prstClr val="black"/>
              </a:solidFill>
              <a:latin typeface="Arial"/>
              <a:cs typeface="Arial"/>
            </a:endParaRPr>
          </a:p>
          <a:p>
            <a:pPr marL="355600" marR="5080" indent="-342900">
              <a:spcBef>
                <a:spcPts val="105"/>
              </a:spcBef>
              <a:buFontTx/>
              <a:buChar char="•"/>
              <a:tabLst>
                <a:tab pos="354965" algn="l"/>
                <a:tab pos="355600" algn="l"/>
              </a:tabLst>
            </a:pPr>
            <a:r>
              <a:rPr lang="pt-BR" sz="2800" spc="-5" dirty="0" smtClean="0">
                <a:solidFill>
                  <a:prstClr val="black"/>
                </a:solidFill>
                <a:latin typeface="Arial"/>
                <a:cs typeface="Arial"/>
              </a:rPr>
              <a:t>Pacientes falecidos ou curados não aparecem na amostra (viés de prevalência ou de sobrevivência)</a:t>
            </a:r>
            <a:r>
              <a:rPr lang="pt-BR" sz="2800" dirty="0" smtClean="0">
                <a:solidFill>
                  <a:prstClr val="black"/>
                </a:solidFill>
                <a:latin typeface="Arial"/>
                <a:cs typeface="Arial"/>
              </a:rPr>
              <a:t> </a:t>
            </a:r>
          </a:p>
          <a:p>
            <a:pPr marL="355600" marR="5080" indent="-342900">
              <a:spcBef>
                <a:spcPts val="105"/>
              </a:spcBef>
              <a:buFontTx/>
              <a:buChar char="•"/>
              <a:tabLst>
                <a:tab pos="354965" algn="l"/>
                <a:tab pos="355600" algn="l"/>
              </a:tabLst>
            </a:pPr>
            <a:r>
              <a:rPr lang="pt-BR" sz="2800" dirty="0" smtClean="0">
                <a:solidFill>
                  <a:prstClr val="black"/>
                </a:solidFill>
                <a:latin typeface="Arial"/>
                <a:cs typeface="Arial"/>
              </a:rPr>
              <a:t>Vulnerabilidade </a:t>
            </a:r>
            <a:r>
              <a:rPr lang="pt-BR" sz="2800" dirty="0">
                <a:solidFill>
                  <a:prstClr val="black"/>
                </a:solidFill>
                <a:latin typeface="Arial"/>
                <a:cs typeface="Arial"/>
              </a:rPr>
              <a:t>a vieses (seleção</a:t>
            </a:r>
            <a:r>
              <a:rPr lang="pt-BR" sz="2800" dirty="0" smtClean="0">
                <a:solidFill>
                  <a:prstClr val="black"/>
                </a:solidFill>
                <a:latin typeface="Arial"/>
                <a:cs typeface="Arial"/>
              </a:rPr>
              <a:t>)</a:t>
            </a:r>
            <a:endParaRPr lang="pt-BR" sz="2800" spc="-5" dirty="0" smtClean="0">
              <a:solidFill>
                <a:prstClr val="black"/>
              </a:solidFill>
              <a:latin typeface="Arial"/>
              <a:cs typeface="Arial"/>
            </a:endParaRPr>
          </a:p>
          <a:p>
            <a:pPr marL="355600" marR="5080" indent="-342900">
              <a:spcBef>
                <a:spcPts val="105"/>
              </a:spcBef>
              <a:buFontTx/>
              <a:buChar char="•"/>
              <a:tabLst>
                <a:tab pos="354965" algn="l"/>
                <a:tab pos="355600" algn="l"/>
              </a:tabLst>
            </a:pPr>
            <a:r>
              <a:rPr lang="pt-BR" sz="2800" spc="-5" dirty="0" smtClean="0">
                <a:solidFill>
                  <a:prstClr val="black"/>
                </a:solidFill>
                <a:latin typeface="Arial"/>
                <a:cs typeface="Arial"/>
              </a:rPr>
              <a:t>L</a:t>
            </a:r>
            <a:r>
              <a:rPr sz="2800" spc="-5" dirty="0" err="1" smtClean="0">
                <a:solidFill>
                  <a:prstClr val="black"/>
                </a:solidFill>
                <a:latin typeface="Arial"/>
                <a:cs typeface="Arial"/>
              </a:rPr>
              <a:t>imitação</a:t>
            </a:r>
            <a:r>
              <a:rPr sz="2800" spc="-5" dirty="0" smtClean="0">
                <a:solidFill>
                  <a:prstClr val="black"/>
                </a:solidFill>
                <a:latin typeface="Arial"/>
                <a:cs typeface="Arial"/>
              </a:rPr>
              <a:t> </a:t>
            </a:r>
            <a:r>
              <a:rPr sz="2800" dirty="0">
                <a:solidFill>
                  <a:prstClr val="black"/>
                </a:solidFill>
                <a:latin typeface="Arial"/>
                <a:cs typeface="Arial"/>
              </a:rPr>
              <a:t>para </a:t>
            </a:r>
            <a:r>
              <a:rPr sz="2800" dirty="0" err="1">
                <a:solidFill>
                  <a:prstClr val="black"/>
                </a:solidFill>
                <a:latin typeface="Arial"/>
                <a:cs typeface="Arial"/>
              </a:rPr>
              <a:t>inferir</a:t>
            </a:r>
            <a:r>
              <a:rPr sz="2800" dirty="0">
                <a:solidFill>
                  <a:prstClr val="black"/>
                </a:solidFill>
                <a:latin typeface="Arial"/>
                <a:cs typeface="Arial"/>
              </a:rPr>
              <a:t>  </a:t>
            </a:r>
            <a:r>
              <a:rPr sz="2800" dirty="0" err="1" smtClean="0">
                <a:solidFill>
                  <a:prstClr val="black"/>
                </a:solidFill>
                <a:latin typeface="Arial"/>
                <a:cs typeface="Arial"/>
              </a:rPr>
              <a:t>causalidade</a:t>
            </a:r>
            <a:endParaRPr sz="2800" dirty="0">
              <a:solidFill>
                <a:prstClr val="black"/>
              </a:solidFill>
              <a:latin typeface="Times New Roman"/>
              <a:cs typeface="Times New Roman"/>
            </a:endParaRPr>
          </a:p>
          <a:p>
            <a:pPr marL="355600" marR="246379" indent="-342900">
              <a:buFont typeface="Arial"/>
              <a:buChar char="•"/>
              <a:tabLst>
                <a:tab pos="354965" algn="l"/>
                <a:tab pos="355600" algn="l"/>
              </a:tabLst>
            </a:pPr>
            <a:r>
              <a:rPr sz="2800" dirty="0">
                <a:solidFill>
                  <a:prstClr val="black"/>
                </a:solidFill>
                <a:latin typeface="Arial"/>
                <a:cs typeface="Arial"/>
              </a:rPr>
              <a:t>Não há temporalidade, um critério  importante para </a:t>
            </a:r>
            <a:r>
              <a:rPr sz="2800" dirty="0" err="1">
                <a:solidFill>
                  <a:prstClr val="black"/>
                </a:solidFill>
                <a:latin typeface="Arial"/>
                <a:cs typeface="Arial"/>
              </a:rPr>
              <a:t>estabelecer</a:t>
            </a:r>
            <a:r>
              <a:rPr sz="2800" spc="-120" dirty="0">
                <a:solidFill>
                  <a:prstClr val="black"/>
                </a:solidFill>
                <a:latin typeface="Arial"/>
                <a:cs typeface="Arial"/>
              </a:rPr>
              <a:t> </a:t>
            </a:r>
            <a:r>
              <a:rPr sz="2800" dirty="0" err="1" smtClean="0">
                <a:solidFill>
                  <a:prstClr val="black"/>
                </a:solidFill>
                <a:latin typeface="Arial"/>
                <a:cs typeface="Arial"/>
              </a:rPr>
              <a:t>causalidade</a:t>
            </a:r>
            <a:endParaRPr lang="pt-BR" sz="2800" dirty="0" smtClean="0">
              <a:solidFill>
                <a:prstClr val="black"/>
              </a:solidFill>
              <a:latin typeface="Arial"/>
              <a:cs typeface="Arial"/>
            </a:endParaRPr>
          </a:p>
        </p:txBody>
      </p:sp>
    </p:spTree>
    <p:extLst>
      <p:ext uri="{BB962C8B-B14F-4D97-AF65-F5344CB8AC3E}">
        <p14:creationId xmlns:p14="http://schemas.microsoft.com/office/powerpoint/2010/main" val="206783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1221" y="826085"/>
            <a:ext cx="2802257" cy="621580"/>
          </a:xfrm>
          <a:prstGeom prst="rect">
            <a:avLst/>
          </a:prstGeom>
        </p:spPr>
        <p:txBody>
          <a:bodyPr vert="horz" wrap="square" lIns="0" tIns="12065" rIns="0" bIns="0" rtlCol="0">
            <a:spAutoFit/>
          </a:bodyPr>
          <a:lstStyle/>
          <a:p>
            <a:pPr marL="12700">
              <a:spcBef>
                <a:spcPts val="95"/>
              </a:spcBef>
            </a:pPr>
            <a:r>
              <a:rPr sz="4400" b="0" spc="-5" dirty="0">
                <a:solidFill>
                  <a:srgbClr val="0070C0"/>
                </a:solidFill>
              </a:rPr>
              <a:t>Coorte</a:t>
            </a:r>
            <a:endParaRPr sz="4400" dirty="0">
              <a:solidFill>
                <a:srgbClr val="0070C0"/>
              </a:solidFill>
            </a:endParaRPr>
          </a:p>
        </p:txBody>
      </p:sp>
      <p:sp>
        <p:nvSpPr>
          <p:cNvPr id="3" name="object 3"/>
          <p:cNvSpPr/>
          <p:nvPr/>
        </p:nvSpPr>
        <p:spPr>
          <a:xfrm>
            <a:off x="1905000" y="2590800"/>
            <a:ext cx="990600" cy="2819400"/>
          </a:xfrm>
          <a:custGeom>
            <a:avLst/>
            <a:gdLst/>
            <a:ahLst/>
            <a:cxnLst/>
            <a:rect l="l" t="t" r="r" b="b"/>
            <a:pathLst>
              <a:path w="990600" h="2819400">
                <a:moveTo>
                  <a:pt x="0" y="1409700"/>
                </a:moveTo>
                <a:lnTo>
                  <a:pt x="571" y="1341402"/>
                </a:lnTo>
                <a:lnTo>
                  <a:pt x="2267" y="1273943"/>
                </a:lnTo>
                <a:lnTo>
                  <a:pt x="5062" y="1207397"/>
                </a:lnTo>
                <a:lnTo>
                  <a:pt x="8931" y="1141836"/>
                </a:lnTo>
                <a:lnTo>
                  <a:pt x="13846" y="1077336"/>
                </a:lnTo>
                <a:lnTo>
                  <a:pt x="19783" y="1013970"/>
                </a:lnTo>
                <a:lnTo>
                  <a:pt x="26715" y="951811"/>
                </a:lnTo>
                <a:lnTo>
                  <a:pt x="34617" y="890935"/>
                </a:lnTo>
                <a:lnTo>
                  <a:pt x="43462" y="831413"/>
                </a:lnTo>
                <a:lnTo>
                  <a:pt x="53224" y="773322"/>
                </a:lnTo>
                <a:lnTo>
                  <a:pt x="63878" y="716733"/>
                </a:lnTo>
                <a:lnTo>
                  <a:pt x="75397" y="661722"/>
                </a:lnTo>
                <a:lnTo>
                  <a:pt x="87756" y="608362"/>
                </a:lnTo>
                <a:lnTo>
                  <a:pt x="100929" y="556726"/>
                </a:lnTo>
                <a:lnTo>
                  <a:pt x="114890" y="506890"/>
                </a:lnTo>
                <a:lnTo>
                  <a:pt x="129612" y="458926"/>
                </a:lnTo>
                <a:lnTo>
                  <a:pt x="145070" y="412908"/>
                </a:lnTo>
                <a:lnTo>
                  <a:pt x="161238" y="368911"/>
                </a:lnTo>
                <a:lnTo>
                  <a:pt x="178090" y="327008"/>
                </a:lnTo>
                <a:lnTo>
                  <a:pt x="195600" y="287273"/>
                </a:lnTo>
                <a:lnTo>
                  <a:pt x="213742" y="249780"/>
                </a:lnTo>
                <a:lnTo>
                  <a:pt x="232490" y="214603"/>
                </a:lnTo>
                <a:lnTo>
                  <a:pt x="271701" y="151492"/>
                </a:lnTo>
                <a:lnTo>
                  <a:pt x="313025" y="98531"/>
                </a:lnTo>
                <a:lnTo>
                  <a:pt x="356254" y="56310"/>
                </a:lnTo>
                <a:lnTo>
                  <a:pt x="401181" y="25420"/>
                </a:lnTo>
                <a:lnTo>
                  <a:pt x="447599" y="6453"/>
                </a:lnTo>
                <a:lnTo>
                  <a:pt x="495300" y="0"/>
                </a:lnTo>
                <a:lnTo>
                  <a:pt x="519297" y="1625"/>
                </a:lnTo>
                <a:lnTo>
                  <a:pt x="543000" y="6453"/>
                </a:lnTo>
                <a:lnTo>
                  <a:pt x="589418" y="25420"/>
                </a:lnTo>
                <a:lnTo>
                  <a:pt x="634345" y="56310"/>
                </a:lnTo>
                <a:lnTo>
                  <a:pt x="677574" y="98531"/>
                </a:lnTo>
                <a:lnTo>
                  <a:pt x="718898" y="151492"/>
                </a:lnTo>
                <a:lnTo>
                  <a:pt x="758109" y="214603"/>
                </a:lnTo>
                <a:lnTo>
                  <a:pt x="776857" y="249780"/>
                </a:lnTo>
                <a:lnTo>
                  <a:pt x="794999" y="287273"/>
                </a:lnTo>
                <a:lnTo>
                  <a:pt x="812509" y="327008"/>
                </a:lnTo>
                <a:lnTo>
                  <a:pt x="829361" y="368911"/>
                </a:lnTo>
                <a:lnTo>
                  <a:pt x="845529" y="412908"/>
                </a:lnTo>
                <a:lnTo>
                  <a:pt x="860987" y="458926"/>
                </a:lnTo>
                <a:lnTo>
                  <a:pt x="875709" y="506890"/>
                </a:lnTo>
                <a:lnTo>
                  <a:pt x="889670" y="556726"/>
                </a:lnTo>
                <a:lnTo>
                  <a:pt x="902843" y="608362"/>
                </a:lnTo>
                <a:lnTo>
                  <a:pt x="915202" y="661722"/>
                </a:lnTo>
                <a:lnTo>
                  <a:pt x="926721" y="716733"/>
                </a:lnTo>
                <a:lnTo>
                  <a:pt x="937375" y="773322"/>
                </a:lnTo>
                <a:lnTo>
                  <a:pt x="947137" y="831413"/>
                </a:lnTo>
                <a:lnTo>
                  <a:pt x="955982" y="890935"/>
                </a:lnTo>
                <a:lnTo>
                  <a:pt x="963884" y="951811"/>
                </a:lnTo>
                <a:lnTo>
                  <a:pt x="970816" y="1013970"/>
                </a:lnTo>
                <a:lnTo>
                  <a:pt x="976753" y="1077336"/>
                </a:lnTo>
                <a:lnTo>
                  <a:pt x="981668" y="1141836"/>
                </a:lnTo>
                <a:lnTo>
                  <a:pt x="985537" y="1207397"/>
                </a:lnTo>
                <a:lnTo>
                  <a:pt x="988332" y="1273943"/>
                </a:lnTo>
                <a:lnTo>
                  <a:pt x="990028" y="1341402"/>
                </a:lnTo>
                <a:lnTo>
                  <a:pt x="990600" y="1409700"/>
                </a:lnTo>
                <a:lnTo>
                  <a:pt x="990028" y="1477997"/>
                </a:lnTo>
                <a:lnTo>
                  <a:pt x="988332" y="1545456"/>
                </a:lnTo>
                <a:lnTo>
                  <a:pt x="985537" y="1612002"/>
                </a:lnTo>
                <a:lnTo>
                  <a:pt x="981668" y="1677563"/>
                </a:lnTo>
                <a:lnTo>
                  <a:pt x="976753" y="1742063"/>
                </a:lnTo>
                <a:lnTo>
                  <a:pt x="970816" y="1805429"/>
                </a:lnTo>
                <a:lnTo>
                  <a:pt x="963884" y="1867588"/>
                </a:lnTo>
                <a:lnTo>
                  <a:pt x="955982" y="1928464"/>
                </a:lnTo>
                <a:lnTo>
                  <a:pt x="947137" y="1987986"/>
                </a:lnTo>
                <a:lnTo>
                  <a:pt x="937375" y="2046077"/>
                </a:lnTo>
                <a:lnTo>
                  <a:pt x="926721" y="2102666"/>
                </a:lnTo>
                <a:lnTo>
                  <a:pt x="915202" y="2157677"/>
                </a:lnTo>
                <a:lnTo>
                  <a:pt x="902843" y="2211037"/>
                </a:lnTo>
                <a:lnTo>
                  <a:pt x="889670" y="2262673"/>
                </a:lnTo>
                <a:lnTo>
                  <a:pt x="875709" y="2312509"/>
                </a:lnTo>
                <a:lnTo>
                  <a:pt x="860987" y="2360473"/>
                </a:lnTo>
                <a:lnTo>
                  <a:pt x="845529" y="2406491"/>
                </a:lnTo>
                <a:lnTo>
                  <a:pt x="829361" y="2450488"/>
                </a:lnTo>
                <a:lnTo>
                  <a:pt x="812509" y="2492391"/>
                </a:lnTo>
                <a:lnTo>
                  <a:pt x="794999" y="2532126"/>
                </a:lnTo>
                <a:lnTo>
                  <a:pt x="776857" y="2569619"/>
                </a:lnTo>
                <a:lnTo>
                  <a:pt x="758109" y="2604796"/>
                </a:lnTo>
                <a:lnTo>
                  <a:pt x="718898" y="2667907"/>
                </a:lnTo>
                <a:lnTo>
                  <a:pt x="677574" y="2720868"/>
                </a:lnTo>
                <a:lnTo>
                  <a:pt x="634345" y="2763089"/>
                </a:lnTo>
                <a:lnTo>
                  <a:pt x="589418" y="2793979"/>
                </a:lnTo>
                <a:lnTo>
                  <a:pt x="543000" y="2812946"/>
                </a:lnTo>
                <a:lnTo>
                  <a:pt x="495300" y="2819400"/>
                </a:lnTo>
                <a:lnTo>
                  <a:pt x="471302" y="2817774"/>
                </a:lnTo>
                <a:lnTo>
                  <a:pt x="447599" y="2812946"/>
                </a:lnTo>
                <a:lnTo>
                  <a:pt x="401181" y="2793979"/>
                </a:lnTo>
                <a:lnTo>
                  <a:pt x="356254" y="2763089"/>
                </a:lnTo>
                <a:lnTo>
                  <a:pt x="313025" y="2720868"/>
                </a:lnTo>
                <a:lnTo>
                  <a:pt x="271701" y="2667907"/>
                </a:lnTo>
                <a:lnTo>
                  <a:pt x="232490" y="2604796"/>
                </a:lnTo>
                <a:lnTo>
                  <a:pt x="213742" y="2569619"/>
                </a:lnTo>
                <a:lnTo>
                  <a:pt x="195600" y="2532126"/>
                </a:lnTo>
                <a:lnTo>
                  <a:pt x="178090" y="2492391"/>
                </a:lnTo>
                <a:lnTo>
                  <a:pt x="161238" y="2450488"/>
                </a:lnTo>
                <a:lnTo>
                  <a:pt x="145070" y="2406491"/>
                </a:lnTo>
                <a:lnTo>
                  <a:pt x="129612" y="2360473"/>
                </a:lnTo>
                <a:lnTo>
                  <a:pt x="114890" y="2312509"/>
                </a:lnTo>
                <a:lnTo>
                  <a:pt x="100929" y="2262673"/>
                </a:lnTo>
                <a:lnTo>
                  <a:pt x="87756" y="2211037"/>
                </a:lnTo>
                <a:lnTo>
                  <a:pt x="75397" y="2157677"/>
                </a:lnTo>
                <a:lnTo>
                  <a:pt x="63878" y="2102666"/>
                </a:lnTo>
                <a:lnTo>
                  <a:pt x="53224" y="2046077"/>
                </a:lnTo>
                <a:lnTo>
                  <a:pt x="43462" y="1987986"/>
                </a:lnTo>
                <a:lnTo>
                  <a:pt x="34617" y="1928464"/>
                </a:lnTo>
                <a:lnTo>
                  <a:pt x="26715" y="1867588"/>
                </a:lnTo>
                <a:lnTo>
                  <a:pt x="19783" y="1805429"/>
                </a:lnTo>
                <a:lnTo>
                  <a:pt x="13846" y="1742063"/>
                </a:lnTo>
                <a:lnTo>
                  <a:pt x="8931" y="1677563"/>
                </a:lnTo>
                <a:lnTo>
                  <a:pt x="5062" y="1612002"/>
                </a:lnTo>
                <a:lnTo>
                  <a:pt x="2267" y="1545456"/>
                </a:lnTo>
                <a:lnTo>
                  <a:pt x="571" y="1477997"/>
                </a:lnTo>
                <a:lnTo>
                  <a:pt x="0" y="1409700"/>
                </a:lnTo>
                <a:close/>
              </a:path>
            </a:pathLst>
          </a:custGeom>
          <a:ln w="9525">
            <a:solidFill>
              <a:srgbClr val="000000"/>
            </a:solidFill>
          </a:ln>
        </p:spPr>
        <p:txBody>
          <a:bodyPr wrap="square" lIns="0" tIns="0" rIns="0" bIns="0" rtlCol="0"/>
          <a:lstStyle/>
          <a:p>
            <a:endParaRPr>
              <a:solidFill>
                <a:prstClr val="black"/>
              </a:solidFill>
            </a:endParaRPr>
          </a:p>
        </p:txBody>
      </p:sp>
      <p:sp>
        <p:nvSpPr>
          <p:cNvPr id="4" name="object 4"/>
          <p:cNvSpPr/>
          <p:nvPr/>
        </p:nvSpPr>
        <p:spPr>
          <a:xfrm>
            <a:off x="2286000" y="3581400"/>
            <a:ext cx="533400" cy="838200"/>
          </a:xfrm>
          <a:custGeom>
            <a:avLst/>
            <a:gdLst/>
            <a:ahLst/>
            <a:cxnLst/>
            <a:rect l="l" t="t" r="r" b="b"/>
            <a:pathLst>
              <a:path w="533400" h="838200">
                <a:moveTo>
                  <a:pt x="266700" y="0"/>
                </a:moveTo>
                <a:lnTo>
                  <a:pt x="195800" y="14966"/>
                </a:lnTo>
                <a:lnTo>
                  <a:pt x="132091" y="57206"/>
                </a:lnTo>
                <a:lnTo>
                  <a:pt x="103727" y="87306"/>
                </a:lnTo>
                <a:lnTo>
                  <a:pt x="78114" y="122729"/>
                </a:lnTo>
                <a:lnTo>
                  <a:pt x="55570" y="162975"/>
                </a:lnTo>
                <a:lnTo>
                  <a:pt x="36412" y="207546"/>
                </a:lnTo>
                <a:lnTo>
                  <a:pt x="20958" y="255942"/>
                </a:lnTo>
                <a:lnTo>
                  <a:pt x="9526" y="307666"/>
                </a:lnTo>
                <a:lnTo>
                  <a:pt x="2434" y="362218"/>
                </a:lnTo>
                <a:lnTo>
                  <a:pt x="0" y="419100"/>
                </a:lnTo>
                <a:lnTo>
                  <a:pt x="2434" y="475981"/>
                </a:lnTo>
                <a:lnTo>
                  <a:pt x="9526" y="530533"/>
                </a:lnTo>
                <a:lnTo>
                  <a:pt x="20958" y="582257"/>
                </a:lnTo>
                <a:lnTo>
                  <a:pt x="36412" y="630653"/>
                </a:lnTo>
                <a:lnTo>
                  <a:pt x="55570" y="675224"/>
                </a:lnTo>
                <a:lnTo>
                  <a:pt x="78114" y="715470"/>
                </a:lnTo>
                <a:lnTo>
                  <a:pt x="103727" y="750893"/>
                </a:lnTo>
                <a:lnTo>
                  <a:pt x="132091" y="780993"/>
                </a:lnTo>
                <a:lnTo>
                  <a:pt x="162888" y="805273"/>
                </a:lnTo>
                <a:lnTo>
                  <a:pt x="230510" y="834375"/>
                </a:lnTo>
                <a:lnTo>
                  <a:pt x="266700" y="838200"/>
                </a:lnTo>
                <a:lnTo>
                  <a:pt x="302889" y="834375"/>
                </a:lnTo>
                <a:lnTo>
                  <a:pt x="370511" y="805273"/>
                </a:lnTo>
                <a:lnTo>
                  <a:pt x="401308" y="780993"/>
                </a:lnTo>
                <a:lnTo>
                  <a:pt x="429672" y="750893"/>
                </a:lnTo>
                <a:lnTo>
                  <a:pt x="455285" y="715470"/>
                </a:lnTo>
                <a:lnTo>
                  <a:pt x="477829" y="675224"/>
                </a:lnTo>
                <a:lnTo>
                  <a:pt x="496987" y="630653"/>
                </a:lnTo>
                <a:lnTo>
                  <a:pt x="512441" y="582257"/>
                </a:lnTo>
                <a:lnTo>
                  <a:pt x="523873" y="530533"/>
                </a:lnTo>
                <a:lnTo>
                  <a:pt x="530965" y="475981"/>
                </a:lnTo>
                <a:lnTo>
                  <a:pt x="533400" y="419100"/>
                </a:lnTo>
                <a:lnTo>
                  <a:pt x="530965" y="362218"/>
                </a:lnTo>
                <a:lnTo>
                  <a:pt x="523873" y="307666"/>
                </a:lnTo>
                <a:lnTo>
                  <a:pt x="512441" y="255942"/>
                </a:lnTo>
                <a:lnTo>
                  <a:pt x="496987" y="207546"/>
                </a:lnTo>
                <a:lnTo>
                  <a:pt x="477829" y="162975"/>
                </a:lnTo>
                <a:lnTo>
                  <a:pt x="455285" y="122729"/>
                </a:lnTo>
                <a:lnTo>
                  <a:pt x="429672" y="87306"/>
                </a:lnTo>
                <a:lnTo>
                  <a:pt x="401308" y="57206"/>
                </a:lnTo>
                <a:lnTo>
                  <a:pt x="370511" y="32926"/>
                </a:lnTo>
                <a:lnTo>
                  <a:pt x="302889" y="3824"/>
                </a:lnTo>
                <a:lnTo>
                  <a:pt x="266700" y="0"/>
                </a:lnTo>
                <a:close/>
              </a:path>
            </a:pathLst>
          </a:custGeom>
          <a:solidFill>
            <a:srgbClr val="333399"/>
          </a:solidFill>
        </p:spPr>
        <p:txBody>
          <a:bodyPr wrap="square" lIns="0" tIns="0" rIns="0" bIns="0" rtlCol="0"/>
          <a:lstStyle/>
          <a:p>
            <a:endParaRPr>
              <a:solidFill>
                <a:prstClr val="black"/>
              </a:solidFill>
            </a:endParaRPr>
          </a:p>
        </p:txBody>
      </p:sp>
      <p:sp>
        <p:nvSpPr>
          <p:cNvPr id="5" name="object 5"/>
          <p:cNvSpPr/>
          <p:nvPr/>
        </p:nvSpPr>
        <p:spPr>
          <a:xfrm>
            <a:off x="2286000" y="3581400"/>
            <a:ext cx="533400" cy="838200"/>
          </a:xfrm>
          <a:custGeom>
            <a:avLst/>
            <a:gdLst/>
            <a:ahLst/>
            <a:cxnLst/>
            <a:rect l="l" t="t" r="r" b="b"/>
            <a:pathLst>
              <a:path w="533400" h="838200">
                <a:moveTo>
                  <a:pt x="0" y="419100"/>
                </a:moveTo>
                <a:lnTo>
                  <a:pt x="2434" y="362218"/>
                </a:lnTo>
                <a:lnTo>
                  <a:pt x="9526" y="307666"/>
                </a:lnTo>
                <a:lnTo>
                  <a:pt x="20958" y="255942"/>
                </a:lnTo>
                <a:lnTo>
                  <a:pt x="36412" y="207546"/>
                </a:lnTo>
                <a:lnTo>
                  <a:pt x="55570" y="162975"/>
                </a:lnTo>
                <a:lnTo>
                  <a:pt x="78114" y="122729"/>
                </a:lnTo>
                <a:lnTo>
                  <a:pt x="103727" y="87306"/>
                </a:lnTo>
                <a:lnTo>
                  <a:pt x="132091" y="57206"/>
                </a:lnTo>
                <a:lnTo>
                  <a:pt x="162888" y="32926"/>
                </a:lnTo>
                <a:lnTo>
                  <a:pt x="230510" y="3824"/>
                </a:lnTo>
                <a:lnTo>
                  <a:pt x="266700" y="0"/>
                </a:lnTo>
                <a:lnTo>
                  <a:pt x="302889" y="3824"/>
                </a:lnTo>
                <a:lnTo>
                  <a:pt x="337599" y="14966"/>
                </a:lnTo>
                <a:lnTo>
                  <a:pt x="401308" y="57206"/>
                </a:lnTo>
                <a:lnTo>
                  <a:pt x="429672" y="87306"/>
                </a:lnTo>
                <a:lnTo>
                  <a:pt x="455285" y="122729"/>
                </a:lnTo>
                <a:lnTo>
                  <a:pt x="477829" y="162975"/>
                </a:lnTo>
                <a:lnTo>
                  <a:pt x="496987" y="207546"/>
                </a:lnTo>
                <a:lnTo>
                  <a:pt x="512441" y="255942"/>
                </a:lnTo>
                <a:lnTo>
                  <a:pt x="523873" y="307666"/>
                </a:lnTo>
                <a:lnTo>
                  <a:pt x="530965" y="362218"/>
                </a:lnTo>
                <a:lnTo>
                  <a:pt x="533400" y="419100"/>
                </a:lnTo>
                <a:lnTo>
                  <a:pt x="530965" y="475981"/>
                </a:lnTo>
                <a:lnTo>
                  <a:pt x="523873" y="530533"/>
                </a:lnTo>
                <a:lnTo>
                  <a:pt x="512441" y="582257"/>
                </a:lnTo>
                <a:lnTo>
                  <a:pt x="496987" y="630653"/>
                </a:lnTo>
                <a:lnTo>
                  <a:pt x="477829" y="675224"/>
                </a:lnTo>
                <a:lnTo>
                  <a:pt x="455285" y="715470"/>
                </a:lnTo>
                <a:lnTo>
                  <a:pt x="429672" y="750893"/>
                </a:lnTo>
                <a:lnTo>
                  <a:pt x="401308" y="780993"/>
                </a:lnTo>
                <a:lnTo>
                  <a:pt x="370511" y="805273"/>
                </a:lnTo>
                <a:lnTo>
                  <a:pt x="302889" y="834375"/>
                </a:lnTo>
                <a:lnTo>
                  <a:pt x="266700" y="838200"/>
                </a:lnTo>
                <a:lnTo>
                  <a:pt x="230510" y="834375"/>
                </a:lnTo>
                <a:lnTo>
                  <a:pt x="195800" y="823233"/>
                </a:lnTo>
                <a:lnTo>
                  <a:pt x="132091" y="780993"/>
                </a:lnTo>
                <a:lnTo>
                  <a:pt x="103727" y="750893"/>
                </a:lnTo>
                <a:lnTo>
                  <a:pt x="78114" y="715470"/>
                </a:lnTo>
                <a:lnTo>
                  <a:pt x="55570" y="675224"/>
                </a:lnTo>
                <a:lnTo>
                  <a:pt x="36412" y="630653"/>
                </a:lnTo>
                <a:lnTo>
                  <a:pt x="20958" y="582257"/>
                </a:lnTo>
                <a:lnTo>
                  <a:pt x="9526" y="530533"/>
                </a:lnTo>
                <a:lnTo>
                  <a:pt x="2434" y="475981"/>
                </a:lnTo>
                <a:lnTo>
                  <a:pt x="0" y="419100"/>
                </a:lnTo>
                <a:close/>
              </a:path>
            </a:pathLst>
          </a:custGeom>
          <a:ln w="9525">
            <a:solidFill>
              <a:srgbClr val="000000"/>
            </a:solidFill>
          </a:ln>
        </p:spPr>
        <p:txBody>
          <a:bodyPr wrap="square" lIns="0" tIns="0" rIns="0" bIns="0" rtlCol="0"/>
          <a:lstStyle/>
          <a:p>
            <a:endParaRPr>
              <a:solidFill>
                <a:prstClr val="black"/>
              </a:solidFill>
            </a:endParaRPr>
          </a:p>
        </p:txBody>
      </p:sp>
      <p:sp>
        <p:nvSpPr>
          <p:cNvPr id="6" name="object 6"/>
          <p:cNvSpPr/>
          <p:nvPr/>
        </p:nvSpPr>
        <p:spPr>
          <a:xfrm>
            <a:off x="2667000" y="3924300"/>
            <a:ext cx="762000" cy="76200"/>
          </a:xfrm>
          <a:custGeom>
            <a:avLst/>
            <a:gdLst/>
            <a:ahLst/>
            <a:cxnLst/>
            <a:rect l="l" t="t" r="r" b="b"/>
            <a:pathLst>
              <a:path w="762000" h="76200">
                <a:moveTo>
                  <a:pt x="685800" y="0"/>
                </a:moveTo>
                <a:lnTo>
                  <a:pt x="685800" y="76200"/>
                </a:lnTo>
                <a:lnTo>
                  <a:pt x="749300" y="44450"/>
                </a:lnTo>
                <a:lnTo>
                  <a:pt x="698500" y="44450"/>
                </a:lnTo>
                <a:lnTo>
                  <a:pt x="698500" y="31750"/>
                </a:lnTo>
                <a:lnTo>
                  <a:pt x="749300" y="31750"/>
                </a:lnTo>
                <a:lnTo>
                  <a:pt x="685800" y="0"/>
                </a:lnTo>
                <a:close/>
              </a:path>
              <a:path w="762000" h="76200">
                <a:moveTo>
                  <a:pt x="685800" y="31750"/>
                </a:moveTo>
                <a:lnTo>
                  <a:pt x="0" y="31750"/>
                </a:lnTo>
                <a:lnTo>
                  <a:pt x="0" y="44450"/>
                </a:lnTo>
                <a:lnTo>
                  <a:pt x="685800" y="44450"/>
                </a:lnTo>
                <a:lnTo>
                  <a:pt x="685800" y="31750"/>
                </a:lnTo>
                <a:close/>
              </a:path>
              <a:path w="762000" h="76200">
                <a:moveTo>
                  <a:pt x="749300" y="31750"/>
                </a:moveTo>
                <a:lnTo>
                  <a:pt x="698500" y="31750"/>
                </a:lnTo>
                <a:lnTo>
                  <a:pt x="698500" y="44450"/>
                </a:lnTo>
                <a:lnTo>
                  <a:pt x="749300" y="44450"/>
                </a:lnTo>
                <a:lnTo>
                  <a:pt x="762000" y="38100"/>
                </a:lnTo>
                <a:lnTo>
                  <a:pt x="749300" y="31750"/>
                </a:lnTo>
                <a:close/>
              </a:path>
            </a:pathLst>
          </a:custGeom>
          <a:solidFill>
            <a:srgbClr val="000000"/>
          </a:solidFill>
        </p:spPr>
        <p:txBody>
          <a:bodyPr wrap="square" lIns="0" tIns="0" rIns="0" bIns="0" rtlCol="0"/>
          <a:lstStyle/>
          <a:p>
            <a:endParaRPr>
              <a:solidFill>
                <a:prstClr val="black"/>
              </a:solidFill>
            </a:endParaRPr>
          </a:p>
        </p:txBody>
      </p:sp>
      <p:sp>
        <p:nvSpPr>
          <p:cNvPr id="7" name="object 7"/>
          <p:cNvSpPr/>
          <p:nvPr/>
        </p:nvSpPr>
        <p:spPr>
          <a:xfrm>
            <a:off x="8991600" y="2209800"/>
            <a:ext cx="1295400" cy="3352800"/>
          </a:xfrm>
          <a:custGeom>
            <a:avLst/>
            <a:gdLst/>
            <a:ahLst/>
            <a:cxnLst/>
            <a:rect l="l" t="t" r="r" b="b"/>
            <a:pathLst>
              <a:path w="1295400" h="3352800">
                <a:moveTo>
                  <a:pt x="0" y="3352800"/>
                </a:moveTo>
                <a:lnTo>
                  <a:pt x="1295400" y="3352800"/>
                </a:lnTo>
                <a:lnTo>
                  <a:pt x="1295400" y="0"/>
                </a:lnTo>
                <a:lnTo>
                  <a:pt x="0" y="0"/>
                </a:lnTo>
                <a:lnTo>
                  <a:pt x="0" y="3352800"/>
                </a:lnTo>
                <a:close/>
              </a:path>
            </a:pathLst>
          </a:custGeom>
          <a:solidFill>
            <a:srgbClr val="00FDD3"/>
          </a:solidFill>
        </p:spPr>
        <p:txBody>
          <a:bodyPr wrap="square" lIns="0" tIns="0" rIns="0" bIns="0" rtlCol="0"/>
          <a:lstStyle/>
          <a:p>
            <a:endParaRPr>
              <a:solidFill>
                <a:prstClr val="black"/>
              </a:solidFill>
            </a:endParaRPr>
          </a:p>
        </p:txBody>
      </p:sp>
      <p:sp>
        <p:nvSpPr>
          <p:cNvPr id="8" name="object 8"/>
          <p:cNvSpPr/>
          <p:nvPr/>
        </p:nvSpPr>
        <p:spPr>
          <a:xfrm>
            <a:off x="8991600" y="2209800"/>
            <a:ext cx="1295400" cy="3352800"/>
          </a:xfrm>
          <a:custGeom>
            <a:avLst/>
            <a:gdLst/>
            <a:ahLst/>
            <a:cxnLst/>
            <a:rect l="l" t="t" r="r" b="b"/>
            <a:pathLst>
              <a:path w="1295400" h="3352800">
                <a:moveTo>
                  <a:pt x="0" y="3352800"/>
                </a:moveTo>
                <a:lnTo>
                  <a:pt x="1295400" y="3352800"/>
                </a:lnTo>
                <a:lnTo>
                  <a:pt x="1295400" y="0"/>
                </a:lnTo>
                <a:lnTo>
                  <a:pt x="0" y="0"/>
                </a:lnTo>
                <a:lnTo>
                  <a:pt x="0" y="3352800"/>
                </a:lnTo>
                <a:close/>
              </a:path>
            </a:pathLst>
          </a:custGeom>
          <a:ln w="9525">
            <a:solidFill>
              <a:srgbClr val="000000"/>
            </a:solidFill>
          </a:ln>
        </p:spPr>
        <p:txBody>
          <a:bodyPr wrap="square" lIns="0" tIns="0" rIns="0" bIns="0" rtlCol="0"/>
          <a:lstStyle/>
          <a:p>
            <a:endParaRPr>
              <a:solidFill>
                <a:prstClr val="black"/>
              </a:solidFill>
            </a:endParaRPr>
          </a:p>
        </p:txBody>
      </p:sp>
      <p:sp>
        <p:nvSpPr>
          <p:cNvPr id="9" name="object 9"/>
          <p:cNvSpPr txBox="1"/>
          <p:nvPr/>
        </p:nvSpPr>
        <p:spPr>
          <a:xfrm>
            <a:off x="6629400" y="2362264"/>
            <a:ext cx="1676400" cy="595035"/>
          </a:xfrm>
          <a:prstGeom prst="rect">
            <a:avLst/>
          </a:prstGeom>
          <a:ln w="9525">
            <a:solidFill>
              <a:srgbClr val="000000"/>
            </a:solidFill>
          </a:ln>
        </p:spPr>
        <p:txBody>
          <a:bodyPr vert="horz" wrap="square" lIns="0" tIns="40640" rIns="0" bIns="0" rtlCol="0">
            <a:spAutoFit/>
          </a:bodyPr>
          <a:lstStyle/>
          <a:p>
            <a:pPr marL="5715" algn="ctr">
              <a:spcBef>
                <a:spcPts val="320"/>
              </a:spcBef>
            </a:pPr>
            <a:r>
              <a:rPr spc="-5" dirty="0">
                <a:solidFill>
                  <a:prstClr val="black"/>
                </a:solidFill>
                <a:latin typeface="Arial"/>
                <a:cs typeface="Arial"/>
              </a:rPr>
              <a:t>COM</a:t>
            </a:r>
            <a:endParaRPr>
              <a:solidFill>
                <a:prstClr val="black"/>
              </a:solidFill>
              <a:latin typeface="Arial"/>
              <a:cs typeface="Arial"/>
            </a:endParaRPr>
          </a:p>
          <a:p>
            <a:pPr algn="ctr"/>
            <a:r>
              <a:rPr dirty="0">
                <a:solidFill>
                  <a:prstClr val="black"/>
                </a:solidFill>
                <a:latin typeface="Arial"/>
                <a:cs typeface="Arial"/>
              </a:rPr>
              <a:t>Desfecho</a:t>
            </a:r>
            <a:endParaRPr>
              <a:solidFill>
                <a:prstClr val="black"/>
              </a:solidFill>
              <a:latin typeface="Arial"/>
              <a:cs typeface="Arial"/>
            </a:endParaRPr>
          </a:p>
        </p:txBody>
      </p:sp>
      <p:sp>
        <p:nvSpPr>
          <p:cNvPr id="10" name="object 10"/>
          <p:cNvSpPr txBox="1"/>
          <p:nvPr/>
        </p:nvSpPr>
        <p:spPr>
          <a:xfrm>
            <a:off x="4114800" y="4576762"/>
            <a:ext cx="1624330" cy="319318"/>
          </a:xfrm>
          <a:prstGeom prst="rect">
            <a:avLst/>
          </a:prstGeom>
          <a:ln w="9525">
            <a:solidFill>
              <a:srgbClr val="000000"/>
            </a:solidFill>
          </a:ln>
        </p:spPr>
        <p:txBody>
          <a:bodyPr vert="horz" wrap="square" lIns="0" tIns="41910" rIns="0" bIns="0" rtlCol="0">
            <a:spAutoFit/>
          </a:bodyPr>
          <a:lstStyle/>
          <a:p>
            <a:pPr marL="101600">
              <a:spcBef>
                <a:spcPts val="330"/>
              </a:spcBef>
            </a:pPr>
            <a:r>
              <a:rPr spc="-5" dirty="0">
                <a:solidFill>
                  <a:prstClr val="black"/>
                </a:solidFill>
                <a:latin typeface="Arial"/>
                <a:cs typeface="Arial"/>
              </a:rPr>
              <a:t>Não</a:t>
            </a:r>
            <a:r>
              <a:rPr spc="-65" dirty="0">
                <a:solidFill>
                  <a:prstClr val="black"/>
                </a:solidFill>
                <a:latin typeface="Arial"/>
                <a:cs typeface="Arial"/>
              </a:rPr>
              <a:t> </a:t>
            </a:r>
            <a:r>
              <a:rPr spc="-5" dirty="0">
                <a:solidFill>
                  <a:prstClr val="black"/>
                </a:solidFill>
                <a:latin typeface="Arial"/>
                <a:cs typeface="Arial"/>
              </a:rPr>
              <a:t>Expostos</a:t>
            </a:r>
            <a:endParaRPr>
              <a:solidFill>
                <a:prstClr val="black"/>
              </a:solidFill>
              <a:latin typeface="Arial"/>
              <a:cs typeface="Arial"/>
            </a:endParaRPr>
          </a:p>
        </p:txBody>
      </p:sp>
      <p:sp>
        <p:nvSpPr>
          <p:cNvPr id="11" name="object 11"/>
          <p:cNvSpPr txBox="1"/>
          <p:nvPr/>
        </p:nvSpPr>
        <p:spPr>
          <a:xfrm>
            <a:off x="4114800" y="2819463"/>
            <a:ext cx="1600200" cy="318036"/>
          </a:xfrm>
          <a:prstGeom prst="rect">
            <a:avLst/>
          </a:prstGeom>
          <a:ln w="9525">
            <a:solidFill>
              <a:srgbClr val="000000"/>
            </a:solidFill>
          </a:ln>
        </p:spPr>
        <p:txBody>
          <a:bodyPr vert="horz" wrap="square" lIns="0" tIns="40640" rIns="0" bIns="0" rtlCol="0">
            <a:spAutoFit/>
          </a:bodyPr>
          <a:lstStyle/>
          <a:p>
            <a:pPr marL="330200">
              <a:spcBef>
                <a:spcPts val="320"/>
              </a:spcBef>
            </a:pPr>
            <a:r>
              <a:rPr spc="-5" dirty="0">
                <a:solidFill>
                  <a:prstClr val="black"/>
                </a:solidFill>
                <a:latin typeface="Arial"/>
                <a:cs typeface="Arial"/>
              </a:rPr>
              <a:t>Expostos</a:t>
            </a:r>
            <a:endParaRPr>
              <a:solidFill>
                <a:prstClr val="black"/>
              </a:solidFill>
              <a:latin typeface="Arial"/>
              <a:cs typeface="Arial"/>
            </a:endParaRPr>
          </a:p>
        </p:txBody>
      </p:sp>
      <p:sp>
        <p:nvSpPr>
          <p:cNvPr id="12" name="object 12"/>
          <p:cNvSpPr txBox="1"/>
          <p:nvPr/>
        </p:nvSpPr>
        <p:spPr>
          <a:xfrm>
            <a:off x="6629400" y="3276663"/>
            <a:ext cx="1676400" cy="318036"/>
          </a:xfrm>
          <a:prstGeom prst="rect">
            <a:avLst/>
          </a:prstGeom>
          <a:ln w="9525">
            <a:solidFill>
              <a:srgbClr val="000000"/>
            </a:solidFill>
          </a:ln>
        </p:spPr>
        <p:txBody>
          <a:bodyPr vert="horz" wrap="square" lIns="0" tIns="40640" rIns="0" bIns="0" rtlCol="0">
            <a:spAutoFit/>
          </a:bodyPr>
          <a:lstStyle/>
          <a:p>
            <a:pPr marL="106045">
              <a:spcBef>
                <a:spcPts val="320"/>
              </a:spcBef>
            </a:pPr>
            <a:r>
              <a:rPr dirty="0">
                <a:solidFill>
                  <a:prstClr val="black"/>
                </a:solidFill>
                <a:latin typeface="Arial"/>
                <a:cs typeface="Arial"/>
              </a:rPr>
              <a:t>sem</a:t>
            </a:r>
            <a:r>
              <a:rPr spc="-55" dirty="0">
                <a:solidFill>
                  <a:prstClr val="black"/>
                </a:solidFill>
                <a:latin typeface="Arial"/>
                <a:cs typeface="Arial"/>
              </a:rPr>
              <a:t> </a:t>
            </a:r>
            <a:r>
              <a:rPr dirty="0">
                <a:solidFill>
                  <a:prstClr val="black"/>
                </a:solidFill>
                <a:latin typeface="Arial"/>
                <a:cs typeface="Arial"/>
              </a:rPr>
              <a:t>Desfecho</a:t>
            </a:r>
            <a:endParaRPr>
              <a:solidFill>
                <a:prstClr val="black"/>
              </a:solidFill>
              <a:latin typeface="Arial"/>
              <a:cs typeface="Arial"/>
            </a:endParaRPr>
          </a:p>
        </p:txBody>
      </p:sp>
      <p:sp>
        <p:nvSpPr>
          <p:cNvPr id="13" name="object 13"/>
          <p:cNvSpPr txBox="1"/>
          <p:nvPr/>
        </p:nvSpPr>
        <p:spPr>
          <a:xfrm>
            <a:off x="6629400" y="4114737"/>
            <a:ext cx="1676400" cy="596317"/>
          </a:xfrm>
          <a:prstGeom prst="rect">
            <a:avLst/>
          </a:prstGeom>
          <a:ln w="9525">
            <a:solidFill>
              <a:srgbClr val="000000"/>
            </a:solidFill>
          </a:ln>
        </p:spPr>
        <p:txBody>
          <a:bodyPr vert="horz" wrap="square" lIns="0" tIns="41910" rIns="0" bIns="0" rtlCol="0">
            <a:spAutoFit/>
          </a:bodyPr>
          <a:lstStyle/>
          <a:p>
            <a:pPr marL="6350" algn="ctr">
              <a:spcBef>
                <a:spcPts val="330"/>
              </a:spcBef>
            </a:pPr>
            <a:r>
              <a:rPr spc="-5" dirty="0">
                <a:solidFill>
                  <a:prstClr val="black"/>
                </a:solidFill>
                <a:latin typeface="Arial"/>
                <a:cs typeface="Arial"/>
              </a:rPr>
              <a:t>COM</a:t>
            </a:r>
            <a:endParaRPr>
              <a:solidFill>
                <a:prstClr val="black"/>
              </a:solidFill>
              <a:latin typeface="Arial"/>
              <a:cs typeface="Arial"/>
            </a:endParaRPr>
          </a:p>
          <a:p>
            <a:pPr algn="ctr"/>
            <a:r>
              <a:rPr dirty="0">
                <a:solidFill>
                  <a:prstClr val="black"/>
                </a:solidFill>
                <a:latin typeface="Arial"/>
                <a:cs typeface="Arial"/>
              </a:rPr>
              <a:t>Desfecho</a:t>
            </a:r>
            <a:endParaRPr>
              <a:solidFill>
                <a:prstClr val="black"/>
              </a:solidFill>
              <a:latin typeface="Arial"/>
              <a:cs typeface="Arial"/>
            </a:endParaRPr>
          </a:p>
        </p:txBody>
      </p:sp>
      <p:sp>
        <p:nvSpPr>
          <p:cNvPr id="14" name="object 14"/>
          <p:cNvSpPr txBox="1"/>
          <p:nvPr/>
        </p:nvSpPr>
        <p:spPr>
          <a:xfrm>
            <a:off x="6629400" y="5029263"/>
            <a:ext cx="1676400" cy="319318"/>
          </a:xfrm>
          <a:prstGeom prst="rect">
            <a:avLst/>
          </a:prstGeom>
          <a:ln w="9525">
            <a:solidFill>
              <a:srgbClr val="000000"/>
            </a:solidFill>
          </a:ln>
        </p:spPr>
        <p:txBody>
          <a:bodyPr vert="horz" wrap="square" lIns="0" tIns="41910" rIns="0" bIns="0" rtlCol="0">
            <a:spAutoFit/>
          </a:bodyPr>
          <a:lstStyle/>
          <a:p>
            <a:pPr marL="106045">
              <a:spcBef>
                <a:spcPts val="330"/>
              </a:spcBef>
            </a:pPr>
            <a:r>
              <a:rPr dirty="0">
                <a:solidFill>
                  <a:prstClr val="black"/>
                </a:solidFill>
                <a:latin typeface="Arial"/>
                <a:cs typeface="Arial"/>
              </a:rPr>
              <a:t>sem</a:t>
            </a:r>
            <a:r>
              <a:rPr spc="-55" dirty="0">
                <a:solidFill>
                  <a:prstClr val="black"/>
                </a:solidFill>
                <a:latin typeface="Arial"/>
                <a:cs typeface="Arial"/>
              </a:rPr>
              <a:t> </a:t>
            </a:r>
            <a:r>
              <a:rPr dirty="0">
                <a:solidFill>
                  <a:prstClr val="black"/>
                </a:solidFill>
                <a:latin typeface="Arial"/>
                <a:cs typeface="Arial"/>
              </a:rPr>
              <a:t>Desfecho</a:t>
            </a:r>
            <a:endParaRPr>
              <a:solidFill>
                <a:prstClr val="black"/>
              </a:solidFill>
              <a:latin typeface="Arial"/>
              <a:cs typeface="Arial"/>
            </a:endParaRPr>
          </a:p>
        </p:txBody>
      </p:sp>
      <p:sp>
        <p:nvSpPr>
          <p:cNvPr id="15" name="object 15"/>
          <p:cNvSpPr/>
          <p:nvPr/>
        </p:nvSpPr>
        <p:spPr>
          <a:xfrm>
            <a:off x="6248400" y="52197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6" name="object 16"/>
          <p:cNvSpPr/>
          <p:nvPr/>
        </p:nvSpPr>
        <p:spPr>
          <a:xfrm>
            <a:off x="6248400" y="43053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7" name="object 17"/>
          <p:cNvSpPr/>
          <p:nvPr/>
        </p:nvSpPr>
        <p:spPr>
          <a:xfrm>
            <a:off x="6248400" y="34671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8" name="object 18"/>
          <p:cNvSpPr/>
          <p:nvPr/>
        </p:nvSpPr>
        <p:spPr>
          <a:xfrm>
            <a:off x="6248400" y="25527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9" name="object 19"/>
          <p:cNvSpPr/>
          <p:nvPr/>
        </p:nvSpPr>
        <p:spPr>
          <a:xfrm>
            <a:off x="3429000" y="47625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0" name="object 20"/>
          <p:cNvSpPr/>
          <p:nvPr/>
        </p:nvSpPr>
        <p:spPr>
          <a:xfrm>
            <a:off x="3429000" y="30099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1" name="object 21"/>
          <p:cNvSpPr/>
          <p:nvPr/>
        </p:nvSpPr>
        <p:spPr>
          <a:xfrm>
            <a:off x="8305800" y="52197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2" name="object 22"/>
          <p:cNvSpPr/>
          <p:nvPr/>
        </p:nvSpPr>
        <p:spPr>
          <a:xfrm>
            <a:off x="8305800" y="43053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3" name="object 23"/>
          <p:cNvSpPr/>
          <p:nvPr/>
        </p:nvSpPr>
        <p:spPr>
          <a:xfrm>
            <a:off x="8305800" y="34671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4" name="object 24"/>
          <p:cNvSpPr/>
          <p:nvPr/>
        </p:nvSpPr>
        <p:spPr>
          <a:xfrm>
            <a:off x="8305800" y="25527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5" name="object 25"/>
          <p:cNvSpPr/>
          <p:nvPr/>
        </p:nvSpPr>
        <p:spPr>
          <a:xfrm>
            <a:off x="5715000" y="3009900"/>
            <a:ext cx="533400" cy="76200"/>
          </a:xfrm>
          <a:custGeom>
            <a:avLst/>
            <a:gdLst/>
            <a:ahLst/>
            <a:cxnLst/>
            <a:rect l="l" t="t" r="r" b="b"/>
            <a:pathLst>
              <a:path w="533400" h="76200">
                <a:moveTo>
                  <a:pt x="457200" y="0"/>
                </a:moveTo>
                <a:lnTo>
                  <a:pt x="457200" y="76200"/>
                </a:lnTo>
                <a:lnTo>
                  <a:pt x="520700" y="44450"/>
                </a:lnTo>
                <a:lnTo>
                  <a:pt x="469900" y="44450"/>
                </a:lnTo>
                <a:lnTo>
                  <a:pt x="469900" y="31750"/>
                </a:lnTo>
                <a:lnTo>
                  <a:pt x="520700" y="31750"/>
                </a:lnTo>
                <a:lnTo>
                  <a:pt x="457200" y="0"/>
                </a:lnTo>
                <a:close/>
              </a:path>
              <a:path w="533400" h="76200">
                <a:moveTo>
                  <a:pt x="457200" y="31750"/>
                </a:moveTo>
                <a:lnTo>
                  <a:pt x="0" y="31750"/>
                </a:lnTo>
                <a:lnTo>
                  <a:pt x="0" y="44450"/>
                </a:lnTo>
                <a:lnTo>
                  <a:pt x="457200" y="44450"/>
                </a:lnTo>
                <a:lnTo>
                  <a:pt x="457200" y="31750"/>
                </a:lnTo>
                <a:close/>
              </a:path>
              <a:path w="533400" h="76200">
                <a:moveTo>
                  <a:pt x="520700" y="31750"/>
                </a:moveTo>
                <a:lnTo>
                  <a:pt x="469900" y="31750"/>
                </a:lnTo>
                <a:lnTo>
                  <a:pt x="469900" y="44450"/>
                </a:lnTo>
                <a:lnTo>
                  <a:pt x="520700" y="44450"/>
                </a:lnTo>
                <a:lnTo>
                  <a:pt x="533400" y="38100"/>
                </a:lnTo>
                <a:lnTo>
                  <a:pt x="520700" y="31750"/>
                </a:lnTo>
                <a:close/>
              </a:path>
            </a:pathLst>
          </a:custGeom>
          <a:solidFill>
            <a:srgbClr val="000000"/>
          </a:solidFill>
        </p:spPr>
        <p:txBody>
          <a:bodyPr wrap="square" lIns="0" tIns="0" rIns="0" bIns="0" rtlCol="0"/>
          <a:lstStyle/>
          <a:p>
            <a:endParaRPr>
              <a:solidFill>
                <a:prstClr val="black"/>
              </a:solidFill>
            </a:endParaRPr>
          </a:p>
        </p:txBody>
      </p:sp>
      <p:sp>
        <p:nvSpPr>
          <p:cNvPr id="26" name="object 26"/>
          <p:cNvSpPr/>
          <p:nvPr/>
        </p:nvSpPr>
        <p:spPr>
          <a:xfrm>
            <a:off x="6248400" y="25908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27" name="object 27"/>
          <p:cNvSpPr/>
          <p:nvPr/>
        </p:nvSpPr>
        <p:spPr>
          <a:xfrm>
            <a:off x="5715000" y="4762500"/>
            <a:ext cx="533400" cy="76200"/>
          </a:xfrm>
          <a:custGeom>
            <a:avLst/>
            <a:gdLst/>
            <a:ahLst/>
            <a:cxnLst/>
            <a:rect l="l" t="t" r="r" b="b"/>
            <a:pathLst>
              <a:path w="533400" h="76200">
                <a:moveTo>
                  <a:pt x="457200" y="0"/>
                </a:moveTo>
                <a:lnTo>
                  <a:pt x="457200" y="76200"/>
                </a:lnTo>
                <a:lnTo>
                  <a:pt x="520700" y="44450"/>
                </a:lnTo>
                <a:lnTo>
                  <a:pt x="469900" y="44450"/>
                </a:lnTo>
                <a:lnTo>
                  <a:pt x="469900" y="31750"/>
                </a:lnTo>
                <a:lnTo>
                  <a:pt x="520700" y="31750"/>
                </a:lnTo>
                <a:lnTo>
                  <a:pt x="457200" y="0"/>
                </a:lnTo>
                <a:close/>
              </a:path>
              <a:path w="533400" h="76200">
                <a:moveTo>
                  <a:pt x="457200" y="31750"/>
                </a:moveTo>
                <a:lnTo>
                  <a:pt x="0" y="31750"/>
                </a:lnTo>
                <a:lnTo>
                  <a:pt x="0" y="44450"/>
                </a:lnTo>
                <a:lnTo>
                  <a:pt x="457200" y="44450"/>
                </a:lnTo>
                <a:lnTo>
                  <a:pt x="457200" y="31750"/>
                </a:lnTo>
                <a:close/>
              </a:path>
              <a:path w="533400" h="76200">
                <a:moveTo>
                  <a:pt x="520700" y="31750"/>
                </a:moveTo>
                <a:lnTo>
                  <a:pt x="469900" y="31750"/>
                </a:lnTo>
                <a:lnTo>
                  <a:pt x="469900" y="44450"/>
                </a:lnTo>
                <a:lnTo>
                  <a:pt x="520700" y="44450"/>
                </a:lnTo>
                <a:lnTo>
                  <a:pt x="533400" y="38100"/>
                </a:lnTo>
                <a:lnTo>
                  <a:pt x="520700" y="31750"/>
                </a:lnTo>
                <a:close/>
              </a:path>
            </a:pathLst>
          </a:custGeom>
          <a:solidFill>
            <a:srgbClr val="000000"/>
          </a:solidFill>
        </p:spPr>
        <p:txBody>
          <a:bodyPr wrap="square" lIns="0" tIns="0" rIns="0" bIns="0" rtlCol="0"/>
          <a:lstStyle/>
          <a:p>
            <a:endParaRPr>
              <a:solidFill>
                <a:prstClr val="black"/>
              </a:solidFill>
            </a:endParaRPr>
          </a:p>
        </p:txBody>
      </p:sp>
      <p:sp>
        <p:nvSpPr>
          <p:cNvPr id="28" name="object 28"/>
          <p:cNvSpPr/>
          <p:nvPr/>
        </p:nvSpPr>
        <p:spPr>
          <a:xfrm>
            <a:off x="6248400" y="43434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29" name="object 29"/>
          <p:cNvSpPr/>
          <p:nvPr/>
        </p:nvSpPr>
        <p:spPr>
          <a:xfrm>
            <a:off x="3429000" y="3048000"/>
            <a:ext cx="0" cy="1752600"/>
          </a:xfrm>
          <a:custGeom>
            <a:avLst/>
            <a:gdLst/>
            <a:ahLst/>
            <a:cxnLst/>
            <a:rect l="l" t="t" r="r" b="b"/>
            <a:pathLst>
              <a:path h="1752600">
                <a:moveTo>
                  <a:pt x="0" y="0"/>
                </a:moveTo>
                <a:lnTo>
                  <a:pt x="0" y="1752600"/>
                </a:lnTo>
              </a:path>
            </a:pathLst>
          </a:custGeom>
          <a:ln w="9525">
            <a:solidFill>
              <a:srgbClr val="000000"/>
            </a:solidFill>
          </a:ln>
        </p:spPr>
        <p:txBody>
          <a:bodyPr wrap="square" lIns="0" tIns="0" rIns="0" bIns="0" rtlCol="0"/>
          <a:lstStyle/>
          <a:p>
            <a:endParaRPr>
              <a:solidFill>
                <a:prstClr val="black"/>
              </a:solidFill>
            </a:endParaRPr>
          </a:p>
        </p:txBody>
      </p:sp>
      <p:sp>
        <p:nvSpPr>
          <p:cNvPr id="30" name="object 30"/>
          <p:cNvSpPr txBox="1"/>
          <p:nvPr/>
        </p:nvSpPr>
        <p:spPr>
          <a:xfrm>
            <a:off x="4262121" y="3308096"/>
            <a:ext cx="135826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 </a:t>
            </a:r>
            <a:r>
              <a:rPr sz="1400" spc="-10" dirty="0">
                <a:solidFill>
                  <a:prstClr val="black"/>
                </a:solidFill>
                <a:latin typeface="Arial"/>
                <a:cs typeface="Arial"/>
              </a:rPr>
              <a:t>de</a:t>
            </a:r>
            <a:r>
              <a:rPr sz="1400" spc="-45" dirty="0">
                <a:solidFill>
                  <a:prstClr val="black"/>
                </a:solidFill>
                <a:latin typeface="Arial"/>
                <a:cs typeface="Arial"/>
              </a:rPr>
              <a:t> </a:t>
            </a:r>
            <a:r>
              <a:rPr sz="1400" spc="-10" dirty="0">
                <a:solidFill>
                  <a:prstClr val="black"/>
                </a:solidFill>
                <a:latin typeface="Arial"/>
                <a:cs typeface="Arial"/>
              </a:rPr>
              <a:t>Estudo</a:t>
            </a:r>
            <a:endParaRPr sz="1400" dirty="0">
              <a:solidFill>
                <a:prstClr val="black"/>
              </a:solidFill>
              <a:latin typeface="Arial"/>
              <a:cs typeface="Arial"/>
            </a:endParaRPr>
          </a:p>
        </p:txBody>
      </p:sp>
      <p:sp>
        <p:nvSpPr>
          <p:cNvPr id="31" name="object 31"/>
          <p:cNvSpPr txBox="1"/>
          <p:nvPr/>
        </p:nvSpPr>
        <p:spPr>
          <a:xfrm>
            <a:off x="4327018" y="5061585"/>
            <a:ext cx="123634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Grupo-Controle</a:t>
            </a:r>
            <a:endParaRPr sz="1400">
              <a:solidFill>
                <a:prstClr val="black"/>
              </a:solidFill>
              <a:latin typeface="Arial"/>
              <a:cs typeface="Arial"/>
            </a:endParaRPr>
          </a:p>
        </p:txBody>
      </p:sp>
      <p:sp>
        <p:nvSpPr>
          <p:cNvPr id="32" name="object 32"/>
          <p:cNvSpPr txBox="1"/>
          <p:nvPr/>
        </p:nvSpPr>
        <p:spPr>
          <a:xfrm>
            <a:off x="1999590" y="2317243"/>
            <a:ext cx="858519" cy="226985"/>
          </a:xfrm>
          <a:prstGeom prst="rect">
            <a:avLst/>
          </a:prstGeom>
        </p:spPr>
        <p:txBody>
          <a:bodyPr vert="horz" wrap="square" lIns="0" tIns="11430" rIns="0" bIns="0" rtlCol="0">
            <a:spAutoFit/>
          </a:bodyPr>
          <a:lstStyle/>
          <a:p>
            <a:pPr marL="12700">
              <a:spcBef>
                <a:spcPts val="90"/>
              </a:spcBef>
            </a:pPr>
            <a:r>
              <a:rPr sz="1400" spc="-5" dirty="0">
                <a:solidFill>
                  <a:prstClr val="black"/>
                </a:solidFill>
                <a:latin typeface="Arial"/>
                <a:cs typeface="Arial"/>
              </a:rPr>
              <a:t>P</a:t>
            </a:r>
            <a:r>
              <a:rPr sz="1400" spc="-15" dirty="0">
                <a:solidFill>
                  <a:prstClr val="black"/>
                </a:solidFill>
                <a:latin typeface="Arial"/>
                <a:cs typeface="Arial"/>
              </a:rPr>
              <a:t>opu</a:t>
            </a:r>
            <a:r>
              <a:rPr sz="1400" spc="-5" dirty="0">
                <a:solidFill>
                  <a:prstClr val="black"/>
                </a:solidFill>
                <a:latin typeface="Arial"/>
                <a:cs typeface="Arial"/>
              </a:rPr>
              <a:t>laç</a:t>
            </a:r>
            <a:r>
              <a:rPr sz="1400" spc="-15" dirty="0">
                <a:solidFill>
                  <a:prstClr val="black"/>
                </a:solidFill>
                <a:latin typeface="Arial"/>
                <a:cs typeface="Arial"/>
              </a:rPr>
              <a:t>ã</a:t>
            </a:r>
            <a:r>
              <a:rPr sz="1400" spc="-5" dirty="0">
                <a:solidFill>
                  <a:prstClr val="black"/>
                </a:solidFill>
                <a:latin typeface="Arial"/>
                <a:cs typeface="Arial"/>
              </a:rPr>
              <a:t>o</a:t>
            </a:r>
            <a:endParaRPr sz="1400">
              <a:solidFill>
                <a:prstClr val="black"/>
              </a:solidFill>
              <a:latin typeface="Arial"/>
              <a:cs typeface="Arial"/>
            </a:endParaRPr>
          </a:p>
        </p:txBody>
      </p:sp>
      <p:sp>
        <p:nvSpPr>
          <p:cNvPr id="33" name="object 33"/>
          <p:cNvSpPr txBox="1"/>
          <p:nvPr/>
        </p:nvSpPr>
        <p:spPr>
          <a:xfrm>
            <a:off x="1639925" y="3689351"/>
            <a:ext cx="684530" cy="664845"/>
          </a:xfrm>
          <a:prstGeom prst="rect">
            <a:avLst/>
          </a:prstGeom>
        </p:spPr>
        <p:txBody>
          <a:bodyPr vert="horz" wrap="square" lIns="0" tIns="11430" rIns="0" bIns="0" rtlCol="0">
            <a:spAutoFit/>
          </a:bodyPr>
          <a:lstStyle/>
          <a:p>
            <a:pPr marL="12065" marR="5080" algn="ctr">
              <a:spcBef>
                <a:spcPts val="90"/>
              </a:spcBef>
            </a:pPr>
            <a:r>
              <a:rPr sz="1400" spc="-5" dirty="0">
                <a:solidFill>
                  <a:prstClr val="black"/>
                </a:solidFill>
                <a:latin typeface="Arial"/>
                <a:cs typeface="Arial"/>
              </a:rPr>
              <a:t>A</a:t>
            </a:r>
            <a:r>
              <a:rPr sz="1400" spc="5" dirty="0">
                <a:solidFill>
                  <a:prstClr val="black"/>
                </a:solidFill>
                <a:latin typeface="Arial"/>
                <a:cs typeface="Arial"/>
              </a:rPr>
              <a:t>m</a:t>
            </a:r>
            <a:r>
              <a:rPr sz="1400" spc="-15" dirty="0">
                <a:solidFill>
                  <a:prstClr val="black"/>
                </a:solidFill>
                <a:latin typeface="Arial"/>
                <a:cs typeface="Arial"/>
              </a:rPr>
              <a:t>o</a:t>
            </a:r>
            <a:r>
              <a:rPr sz="1400" spc="-5" dirty="0">
                <a:solidFill>
                  <a:prstClr val="black"/>
                </a:solidFill>
                <a:latin typeface="Arial"/>
                <a:cs typeface="Arial"/>
              </a:rPr>
              <a:t>st</a:t>
            </a:r>
            <a:r>
              <a:rPr sz="1400" spc="-20" dirty="0">
                <a:solidFill>
                  <a:prstClr val="black"/>
                </a:solidFill>
                <a:latin typeface="Arial"/>
                <a:cs typeface="Arial"/>
              </a:rPr>
              <a:t>r</a:t>
            </a:r>
            <a:r>
              <a:rPr sz="1400" spc="-5" dirty="0">
                <a:solidFill>
                  <a:prstClr val="black"/>
                </a:solidFill>
                <a:latin typeface="Arial"/>
                <a:cs typeface="Arial"/>
              </a:rPr>
              <a:t>a  </a:t>
            </a:r>
            <a:r>
              <a:rPr sz="1400" spc="-15" dirty="0">
                <a:solidFill>
                  <a:prstClr val="black"/>
                </a:solidFill>
                <a:latin typeface="Arial"/>
                <a:cs typeface="Arial"/>
              </a:rPr>
              <a:t>para  </a:t>
            </a:r>
            <a:r>
              <a:rPr sz="1400" spc="-10" dirty="0">
                <a:solidFill>
                  <a:prstClr val="black"/>
                </a:solidFill>
                <a:latin typeface="Arial"/>
                <a:cs typeface="Arial"/>
              </a:rPr>
              <a:t>Estudo</a:t>
            </a:r>
            <a:endParaRPr sz="1400" dirty="0">
              <a:solidFill>
                <a:prstClr val="black"/>
              </a:solidFill>
              <a:latin typeface="Arial"/>
              <a:cs typeface="Arial"/>
            </a:endParaRPr>
          </a:p>
        </p:txBody>
      </p:sp>
      <p:sp>
        <p:nvSpPr>
          <p:cNvPr id="34" name="object 34"/>
          <p:cNvSpPr txBox="1"/>
          <p:nvPr/>
        </p:nvSpPr>
        <p:spPr>
          <a:xfrm>
            <a:off x="2405279" y="5779414"/>
            <a:ext cx="2047239" cy="451484"/>
          </a:xfrm>
          <a:prstGeom prst="rect">
            <a:avLst/>
          </a:prstGeom>
        </p:spPr>
        <p:txBody>
          <a:bodyPr vert="horz" wrap="square" lIns="0" tIns="11430" rIns="0" bIns="0" rtlCol="0">
            <a:spAutoFit/>
          </a:bodyPr>
          <a:lstStyle/>
          <a:p>
            <a:pPr marL="12700">
              <a:spcBef>
                <a:spcPts val="90"/>
              </a:spcBef>
            </a:pPr>
            <a:r>
              <a:rPr sz="1400" spc="-10" dirty="0">
                <a:solidFill>
                  <a:prstClr val="black"/>
                </a:solidFill>
                <a:latin typeface="Arial"/>
                <a:cs typeface="Arial"/>
              </a:rPr>
              <a:t>Formação </a:t>
            </a:r>
            <a:r>
              <a:rPr sz="1400" spc="-15" dirty="0">
                <a:solidFill>
                  <a:prstClr val="black"/>
                </a:solidFill>
                <a:latin typeface="Arial"/>
                <a:cs typeface="Arial"/>
              </a:rPr>
              <a:t>dos grupos</a:t>
            </a:r>
            <a:r>
              <a:rPr sz="1400" spc="5" dirty="0">
                <a:solidFill>
                  <a:prstClr val="black"/>
                </a:solidFill>
                <a:latin typeface="Arial"/>
                <a:cs typeface="Arial"/>
              </a:rPr>
              <a:t> </a:t>
            </a:r>
            <a:r>
              <a:rPr sz="1400" spc="-15" dirty="0">
                <a:solidFill>
                  <a:prstClr val="black"/>
                </a:solidFill>
                <a:latin typeface="Arial"/>
                <a:cs typeface="Arial"/>
              </a:rPr>
              <a:t>por</a:t>
            </a:r>
            <a:endParaRPr sz="1400">
              <a:solidFill>
                <a:prstClr val="black"/>
              </a:solidFill>
              <a:latin typeface="Arial"/>
              <a:cs typeface="Arial"/>
            </a:endParaRPr>
          </a:p>
          <a:p>
            <a:pPr marL="24765">
              <a:spcBef>
                <a:spcPts val="5"/>
              </a:spcBef>
            </a:pPr>
            <a:r>
              <a:rPr sz="1400" spc="-10" dirty="0">
                <a:solidFill>
                  <a:prstClr val="black"/>
                </a:solidFill>
                <a:latin typeface="Arial"/>
                <a:cs typeface="Arial"/>
              </a:rPr>
              <a:t>observação da</a:t>
            </a:r>
            <a:r>
              <a:rPr sz="1400" spc="-25" dirty="0">
                <a:solidFill>
                  <a:prstClr val="black"/>
                </a:solidFill>
                <a:latin typeface="Arial"/>
                <a:cs typeface="Arial"/>
              </a:rPr>
              <a:t> </a:t>
            </a:r>
            <a:r>
              <a:rPr sz="1400" spc="-15" dirty="0">
                <a:solidFill>
                  <a:prstClr val="black"/>
                </a:solidFill>
                <a:latin typeface="Arial"/>
                <a:cs typeface="Arial"/>
              </a:rPr>
              <a:t>exposição</a:t>
            </a:r>
            <a:endParaRPr sz="1400">
              <a:solidFill>
                <a:prstClr val="black"/>
              </a:solidFill>
              <a:latin typeface="Arial"/>
              <a:cs typeface="Arial"/>
            </a:endParaRPr>
          </a:p>
        </p:txBody>
      </p:sp>
      <p:sp>
        <p:nvSpPr>
          <p:cNvPr id="35" name="object 35"/>
          <p:cNvSpPr/>
          <p:nvPr/>
        </p:nvSpPr>
        <p:spPr>
          <a:xfrm>
            <a:off x="3343338" y="5257800"/>
            <a:ext cx="171450" cy="457200"/>
          </a:xfrm>
          <a:custGeom>
            <a:avLst/>
            <a:gdLst/>
            <a:ahLst/>
            <a:cxnLst/>
            <a:rect l="l" t="t" r="r" b="b"/>
            <a:pathLst>
              <a:path w="171450" h="457200">
                <a:moveTo>
                  <a:pt x="85661" y="57930"/>
                </a:moveTo>
                <a:lnTo>
                  <a:pt x="66611" y="79701"/>
                </a:lnTo>
                <a:lnTo>
                  <a:pt x="66611" y="457200"/>
                </a:lnTo>
                <a:lnTo>
                  <a:pt x="104711" y="457200"/>
                </a:lnTo>
                <a:lnTo>
                  <a:pt x="104711" y="79701"/>
                </a:lnTo>
                <a:lnTo>
                  <a:pt x="85661" y="57930"/>
                </a:lnTo>
                <a:close/>
              </a:path>
              <a:path w="171450" h="457200">
                <a:moveTo>
                  <a:pt x="85661" y="0"/>
                </a:moveTo>
                <a:lnTo>
                  <a:pt x="4635" y="92583"/>
                </a:lnTo>
                <a:lnTo>
                  <a:pt x="912" y="99183"/>
                </a:lnTo>
                <a:lnTo>
                  <a:pt x="0" y="106426"/>
                </a:lnTo>
                <a:lnTo>
                  <a:pt x="1849" y="113478"/>
                </a:lnTo>
                <a:lnTo>
                  <a:pt x="6413" y="119506"/>
                </a:lnTo>
                <a:lnTo>
                  <a:pt x="13013" y="123229"/>
                </a:lnTo>
                <a:lnTo>
                  <a:pt x="20256" y="124142"/>
                </a:lnTo>
                <a:lnTo>
                  <a:pt x="27308" y="122293"/>
                </a:lnTo>
                <a:lnTo>
                  <a:pt x="33337" y="117728"/>
                </a:lnTo>
                <a:lnTo>
                  <a:pt x="66611" y="79701"/>
                </a:lnTo>
                <a:lnTo>
                  <a:pt x="66611" y="28956"/>
                </a:lnTo>
                <a:lnTo>
                  <a:pt x="111002" y="28956"/>
                </a:lnTo>
                <a:lnTo>
                  <a:pt x="85661" y="0"/>
                </a:lnTo>
                <a:close/>
              </a:path>
              <a:path w="171450" h="457200">
                <a:moveTo>
                  <a:pt x="111002" y="28956"/>
                </a:moveTo>
                <a:lnTo>
                  <a:pt x="104711" y="28956"/>
                </a:lnTo>
                <a:lnTo>
                  <a:pt x="104711" y="79701"/>
                </a:lnTo>
                <a:lnTo>
                  <a:pt x="137985" y="117728"/>
                </a:lnTo>
                <a:lnTo>
                  <a:pt x="144014" y="122293"/>
                </a:lnTo>
                <a:lnTo>
                  <a:pt x="151066" y="124142"/>
                </a:lnTo>
                <a:lnTo>
                  <a:pt x="158309" y="123229"/>
                </a:lnTo>
                <a:lnTo>
                  <a:pt x="164909" y="119506"/>
                </a:lnTo>
                <a:lnTo>
                  <a:pt x="169473" y="113478"/>
                </a:lnTo>
                <a:lnTo>
                  <a:pt x="171323" y="106426"/>
                </a:lnTo>
                <a:lnTo>
                  <a:pt x="170410" y="99183"/>
                </a:lnTo>
                <a:lnTo>
                  <a:pt x="166687" y="92583"/>
                </a:lnTo>
                <a:lnTo>
                  <a:pt x="111002" y="28956"/>
                </a:lnTo>
                <a:close/>
              </a:path>
              <a:path w="171450" h="457200">
                <a:moveTo>
                  <a:pt x="104711" y="28956"/>
                </a:moveTo>
                <a:lnTo>
                  <a:pt x="66611" y="28956"/>
                </a:lnTo>
                <a:lnTo>
                  <a:pt x="66611" y="79701"/>
                </a:lnTo>
                <a:lnTo>
                  <a:pt x="85661" y="57930"/>
                </a:lnTo>
                <a:lnTo>
                  <a:pt x="71310" y="41528"/>
                </a:lnTo>
                <a:lnTo>
                  <a:pt x="104711" y="41528"/>
                </a:lnTo>
                <a:lnTo>
                  <a:pt x="104711" y="28956"/>
                </a:lnTo>
                <a:close/>
              </a:path>
              <a:path w="171450" h="457200">
                <a:moveTo>
                  <a:pt x="104711" y="41528"/>
                </a:moveTo>
                <a:lnTo>
                  <a:pt x="100012" y="41528"/>
                </a:lnTo>
                <a:lnTo>
                  <a:pt x="85661" y="57930"/>
                </a:lnTo>
                <a:lnTo>
                  <a:pt x="104711" y="79701"/>
                </a:lnTo>
                <a:lnTo>
                  <a:pt x="104711" y="41528"/>
                </a:lnTo>
                <a:close/>
              </a:path>
              <a:path w="171450" h="457200">
                <a:moveTo>
                  <a:pt x="100012" y="41528"/>
                </a:moveTo>
                <a:lnTo>
                  <a:pt x="71310" y="41528"/>
                </a:lnTo>
                <a:lnTo>
                  <a:pt x="85661" y="57930"/>
                </a:lnTo>
                <a:lnTo>
                  <a:pt x="100012" y="41528"/>
                </a:lnTo>
                <a:close/>
              </a:path>
            </a:pathLst>
          </a:custGeom>
          <a:solidFill>
            <a:srgbClr val="000000"/>
          </a:solidFill>
        </p:spPr>
        <p:txBody>
          <a:bodyPr wrap="square" lIns="0" tIns="0" rIns="0" bIns="0" rtlCol="0"/>
          <a:lstStyle/>
          <a:p>
            <a:endParaRPr>
              <a:solidFill>
                <a:prstClr val="black"/>
              </a:solidFill>
            </a:endParaRPr>
          </a:p>
        </p:txBody>
      </p:sp>
      <p:sp>
        <p:nvSpPr>
          <p:cNvPr id="36" name="object 36"/>
          <p:cNvSpPr txBox="1"/>
          <p:nvPr/>
        </p:nvSpPr>
        <p:spPr>
          <a:xfrm>
            <a:off x="5441950" y="6160720"/>
            <a:ext cx="1616710"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Medição dos</a:t>
            </a:r>
            <a:r>
              <a:rPr sz="1400" spc="25" dirty="0">
                <a:solidFill>
                  <a:prstClr val="black"/>
                </a:solidFill>
                <a:latin typeface="Arial"/>
                <a:cs typeface="Arial"/>
              </a:rPr>
              <a:t> </a:t>
            </a:r>
            <a:r>
              <a:rPr sz="1400" spc="-10" dirty="0">
                <a:solidFill>
                  <a:prstClr val="black"/>
                </a:solidFill>
                <a:latin typeface="Arial"/>
                <a:cs typeface="Arial"/>
              </a:rPr>
              <a:t>Efeitos</a:t>
            </a:r>
            <a:endParaRPr sz="1400">
              <a:solidFill>
                <a:prstClr val="black"/>
              </a:solidFill>
              <a:latin typeface="Arial"/>
              <a:cs typeface="Arial"/>
            </a:endParaRPr>
          </a:p>
        </p:txBody>
      </p:sp>
      <p:sp>
        <p:nvSpPr>
          <p:cNvPr id="37" name="object 37"/>
          <p:cNvSpPr/>
          <p:nvPr/>
        </p:nvSpPr>
        <p:spPr>
          <a:xfrm>
            <a:off x="6162738" y="5638825"/>
            <a:ext cx="171450" cy="457200"/>
          </a:xfrm>
          <a:custGeom>
            <a:avLst/>
            <a:gdLst/>
            <a:ahLst/>
            <a:cxnLst/>
            <a:rect l="l" t="t" r="r" b="b"/>
            <a:pathLst>
              <a:path w="171450" h="457200">
                <a:moveTo>
                  <a:pt x="85661" y="57879"/>
                </a:moveTo>
                <a:lnTo>
                  <a:pt x="66611" y="79650"/>
                </a:lnTo>
                <a:lnTo>
                  <a:pt x="66611" y="457174"/>
                </a:lnTo>
                <a:lnTo>
                  <a:pt x="104711" y="457174"/>
                </a:lnTo>
                <a:lnTo>
                  <a:pt x="104711" y="79650"/>
                </a:lnTo>
                <a:lnTo>
                  <a:pt x="85661" y="57879"/>
                </a:lnTo>
                <a:close/>
              </a:path>
              <a:path w="171450" h="457200">
                <a:moveTo>
                  <a:pt x="85661" y="0"/>
                </a:moveTo>
                <a:lnTo>
                  <a:pt x="4635" y="92582"/>
                </a:lnTo>
                <a:lnTo>
                  <a:pt x="912" y="99146"/>
                </a:lnTo>
                <a:lnTo>
                  <a:pt x="0" y="106392"/>
                </a:lnTo>
                <a:lnTo>
                  <a:pt x="1849" y="113455"/>
                </a:lnTo>
                <a:lnTo>
                  <a:pt x="6413" y="119468"/>
                </a:lnTo>
                <a:lnTo>
                  <a:pt x="13013" y="123221"/>
                </a:lnTo>
                <a:lnTo>
                  <a:pt x="20256" y="124136"/>
                </a:lnTo>
                <a:lnTo>
                  <a:pt x="27308" y="122269"/>
                </a:lnTo>
                <a:lnTo>
                  <a:pt x="33337" y="117678"/>
                </a:lnTo>
                <a:lnTo>
                  <a:pt x="66611" y="79650"/>
                </a:lnTo>
                <a:lnTo>
                  <a:pt x="66611" y="28930"/>
                </a:lnTo>
                <a:lnTo>
                  <a:pt x="110980" y="28930"/>
                </a:lnTo>
                <a:lnTo>
                  <a:pt x="85661" y="0"/>
                </a:lnTo>
                <a:close/>
              </a:path>
              <a:path w="171450" h="457200">
                <a:moveTo>
                  <a:pt x="110980" y="28930"/>
                </a:moveTo>
                <a:lnTo>
                  <a:pt x="104711" y="28930"/>
                </a:lnTo>
                <a:lnTo>
                  <a:pt x="104711" y="79650"/>
                </a:lnTo>
                <a:lnTo>
                  <a:pt x="137985" y="117678"/>
                </a:lnTo>
                <a:lnTo>
                  <a:pt x="144014" y="122269"/>
                </a:lnTo>
                <a:lnTo>
                  <a:pt x="151066" y="124136"/>
                </a:lnTo>
                <a:lnTo>
                  <a:pt x="158309" y="123221"/>
                </a:lnTo>
                <a:lnTo>
                  <a:pt x="164909" y="119468"/>
                </a:lnTo>
                <a:lnTo>
                  <a:pt x="169473" y="113455"/>
                </a:lnTo>
                <a:lnTo>
                  <a:pt x="171323" y="106392"/>
                </a:lnTo>
                <a:lnTo>
                  <a:pt x="170410" y="99146"/>
                </a:lnTo>
                <a:lnTo>
                  <a:pt x="166687" y="92582"/>
                </a:lnTo>
                <a:lnTo>
                  <a:pt x="110980" y="28930"/>
                </a:lnTo>
                <a:close/>
              </a:path>
              <a:path w="171450" h="457200">
                <a:moveTo>
                  <a:pt x="104711" y="28930"/>
                </a:moveTo>
                <a:lnTo>
                  <a:pt x="66611" y="28930"/>
                </a:lnTo>
                <a:lnTo>
                  <a:pt x="66611" y="79650"/>
                </a:lnTo>
                <a:lnTo>
                  <a:pt x="85661" y="57879"/>
                </a:lnTo>
                <a:lnTo>
                  <a:pt x="71310" y="41478"/>
                </a:lnTo>
                <a:lnTo>
                  <a:pt x="104711" y="41478"/>
                </a:lnTo>
                <a:lnTo>
                  <a:pt x="104711" y="28930"/>
                </a:lnTo>
                <a:close/>
              </a:path>
              <a:path w="171450" h="457200">
                <a:moveTo>
                  <a:pt x="104711" y="41478"/>
                </a:moveTo>
                <a:lnTo>
                  <a:pt x="100012" y="41478"/>
                </a:lnTo>
                <a:lnTo>
                  <a:pt x="85661" y="57879"/>
                </a:lnTo>
                <a:lnTo>
                  <a:pt x="104711" y="79650"/>
                </a:lnTo>
                <a:lnTo>
                  <a:pt x="104711" y="41478"/>
                </a:lnTo>
                <a:close/>
              </a:path>
              <a:path w="171450" h="457200">
                <a:moveTo>
                  <a:pt x="100012" y="41478"/>
                </a:moveTo>
                <a:lnTo>
                  <a:pt x="71310" y="41478"/>
                </a:lnTo>
                <a:lnTo>
                  <a:pt x="85661" y="57879"/>
                </a:lnTo>
                <a:lnTo>
                  <a:pt x="100012" y="41478"/>
                </a:lnTo>
                <a:close/>
              </a:path>
            </a:pathLst>
          </a:custGeom>
          <a:solidFill>
            <a:srgbClr val="000000"/>
          </a:solidFill>
        </p:spPr>
        <p:txBody>
          <a:bodyPr wrap="square" lIns="0" tIns="0" rIns="0" bIns="0" rtlCol="0"/>
          <a:lstStyle/>
          <a:p>
            <a:endParaRPr>
              <a:solidFill>
                <a:prstClr val="black"/>
              </a:solidFill>
            </a:endParaRPr>
          </a:p>
        </p:txBody>
      </p:sp>
      <p:sp>
        <p:nvSpPr>
          <p:cNvPr id="38" name="object 38"/>
          <p:cNvSpPr txBox="1"/>
          <p:nvPr/>
        </p:nvSpPr>
        <p:spPr>
          <a:xfrm>
            <a:off x="8523479" y="2237690"/>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a</a:t>
            </a:r>
            <a:endParaRPr>
              <a:solidFill>
                <a:prstClr val="black"/>
              </a:solidFill>
              <a:latin typeface="Arial"/>
              <a:cs typeface="Arial"/>
            </a:endParaRPr>
          </a:p>
        </p:txBody>
      </p:sp>
      <p:sp>
        <p:nvSpPr>
          <p:cNvPr id="39" name="object 39"/>
          <p:cNvSpPr txBox="1"/>
          <p:nvPr/>
        </p:nvSpPr>
        <p:spPr>
          <a:xfrm>
            <a:off x="8539353" y="3991102"/>
            <a:ext cx="139700" cy="299720"/>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c</a:t>
            </a:r>
            <a:endParaRPr>
              <a:solidFill>
                <a:prstClr val="black"/>
              </a:solidFill>
              <a:latin typeface="Arial"/>
              <a:cs typeface="Arial"/>
            </a:endParaRPr>
          </a:p>
        </p:txBody>
      </p:sp>
      <p:sp>
        <p:nvSpPr>
          <p:cNvPr id="40" name="object 40"/>
          <p:cNvSpPr txBox="1"/>
          <p:nvPr/>
        </p:nvSpPr>
        <p:spPr>
          <a:xfrm>
            <a:off x="8539354" y="3152647"/>
            <a:ext cx="153035"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Arial"/>
                <a:cs typeface="Arial"/>
              </a:rPr>
              <a:t>b</a:t>
            </a:r>
            <a:endParaRPr>
              <a:solidFill>
                <a:prstClr val="black"/>
              </a:solidFill>
              <a:latin typeface="Arial"/>
              <a:cs typeface="Arial"/>
            </a:endParaRPr>
          </a:p>
        </p:txBody>
      </p:sp>
      <p:sp>
        <p:nvSpPr>
          <p:cNvPr id="41" name="object 41"/>
          <p:cNvSpPr txBox="1"/>
          <p:nvPr/>
        </p:nvSpPr>
        <p:spPr>
          <a:xfrm>
            <a:off x="8539354" y="4905833"/>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d</a:t>
            </a:r>
            <a:endParaRPr>
              <a:solidFill>
                <a:prstClr val="black"/>
              </a:solidFill>
              <a:latin typeface="Arial"/>
              <a:cs typeface="Arial"/>
            </a:endParaRPr>
          </a:p>
        </p:txBody>
      </p:sp>
      <p:sp>
        <p:nvSpPr>
          <p:cNvPr id="42" name="object 42"/>
          <p:cNvSpPr/>
          <p:nvPr/>
        </p:nvSpPr>
        <p:spPr>
          <a:xfrm>
            <a:off x="8939784" y="2188464"/>
            <a:ext cx="1399031" cy="34533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3" name="object 43"/>
          <p:cNvSpPr/>
          <p:nvPr/>
        </p:nvSpPr>
        <p:spPr>
          <a:xfrm>
            <a:off x="8951976" y="2185417"/>
            <a:ext cx="1426464" cy="334365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4" name="object 44"/>
          <p:cNvSpPr/>
          <p:nvPr/>
        </p:nvSpPr>
        <p:spPr>
          <a:xfrm>
            <a:off x="8991600" y="2214626"/>
            <a:ext cx="1295400" cy="33543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45" name="object 45"/>
          <p:cNvSpPr/>
          <p:nvPr/>
        </p:nvSpPr>
        <p:spPr>
          <a:xfrm>
            <a:off x="8991600" y="2214626"/>
            <a:ext cx="1295400" cy="3354704"/>
          </a:xfrm>
          <a:custGeom>
            <a:avLst/>
            <a:gdLst/>
            <a:ahLst/>
            <a:cxnLst/>
            <a:rect l="l" t="t" r="r" b="b"/>
            <a:pathLst>
              <a:path w="1295400" h="3354704">
                <a:moveTo>
                  <a:pt x="0" y="3354324"/>
                </a:moveTo>
                <a:lnTo>
                  <a:pt x="1295400" y="3354324"/>
                </a:lnTo>
                <a:lnTo>
                  <a:pt x="1295400" y="0"/>
                </a:lnTo>
                <a:lnTo>
                  <a:pt x="0" y="0"/>
                </a:lnTo>
                <a:lnTo>
                  <a:pt x="0" y="3354324"/>
                </a:lnTo>
                <a:close/>
              </a:path>
            </a:pathLst>
          </a:custGeom>
          <a:ln w="9525">
            <a:solidFill>
              <a:srgbClr val="F8F8F8"/>
            </a:solidFill>
          </a:ln>
        </p:spPr>
        <p:txBody>
          <a:bodyPr wrap="square" lIns="0" tIns="0" rIns="0" bIns="0" rtlCol="0"/>
          <a:lstStyle/>
          <a:p>
            <a:endParaRPr>
              <a:solidFill>
                <a:prstClr val="black"/>
              </a:solidFill>
            </a:endParaRPr>
          </a:p>
        </p:txBody>
      </p:sp>
      <p:sp>
        <p:nvSpPr>
          <p:cNvPr id="46" name="object 46"/>
          <p:cNvSpPr txBox="1"/>
          <p:nvPr/>
        </p:nvSpPr>
        <p:spPr>
          <a:xfrm>
            <a:off x="9134347" y="2245613"/>
            <a:ext cx="1014094" cy="451484"/>
          </a:xfrm>
          <a:prstGeom prst="rect">
            <a:avLst/>
          </a:prstGeom>
        </p:spPr>
        <p:txBody>
          <a:bodyPr vert="horz" wrap="square" lIns="0" tIns="11430" rIns="0" bIns="0" rtlCol="0">
            <a:spAutoFit/>
          </a:bodyPr>
          <a:lstStyle/>
          <a:p>
            <a:pPr algn="ctr">
              <a:spcBef>
                <a:spcPts val="90"/>
              </a:spcBef>
            </a:pPr>
            <a:r>
              <a:rPr sz="1400" b="1" spc="-15" dirty="0">
                <a:solidFill>
                  <a:prstClr val="black"/>
                </a:solidFill>
                <a:latin typeface="Arial"/>
                <a:cs typeface="Arial"/>
              </a:rPr>
              <a:t>Análise</a:t>
            </a:r>
            <a:r>
              <a:rPr sz="1400" b="1" spc="-35" dirty="0">
                <a:solidFill>
                  <a:prstClr val="black"/>
                </a:solidFill>
                <a:latin typeface="Arial"/>
                <a:cs typeface="Arial"/>
              </a:rPr>
              <a:t> </a:t>
            </a:r>
            <a:r>
              <a:rPr sz="1400" b="1" spc="-15" dirty="0">
                <a:solidFill>
                  <a:prstClr val="black"/>
                </a:solidFill>
                <a:latin typeface="Arial"/>
                <a:cs typeface="Arial"/>
              </a:rPr>
              <a:t>dos</a:t>
            </a:r>
            <a:endParaRPr sz="1400">
              <a:solidFill>
                <a:prstClr val="black"/>
              </a:solidFill>
              <a:latin typeface="Arial"/>
              <a:cs typeface="Arial"/>
            </a:endParaRPr>
          </a:p>
          <a:p>
            <a:pPr algn="ctr">
              <a:spcBef>
                <a:spcPts val="5"/>
              </a:spcBef>
            </a:pPr>
            <a:r>
              <a:rPr sz="1400" b="1" spc="-15" dirty="0">
                <a:solidFill>
                  <a:prstClr val="black"/>
                </a:solidFill>
                <a:latin typeface="Arial"/>
                <a:cs typeface="Arial"/>
              </a:rPr>
              <a:t>Dados:</a:t>
            </a:r>
            <a:endParaRPr sz="1400">
              <a:solidFill>
                <a:prstClr val="black"/>
              </a:solidFill>
              <a:latin typeface="Arial"/>
              <a:cs typeface="Arial"/>
            </a:endParaRPr>
          </a:p>
        </p:txBody>
      </p:sp>
      <p:sp>
        <p:nvSpPr>
          <p:cNvPr id="47" name="object 47"/>
          <p:cNvSpPr txBox="1"/>
          <p:nvPr/>
        </p:nvSpPr>
        <p:spPr>
          <a:xfrm>
            <a:off x="9094724" y="2885949"/>
            <a:ext cx="1094105" cy="2586355"/>
          </a:xfrm>
          <a:prstGeom prst="rect">
            <a:avLst/>
          </a:prstGeom>
        </p:spPr>
        <p:txBody>
          <a:bodyPr vert="horz" wrap="square" lIns="0" tIns="11430" rIns="0" bIns="0" rtlCol="0">
            <a:spAutoFit/>
          </a:bodyPr>
          <a:lstStyle/>
          <a:p>
            <a:pPr marL="12700" marR="5080" algn="ctr">
              <a:spcBef>
                <a:spcPts val="90"/>
              </a:spcBef>
            </a:pP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a:t>
            </a:r>
            <a:r>
              <a:rPr sz="1400" b="1" spc="-20" dirty="0">
                <a:solidFill>
                  <a:prstClr val="black"/>
                </a:solidFill>
                <a:latin typeface="Arial"/>
                <a:cs typeface="Arial"/>
              </a:rPr>
              <a:t>p</a:t>
            </a:r>
            <a:r>
              <a:rPr sz="1400" b="1" spc="-15" dirty="0">
                <a:solidFill>
                  <a:prstClr val="black"/>
                </a:solidFill>
                <a:latin typeface="Arial"/>
                <a:cs typeface="Arial"/>
              </a:rPr>
              <a:t>a</a:t>
            </a:r>
            <a:r>
              <a:rPr sz="1400" b="1" dirty="0">
                <a:solidFill>
                  <a:prstClr val="black"/>
                </a:solidFill>
                <a:latin typeface="Arial"/>
                <a:cs typeface="Arial"/>
              </a:rPr>
              <a:t>r</a:t>
            </a:r>
            <a:r>
              <a:rPr sz="1400" b="1" spc="-15" dirty="0">
                <a:solidFill>
                  <a:prstClr val="black"/>
                </a:solidFill>
                <a:latin typeface="Arial"/>
                <a:cs typeface="Arial"/>
              </a:rPr>
              <a:t>açã</a:t>
            </a:r>
            <a:r>
              <a:rPr sz="1400" b="1" spc="-5" dirty="0">
                <a:solidFill>
                  <a:prstClr val="black"/>
                </a:solidFill>
                <a:latin typeface="Arial"/>
                <a:cs typeface="Arial"/>
              </a:rPr>
              <a:t>o  </a:t>
            </a:r>
            <a:r>
              <a:rPr sz="1400" b="1" spc="-15" dirty="0">
                <a:solidFill>
                  <a:prstClr val="black"/>
                </a:solidFill>
                <a:latin typeface="Arial"/>
                <a:cs typeface="Arial"/>
              </a:rPr>
              <a:t>da      incidência  dos   desfechos.</a:t>
            </a:r>
            <a:endParaRPr sz="1400">
              <a:solidFill>
                <a:prstClr val="black"/>
              </a:solidFill>
              <a:latin typeface="Arial"/>
              <a:cs typeface="Arial"/>
            </a:endParaRPr>
          </a:p>
          <a:p>
            <a:pPr marL="97790" marR="87630" algn="ctr">
              <a:spcBef>
                <a:spcPts val="5"/>
              </a:spcBef>
            </a:pPr>
            <a:r>
              <a:rPr sz="1400" b="1" spc="-10" dirty="0">
                <a:solidFill>
                  <a:prstClr val="black"/>
                </a:solidFill>
                <a:latin typeface="Arial"/>
                <a:cs typeface="Arial"/>
              </a:rPr>
              <a:t>Cálculo</a:t>
            </a:r>
            <a:r>
              <a:rPr sz="1400" b="1" spc="-90" dirty="0">
                <a:solidFill>
                  <a:prstClr val="black"/>
                </a:solidFill>
                <a:latin typeface="Arial"/>
                <a:cs typeface="Arial"/>
              </a:rPr>
              <a:t> </a:t>
            </a:r>
            <a:r>
              <a:rPr sz="1400" b="1" spc="-15" dirty="0">
                <a:solidFill>
                  <a:prstClr val="black"/>
                </a:solidFill>
                <a:latin typeface="Arial"/>
                <a:cs typeface="Arial"/>
              </a:rPr>
              <a:t>do  </a:t>
            </a:r>
            <a:r>
              <a:rPr sz="1400" b="1" spc="-10" dirty="0">
                <a:solidFill>
                  <a:prstClr val="black"/>
                </a:solidFill>
                <a:latin typeface="Arial"/>
                <a:cs typeface="Arial"/>
              </a:rPr>
              <a:t>Risco  </a:t>
            </a:r>
            <a:r>
              <a:rPr sz="1400" b="1" spc="-15" dirty="0">
                <a:solidFill>
                  <a:prstClr val="black"/>
                </a:solidFill>
                <a:latin typeface="Arial"/>
                <a:cs typeface="Arial"/>
              </a:rPr>
              <a:t>Relativo  </a:t>
            </a:r>
            <a:r>
              <a:rPr sz="1400" b="1" spc="-10" dirty="0">
                <a:solidFill>
                  <a:prstClr val="black"/>
                </a:solidFill>
                <a:latin typeface="Arial"/>
                <a:cs typeface="Arial"/>
              </a:rPr>
              <a:t>(RR)</a:t>
            </a:r>
            <a:endParaRPr sz="1400">
              <a:solidFill>
                <a:prstClr val="black"/>
              </a:solidFill>
              <a:latin typeface="Arial"/>
              <a:cs typeface="Arial"/>
            </a:endParaRPr>
          </a:p>
          <a:p>
            <a:pPr marL="104139" marR="93345" algn="ctr"/>
            <a:r>
              <a:rPr sz="1400" b="1" spc="-5" dirty="0">
                <a:solidFill>
                  <a:prstClr val="black"/>
                </a:solidFill>
                <a:latin typeface="Arial"/>
                <a:cs typeface="Arial"/>
              </a:rPr>
              <a:t>e </a:t>
            </a:r>
            <a:r>
              <a:rPr sz="1400" b="1" spc="-15" dirty="0">
                <a:solidFill>
                  <a:prstClr val="black"/>
                </a:solidFill>
                <a:latin typeface="Arial"/>
                <a:cs typeface="Arial"/>
              </a:rPr>
              <a:t>do</a:t>
            </a:r>
            <a:r>
              <a:rPr sz="1400" b="1" spc="-114" dirty="0">
                <a:solidFill>
                  <a:prstClr val="black"/>
                </a:solidFill>
                <a:latin typeface="Arial"/>
                <a:cs typeface="Arial"/>
              </a:rPr>
              <a:t> </a:t>
            </a:r>
            <a:r>
              <a:rPr sz="1400" b="1" spc="-10" dirty="0">
                <a:solidFill>
                  <a:prstClr val="black"/>
                </a:solidFill>
                <a:latin typeface="Arial"/>
                <a:cs typeface="Arial"/>
              </a:rPr>
              <a:t>Risco  </a:t>
            </a:r>
            <a:r>
              <a:rPr sz="1400" b="1" spc="-15" dirty="0">
                <a:solidFill>
                  <a:prstClr val="black"/>
                </a:solidFill>
                <a:latin typeface="Arial"/>
                <a:cs typeface="Arial"/>
              </a:rPr>
              <a:t>Atribuível  (RA)</a:t>
            </a:r>
            <a:endParaRPr sz="1400">
              <a:solidFill>
                <a:prstClr val="black"/>
              </a:solidFill>
              <a:latin typeface="Arial"/>
              <a:cs typeface="Arial"/>
            </a:endParaRPr>
          </a:p>
        </p:txBody>
      </p:sp>
      <p:sp>
        <p:nvSpPr>
          <p:cNvPr id="48" name="object 48"/>
          <p:cNvSpPr/>
          <p:nvPr/>
        </p:nvSpPr>
        <p:spPr>
          <a:xfrm>
            <a:off x="7391400" y="5638798"/>
            <a:ext cx="3200400" cy="1143000"/>
          </a:xfrm>
          <a:custGeom>
            <a:avLst/>
            <a:gdLst/>
            <a:ahLst/>
            <a:cxnLst/>
            <a:rect l="l" t="t" r="r" b="b"/>
            <a:pathLst>
              <a:path w="3200400" h="1143000">
                <a:moveTo>
                  <a:pt x="0" y="1142999"/>
                </a:moveTo>
                <a:lnTo>
                  <a:pt x="3200400" y="1142999"/>
                </a:lnTo>
                <a:lnTo>
                  <a:pt x="3200400" y="0"/>
                </a:lnTo>
                <a:lnTo>
                  <a:pt x="0" y="0"/>
                </a:lnTo>
                <a:lnTo>
                  <a:pt x="0" y="1142999"/>
                </a:lnTo>
                <a:close/>
              </a:path>
            </a:pathLst>
          </a:custGeom>
          <a:ln w="9525">
            <a:solidFill>
              <a:srgbClr val="000000"/>
            </a:solidFill>
          </a:ln>
        </p:spPr>
        <p:txBody>
          <a:bodyPr wrap="square" lIns="0" tIns="0" rIns="0" bIns="0" rtlCol="0"/>
          <a:lstStyle/>
          <a:p>
            <a:endParaRPr>
              <a:solidFill>
                <a:prstClr val="black"/>
              </a:solidFill>
            </a:endParaRPr>
          </a:p>
        </p:txBody>
      </p:sp>
      <p:sp>
        <p:nvSpPr>
          <p:cNvPr id="49" name="object 49"/>
          <p:cNvSpPr txBox="1"/>
          <p:nvPr/>
        </p:nvSpPr>
        <p:spPr>
          <a:xfrm>
            <a:off x="7482841" y="5634939"/>
            <a:ext cx="2832735" cy="1123315"/>
          </a:xfrm>
          <a:prstGeom prst="rect">
            <a:avLst/>
          </a:prstGeom>
        </p:spPr>
        <p:txBody>
          <a:bodyPr vert="horz" wrap="square" lIns="0" tIns="48895" rIns="0" bIns="0" rtlCol="0">
            <a:spAutoFit/>
          </a:bodyPr>
          <a:lstStyle/>
          <a:p>
            <a:pPr marL="955675">
              <a:spcBef>
                <a:spcPts val="385"/>
              </a:spcBef>
              <a:tabLst>
                <a:tab pos="1830705" algn="l"/>
              </a:tabLst>
            </a:pPr>
            <a:r>
              <a:rPr sz="1200" dirty="0">
                <a:solidFill>
                  <a:prstClr val="black"/>
                </a:solidFill>
                <a:latin typeface="Arial"/>
                <a:cs typeface="Arial"/>
              </a:rPr>
              <a:t>COM	</a:t>
            </a:r>
            <a:r>
              <a:rPr sz="1200" spc="-10" dirty="0">
                <a:solidFill>
                  <a:prstClr val="black"/>
                </a:solidFill>
                <a:latin typeface="Arial"/>
                <a:cs typeface="Arial"/>
              </a:rPr>
              <a:t>SEM</a:t>
            </a:r>
            <a:endParaRPr sz="1200" dirty="0">
              <a:solidFill>
                <a:prstClr val="black"/>
              </a:solidFill>
              <a:latin typeface="Arial"/>
              <a:cs typeface="Arial"/>
            </a:endParaRPr>
          </a:p>
          <a:p>
            <a:pPr marL="169545" marR="5080" indent="-168275">
              <a:lnSpc>
                <a:spcPct val="120000"/>
              </a:lnSpc>
              <a:tabLst>
                <a:tab pos="871219" algn="l"/>
                <a:tab pos="916305" algn="l"/>
                <a:tab pos="1686560" algn="l"/>
                <a:tab pos="1830705" algn="l"/>
                <a:tab pos="2433320" algn="l"/>
                <a:tab pos="2495550" algn="l"/>
              </a:tabLst>
            </a:pPr>
            <a:r>
              <a:rPr sz="1200" u="sng" spc="-10" dirty="0">
                <a:solidFill>
                  <a:prstClr val="black"/>
                </a:solidFill>
                <a:uFill>
                  <a:solidFill>
                    <a:srgbClr val="000000"/>
                  </a:solidFill>
                </a:uFill>
                <a:latin typeface="Arial"/>
                <a:cs typeface="Arial"/>
              </a:rPr>
              <a:t>E</a:t>
            </a:r>
            <a:r>
              <a:rPr sz="1200" u="sng" spc="-25" dirty="0">
                <a:solidFill>
                  <a:prstClr val="black"/>
                </a:solidFill>
                <a:uFill>
                  <a:solidFill>
                    <a:srgbClr val="000000"/>
                  </a:solidFill>
                </a:uFill>
                <a:latin typeface="Arial"/>
                <a:cs typeface="Arial"/>
              </a:rPr>
              <a:t>x</a:t>
            </a:r>
            <a:r>
              <a:rPr sz="1200" u="sng" dirty="0">
                <a:solidFill>
                  <a:prstClr val="black"/>
                </a:solidFill>
                <a:uFill>
                  <a:solidFill>
                    <a:srgbClr val="000000"/>
                  </a:solidFill>
                </a:uFill>
                <a:latin typeface="Arial"/>
                <a:cs typeface="Arial"/>
              </a:rPr>
              <a:t>po</a:t>
            </a:r>
            <a:r>
              <a:rPr sz="1200" u="sng" spc="-5" dirty="0">
                <a:solidFill>
                  <a:prstClr val="black"/>
                </a:solidFill>
                <a:uFill>
                  <a:solidFill>
                    <a:srgbClr val="000000"/>
                  </a:solidFill>
                </a:uFill>
                <a:latin typeface="Arial"/>
                <a:cs typeface="Arial"/>
              </a:rPr>
              <a:t>s</a:t>
            </a:r>
            <a:r>
              <a:rPr sz="1200" u="sng" spc="15" dirty="0">
                <a:solidFill>
                  <a:prstClr val="black"/>
                </a:solidFill>
                <a:uFill>
                  <a:solidFill>
                    <a:srgbClr val="000000"/>
                  </a:solidFill>
                </a:uFill>
                <a:latin typeface="Arial"/>
                <a:cs typeface="Arial"/>
              </a:rPr>
              <a:t>i</a:t>
            </a:r>
            <a:r>
              <a:rPr sz="1200" u="sng" spc="-5" dirty="0">
                <a:solidFill>
                  <a:prstClr val="black"/>
                </a:solidFill>
                <a:uFill>
                  <a:solidFill>
                    <a:srgbClr val="000000"/>
                  </a:solidFill>
                </a:uFill>
                <a:latin typeface="Arial"/>
                <a:cs typeface="Arial"/>
              </a:rPr>
              <a:t>ç</a:t>
            </a:r>
            <a:r>
              <a:rPr sz="1200" u="sng" dirty="0">
                <a:solidFill>
                  <a:prstClr val="black"/>
                </a:solidFill>
                <a:uFill>
                  <a:solidFill>
                    <a:srgbClr val="000000"/>
                  </a:solidFill>
                </a:uFill>
                <a:latin typeface="Arial"/>
                <a:cs typeface="Arial"/>
              </a:rPr>
              <a:t>ã</a:t>
            </a:r>
            <a:r>
              <a:rPr sz="1200" u="sng" spc="-5" dirty="0">
                <a:solidFill>
                  <a:prstClr val="black"/>
                </a:solidFill>
                <a:uFill>
                  <a:solidFill>
                    <a:srgbClr val="000000"/>
                  </a:solidFill>
                </a:uFill>
                <a:latin typeface="Arial"/>
                <a:cs typeface="Arial"/>
              </a:rPr>
              <a:t>o</a:t>
            </a:r>
            <a:r>
              <a:rPr sz="1200" u="sng" dirty="0">
                <a:solidFill>
                  <a:prstClr val="black"/>
                </a:solidFill>
                <a:uFill>
                  <a:solidFill>
                    <a:srgbClr val="000000"/>
                  </a:solidFill>
                </a:uFill>
                <a:latin typeface="Arial"/>
                <a:cs typeface="Arial"/>
              </a:rPr>
              <a:t>	</a:t>
            </a:r>
            <a:r>
              <a:rPr sz="1200" u="sng" spc="-5" dirty="0">
                <a:solidFill>
                  <a:prstClr val="black"/>
                </a:solidFill>
                <a:uFill>
                  <a:solidFill>
                    <a:srgbClr val="000000"/>
                  </a:solidFill>
                </a:uFill>
                <a:latin typeface="Arial"/>
                <a:cs typeface="Arial"/>
              </a:rPr>
              <a:t>D</a:t>
            </a:r>
            <a:r>
              <a:rPr sz="1200" u="sng" dirty="0">
                <a:solidFill>
                  <a:prstClr val="black"/>
                </a:solidFill>
                <a:uFill>
                  <a:solidFill>
                    <a:srgbClr val="000000"/>
                  </a:solidFill>
                </a:uFill>
                <a:latin typeface="Arial"/>
                <a:cs typeface="Arial"/>
              </a:rPr>
              <a:t>esfe</a:t>
            </a:r>
            <a:r>
              <a:rPr sz="1200" u="sng" spc="-5" dirty="0">
                <a:solidFill>
                  <a:prstClr val="black"/>
                </a:solidFill>
                <a:uFill>
                  <a:solidFill>
                    <a:srgbClr val="000000"/>
                  </a:solidFill>
                </a:uFill>
                <a:latin typeface="Arial"/>
                <a:cs typeface="Arial"/>
              </a:rPr>
              <a:t>c</a:t>
            </a:r>
            <a:r>
              <a:rPr sz="1200" u="sng" dirty="0">
                <a:solidFill>
                  <a:prstClr val="black"/>
                </a:solidFill>
                <a:uFill>
                  <a:solidFill>
                    <a:srgbClr val="000000"/>
                  </a:solidFill>
                </a:uFill>
                <a:latin typeface="Arial"/>
                <a:cs typeface="Arial"/>
              </a:rPr>
              <a:t>h</a:t>
            </a:r>
            <a:r>
              <a:rPr sz="1200" u="sng" spc="-5" dirty="0">
                <a:solidFill>
                  <a:prstClr val="black"/>
                </a:solidFill>
                <a:uFill>
                  <a:solidFill>
                    <a:srgbClr val="000000"/>
                  </a:solidFill>
                </a:uFill>
                <a:latin typeface="Arial"/>
                <a:cs typeface="Arial"/>
              </a:rPr>
              <a:t>o</a:t>
            </a:r>
            <a:r>
              <a:rPr sz="1200" u="sng" dirty="0">
                <a:solidFill>
                  <a:prstClr val="black"/>
                </a:solidFill>
                <a:uFill>
                  <a:solidFill>
                    <a:srgbClr val="000000"/>
                  </a:solidFill>
                </a:uFill>
                <a:latin typeface="Arial"/>
                <a:cs typeface="Arial"/>
              </a:rPr>
              <a:t>	</a:t>
            </a:r>
            <a:r>
              <a:rPr sz="1200" u="sng" spc="-5" dirty="0">
                <a:solidFill>
                  <a:prstClr val="black"/>
                </a:solidFill>
                <a:uFill>
                  <a:solidFill>
                    <a:srgbClr val="000000"/>
                  </a:solidFill>
                </a:uFill>
                <a:latin typeface="Arial"/>
                <a:cs typeface="Arial"/>
              </a:rPr>
              <a:t>D</a:t>
            </a:r>
            <a:r>
              <a:rPr sz="1200" u="sng" dirty="0">
                <a:solidFill>
                  <a:prstClr val="black"/>
                </a:solidFill>
                <a:uFill>
                  <a:solidFill>
                    <a:srgbClr val="000000"/>
                  </a:solidFill>
                </a:uFill>
                <a:latin typeface="Arial"/>
                <a:cs typeface="Arial"/>
              </a:rPr>
              <a:t>esfe</a:t>
            </a:r>
            <a:r>
              <a:rPr sz="1200" u="sng" spc="-5" dirty="0">
                <a:solidFill>
                  <a:prstClr val="black"/>
                </a:solidFill>
                <a:uFill>
                  <a:solidFill>
                    <a:srgbClr val="000000"/>
                  </a:solidFill>
                </a:uFill>
                <a:latin typeface="Arial"/>
                <a:cs typeface="Arial"/>
              </a:rPr>
              <a:t>c</a:t>
            </a:r>
            <a:r>
              <a:rPr sz="1200" u="sng" dirty="0">
                <a:solidFill>
                  <a:prstClr val="black"/>
                </a:solidFill>
                <a:uFill>
                  <a:solidFill>
                    <a:srgbClr val="000000"/>
                  </a:solidFill>
                </a:uFill>
                <a:latin typeface="Arial"/>
                <a:cs typeface="Arial"/>
              </a:rPr>
              <a:t>h</a:t>
            </a:r>
            <a:r>
              <a:rPr sz="1200" u="sng" spc="-5" dirty="0">
                <a:solidFill>
                  <a:prstClr val="black"/>
                </a:solidFill>
                <a:uFill>
                  <a:solidFill>
                    <a:srgbClr val="000000"/>
                  </a:solidFill>
                </a:uFill>
                <a:latin typeface="Arial"/>
                <a:cs typeface="Arial"/>
              </a:rPr>
              <a:t>o</a:t>
            </a:r>
            <a:r>
              <a:rPr sz="1200" u="sng" dirty="0">
                <a:solidFill>
                  <a:prstClr val="black"/>
                </a:solidFill>
                <a:uFill>
                  <a:solidFill>
                    <a:srgbClr val="000000"/>
                  </a:solidFill>
                </a:uFill>
                <a:latin typeface="Arial"/>
                <a:cs typeface="Arial"/>
              </a:rPr>
              <a:t>		</a:t>
            </a:r>
            <a:r>
              <a:rPr sz="1200" u="sng" spc="-135" dirty="0">
                <a:solidFill>
                  <a:prstClr val="black"/>
                </a:solidFill>
                <a:uFill>
                  <a:solidFill>
                    <a:srgbClr val="000000"/>
                  </a:solidFill>
                </a:uFill>
                <a:latin typeface="Arial"/>
                <a:cs typeface="Arial"/>
              </a:rPr>
              <a:t>T</a:t>
            </a:r>
            <a:r>
              <a:rPr sz="1200" u="sng" dirty="0">
                <a:solidFill>
                  <a:prstClr val="black"/>
                </a:solidFill>
                <a:uFill>
                  <a:solidFill>
                    <a:srgbClr val="000000"/>
                  </a:solidFill>
                </a:uFill>
                <a:latin typeface="Arial"/>
                <a:cs typeface="Arial"/>
              </a:rPr>
              <a:t>ot</a:t>
            </a:r>
            <a:r>
              <a:rPr sz="1200" u="sng" spc="5" dirty="0">
                <a:solidFill>
                  <a:prstClr val="black"/>
                </a:solidFill>
                <a:uFill>
                  <a:solidFill>
                    <a:srgbClr val="000000"/>
                  </a:solidFill>
                </a:uFill>
                <a:latin typeface="Arial"/>
                <a:cs typeface="Arial"/>
              </a:rPr>
              <a:t>a</a:t>
            </a:r>
            <a:r>
              <a:rPr sz="1200" u="sng" spc="-5" dirty="0">
                <a:solidFill>
                  <a:prstClr val="black"/>
                </a:solidFill>
                <a:uFill>
                  <a:solidFill>
                    <a:srgbClr val="000000"/>
                  </a:solidFill>
                </a:uFill>
                <a:latin typeface="Arial"/>
                <a:cs typeface="Arial"/>
              </a:rPr>
              <a:t>l </a:t>
            </a:r>
            <a:r>
              <a:rPr sz="1200" spc="-5" dirty="0">
                <a:solidFill>
                  <a:prstClr val="black"/>
                </a:solidFill>
                <a:latin typeface="Arial"/>
                <a:cs typeface="Arial"/>
              </a:rPr>
              <a:t> SIM		</a:t>
            </a:r>
            <a:r>
              <a:rPr sz="1200" b="1" spc="-5" dirty="0">
                <a:solidFill>
                  <a:prstClr val="black"/>
                </a:solidFill>
                <a:latin typeface="Arial"/>
                <a:cs typeface="Arial"/>
              </a:rPr>
              <a:t>a		</a:t>
            </a:r>
            <a:r>
              <a:rPr sz="1200" b="1" dirty="0">
                <a:solidFill>
                  <a:prstClr val="black"/>
                </a:solidFill>
                <a:latin typeface="Arial"/>
                <a:cs typeface="Arial"/>
              </a:rPr>
              <a:t>b	(a+b)</a:t>
            </a:r>
            <a:endParaRPr sz="1200" dirty="0">
              <a:solidFill>
                <a:prstClr val="black"/>
              </a:solidFill>
              <a:latin typeface="Arial"/>
              <a:cs typeface="Arial"/>
            </a:endParaRPr>
          </a:p>
          <a:p>
            <a:pPr>
              <a:spcBef>
                <a:spcPts val="290"/>
              </a:spcBef>
              <a:tabLst>
                <a:tab pos="169545" algn="l"/>
                <a:tab pos="916305" algn="l"/>
                <a:tab pos="1830705" algn="l"/>
                <a:tab pos="2433320" algn="l"/>
              </a:tabLst>
            </a:pPr>
            <a:r>
              <a:rPr sz="1200" u="sng" dirty="0">
                <a:solidFill>
                  <a:prstClr val="black"/>
                </a:solidFill>
                <a:uFill>
                  <a:solidFill>
                    <a:srgbClr val="000000"/>
                  </a:solidFill>
                </a:uFill>
                <a:latin typeface="Arial"/>
                <a:cs typeface="Arial"/>
              </a:rPr>
              <a:t> 	</a:t>
            </a:r>
            <a:r>
              <a:rPr sz="1200" u="sng" spc="-5" dirty="0">
                <a:solidFill>
                  <a:prstClr val="black"/>
                </a:solidFill>
                <a:uFill>
                  <a:solidFill>
                    <a:srgbClr val="000000"/>
                  </a:solidFill>
                </a:uFill>
                <a:latin typeface="Arial"/>
                <a:cs typeface="Arial"/>
              </a:rPr>
              <a:t>NÃO	</a:t>
            </a:r>
            <a:r>
              <a:rPr sz="1200" b="1" u="sng" spc="-5" dirty="0">
                <a:solidFill>
                  <a:prstClr val="black"/>
                </a:solidFill>
                <a:uFill>
                  <a:solidFill>
                    <a:srgbClr val="000000"/>
                  </a:solidFill>
                </a:uFill>
                <a:latin typeface="Arial"/>
                <a:cs typeface="Arial"/>
              </a:rPr>
              <a:t>c	</a:t>
            </a:r>
            <a:r>
              <a:rPr sz="1200" b="1" u="sng" dirty="0">
                <a:solidFill>
                  <a:prstClr val="black"/>
                </a:solidFill>
                <a:uFill>
                  <a:solidFill>
                    <a:srgbClr val="000000"/>
                  </a:solidFill>
                </a:uFill>
                <a:latin typeface="Arial"/>
                <a:cs typeface="Arial"/>
              </a:rPr>
              <a:t>d	(c+d)</a:t>
            </a:r>
            <a:endParaRPr sz="1200" dirty="0">
              <a:solidFill>
                <a:prstClr val="black"/>
              </a:solidFill>
              <a:latin typeface="Arial"/>
              <a:cs typeface="Arial"/>
            </a:endParaRPr>
          </a:p>
          <a:p>
            <a:pPr marL="123825">
              <a:spcBef>
                <a:spcPts val="290"/>
              </a:spcBef>
              <a:tabLst>
                <a:tab pos="788035" algn="l"/>
                <a:tab pos="1747520" algn="l"/>
              </a:tabLst>
            </a:pPr>
            <a:r>
              <a:rPr sz="1200" spc="-25" dirty="0">
                <a:solidFill>
                  <a:prstClr val="black"/>
                </a:solidFill>
                <a:latin typeface="Arial"/>
                <a:cs typeface="Arial"/>
              </a:rPr>
              <a:t>Total	</a:t>
            </a:r>
            <a:r>
              <a:rPr sz="1200" b="1" dirty="0">
                <a:solidFill>
                  <a:prstClr val="black"/>
                </a:solidFill>
                <a:latin typeface="Arial"/>
                <a:cs typeface="Arial"/>
              </a:rPr>
              <a:t>(a+c)	(b+d)</a:t>
            </a:r>
            <a:endParaRPr sz="1200" dirty="0">
              <a:solidFill>
                <a:prstClr val="black"/>
              </a:solidFill>
              <a:latin typeface="Arial"/>
              <a:cs typeface="Arial"/>
            </a:endParaRPr>
          </a:p>
        </p:txBody>
      </p:sp>
    </p:spTree>
    <p:extLst>
      <p:ext uri="{BB962C8B-B14F-4D97-AF65-F5344CB8AC3E}">
        <p14:creationId xmlns:p14="http://schemas.microsoft.com/office/powerpoint/2010/main" val="149046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54014"/>
            <a:ext cx="7772400" cy="1609725"/>
          </a:xfrm>
        </p:spPr>
        <p:txBody>
          <a:bodyPr rtlCol="0">
            <a:normAutofit/>
          </a:bodyPr>
          <a:lstStyle/>
          <a:p>
            <a:pPr eaLnBrk="1" fontAlgn="auto" hangingPunct="1">
              <a:spcAft>
                <a:spcPts val="0"/>
              </a:spcAft>
              <a:defRPr/>
            </a:pPr>
            <a:r>
              <a:rPr lang="en-US" sz="3600" b="1" dirty="0" err="1">
                <a:solidFill>
                  <a:schemeClr val="accent1">
                    <a:lumMod val="75000"/>
                  </a:schemeClr>
                </a:solidFill>
                <a:latin typeface="Chalkduster"/>
                <a:cs typeface="Chalkduster"/>
              </a:rPr>
              <a:t>Estudos</a:t>
            </a:r>
            <a:r>
              <a:rPr lang="en-US" sz="3600" b="1" dirty="0">
                <a:solidFill>
                  <a:schemeClr val="accent1">
                    <a:lumMod val="75000"/>
                  </a:schemeClr>
                </a:solidFill>
                <a:latin typeface="Chalkduster"/>
                <a:cs typeface="Chalkduster"/>
              </a:rPr>
              <a:t> de </a:t>
            </a:r>
            <a:r>
              <a:rPr lang="en-US" sz="3600" b="1" dirty="0" err="1">
                <a:solidFill>
                  <a:schemeClr val="accent1">
                    <a:lumMod val="75000"/>
                  </a:schemeClr>
                </a:solidFill>
                <a:latin typeface="Chalkduster"/>
                <a:cs typeface="Chalkduster"/>
              </a:rPr>
              <a:t>Coorte</a:t>
            </a:r>
            <a:endParaRPr lang="en-US" dirty="0">
              <a:solidFill>
                <a:schemeClr val="tx1">
                  <a:lumMod val="90000"/>
                  <a:lumOff val="10000"/>
                </a:schemeClr>
              </a:solidFill>
            </a:endParaRPr>
          </a:p>
        </p:txBody>
      </p:sp>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4972051"/>
            <a:ext cx="80200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1951038" y="1803400"/>
            <a:ext cx="8382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just" defTabSz="457200" fontAlgn="base">
              <a:spcBef>
                <a:spcPct val="0"/>
              </a:spcBef>
              <a:spcAft>
                <a:spcPct val="0"/>
              </a:spcAft>
            </a:pPr>
            <a:r>
              <a:rPr lang="en-US" altLang="pt-BR" sz="2000">
                <a:solidFill>
                  <a:prstClr val="black"/>
                </a:solidFill>
              </a:rPr>
              <a:t>	Um grupo de pessoas é selecionado (uma coorte) de modo que nenhuma delas tenha apresentado o desfecho de interesse, mas que todas elas tenham chance de apresentar. </a:t>
            </a:r>
          </a:p>
          <a:p>
            <a:pPr algn="just" defTabSz="457200" fontAlgn="base">
              <a:spcBef>
                <a:spcPct val="0"/>
              </a:spcBef>
              <a:spcAft>
                <a:spcPct val="0"/>
              </a:spcAft>
            </a:pPr>
            <a:endParaRPr lang="en-US" altLang="pt-BR" sz="2000">
              <a:solidFill>
                <a:prstClr val="black"/>
              </a:solidFill>
            </a:endParaRPr>
          </a:p>
          <a:p>
            <a:pPr algn="just" defTabSz="457200" fontAlgn="base">
              <a:spcBef>
                <a:spcPct val="0"/>
              </a:spcBef>
              <a:spcAft>
                <a:spcPct val="0"/>
              </a:spcAft>
            </a:pPr>
            <a:r>
              <a:rPr lang="en-US" altLang="pt-BR" sz="2000">
                <a:solidFill>
                  <a:prstClr val="black"/>
                </a:solidFill>
              </a:rPr>
              <a:t>	Essas pessoas são, então, acompanhadas ao longo do tempo para ver quais delas irão apresentar o desfecho = é possível ver como as características iniciais se relacionam com os desfechos subseqüentes.</a:t>
            </a:r>
          </a:p>
          <a:p>
            <a:pPr algn="just" defTabSz="457200" fontAlgn="base">
              <a:spcBef>
                <a:spcPct val="0"/>
              </a:spcBef>
              <a:spcAft>
                <a:spcPct val="0"/>
              </a:spcAft>
            </a:pPr>
            <a:endParaRPr lang="en-US" altLang="pt-BR" sz="2000">
              <a:solidFill>
                <a:prstClr val="black"/>
              </a:solidFill>
            </a:endParaRPr>
          </a:p>
          <a:p>
            <a:pPr algn="just" defTabSz="457200" fontAlgn="base">
              <a:spcBef>
                <a:spcPct val="0"/>
              </a:spcBef>
              <a:spcAft>
                <a:spcPct val="0"/>
              </a:spcAft>
            </a:pPr>
            <a:r>
              <a:rPr lang="en-US" altLang="pt-BR" sz="2000">
                <a:solidFill>
                  <a:prstClr val="black"/>
                </a:solidFill>
              </a:rPr>
              <a:t> - Descrever a incidência de desfechos ao longo do tempo e</a:t>
            </a:r>
          </a:p>
          <a:p>
            <a:pPr algn="just" defTabSz="457200" fontAlgn="base">
              <a:spcBef>
                <a:spcPct val="0"/>
              </a:spcBef>
              <a:spcAft>
                <a:spcPct val="0"/>
              </a:spcAft>
            </a:pPr>
            <a:r>
              <a:rPr lang="en-US" altLang="pt-BR" sz="2000">
                <a:solidFill>
                  <a:prstClr val="black"/>
                </a:solidFill>
              </a:rPr>
              <a:t>-  Analisar se existem associações entre variáveis (preditores) e desfechos</a:t>
            </a:r>
          </a:p>
        </p:txBody>
      </p:sp>
    </p:spTree>
    <p:extLst>
      <p:ext uri="{BB962C8B-B14F-4D97-AF65-F5344CB8AC3E}">
        <p14:creationId xmlns:p14="http://schemas.microsoft.com/office/powerpoint/2010/main" val="3014073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3" name="Picture 73"/>
          <p:cNvPicPr>
            <a:picLocks noChangeAspect="1"/>
          </p:cNvPicPr>
          <p:nvPr/>
        </p:nvPicPr>
        <p:blipFill>
          <a:blip r:embed="rId2"/>
          <a:stretch>
            <a:fillRect/>
          </a:stretch>
        </p:blipFill>
        <p:spPr>
          <a:xfrm>
            <a:off x="2049780" y="1036319"/>
            <a:ext cx="7581900" cy="5646420"/>
          </a:xfrm>
          <a:prstGeom prst="rect">
            <a:avLst/>
          </a:prstGeom>
        </p:spPr>
      </p:pic>
      <p:sp>
        <p:nvSpPr>
          <p:cNvPr id="2" name="TextBox 73"/>
          <p:cNvSpPr txBox="1"/>
          <p:nvPr/>
        </p:nvSpPr>
        <p:spPr>
          <a:xfrm>
            <a:off x="1675486" y="125222"/>
            <a:ext cx="8968009" cy="548640"/>
          </a:xfrm>
          <a:prstGeom prst="rect">
            <a:avLst/>
          </a:prstGeom>
          <a:noFill/>
        </p:spPr>
        <p:txBody>
          <a:bodyPr wrap="square" lIns="0" tIns="0" rIns="0" bIns="0" rtlCol="0">
            <a:spAutoFit/>
          </a:bodyPr>
          <a:lstStyle/>
          <a:p>
            <a:r>
              <a:rPr lang="en-US" altLang="zh-CN" sz="3600" dirty="0">
                <a:solidFill>
                  <a:srgbClr val="006EBF"/>
                </a:solidFill>
                <a:latin typeface="Arial"/>
                <a:ea typeface="Arial"/>
              </a:rPr>
              <a:t>Desenho</a:t>
            </a:r>
            <a:r>
              <a:rPr lang="en-US" altLang="zh-CN" sz="3600" dirty="0">
                <a:solidFill>
                  <a:srgbClr val="006EBF"/>
                </a:solidFill>
                <a:latin typeface="Arial"/>
                <a:cs typeface="Arial"/>
              </a:rPr>
              <a:t> </a:t>
            </a:r>
            <a:r>
              <a:rPr lang="en-US" altLang="zh-CN" sz="3600" dirty="0">
                <a:solidFill>
                  <a:srgbClr val="006EBF"/>
                </a:solidFill>
                <a:latin typeface="Arial"/>
                <a:ea typeface="Arial"/>
              </a:rPr>
              <a:t>de</a:t>
            </a:r>
            <a:r>
              <a:rPr lang="en-US" altLang="zh-CN" sz="3600" dirty="0">
                <a:solidFill>
                  <a:srgbClr val="006EBF"/>
                </a:solidFill>
                <a:latin typeface="Arial"/>
                <a:cs typeface="Arial"/>
              </a:rPr>
              <a:t> </a:t>
            </a:r>
            <a:r>
              <a:rPr lang="en-US" altLang="zh-CN" sz="3600" dirty="0" err="1">
                <a:solidFill>
                  <a:srgbClr val="006EBF"/>
                </a:solidFill>
                <a:latin typeface="Arial"/>
                <a:ea typeface="Arial"/>
              </a:rPr>
              <a:t>estudo</a:t>
            </a:r>
            <a:r>
              <a:rPr lang="en-US" altLang="zh-CN" sz="3600" dirty="0">
                <a:solidFill>
                  <a:srgbClr val="006EBF"/>
                </a:solidFill>
                <a:latin typeface="Arial"/>
                <a:cs typeface="Arial"/>
              </a:rPr>
              <a:t> </a:t>
            </a:r>
            <a:r>
              <a:rPr lang="en-US" altLang="zh-CN" sz="3600" dirty="0">
                <a:solidFill>
                  <a:srgbClr val="006EBF"/>
                </a:solidFill>
                <a:latin typeface="Arial"/>
                <a:ea typeface="Arial"/>
              </a:rPr>
              <a:t>de</a:t>
            </a:r>
            <a:r>
              <a:rPr lang="en-US" altLang="zh-CN" sz="3600" dirty="0">
                <a:solidFill>
                  <a:srgbClr val="006EBF"/>
                </a:solidFill>
                <a:latin typeface="Arial"/>
                <a:cs typeface="Arial"/>
              </a:rPr>
              <a:t> </a:t>
            </a:r>
            <a:r>
              <a:rPr lang="en-US" altLang="zh-CN" sz="3600" b="1" i="1" dirty="0">
                <a:solidFill>
                  <a:srgbClr val="006EBF"/>
                </a:solidFill>
                <a:latin typeface="Arial"/>
                <a:ea typeface="Arial"/>
              </a:rPr>
              <a:t>coorte</a:t>
            </a:r>
            <a:r>
              <a:rPr lang="en-US" altLang="zh-CN" sz="3600" b="1" i="1" spc="-40" dirty="0">
                <a:solidFill>
                  <a:srgbClr val="006EBF"/>
                </a:solidFill>
                <a:latin typeface="Arial"/>
                <a:cs typeface="Arial"/>
              </a:rPr>
              <a:t> </a:t>
            </a:r>
            <a:r>
              <a:rPr lang="en-US" altLang="zh-CN" sz="3600" b="1" i="1" dirty="0">
                <a:solidFill>
                  <a:srgbClr val="006EBF"/>
                </a:solidFill>
                <a:latin typeface="Arial"/>
                <a:ea typeface="Arial"/>
              </a:rPr>
              <a:t>prospectivo</a:t>
            </a:r>
          </a:p>
        </p:txBody>
      </p:sp>
    </p:spTree>
    <p:extLst>
      <p:ext uri="{BB962C8B-B14F-4D97-AF65-F5344CB8AC3E}">
        <p14:creationId xmlns:p14="http://schemas.microsoft.com/office/powerpoint/2010/main" val="316888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5" name="Picture 75"/>
          <p:cNvPicPr>
            <a:picLocks noChangeAspect="1"/>
          </p:cNvPicPr>
          <p:nvPr/>
        </p:nvPicPr>
        <p:blipFill>
          <a:blip r:embed="rId2"/>
          <a:stretch>
            <a:fillRect/>
          </a:stretch>
        </p:blipFill>
        <p:spPr>
          <a:xfrm>
            <a:off x="2125981" y="1264920"/>
            <a:ext cx="7642859" cy="5593080"/>
          </a:xfrm>
          <a:prstGeom prst="rect">
            <a:avLst/>
          </a:prstGeom>
        </p:spPr>
      </p:pic>
      <p:sp>
        <p:nvSpPr>
          <p:cNvPr id="2" name="TextBox 75"/>
          <p:cNvSpPr txBox="1"/>
          <p:nvPr/>
        </p:nvSpPr>
        <p:spPr>
          <a:xfrm>
            <a:off x="1523391" y="147083"/>
            <a:ext cx="9276978" cy="548640"/>
          </a:xfrm>
          <a:prstGeom prst="rect">
            <a:avLst/>
          </a:prstGeom>
          <a:noFill/>
        </p:spPr>
        <p:txBody>
          <a:bodyPr wrap="square" lIns="0" tIns="0" rIns="0" bIns="0" rtlCol="0">
            <a:spAutoFit/>
          </a:bodyPr>
          <a:lstStyle/>
          <a:p>
            <a:r>
              <a:rPr lang="en-US" altLang="zh-CN" sz="3600" dirty="0">
                <a:solidFill>
                  <a:srgbClr val="006EBF"/>
                </a:solidFill>
                <a:latin typeface="Arial"/>
                <a:ea typeface="Arial"/>
              </a:rPr>
              <a:t>Desenho</a:t>
            </a:r>
            <a:r>
              <a:rPr lang="en-US" altLang="zh-CN" sz="3600" dirty="0">
                <a:solidFill>
                  <a:srgbClr val="006EBF"/>
                </a:solidFill>
                <a:latin typeface="Arial"/>
                <a:cs typeface="Arial"/>
              </a:rPr>
              <a:t> </a:t>
            </a:r>
            <a:r>
              <a:rPr lang="en-US" altLang="zh-CN" sz="3600" dirty="0">
                <a:solidFill>
                  <a:srgbClr val="006EBF"/>
                </a:solidFill>
                <a:latin typeface="Arial"/>
                <a:ea typeface="Arial"/>
              </a:rPr>
              <a:t>de</a:t>
            </a:r>
            <a:r>
              <a:rPr lang="en-US" altLang="zh-CN" sz="3600" dirty="0">
                <a:solidFill>
                  <a:srgbClr val="006EBF"/>
                </a:solidFill>
                <a:latin typeface="Arial"/>
                <a:cs typeface="Arial"/>
              </a:rPr>
              <a:t> </a:t>
            </a:r>
            <a:r>
              <a:rPr lang="en-US" altLang="zh-CN" sz="3600" dirty="0" err="1">
                <a:solidFill>
                  <a:srgbClr val="006EBF"/>
                </a:solidFill>
                <a:latin typeface="Arial"/>
                <a:ea typeface="Arial"/>
              </a:rPr>
              <a:t>estudo</a:t>
            </a:r>
            <a:r>
              <a:rPr lang="en-US" altLang="zh-CN" sz="3600" dirty="0">
                <a:solidFill>
                  <a:srgbClr val="006EBF"/>
                </a:solidFill>
                <a:latin typeface="Arial"/>
                <a:cs typeface="Arial"/>
              </a:rPr>
              <a:t> </a:t>
            </a:r>
            <a:r>
              <a:rPr lang="en-US" altLang="zh-CN" sz="3600" dirty="0">
                <a:solidFill>
                  <a:srgbClr val="006EBF"/>
                </a:solidFill>
                <a:latin typeface="Arial"/>
                <a:ea typeface="Arial"/>
              </a:rPr>
              <a:t>de</a:t>
            </a:r>
            <a:r>
              <a:rPr lang="en-US" altLang="zh-CN" sz="3600" dirty="0">
                <a:solidFill>
                  <a:srgbClr val="006EBF"/>
                </a:solidFill>
                <a:latin typeface="Arial"/>
                <a:cs typeface="Arial"/>
              </a:rPr>
              <a:t> </a:t>
            </a:r>
            <a:r>
              <a:rPr lang="en-US" altLang="zh-CN" sz="3600" b="1" i="1" dirty="0">
                <a:solidFill>
                  <a:srgbClr val="006EBF"/>
                </a:solidFill>
                <a:latin typeface="Arial"/>
                <a:ea typeface="Arial"/>
              </a:rPr>
              <a:t>coorte</a:t>
            </a:r>
            <a:r>
              <a:rPr lang="en-US" altLang="zh-CN" sz="3600" b="1" i="1" spc="-110" dirty="0">
                <a:solidFill>
                  <a:srgbClr val="006EBF"/>
                </a:solidFill>
                <a:latin typeface="Arial"/>
                <a:cs typeface="Arial"/>
              </a:rPr>
              <a:t> </a:t>
            </a:r>
            <a:r>
              <a:rPr lang="en-US" altLang="zh-CN" sz="3600" b="1" i="1" dirty="0">
                <a:solidFill>
                  <a:srgbClr val="006EBF"/>
                </a:solidFill>
                <a:latin typeface="Arial"/>
                <a:ea typeface="Arial"/>
              </a:rPr>
              <a:t>retrospectivo</a:t>
            </a:r>
          </a:p>
        </p:txBody>
      </p:sp>
    </p:spTree>
    <p:extLst>
      <p:ext uri="{BB962C8B-B14F-4D97-AF65-F5344CB8AC3E}">
        <p14:creationId xmlns:p14="http://schemas.microsoft.com/office/powerpoint/2010/main" val="1162507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106508"/>
            <a:ext cx="10515600" cy="817129"/>
          </a:xfrm>
        </p:spPr>
        <p:txBody>
          <a:bodyPr rtlCol="0">
            <a:normAutofit/>
          </a:bodyPr>
          <a:lstStyle/>
          <a:p>
            <a:pPr eaLnBrk="1" fontAlgn="auto" hangingPunct="1">
              <a:spcAft>
                <a:spcPts val="0"/>
              </a:spcAft>
              <a:defRPr/>
            </a:pPr>
            <a:r>
              <a:rPr lang="en-US" sz="3600" b="1" dirty="0" err="1">
                <a:solidFill>
                  <a:schemeClr val="accent1">
                    <a:lumMod val="75000"/>
                  </a:schemeClr>
                </a:solidFill>
                <a:latin typeface="Arial" panose="020B0604020202020204" pitchFamily="34" charset="0"/>
                <a:cs typeface="Arial" panose="020B0604020202020204" pitchFamily="34" charset="0"/>
              </a:rPr>
              <a:t>Estudos</a:t>
            </a:r>
            <a:r>
              <a:rPr lang="en-US" sz="3600" b="1" dirty="0">
                <a:solidFill>
                  <a:schemeClr val="accent1">
                    <a:lumMod val="75000"/>
                  </a:schemeClr>
                </a:solidFill>
                <a:latin typeface="Arial" panose="020B0604020202020204" pitchFamily="34" charset="0"/>
                <a:cs typeface="Arial" panose="020B0604020202020204" pitchFamily="34" charset="0"/>
              </a:rPr>
              <a:t> de </a:t>
            </a:r>
            <a:r>
              <a:rPr lang="en-US" sz="3600" b="1" dirty="0" err="1">
                <a:solidFill>
                  <a:schemeClr val="accent1">
                    <a:lumMod val="75000"/>
                  </a:schemeClr>
                </a:solidFill>
                <a:latin typeface="Arial" panose="020B0604020202020204" pitchFamily="34" charset="0"/>
                <a:cs typeface="Arial" panose="020B0604020202020204" pitchFamily="34" charset="0"/>
              </a:rPr>
              <a:t>Coorte</a:t>
            </a:r>
            <a:endParaRPr lang="en-US"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23554" name="Rectangle 3"/>
          <p:cNvSpPr>
            <a:spLocks noChangeArrowheads="1"/>
          </p:cNvSpPr>
          <p:nvPr/>
        </p:nvSpPr>
        <p:spPr bwMode="auto">
          <a:xfrm>
            <a:off x="269824" y="623837"/>
            <a:ext cx="11922176"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just" defTabSz="457200" fontAlgn="base">
              <a:spcBef>
                <a:spcPct val="0"/>
              </a:spcBef>
              <a:spcAft>
                <a:spcPct val="0"/>
              </a:spcAft>
            </a:pPr>
            <a:endParaRPr lang="en-US" altLang="pt-BR" sz="2400" b="1" dirty="0" smtClean="0">
              <a:solidFill>
                <a:prstClr val="black"/>
              </a:solidFill>
              <a:latin typeface="Arial" panose="020B0604020202020204" pitchFamily="34" charset="0"/>
              <a:cs typeface="Arial" panose="020B0604020202020204" pitchFamily="34" charset="0"/>
            </a:endParaRPr>
          </a:p>
          <a:p>
            <a:pPr algn="just" defTabSz="457200" fontAlgn="base">
              <a:spcBef>
                <a:spcPct val="0"/>
              </a:spcBef>
              <a:spcAft>
                <a:spcPct val="0"/>
              </a:spcAft>
            </a:pPr>
            <a:r>
              <a:rPr lang="en-US" altLang="pt-BR" sz="2400" b="1" dirty="0" err="1" smtClean="0">
                <a:solidFill>
                  <a:prstClr val="black"/>
                </a:solidFill>
                <a:latin typeface="Arial" panose="020B0604020202020204" pitchFamily="34" charset="0"/>
                <a:cs typeface="Arial" panose="020B0604020202020204" pitchFamily="34" charset="0"/>
              </a:rPr>
              <a:t>Quais</a:t>
            </a:r>
            <a:r>
              <a:rPr lang="en-US" altLang="pt-BR" sz="2400" b="1" dirty="0" smtClean="0">
                <a:solidFill>
                  <a:prstClr val="black"/>
                </a:solidFill>
                <a:latin typeface="Arial" panose="020B0604020202020204" pitchFamily="34" charset="0"/>
                <a:cs typeface="Arial" panose="020B0604020202020204" pitchFamily="34" charset="0"/>
              </a:rPr>
              <a:t> </a:t>
            </a:r>
            <a:r>
              <a:rPr lang="en-US" altLang="pt-BR" sz="2400" b="1" dirty="0" err="1">
                <a:solidFill>
                  <a:prstClr val="black"/>
                </a:solidFill>
                <a:latin typeface="Arial" panose="020B0604020202020204" pitchFamily="34" charset="0"/>
                <a:cs typeface="Arial" panose="020B0604020202020204" pitchFamily="34" charset="0"/>
              </a:rPr>
              <a:t>são</a:t>
            </a:r>
            <a:r>
              <a:rPr lang="en-US" altLang="pt-BR" sz="2400" b="1" dirty="0">
                <a:solidFill>
                  <a:prstClr val="black"/>
                </a:solidFill>
                <a:latin typeface="Arial" panose="020B0604020202020204" pitchFamily="34" charset="0"/>
                <a:cs typeface="Arial" panose="020B0604020202020204" pitchFamily="34" charset="0"/>
              </a:rPr>
              <a:t> as </a:t>
            </a:r>
            <a:r>
              <a:rPr lang="en-US" altLang="pt-BR" sz="2400" b="1" dirty="0" err="1">
                <a:solidFill>
                  <a:prstClr val="black"/>
                </a:solidFill>
                <a:latin typeface="Arial" panose="020B0604020202020204" pitchFamily="34" charset="0"/>
                <a:cs typeface="Arial" panose="020B0604020202020204" pitchFamily="34" charset="0"/>
              </a:rPr>
              <a:t>vantagens</a:t>
            </a:r>
            <a:r>
              <a:rPr lang="en-US" altLang="pt-BR" sz="2400" b="1" dirty="0" smtClean="0">
                <a:solidFill>
                  <a:prstClr val="black"/>
                </a:solidFill>
                <a:latin typeface="Arial" panose="020B0604020202020204" pitchFamily="34" charset="0"/>
                <a:cs typeface="Arial" panose="020B0604020202020204" pitchFamily="34" charset="0"/>
              </a:rPr>
              <a:t>?</a:t>
            </a:r>
            <a:endParaRPr lang="en-US" altLang="pt-BR" sz="2400" b="1" dirty="0">
              <a:solidFill>
                <a:prstClr val="black"/>
              </a:solidFill>
              <a:latin typeface="Arial" panose="020B0604020202020204" pitchFamily="34" charset="0"/>
              <a:cs typeface="Arial" panose="020B0604020202020204" pitchFamily="34" charset="0"/>
            </a:endParaRPr>
          </a:p>
          <a:p>
            <a:pPr algn="just" defTabSz="457200" fontAlgn="base">
              <a:spcBef>
                <a:spcPct val="0"/>
              </a:spcBef>
              <a:spcAft>
                <a:spcPct val="0"/>
              </a:spcAft>
            </a:pPr>
            <a:endParaRPr lang="en-US" altLang="pt-BR" sz="2400" b="1"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200" dirty="0" err="1" smtClean="0">
                <a:solidFill>
                  <a:prstClr val="black"/>
                </a:solidFill>
                <a:latin typeface="Arial" panose="020B0604020202020204" pitchFamily="34" charset="0"/>
                <a:cs typeface="Arial" panose="020B0604020202020204" pitchFamily="34" charset="0"/>
              </a:rPr>
              <a:t>Simplicidade</a:t>
            </a:r>
            <a:r>
              <a:rPr lang="en-US" altLang="pt-BR" sz="2200" dirty="0" smtClean="0">
                <a:solidFill>
                  <a:prstClr val="black"/>
                </a:solidFill>
                <a:latin typeface="Arial" panose="020B0604020202020204" pitchFamily="34" charset="0"/>
                <a:cs typeface="Arial" panose="020B0604020202020204" pitchFamily="34" charset="0"/>
              </a:rPr>
              <a:t> do </a:t>
            </a:r>
            <a:r>
              <a:rPr lang="en-US" altLang="pt-BR" sz="2200" dirty="0" err="1" smtClean="0">
                <a:solidFill>
                  <a:prstClr val="black"/>
                </a:solidFill>
                <a:latin typeface="Arial" panose="020B0604020202020204" pitchFamily="34" charset="0"/>
                <a:cs typeface="Arial" panose="020B0604020202020204" pitchFamily="34" charset="0"/>
              </a:rPr>
              <a:t>desenho</a:t>
            </a:r>
            <a:r>
              <a:rPr lang="en-US" altLang="pt-BR" sz="2200" dirty="0" smtClean="0">
                <a:solidFill>
                  <a:prstClr val="black"/>
                </a:solidFill>
                <a:latin typeface="Arial" panose="020B0604020202020204" pitchFamily="34" charset="0"/>
                <a:cs typeface="Arial" panose="020B0604020202020204" pitchFamily="34" charset="0"/>
              </a:rPr>
              <a:t> e </a:t>
            </a:r>
            <a:r>
              <a:rPr lang="en-US" altLang="pt-BR" sz="2200" dirty="0" err="1" smtClean="0">
                <a:solidFill>
                  <a:prstClr val="black"/>
                </a:solidFill>
                <a:latin typeface="Arial" panose="020B0604020202020204" pitchFamily="34" charset="0"/>
                <a:cs typeface="Arial" panose="020B0604020202020204" pitchFamily="34" charset="0"/>
              </a:rPr>
              <a:t>facilidade</a:t>
            </a:r>
            <a:r>
              <a:rPr lang="en-US" altLang="pt-BR" sz="2200" dirty="0" smtClean="0">
                <a:solidFill>
                  <a:prstClr val="black"/>
                </a:solidFill>
                <a:latin typeface="Arial" panose="020B0604020202020204" pitchFamily="34" charset="0"/>
                <a:cs typeface="Arial" panose="020B0604020202020204" pitchFamily="34" charset="0"/>
              </a:rPr>
              <a:t> de </a:t>
            </a:r>
            <a:r>
              <a:rPr lang="en-US" altLang="pt-BR" sz="2200" dirty="0" err="1" smtClean="0">
                <a:solidFill>
                  <a:prstClr val="black"/>
                </a:solidFill>
                <a:latin typeface="Arial" panose="020B0604020202020204" pitchFamily="34" charset="0"/>
                <a:cs typeface="Arial" panose="020B0604020202020204" pitchFamily="34" charset="0"/>
              </a:rPr>
              <a:t>análise</a:t>
            </a:r>
            <a:endParaRPr lang="en-US" altLang="pt-BR" sz="2200" dirty="0" smtClean="0">
              <a:solidFill>
                <a:prstClr val="black"/>
              </a:solidFill>
              <a:latin typeface="Arial" panose="020B0604020202020204" pitchFamily="34" charset="0"/>
              <a:cs typeface="Arial" panose="020B0604020202020204" pitchFamily="34" charset="0"/>
            </a:endParaRPr>
          </a:p>
          <a:p>
            <a:pPr algn="just" defTabSz="457200" fontAlgn="base">
              <a:spcBef>
                <a:spcPct val="0"/>
              </a:spcBef>
              <a:spcAft>
                <a:spcPct val="0"/>
              </a:spcAft>
            </a:pPr>
            <a:endParaRPr lang="en-US" altLang="pt-BR" sz="2200" dirty="0" smtClean="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200" dirty="0" err="1" smtClean="0">
                <a:solidFill>
                  <a:prstClr val="black"/>
                </a:solidFill>
                <a:latin typeface="Arial" panose="020B0604020202020204" pitchFamily="34" charset="0"/>
                <a:cs typeface="Arial" panose="020B0604020202020204" pitchFamily="34" charset="0"/>
              </a:rPr>
              <a:t>Definir</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a:solidFill>
                  <a:prstClr val="black"/>
                </a:solidFill>
                <a:latin typeface="Arial" panose="020B0604020202020204" pitchFamily="34" charset="0"/>
                <a:cs typeface="Arial" panose="020B0604020202020204" pitchFamily="34" charset="0"/>
              </a:rPr>
              <a:t>a </a:t>
            </a:r>
            <a:r>
              <a:rPr lang="en-US" altLang="pt-BR" sz="2200" dirty="0" err="1">
                <a:solidFill>
                  <a:prstClr val="black"/>
                </a:solidFill>
                <a:latin typeface="Arial" panose="020B0604020202020204" pitchFamily="34" charset="0"/>
                <a:cs typeface="Arial" panose="020B0604020202020204" pitchFamily="34" charset="0"/>
              </a:rPr>
              <a:t>incidência</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smtClean="0">
                <a:solidFill>
                  <a:prstClr val="black"/>
                </a:solidFill>
                <a:latin typeface="Arial" panose="020B0604020202020204" pitchFamily="34" charset="0"/>
                <a:cs typeface="Arial" panose="020B0604020202020204" pitchFamily="34" charset="0"/>
              </a:rPr>
              <a:t>(</a:t>
            </a:r>
            <a:r>
              <a:rPr lang="en-US" altLang="pt-BR" sz="2200" dirty="0" err="1" smtClean="0">
                <a:solidFill>
                  <a:prstClr val="black"/>
                </a:solidFill>
                <a:latin typeface="Arial" panose="020B0604020202020204" pitchFamily="34" charset="0"/>
                <a:cs typeface="Arial" panose="020B0604020202020204" pitchFamily="34" charset="0"/>
              </a:rPr>
              <a:t>medida</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err="1" smtClean="0">
                <a:solidFill>
                  <a:prstClr val="black"/>
                </a:solidFill>
                <a:latin typeface="Arial" panose="020B0604020202020204" pitchFamily="34" charset="0"/>
                <a:cs typeface="Arial" panose="020B0604020202020204" pitchFamily="34" charset="0"/>
              </a:rPr>
              <a:t>direta</a:t>
            </a:r>
            <a:r>
              <a:rPr lang="en-US" altLang="pt-BR" sz="2200" dirty="0" smtClean="0">
                <a:solidFill>
                  <a:prstClr val="black"/>
                </a:solidFill>
                <a:latin typeface="Arial" panose="020B0604020202020204" pitchFamily="34" charset="0"/>
                <a:cs typeface="Arial" panose="020B0604020202020204" pitchFamily="34" charset="0"/>
              </a:rPr>
              <a:t> de </a:t>
            </a:r>
            <a:r>
              <a:rPr lang="en-US" altLang="pt-BR" sz="2200" dirty="0" err="1" smtClean="0">
                <a:solidFill>
                  <a:prstClr val="black"/>
                </a:solidFill>
                <a:latin typeface="Arial" panose="020B0604020202020204" pitchFamily="34" charset="0"/>
                <a:cs typeface="Arial" panose="020B0604020202020204" pitchFamily="34" charset="0"/>
              </a:rPr>
              <a:t>risco</a:t>
            </a:r>
            <a:r>
              <a:rPr lang="en-US" altLang="pt-BR" sz="2200" dirty="0" smtClean="0">
                <a:solidFill>
                  <a:prstClr val="black"/>
                </a:solidFill>
                <a:latin typeface="Arial" panose="020B0604020202020204" pitchFamily="34" charset="0"/>
                <a:cs typeface="Arial" panose="020B0604020202020204" pitchFamily="34" charset="0"/>
              </a:rPr>
              <a:t>) e </a:t>
            </a:r>
            <a:r>
              <a:rPr lang="en-US" altLang="pt-BR" sz="2200" dirty="0" err="1">
                <a:solidFill>
                  <a:prstClr val="black"/>
                </a:solidFill>
                <a:latin typeface="Arial" panose="020B0604020202020204" pitchFamily="34" charset="0"/>
                <a:cs typeface="Arial" panose="020B0604020202020204" pitchFamily="34" charset="0"/>
              </a:rPr>
              <a:t>investigar</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potenciais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causas</a:t>
            </a:r>
            <a:r>
              <a:rPr lang="en-US" altLang="pt-BR" sz="2200" dirty="0">
                <a:solidFill>
                  <a:prstClr val="black"/>
                </a:solidFill>
                <a:latin typeface="Arial" panose="020B0604020202020204" pitchFamily="34" charset="0"/>
                <a:cs typeface="Arial" panose="020B0604020202020204" pitchFamily="34" charset="0"/>
              </a:rPr>
              <a:t> de </a:t>
            </a:r>
            <a:r>
              <a:rPr lang="en-US" altLang="pt-BR" sz="2200" dirty="0" err="1">
                <a:solidFill>
                  <a:prstClr val="black"/>
                </a:solidFill>
                <a:latin typeface="Arial" panose="020B0604020202020204" pitchFamily="34" charset="0"/>
                <a:cs typeface="Arial" panose="020B0604020202020204" pitchFamily="34" charset="0"/>
              </a:rPr>
              <a:t>uma</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determinada</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condição</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clínica</a:t>
            </a:r>
            <a:r>
              <a:rPr lang="en-US" altLang="pt-BR" sz="2200" dirty="0">
                <a:solidFill>
                  <a:prstClr val="black"/>
                </a:solidFill>
                <a:latin typeface="Arial" panose="020B0604020202020204" pitchFamily="34" charset="0"/>
                <a:cs typeface="Arial" panose="020B0604020202020204" pitchFamily="34" charset="0"/>
              </a:rPr>
              <a:t>. </a:t>
            </a:r>
          </a:p>
          <a:p>
            <a:pPr marL="342900" indent="-342900" algn="just" defTabSz="457200" fontAlgn="base">
              <a:spcBef>
                <a:spcPct val="0"/>
              </a:spcBef>
              <a:spcAft>
                <a:spcPct val="0"/>
              </a:spcAft>
              <a:buFont typeface="Arial" panose="020B0604020202020204" pitchFamily="34" charset="0"/>
              <a:buChar char="•"/>
            </a:pPr>
            <a:endParaRPr lang="en-US" altLang="pt-BR" sz="22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200" dirty="0">
                <a:solidFill>
                  <a:prstClr val="black"/>
                </a:solidFill>
                <a:latin typeface="Arial" panose="020B0604020202020204" pitchFamily="34" charset="0"/>
                <a:cs typeface="Arial" panose="020B0604020202020204" pitchFamily="34" charset="0"/>
              </a:rPr>
              <a:t>A </a:t>
            </a:r>
            <a:r>
              <a:rPr lang="en-US" altLang="pt-BR" sz="2200" dirty="0" err="1">
                <a:solidFill>
                  <a:prstClr val="black"/>
                </a:solidFill>
                <a:latin typeface="Arial" panose="020B0604020202020204" pitchFamily="34" charset="0"/>
                <a:cs typeface="Arial" panose="020B0604020202020204" pitchFamily="34" charset="0"/>
              </a:rPr>
              <a:t>sequência</a:t>
            </a:r>
            <a:r>
              <a:rPr lang="en-US" altLang="pt-BR" sz="2200" dirty="0">
                <a:solidFill>
                  <a:prstClr val="black"/>
                </a:solidFill>
                <a:latin typeface="Arial" panose="020B0604020202020204" pitchFamily="34" charset="0"/>
                <a:cs typeface="Arial" panose="020B0604020202020204" pitchFamily="34" charset="0"/>
              </a:rPr>
              <a:t> temporal </a:t>
            </a:r>
            <a:r>
              <a:rPr lang="en-US" altLang="pt-BR" sz="2200" dirty="0" err="1">
                <a:solidFill>
                  <a:prstClr val="black"/>
                </a:solidFill>
                <a:latin typeface="Arial" panose="020B0604020202020204" pitchFamily="34" charset="0"/>
                <a:cs typeface="Arial" panose="020B0604020202020204" pitchFamily="34" charset="0"/>
              </a:rPr>
              <a:t>fortalece</a:t>
            </a:r>
            <a:r>
              <a:rPr lang="en-US" altLang="pt-BR" sz="2200" dirty="0">
                <a:solidFill>
                  <a:prstClr val="black"/>
                </a:solidFill>
                <a:latin typeface="Arial" panose="020B0604020202020204" pitchFamily="34" charset="0"/>
                <a:cs typeface="Arial" panose="020B0604020202020204" pitchFamily="34" charset="0"/>
              </a:rPr>
              <a:t> a </a:t>
            </a:r>
            <a:r>
              <a:rPr lang="en-US" altLang="pt-BR" sz="2200" dirty="0" err="1">
                <a:solidFill>
                  <a:prstClr val="black"/>
                </a:solidFill>
                <a:latin typeface="Arial" panose="020B0604020202020204" pitchFamily="34" charset="0"/>
                <a:cs typeface="Arial" panose="020B0604020202020204" pitchFamily="34" charset="0"/>
              </a:rPr>
              <a:t>inferência</a:t>
            </a:r>
            <a:r>
              <a:rPr lang="en-US" altLang="pt-BR" sz="2200" dirty="0">
                <a:solidFill>
                  <a:prstClr val="black"/>
                </a:solidFill>
                <a:latin typeface="Arial" panose="020B0604020202020204" pitchFamily="34" charset="0"/>
                <a:cs typeface="Arial" panose="020B0604020202020204" pitchFamily="34" charset="0"/>
              </a:rPr>
              <a:t> de que um </a:t>
            </a:r>
            <a:r>
              <a:rPr lang="en-US" altLang="pt-BR" sz="2200" dirty="0" err="1">
                <a:solidFill>
                  <a:prstClr val="black"/>
                </a:solidFill>
                <a:latin typeface="Arial" panose="020B0604020202020204" pitchFamily="34" charset="0"/>
                <a:cs typeface="Arial" panose="020B0604020202020204" pitchFamily="34" charset="0"/>
              </a:rPr>
              <a:t>fator</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pode</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ser</a:t>
            </a:r>
            <a:r>
              <a:rPr lang="en-US" altLang="pt-BR" sz="2200" dirty="0">
                <a:solidFill>
                  <a:prstClr val="black"/>
                </a:solidFill>
                <a:latin typeface="Arial" panose="020B0604020202020204" pitchFamily="34" charset="0"/>
                <a:cs typeface="Arial" panose="020B0604020202020204" pitchFamily="34" charset="0"/>
              </a:rPr>
              <a:t> causa do </a:t>
            </a:r>
            <a:r>
              <a:rPr lang="en-US" altLang="pt-BR" sz="2200" dirty="0" err="1">
                <a:solidFill>
                  <a:prstClr val="black"/>
                </a:solidFill>
                <a:latin typeface="Arial" panose="020B0604020202020204" pitchFamily="34" charset="0"/>
                <a:cs typeface="Arial" panose="020B0604020202020204" pitchFamily="34" charset="0"/>
              </a:rPr>
              <a:t>desfecho</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err="1" smtClean="0">
                <a:solidFill>
                  <a:prstClr val="black"/>
                </a:solidFill>
                <a:latin typeface="Arial" panose="020B0604020202020204" pitchFamily="34" charset="0"/>
                <a:cs typeface="Arial" panose="020B0604020202020204" pitchFamily="34" charset="0"/>
              </a:rPr>
              <a:t>Permite</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err="1" smtClean="0">
                <a:solidFill>
                  <a:prstClr val="black"/>
                </a:solidFill>
                <a:latin typeface="Arial" panose="020B0604020202020204" pitchFamily="34" charset="0"/>
                <a:cs typeface="Arial" panose="020B0604020202020204" pitchFamily="34" charset="0"/>
              </a:rPr>
              <a:t>avaliar</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err="1" smtClean="0">
                <a:solidFill>
                  <a:prstClr val="black"/>
                </a:solidFill>
                <a:latin typeface="Arial" panose="020B0604020202020204" pitchFamily="34" charset="0"/>
                <a:cs typeface="Arial" panose="020B0604020202020204" pitchFamily="34" charset="0"/>
              </a:rPr>
              <a:t>múltiplos</a:t>
            </a:r>
            <a:r>
              <a:rPr lang="en-US" altLang="pt-BR" sz="2200" dirty="0" smtClean="0">
                <a:solidFill>
                  <a:prstClr val="black"/>
                </a:solidFill>
                <a:latin typeface="Arial" panose="020B0604020202020204" pitchFamily="34" charset="0"/>
                <a:cs typeface="Arial" panose="020B0604020202020204" pitchFamily="34" charset="0"/>
              </a:rPr>
              <a:t> </a:t>
            </a:r>
            <a:r>
              <a:rPr lang="en-US" altLang="pt-BR" sz="2200" dirty="0" err="1" smtClean="0">
                <a:solidFill>
                  <a:prstClr val="black"/>
                </a:solidFill>
                <a:latin typeface="Arial" panose="020B0604020202020204" pitchFamily="34" charset="0"/>
                <a:cs typeface="Arial" panose="020B0604020202020204" pitchFamily="34" charset="0"/>
              </a:rPr>
              <a:t>desfechos</a:t>
            </a:r>
            <a:endParaRPr lang="en-US" altLang="pt-BR" sz="22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endParaRPr lang="en-US" altLang="pt-BR" sz="22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200" dirty="0">
                <a:solidFill>
                  <a:prstClr val="black"/>
                </a:solidFill>
                <a:latin typeface="Arial" panose="020B0604020202020204" pitchFamily="34" charset="0"/>
                <a:cs typeface="Arial" panose="020B0604020202020204" pitchFamily="34" charset="0"/>
              </a:rPr>
              <a:t>As </a:t>
            </a:r>
            <a:r>
              <a:rPr lang="en-US" altLang="pt-BR" sz="2200" dirty="0" err="1">
                <a:solidFill>
                  <a:prstClr val="black"/>
                </a:solidFill>
                <a:latin typeface="Arial" panose="020B0604020202020204" pitchFamily="34" charset="0"/>
                <a:cs typeface="Arial" panose="020B0604020202020204" pitchFamily="34" charset="0"/>
              </a:rPr>
              <a:t>variáveis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são</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medidas</a:t>
            </a:r>
            <a:r>
              <a:rPr lang="en-US" altLang="pt-BR" sz="2200" dirty="0">
                <a:solidFill>
                  <a:prstClr val="black"/>
                </a:solidFill>
                <a:latin typeface="Arial" panose="020B0604020202020204" pitchFamily="34" charset="0"/>
                <a:cs typeface="Arial" panose="020B0604020202020204" pitchFamily="34" charset="0"/>
              </a:rPr>
              <a:t> de forma </a:t>
            </a:r>
            <a:r>
              <a:rPr lang="en-US" altLang="pt-BR" sz="2200" dirty="0" err="1">
                <a:solidFill>
                  <a:prstClr val="black"/>
                </a:solidFill>
                <a:latin typeface="Arial" panose="020B0604020202020204" pitchFamily="34" charset="0"/>
                <a:cs typeface="Arial" panose="020B0604020202020204" pitchFamily="34" charset="0"/>
              </a:rPr>
              <a:t>completa</a:t>
            </a:r>
            <a:r>
              <a:rPr lang="en-US" altLang="pt-BR" sz="2200" dirty="0">
                <a:solidFill>
                  <a:prstClr val="black"/>
                </a:solidFill>
                <a:latin typeface="Arial" panose="020B0604020202020204" pitchFamily="34" charset="0"/>
                <a:cs typeface="Arial" panose="020B0604020202020204" pitchFamily="34" charset="0"/>
              </a:rPr>
              <a:t> e </a:t>
            </a:r>
            <a:r>
              <a:rPr lang="en-US" altLang="pt-BR" sz="2200" dirty="0" err="1">
                <a:solidFill>
                  <a:prstClr val="black"/>
                </a:solidFill>
                <a:latin typeface="Arial" panose="020B0604020202020204" pitchFamily="34" charset="0"/>
                <a:cs typeface="Arial" panose="020B0604020202020204" pitchFamily="34" charset="0"/>
              </a:rPr>
              <a:t>acurada</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isso</a:t>
            </a:r>
            <a:r>
              <a:rPr lang="en-US" altLang="pt-BR" sz="2200" dirty="0">
                <a:solidFill>
                  <a:prstClr val="black"/>
                </a:solidFill>
                <a:latin typeface="Arial" panose="020B0604020202020204" pitchFamily="34" charset="0"/>
                <a:cs typeface="Arial" panose="020B0604020202020204" pitchFamily="34" charset="0"/>
              </a:rPr>
              <a:t> é </a:t>
            </a:r>
            <a:r>
              <a:rPr lang="en-US" altLang="pt-BR" sz="2200" dirty="0" err="1">
                <a:solidFill>
                  <a:prstClr val="black"/>
                </a:solidFill>
                <a:latin typeface="Arial" panose="020B0604020202020204" pitchFamily="34" charset="0"/>
                <a:cs typeface="Arial" panose="020B0604020202020204" pitchFamily="34" charset="0"/>
              </a:rPr>
              <a:t>especialmente</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importante</a:t>
            </a:r>
            <a:r>
              <a:rPr lang="en-US" altLang="pt-BR" sz="2200" dirty="0">
                <a:solidFill>
                  <a:prstClr val="black"/>
                </a:solidFill>
                <a:latin typeface="Arial" panose="020B0604020202020204" pitchFamily="34" charset="0"/>
                <a:cs typeface="Arial" panose="020B0604020202020204" pitchFamily="34" charset="0"/>
              </a:rPr>
              <a:t> se as </a:t>
            </a:r>
            <a:r>
              <a:rPr lang="en-US" altLang="pt-BR" sz="2200" dirty="0" err="1">
                <a:solidFill>
                  <a:prstClr val="black"/>
                </a:solidFill>
                <a:latin typeface="Arial" panose="020B0604020202020204" pitchFamily="34" charset="0"/>
                <a:cs typeface="Arial" panose="020B0604020202020204" pitchFamily="34" charset="0"/>
              </a:rPr>
              <a:t>variáveis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preditoras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forem</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difíceis</a:t>
            </a:r>
            <a:r>
              <a:rPr lang="en-US" altLang="pt-BR" sz="2200" dirty="0">
                <a:solidFill>
                  <a:prstClr val="black"/>
                </a:solidFill>
                <a:latin typeface="Arial" panose="020B0604020202020204" pitchFamily="34" charset="0"/>
                <a:cs typeface="Arial" panose="020B0604020202020204" pitchFamily="34" charset="0"/>
              </a:rPr>
              <a:t> de </a:t>
            </a:r>
            <a:r>
              <a:rPr lang="en-US" altLang="pt-BR" sz="2200" dirty="0" err="1">
                <a:solidFill>
                  <a:prstClr val="black"/>
                </a:solidFill>
                <a:latin typeface="Arial" panose="020B0604020202020204" pitchFamily="34" charset="0"/>
                <a:cs typeface="Arial" panose="020B0604020202020204" pitchFamily="34" charset="0"/>
              </a:rPr>
              <a:t>serem</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lembradas</a:t>
            </a:r>
            <a:r>
              <a:rPr lang="en-US" altLang="pt-BR" sz="2200" dirty="0">
                <a:solidFill>
                  <a:prstClr val="black"/>
                </a:solidFill>
                <a:latin typeface="Arial" panose="020B0604020202020204" pitchFamily="34" charset="0"/>
                <a:cs typeface="Arial" panose="020B0604020202020204" pitchFamily="34" charset="0"/>
              </a:rPr>
              <a:t>. </a:t>
            </a:r>
          </a:p>
          <a:p>
            <a:pPr marL="342900" indent="-342900" algn="just" defTabSz="457200" fontAlgn="base">
              <a:spcBef>
                <a:spcPct val="0"/>
              </a:spcBef>
              <a:spcAft>
                <a:spcPct val="0"/>
              </a:spcAft>
              <a:buFont typeface="Arial" panose="020B0604020202020204" pitchFamily="34" charset="0"/>
              <a:buChar char="•"/>
            </a:pPr>
            <a:endParaRPr lang="en-US" altLang="pt-BR" sz="22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200" dirty="0">
                <a:solidFill>
                  <a:prstClr val="black"/>
                </a:solidFill>
                <a:latin typeface="Arial" panose="020B0604020202020204" pitchFamily="34" charset="0"/>
                <a:cs typeface="Arial" panose="020B0604020202020204" pitchFamily="34" charset="0"/>
              </a:rPr>
              <a:t>Evita que as </a:t>
            </a:r>
            <a:r>
              <a:rPr lang="en-US" altLang="pt-BR" sz="2200" dirty="0" err="1">
                <a:solidFill>
                  <a:prstClr val="black"/>
                </a:solidFill>
                <a:latin typeface="Arial" panose="020B0604020202020204" pitchFamily="34" charset="0"/>
                <a:cs typeface="Arial" panose="020B0604020202020204" pitchFamily="34" charset="0"/>
              </a:rPr>
              <a:t>medições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sejam</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enviesadas</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pelo</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conhecimento</a:t>
            </a:r>
            <a:r>
              <a:rPr lang="en-US" altLang="pt-BR" sz="2200" dirty="0">
                <a:solidFill>
                  <a:prstClr val="black"/>
                </a:solidFill>
                <a:latin typeface="Arial" panose="020B0604020202020204" pitchFamily="34" charset="0"/>
                <a:cs typeface="Arial" panose="020B0604020202020204" pitchFamily="34" charset="0"/>
              </a:rPr>
              <a:t> </a:t>
            </a:r>
            <a:r>
              <a:rPr lang="en-US" altLang="pt-BR" sz="2200" dirty="0" err="1">
                <a:solidFill>
                  <a:prstClr val="black"/>
                </a:solidFill>
                <a:latin typeface="Arial" panose="020B0604020202020204" pitchFamily="34" charset="0"/>
                <a:cs typeface="Arial" panose="020B0604020202020204" pitchFamily="34" charset="0"/>
              </a:rPr>
              <a:t>prévio</a:t>
            </a:r>
            <a:r>
              <a:rPr lang="en-US" altLang="pt-BR" sz="2200" dirty="0">
                <a:solidFill>
                  <a:prstClr val="black"/>
                </a:solidFill>
                <a:latin typeface="Arial" panose="020B0604020202020204" pitchFamily="34" charset="0"/>
                <a:cs typeface="Arial" panose="020B0604020202020204" pitchFamily="34" charset="0"/>
              </a:rPr>
              <a:t> da </a:t>
            </a:r>
            <a:r>
              <a:rPr lang="en-US" altLang="pt-BR" sz="2200" dirty="0" err="1">
                <a:solidFill>
                  <a:prstClr val="black"/>
                </a:solidFill>
                <a:latin typeface="Arial" panose="020B0604020202020204" pitchFamily="34" charset="0"/>
                <a:cs typeface="Arial" panose="020B0604020202020204" pitchFamily="34" charset="0"/>
              </a:rPr>
              <a:t>presença</a:t>
            </a:r>
            <a:r>
              <a:rPr lang="en-US" altLang="pt-BR" sz="2200" dirty="0">
                <a:solidFill>
                  <a:prstClr val="black"/>
                </a:solidFill>
                <a:latin typeface="Arial" panose="020B0604020202020204" pitchFamily="34" charset="0"/>
                <a:cs typeface="Arial" panose="020B0604020202020204" pitchFamily="34" charset="0"/>
              </a:rPr>
              <a:t> de </a:t>
            </a:r>
            <a:r>
              <a:rPr lang="en-US" altLang="pt-BR" sz="2200" dirty="0" err="1">
                <a:solidFill>
                  <a:prstClr val="black"/>
                </a:solidFill>
                <a:latin typeface="Arial" panose="020B0604020202020204" pitchFamily="34" charset="0"/>
                <a:cs typeface="Arial" panose="020B0604020202020204" pitchFamily="34" charset="0"/>
              </a:rPr>
              <a:t>desfecho</a:t>
            </a:r>
            <a:r>
              <a:rPr lang="en-US" altLang="pt-BR" sz="2200" dirty="0">
                <a:solidFill>
                  <a:prstClr val="black"/>
                </a:solidFill>
                <a:latin typeface="Arial" panose="020B0604020202020204" pitchFamily="34" charset="0"/>
                <a:cs typeface="Arial" panose="020B0604020202020204" pitchFamily="34" charset="0"/>
              </a:rPr>
              <a:t> de </a:t>
            </a:r>
            <a:r>
              <a:rPr lang="en-US" altLang="pt-BR" sz="2200" dirty="0" err="1">
                <a:solidFill>
                  <a:prstClr val="black"/>
                </a:solidFill>
                <a:latin typeface="Arial" panose="020B0604020202020204" pitchFamily="34" charset="0"/>
                <a:cs typeface="Arial" panose="020B0604020202020204" pitchFamily="34" charset="0"/>
              </a:rPr>
              <a:t>interesse</a:t>
            </a:r>
            <a:r>
              <a:rPr lang="en-US" altLang="pt-BR" sz="22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062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b="1" dirty="0" err="1">
                <a:solidFill>
                  <a:schemeClr val="accent1">
                    <a:lumMod val="75000"/>
                  </a:schemeClr>
                </a:solidFill>
                <a:latin typeface="Arial" panose="020B0604020202020204" pitchFamily="34" charset="0"/>
                <a:cs typeface="Arial" panose="020B0604020202020204" pitchFamily="34" charset="0"/>
              </a:rPr>
              <a:t>Estudos</a:t>
            </a:r>
            <a:r>
              <a:rPr lang="en-US" sz="3600" b="1" dirty="0">
                <a:solidFill>
                  <a:schemeClr val="accent1">
                    <a:lumMod val="75000"/>
                  </a:schemeClr>
                </a:solidFill>
                <a:latin typeface="Arial" panose="020B0604020202020204" pitchFamily="34" charset="0"/>
                <a:cs typeface="Arial" panose="020B0604020202020204" pitchFamily="34" charset="0"/>
              </a:rPr>
              <a:t> de </a:t>
            </a:r>
            <a:r>
              <a:rPr lang="en-US" sz="3600" b="1" dirty="0" err="1">
                <a:solidFill>
                  <a:schemeClr val="accent1">
                    <a:lumMod val="75000"/>
                  </a:schemeClr>
                </a:solidFill>
                <a:latin typeface="Arial" panose="020B0604020202020204" pitchFamily="34" charset="0"/>
                <a:cs typeface="Arial" panose="020B0604020202020204" pitchFamily="34" charset="0"/>
              </a:rPr>
              <a:t>Coorte</a:t>
            </a:r>
            <a:endParaRPr lang="en-US"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25602" name="Rectangle 3"/>
          <p:cNvSpPr>
            <a:spLocks noChangeArrowheads="1"/>
          </p:cNvSpPr>
          <p:nvPr/>
        </p:nvSpPr>
        <p:spPr bwMode="auto">
          <a:xfrm>
            <a:off x="1925638" y="1812926"/>
            <a:ext cx="82613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just" defTabSz="457200" fontAlgn="base">
              <a:spcBef>
                <a:spcPct val="0"/>
              </a:spcBef>
              <a:spcAft>
                <a:spcPct val="0"/>
              </a:spcAft>
            </a:pPr>
            <a:r>
              <a:rPr lang="en-US" altLang="pt-BR" sz="2300" b="1" dirty="0" err="1" smtClean="0">
                <a:solidFill>
                  <a:prstClr val="black"/>
                </a:solidFill>
                <a:latin typeface="Arial" panose="020B0604020202020204" pitchFamily="34" charset="0"/>
                <a:cs typeface="Arial" panose="020B0604020202020204" pitchFamily="34" charset="0"/>
              </a:rPr>
              <a:t>Quais</a:t>
            </a:r>
            <a:r>
              <a:rPr lang="en-US" altLang="pt-BR" sz="2300" b="1" dirty="0" smtClean="0">
                <a:solidFill>
                  <a:prstClr val="black"/>
                </a:solidFill>
                <a:latin typeface="Arial" panose="020B0604020202020204" pitchFamily="34" charset="0"/>
                <a:cs typeface="Arial" panose="020B0604020202020204" pitchFamily="34" charset="0"/>
              </a:rPr>
              <a:t> </a:t>
            </a:r>
            <a:r>
              <a:rPr lang="en-US" altLang="pt-BR" sz="2300" b="1" dirty="0" err="1">
                <a:solidFill>
                  <a:prstClr val="black"/>
                </a:solidFill>
                <a:latin typeface="Arial" panose="020B0604020202020204" pitchFamily="34" charset="0"/>
                <a:cs typeface="Arial" panose="020B0604020202020204" pitchFamily="34" charset="0"/>
              </a:rPr>
              <a:t>são</a:t>
            </a:r>
            <a:r>
              <a:rPr lang="en-US" altLang="pt-BR" sz="2300" b="1" dirty="0">
                <a:solidFill>
                  <a:prstClr val="black"/>
                </a:solidFill>
                <a:latin typeface="Arial" panose="020B0604020202020204" pitchFamily="34" charset="0"/>
                <a:cs typeface="Arial" panose="020B0604020202020204" pitchFamily="34" charset="0"/>
              </a:rPr>
              <a:t> as </a:t>
            </a:r>
            <a:r>
              <a:rPr lang="en-US" altLang="pt-BR" sz="2300" b="1" dirty="0" err="1">
                <a:solidFill>
                  <a:prstClr val="black"/>
                </a:solidFill>
                <a:latin typeface="Arial" panose="020B0604020202020204" pitchFamily="34" charset="0"/>
                <a:cs typeface="Arial" panose="020B0604020202020204" pitchFamily="34" charset="0"/>
              </a:rPr>
              <a:t>limitações</a:t>
            </a:r>
            <a:r>
              <a:rPr lang="en-US" altLang="pt-BR" sz="2300" b="1" dirty="0">
                <a:solidFill>
                  <a:prstClr val="black"/>
                </a:solidFill>
                <a:latin typeface="Arial" panose="020B0604020202020204" pitchFamily="34" charset="0"/>
                <a:cs typeface="Arial" panose="020B0604020202020204" pitchFamily="34" charset="0"/>
              </a:rPr>
              <a:t>?</a:t>
            </a:r>
          </a:p>
          <a:p>
            <a:pPr marL="342900" indent="-342900" algn="just" defTabSz="457200" fontAlgn="base">
              <a:spcBef>
                <a:spcPct val="0"/>
              </a:spcBef>
              <a:spcAft>
                <a:spcPct val="0"/>
              </a:spcAft>
              <a:buFont typeface="Arial" panose="020B0604020202020204" pitchFamily="34" charset="0"/>
              <a:buChar char="•"/>
            </a:pPr>
            <a:endParaRPr lang="en-US" altLang="pt-BR" sz="2300" b="1"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300" dirty="0" err="1">
                <a:solidFill>
                  <a:prstClr val="black"/>
                </a:solidFill>
                <a:latin typeface="Arial" panose="020B0604020202020204" pitchFamily="34" charset="0"/>
                <a:cs typeface="Arial" panose="020B0604020202020204" pitchFamily="34" charset="0"/>
              </a:rPr>
              <a:t>Quando</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os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desfechos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avaliados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são</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raros</a:t>
            </a:r>
            <a:r>
              <a:rPr lang="en-US" altLang="pt-BR" sz="2300" dirty="0">
                <a:solidFill>
                  <a:prstClr val="black"/>
                </a:solidFill>
                <a:latin typeface="Arial" panose="020B0604020202020204" pitchFamily="34" charset="0"/>
                <a:cs typeface="Arial" panose="020B0604020202020204" pitchFamily="34" charset="0"/>
              </a:rPr>
              <a:t>, o </a:t>
            </a:r>
            <a:r>
              <a:rPr lang="en-US" altLang="pt-BR" sz="2300" dirty="0" err="1">
                <a:solidFill>
                  <a:prstClr val="black"/>
                </a:solidFill>
                <a:latin typeface="Arial" panose="020B0604020202020204" pitchFamily="34" charset="0"/>
                <a:cs typeface="Arial" panose="020B0604020202020204" pitchFamily="34" charset="0"/>
              </a:rPr>
              <a:t>estudo</a:t>
            </a:r>
            <a:r>
              <a:rPr lang="en-US" altLang="pt-BR" sz="2300" dirty="0">
                <a:solidFill>
                  <a:prstClr val="black"/>
                </a:solidFill>
                <a:latin typeface="Arial" panose="020B0604020202020204" pitchFamily="34" charset="0"/>
                <a:cs typeface="Arial" panose="020B0604020202020204" pitchFamily="34" charset="0"/>
              </a:rPr>
              <a:t> de </a:t>
            </a:r>
            <a:r>
              <a:rPr lang="en-US" altLang="pt-BR" sz="2300" dirty="0" err="1">
                <a:solidFill>
                  <a:prstClr val="black"/>
                </a:solidFill>
                <a:latin typeface="Arial" panose="020B0604020202020204" pitchFamily="34" charset="0"/>
                <a:cs typeface="Arial" panose="020B0604020202020204" pitchFamily="34" charset="0"/>
              </a:rPr>
              <a:t>coorte</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prospectivo</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pode</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torna</a:t>
            </a:r>
            <a:r>
              <a:rPr lang="en-US" altLang="pt-BR" sz="2300" dirty="0">
                <a:solidFill>
                  <a:prstClr val="black"/>
                </a:solidFill>
                <a:latin typeface="Arial" panose="020B0604020202020204" pitchFamily="34" charset="0"/>
                <a:cs typeface="Arial" panose="020B0604020202020204" pitchFamily="34" charset="0"/>
              </a:rPr>
              <a:t>-se </a:t>
            </a:r>
            <a:r>
              <a:rPr lang="en-US" altLang="pt-BR" sz="2300" dirty="0" err="1">
                <a:solidFill>
                  <a:prstClr val="black"/>
                </a:solidFill>
                <a:latin typeface="Arial" panose="020B0604020202020204" pitchFamily="34" charset="0"/>
                <a:cs typeface="Arial" panose="020B0604020202020204" pitchFamily="34" charset="0"/>
              </a:rPr>
              <a:t>caro</a:t>
            </a:r>
            <a:r>
              <a:rPr lang="en-US" altLang="pt-BR" sz="2300" dirty="0">
                <a:solidFill>
                  <a:prstClr val="black"/>
                </a:solidFill>
                <a:latin typeface="Arial" panose="020B0604020202020204" pitchFamily="34" charset="0"/>
                <a:cs typeface="Arial" panose="020B0604020202020204" pitchFamily="34" charset="0"/>
              </a:rPr>
              <a:t> e </a:t>
            </a:r>
            <a:r>
              <a:rPr lang="en-US" altLang="pt-BR" sz="2300" dirty="0" err="1">
                <a:solidFill>
                  <a:prstClr val="black"/>
                </a:solidFill>
                <a:latin typeface="Arial" panose="020B0604020202020204" pitchFamily="34" charset="0"/>
                <a:cs typeface="Arial" panose="020B0604020202020204" pitchFamily="34" charset="0"/>
              </a:rPr>
              <a:t>demorado</a:t>
            </a:r>
            <a:r>
              <a:rPr lang="en-US" altLang="pt-BR" sz="2300" dirty="0">
                <a:solidFill>
                  <a:prstClr val="black"/>
                </a:solidFill>
                <a:latin typeface="Arial" panose="020B0604020202020204" pitchFamily="34" charset="0"/>
                <a:cs typeface="Arial" panose="020B0604020202020204" pitchFamily="34" charset="0"/>
              </a:rPr>
              <a:t>. </a:t>
            </a:r>
          </a:p>
          <a:p>
            <a:pPr marL="342900" indent="-342900" algn="just" defTabSz="457200" fontAlgn="base">
              <a:spcBef>
                <a:spcPct val="0"/>
              </a:spcBef>
              <a:spcAft>
                <a:spcPct val="0"/>
              </a:spcAft>
              <a:buFont typeface="Arial" panose="020B0604020202020204" pitchFamily="34" charset="0"/>
              <a:buChar char="•"/>
            </a:pPr>
            <a:endParaRPr lang="en-US" altLang="pt-BR" sz="23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300" dirty="0">
                <a:solidFill>
                  <a:prstClr val="black"/>
                </a:solidFill>
                <a:latin typeface="Arial" panose="020B0604020202020204" pitchFamily="34" charset="0"/>
                <a:cs typeface="Arial" panose="020B0604020202020204" pitchFamily="34" charset="0"/>
              </a:rPr>
              <a:t>O </a:t>
            </a:r>
            <a:r>
              <a:rPr lang="en-US" altLang="pt-BR" sz="2300" dirty="0" err="1">
                <a:solidFill>
                  <a:prstClr val="black"/>
                </a:solidFill>
                <a:latin typeface="Arial" panose="020B0604020202020204" pitchFamily="34" charset="0"/>
                <a:cs typeface="Arial" panose="020B0604020202020204" pitchFamily="34" charset="0"/>
              </a:rPr>
              <a:t>delineamento</a:t>
            </a:r>
            <a:r>
              <a:rPr lang="en-US" altLang="pt-BR" sz="2300" dirty="0">
                <a:solidFill>
                  <a:prstClr val="black"/>
                </a:solidFill>
                <a:latin typeface="Arial" panose="020B0604020202020204" pitchFamily="34" charset="0"/>
                <a:cs typeface="Arial" panose="020B0604020202020204" pitchFamily="34" charset="0"/>
              </a:rPr>
              <a:t> de </a:t>
            </a:r>
            <a:r>
              <a:rPr lang="en-US" altLang="pt-BR" sz="2300" dirty="0" err="1">
                <a:solidFill>
                  <a:prstClr val="black"/>
                </a:solidFill>
                <a:latin typeface="Arial" panose="020B0604020202020204" pitchFamily="34" charset="0"/>
                <a:cs typeface="Arial" panose="020B0604020202020204" pitchFamily="34" charset="0"/>
              </a:rPr>
              <a:t>coorte</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prospectiva</a:t>
            </a:r>
            <a:r>
              <a:rPr lang="en-US" altLang="pt-BR" sz="2300" dirty="0">
                <a:solidFill>
                  <a:prstClr val="black"/>
                </a:solidFill>
                <a:latin typeface="Arial" panose="020B0604020202020204" pitchFamily="34" charset="0"/>
                <a:cs typeface="Arial" panose="020B0604020202020204" pitchFamily="34" charset="0"/>
              </a:rPr>
              <a:t> é </a:t>
            </a:r>
            <a:r>
              <a:rPr lang="en-US" altLang="pt-BR" sz="2300" dirty="0" err="1">
                <a:solidFill>
                  <a:prstClr val="black"/>
                </a:solidFill>
                <a:latin typeface="Arial" panose="020B0604020202020204" pitchFamily="34" charset="0"/>
                <a:cs typeface="Arial" panose="020B0604020202020204" pitchFamily="34" charset="0"/>
              </a:rPr>
              <a:t>mais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eficiente</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quanto</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mais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comuns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forem</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os</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desfechos</a:t>
            </a:r>
            <a:r>
              <a:rPr lang="en-US" altLang="pt-BR" sz="2300" dirty="0">
                <a:solidFill>
                  <a:prstClr val="black"/>
                </a:solidFill>
                <a:latin typeface="Arial" panose="020B0604020202020204" pitchFamily="34" charset="0"/>
                <a:cs typeface="Arial" panose="020B0604020202020204" pitchFamily="34" charset="0"/>
              </a:rPr>
              <a:t>.</a:t>
            </a:r>
          </a:p>
          <a:p>
            <a:pPr marL="342900" indent="-342900" algn="just" defTabSz="457200" fontAlgn="base">
              <a:spcBef>
                <a:spcPct val="0"/>
              </a:spcBef>
              <a:spcAft>
                <a:spcPct val="0"/>
              </a:spcAft>
              <a:buFont typeface="Arial" panose="020B0604020202020204" pitchFamily="34" charset="0"/>
              <a:buChar char="•"/>
            </a:pPr>
            <a:endParaRPr lang="en-US" altLang="pt-BR" sz="2300" dirty="0">
              <a:solidFill>
                <a:prstClr val="black"/>
              </a:solidFill>
              <a:latin typeface="Arial" panose="020B0604020202020204" pitchFamily="34" charset="0"/>
              <a:cs typeface="Arial" panose="020B0604020202020204" pitchFamily="34" charset="0"/>
            </a:endParaRPr>
          </a:p>
          <a:p>
            <a:pPr marL="342900" indent="-342900" algn="just" defTabSz="457200" fontAlgn="base">
              <a:spcBef>
                <a:spcPct val="0"/>
              </a:spcBef>
              <a:spcAft>
                <a:spcPct val="0"/>
              </a:spcAft>
              <a:buFont typeface="Arial" panose="020B0604020202020204" pitchFamily="34" charset="0"/>
              <a:buChar char="•"/>
            </a:pPr>
            <a:r>
              <a:rPr lang="en-US" altLang="pt-BR" sz="2300" dirty="0" err="1">
                <a:solidFill>
                  <a:prstClr val="black"/>
                </a:solidFill>
                <a:latin typeface="Arial" panose="020B0604020202020204" pitchFamily="34" charset="0"/>
                <a:cs typeface="Arial" panose="020B0604020202020204" pitchFamily="34" charset="0"/>
              </a:rPr>
              <a:t>Em</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uma</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coorte</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prospectiva</a:t>
            </a:r>
            <a:r>
              <a:rPr lang="en-US" altLang="pt-BR" sz="2300" dirty="0">
                <a:solidFill>
                  <a:prstClr val="black"/>
                </a:solidFill>
                <a:latin typeface="Arial" panose="020B0604020202020204" pitchFamily="34" charset="0"/>
                <a:cs typeface="Arial" panose="020B0604020202020204" pitchFamily="34" charset="0"/>
              </a:rPr>
              <a:t> que </a:t>
            </a:r>
            <a:r>
              <a:rPr lang="en-US" altLang="pt-BR" sz="2300" dirty="0" err="1">
                <a:solidFill>
                  <a:prstClr val="black"/>
                </a:solidFill>
                <a:latin typeface="Arial" panose="020B0604020202020204" pitchFamily="34" charset="0"/>
                <a:cs typeface="Arial" panose="020B0604020202020204" pitchFamily="34" charset="0"/>
              </a:rPr>
              <a:t>estuda</a:t>
            </a:r>
            <a:r>
              <a:rPr lang="en-US" altLang="pt-BR" sz="2300" dirty="0">
                <a:solidFill>
                  <a:prstClr val="black"/>
                </a:solidFill>
                <a:latin typeface="Arial" panose="020B0604020202020204" pitchFamily="34" charset="0"/>
                <a:cs typeface="Arial" panose="020B0604020202020204" pitchFamily="34" charset="0"/>
              </a:rPr>
              <a:t> o </a:t>
            </a:r>
            <a:r>
              <a:rPr lang="en-US" altLang="pt-BR" sz="2300" dirty="0" err="1">
                <a:solidFill>
                  <a:prstClr val="black"/>
                </a:solidFill>
                <a:latin typeface="Arial" panose="020B0604020202020204" pitchFamily="34" charset="0"/>
                <a:cs typeface="Arial" panose="020B0604020202020204" pitchFamily="34" charset="0"/>
              </a:rPr>
              <a:t>desenvolvimento</a:t>
            </a:r>
            <a:r>
              <a:rPr lang="en-US" altLang="pt-BR" sz="2300" dirty="0">
                <a:solidFill>
                  <a:prstClr val="black"/>
                </a:solidFill>
                <a:latin typeface="Arial" panose="020B0604020202020204" pitchFamily="34" charset="0"/>
                <a:cs typeface="Arial" panose="020B0604020202020204" pitchFamily="34" charset="0"/>
              </a:rPr>
              <a:t> de </a:t>
            </a:r>
            <a:r>
              <a:rPr lang="en-US" altLang="pt-BR" sz="2300" dirty="0" err="1">
                <a:solidFill>
                  <a:prstClr val="black"/>
                </a:solidFill>
                <a:latin typeface="Arial" panose="020B0604020202020204" pitchFamily="34" charset="0"/>
                <a:cs typeface="Arial" panose="020B0604020202020204" pitchFamily="34" charset="0"/>
              </a:rPr>
              <a:t>determinada</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patologia</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deve</a:t>
            </a:r>
            <a:r>
              <a:rPr lang="en-US" altLang="pt-BR" sz="2300" dirty="0">
                <a:solidFill>
                  <a:prstClr val="black"/>
                </a:solidFill>
                <a:latin typeface="Arial" panose="020B0604020202020204" pitchFamily="34" charset="0"/>
                <a:cs typeface="Arial" panose="020B0604020202020204" pitchFamily="34" charset="0"/>
              </a:rPr>
              <a:t>-se </a:t>
            </a:r>
            <a:r>
              <a:rPr lang="en-US" altLang="pt-BR" sz="2300" dirty="0" err="1">
                <a:solidFill>
                  <a:prstClr val="black"/>
                </a:solidFill>
                <a:latin typeface="Arial" panose="020B0604020202020204" pitchFamily="34" charset="0"/>
                <a:cs typeface="Arial" panose="020B0604020202020204" pitchFamily="34" charset="0"/>
              </a:rPr>
              <a:t>excluir</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na</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seleção</a:t>
            </a:r>
            <a:r>
              <a:rPr lang="en-US" altLang="pt-BR" sz="2300" dirty="0">
                <a:solidFill>
                  <a:prstClr val="black"/>
                </a:solidFill>
                <a:latin typeface="Arial" panose="020B0604020202020204" pitchFamily="34" charset="0"/>
                <a:cs typeface="Arial" panose="020B0604020202020204" pitchFamily="34" charset="0"/>
              </a:rPr>
              <a:t> da </a:t>
            </a:r>
            <a:r>
              <a:rPr lang="en-US" altLang="pt-BR" sz="2300" dirty="0" err="1">
                <a:solidFill>
                  <a:prstClr val="black"/>
                </a:solidFill>
                <a:latin typeface="Arial" panose="020B0604020202020204" pitchFamily="34" charset="0"/>
                <a:cs typeface="Arial" panose="020B0604020202020204" pitchFamily="34" charset="0"/>
              </a:rPr>
              <a:t>amostra</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indivíduos</a:t>
            </a:r>
            <a:r>
              <a:rPr lang="en-US" altLang="pt-BR" sz="2300" dirty="0">
                <a:solidFill>
                  <a:prstClr val="black"/>
                </a:solidFill>
                <a:latin typeface="Arial" panose="020B0604020202020204" pitchFamily="34" charset="0"/>
                <a:cs typeface="Arial" panose="020B0604020202020204" pitchFamily="34" charset="0"/>
              </a:rPr>
              <a:t> que </a:t>
            </a:r>
            <a:r>
              <a:rPr lang="en-US" altLang="pt-BR" sz="2300" dirty="0" err="1">
                <a:solidFill>
                  <a:prstClr val="black"/>
                </a:solidFill>
                <a:latin typeface="Arial" panose="020B0604020202020204" pitchFamily="34" charset="0"/>
                <a:cs typeface="Arial" panose="020B0604020202020204" pitchFamily="34" charset="0"/>
              </a:rPr>
              <a:t>já</a:t>
            </a:r>
            <a:r>
              <a:rPr lang="en-US" altLang="pt-BR" sz="2300" dirty="0">
                <a:solidFill>
                  <a:prstClr val="black"/>
                </a:solidFill>
                <a:latin typeface="Arial" panose="020B0604020202020204" pitchFamily="34" charset="0"/>
                <a:cs typeface="Arial" panose="020B0604020202020204" pitchFamily="34" charset="0"/>
              </a:rPr>
              <a:t> </a:t>
            </a:r>
            <a:r>
              <a:rPr lang="en-US" altLang="pt-BR" sz="2300" dirty="0" err="1">
                <a:solidFill>
                  <a:prstClr val="black"/>
                </a:solidFill>
                <a:latin typeface="Arial" panose="020B0604020202020204" pitchFamily="34" charset="0"/>
                <a:cs typeface="Arial" panose="020B0604020202020204" pitchFamily="34" charset="0"/>
              </a:rPr>
              <a:t>possuem</a:t>
            </a:r>
            <a:r>
              <a:rPr lang="en-US" altLang="pt-BR" sz="2300" dirty="0">
                <a:solidFill>
                  <a:prstClr val="black"/>
                </a:solidFill>
                <a:latin typeface="Arial" panose="020B0604020202020204" pitchFamily="34" charset="0"/>
                <a:cs typeface="Arial" panose="020B0604020202020204" pitchFamily="34" charset="0"/>
              </a:rPr>
              <a:t> a </a:t>
            </a:r>
            <a:r>
              <a:rPr lang="en-US" altLang="pt-BR" sz="2300" dirty="0" err="1">
                <a:solidFill>
                  <a:prstClr val="black"/>
                </a:solidFill>
                <a:latin typeface="Arial" panose="020B0604020202020204" pitchFamily="34" charset="0"/>
                <a:cs typeface="Arial" panose="020B0604020202020204" pitchFamily="34" charset="0"/>
              </a:rPr>
              <a:t>doença</a:t>
            </a:r>
            <a:r>
              <a:rPr lang="en-US" altLang="pt-BR" sz="23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4583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 name="Freeform 172"/>
          <p:cNvSpPr/>
          <p:nvPr/>
        </p:nvSpPr>
        <p:spPr>
          <a:xfrm>
            <a:off x="1974850" y="1593850"/>
            <a:ext cx="1670050" cy="1187450"/>
          </a:xfrm>
          <a:custGeom>
            <a:avLst/>
            <a:gdLst>
              <a:gd name="connsiteX0" fmla="*/ 6350 w 1670050"/>
              <a:gd name="connsiteY0" fmla="*/ 1195070 h 1187450"/>
              <a:gd name="connsiteX1" fmla="*/ 1672844 w 1670050"/>
              <a:gd name="connsiteY1" fmla="*/ 1195070 h 1187450"/>
              <a:gd name="connsiteX2" fmla="*/ 1672844 w 1670050"/>
              <a:gd name="connsiteY2" fmla="*/ 6350 h 1187450"/>
              <a:gd name="connsiteX3" fmla="*/ 6350 w 1670050"/>
              <a:gd name="connsiteY3" fmla="*/ 6350 h 1187450"/>
              <a:gd name="connsiteX4" fmla="*/ 6350 w 1670050"/>
              <a:gd name="connsiteY4" fmla="*/ 1195070 h 118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187450">
                <a:moveTo>
                  <a:pt x="6350" y="1195070"/>
                </a:moveTo>
                <a:lnTo>
                  <a:pt x="1672844" y="1195070"/>
                </a:lnTo>
                <a:lnTo>
                  <a:pt x="1672844" y="6350"/>
                </a:lnTo>
                <a:lnTo>
                  <a:pt x="6350" y="6350"/>
                </a:lnTo>
                <a:lnTo>
                  <a:pt x="6350" y="1195070"/>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Freeform 173"/>
          <p:cNvSpPr/>
          <p:nvPr/>
        </p:nvSpPr>
        <p:spPr>
          <a:xfrm>
            <a:off x="3638550" y="1593850"/>
            <a:ext cx="1682750" cy="1187450"/>
          </a:xfrm>
          <a:custGeom>
            <a:avLst/>
            <a:gdLst>
              <a:gd name="connsiteX0" fmla="*/ 9144 w 1682750"/>
              <a:gd name="connsiteY0" fmla="*/ 1195070 h 1187450"/>
              <a:gd name="connsiteX1" fmla="*/ 1687829 w 1682750"/>
              <a:gd name="connsiteY1" fmla="*/ 1195070 h 1187450"/>
              <a:gd name="connsiteX2" fmla="*/ 1687829 w 1682750"/>
              <a:gd name="connsiteY2" fmla="*/ 6350 h 1187450"/>
              <a:gd name="connsiteX3" fmla="*/ 9144 w 1682750"/>
              <a:gd name="connsiteY3" fmla="*/ 6350 h 1187450"/>
              <a:gd name="connsiteX4" fmla="*/ 9144 w 1682750"/>
              <a:gd name="connsiteY4" fmla="*/ 1195070 h 118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187450">
                <a:moveTo>
                  <a:pt x="9144" y="1195070"/>
                </a:moveTo>
                <a:lnTo>
                  <a:pt x="1687829" y="1195070"/>
                </a:lnTo>
                <a:lnTo>
                  <a:pt x="1687829" y="6350"/>
                </a:lnTo>
                <a:lnTo>
                  <a:pt x="9144" y="6350"/>
                </a:lnTo>
                <a:lnTo>
                  <a:pt x="9144" y="1195070"/>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Freeform 174"/>
          <p:cNvSpPr/>
          <p:nvPr/>
        </p:nvSpPr>
        <p:spPr>
          <a:xfrm>
            <a:off x="5314950" y="1593850"/>
            <a:ext cx="1682750" cy="1187450"/>
          </a:xfrm>
          <a:custGeom>
            <a:avLst/>
            <a:gdLst>
              <a:gd name="connsiteX0" fmla="*/ 11429 w 1682750"/>
              <a:gd name="connsiteY0" fmla="*/ 1195070 h 1187450"/>
              <a:gd name="connsiteX1" fmla="*/ 1684019 w 1682750"/>
              <a:gd name="connsiteY1" fmla="*/ 1195070 h 1187450"/>
              <a:gd name="connsiteX2" fmla="*/ 1684019 w 1682750"/>
              <a:gd name="connsiteY2" fmla="*/ 6350 h 1187450"/>
              <a:gd name="connsiteX3" fmla="*/ 11429 w 1682750"/>
              <a:gd name="connsiteY3" fmla="*/ 6350 h 1187450"/>
              <a:gd name="connsiteX4" fmla="*/ 11429 w 1682750"/>
              <a:gd name="connsiteY4" fmla="*/ 1195070 h 118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187450">
                <a:moveTo>
                  <a:pt x="11429" y="1195070"/>
                </a:moveTo>
                <a:lnTo>
                  <a:pt x="1684019" y="1195070"/>
                </a:lnTo>
                <a:lnTo>
                  <a:pt x="1684019" y="6350"/>
                </a:lnTo>
                <a:lnTo>
                  <a:pt x="11429" y="6350"/>
                </a:lnTo>
                <a:lnTo>
                  <a:pt x="11429" y="1195070"/>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Freeform 175"/>
          <p:cNvSpPr/>
          <p:nvPr/>
        </p:nvSpPr>
        <p:spPr>
          <a:xfrm>
            <a:off x="6991350" y="1593850"/>
            <a:ext cx="1670050" cy="1187450"/>
          </a:xfrm>
          <a:custGeom>
            <a:avLst/>
            <a:gdLst>
              <a:gd name="connsiteX0" fmla="*/ 7620 w 1670050"/>
              <a:gd name="connsiteY0" fmla="*/ 1195070 h 1187450"/>
              <a:gd name="connsiteX1" fmla="*/ 1680209 w 1670050"/>
              <a:gd name="connsiteY1" fmla="*/ 1195070 h 1187450"/>
              <a:gd name="connsiteX2" fmla="*/ 1680209 w 1670050"/>
              <a:gd name="connsiteY2" fmla="*/ 6350 h 1187450"/>
              <a:gd name="connsiteX3" fmla="*/ 7620 w 1670050"/>
              <a:gd name="connsiteY3" fmla="*/ 6350 h 1187450"/>
              <a:gd name="connsiteX4" fmla="*/ 7620 w 1670050"/>
              <a:gd name="connsiteY4" fmla="*/ 1195070 h 118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187450">
                <a:moveTo>
                  <a:pt x="7620" y="1195070"/>
                </a:moveTo>
                <a:lnTo>
                  <a:pt x="1680209" y="1195070"/>
                </a:lnTo>
                <a:lnTo>
                  <a:pt x="1680209" y="6350"/>
                </a:lnTo>
                <a:lnTo>
                  <a:pt x="7620" y="6350"/>
                </a:lnTo>
                <a:lnTo>
                  <a:pt x="7620" y="1195070"/>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176"/>
          <p:cNvSpPr/>
          <p:nvPr/>
        </p:nvSpPr>
        <p:spPr>
          <a:xfrm>
            <a:off x="8655050" y="1593850"/>
            <a:ext cx="1682750" cy="1187450"/>
          </a:xfrm>
          <a:custGeom>
            <a:avLst/>
            <a:gdLst>
              <a:gd name="connsiteX0" fmla="*/ 16509 w 1682750"/>
              <a:gd name="connsiteY0" fmla="*/ 1195070 h 1187450"/>
              <a:gd name="connsiteX1" fmla="*/ 1689100 w 1682750"/>
              <a:gd name="connsiteY1" fmla="*/ 1195070 h 1187450"/>
              <a:gd name="connsiteX2" fmla="*/ 1689100 w 1682750"/>
              <a:gd name="connsiteY2" fmla="*/ 6350 h 1187450"/>
              <a:gd name="connsiteX3" fmla="*/ 16509 w 1682750"/>
              <a:gd name="connsiteY3" fmla="*/ 6350 h 1187450"/>
              <a:gd name="connsiteX4" fmla="*/ 16509 w 1682750"/>
              <a:gd name="connsiteY4" fmla="*/ 1195070 h 118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187450">
                <a:moveTo>
                  <a:pt x="16509" y="1195070"/>
                </a:moveTo>
                <a:lnTo>
                  <a:pt x="1689100" y="1195070"/>
                </a:lnTo>
                <a:lnTo>
                  <a:pt x="1689100" y="6350"/>
                </a:lnTo>
                <a:lnTo>
                  <a:pt x="16509" y="6350"/>
                </a:lnTo>
                <a:lnTo>
                  <a:pt x="16509" y="1195070"/>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Freeform 177"/>
          <p:cNvSpPr/>
          <p:nvPr/>
        </p:nvSpPr>
        <p:spPr>
          <a:xfrm>
            <a:off x="1974850" y="2774950"/>
            <a:ext cx="1670050" cy="1606550"/>
          </a:xfrm>
          <a:custGeom>
            <a:avLst/>
            <a:gdLst>
              <a:gd name="connsiteX0" fmla="*/ 6350 w 1670050"/>
              <a:gd name="connsiteY0" fmla="*/ 1610360 h 1606550"/>
              <a:gd name="connsiteX1" fmla="*/ 1672844 w 1670050"/>
              <a:gd name="connsiteY1" fmla="*/ 1610360 h 1606550"/>
              <a:gd name="connsiteX2" fmla="*/ 1672844 w 1670050"/>
              <a:gd name="connsiteY2" fmla="*/ 13970 h 1606550"/>
              <a:gd name="connsiteX3" fmla="*/ 6350 w 1670050"/>
              <a:gd name="connsiteY3" fmla="*/ 13970 h 1606550"/>
              <a:gd name="connsiteX4" fmla="*/ 6350 w 1670050"/>
              <a:gd name="connsiteY4" fmla="*/ 161036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606550">
                <a:moveTo>
                  <a:pt x="6350" y="1610360"/>
                </a:moveTo>
                <a:lnTo>
                  <a:pt x="1672844" y="1610360"/>
                </a:lnTo>
                <a:lnTo>
                  <a:pt x="1672844" y="13970"/>
                </a:lnTo>
                <a:lnTo>
                  <a:pt x="6350" y="13970"/>
                </a:lnTo>
                <a:lnTo>
                  <a:pt x="6350" y="1610360"/>
                </a:lnTo>
                <a:close/>
              </a:path>
            </a:pathLst>
          </a:custGeom>
          <a:solidFill>
            <a:srgbClr val="E6F2F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178"/>
          <p:cNvSpPr/>
          <p:nvPr/>
        </p:nvSpPr>
        <p:spPr>
          <a:xfrm>
            <a:off x="3638550" y="2774950"/>
            <a:ext cx="1682750" cy="1606550"/>
          </a:xfrm>
          <a:custGeom>
            <a:avLst/>
            <a:gdLst>
              <a:gd name="connsiteX0" fmla="*/ 9144 w 1682750"/>
              <a:gd name="connsiteY0" fmla="*/ 1610360 h 1606550"/>
              <a:gd name="connsiteX1" fmla="*/ 1687829 w 1682750"/>
              <a:gd name="connsiteY1" fmla="*/ 1610360 h 1606550"/>
              <a:gd name="connsiteX2" fmla="*/ 1687829 w 1682750"/>
              <a:gd name="connsiteY2" fmla="*/ 13970 h 1606550"/>
              <a:gd name="connsiteX3" fmla="*/ 9144 w 1682750"/>
              <a:gd name="connsiteY3" fmla="*/ 13970 h 1606550"/>
              <a:gd name="connsiteX4" fmla="*/ 9144 w 1682750"/>
              <a:gd name="connsiteY4" fmla="*/ 161036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9144" y="1610360"/>
                </a:moveTo>
                <a:lnTo>
                  <a:pt x="1687829" y="1610360"/>
                </a:lnTo>
                <a:lnTo>
                  <a:pt x="1687829" y="13970"/>
                </a:lnTo>
                <a:lnTo>
                  <a:pt x="9144" y="13970"/>
                </a:lnTo>
                <a:lnTo>
                  <a:pt x="9144" y="1610360"/>
                </a:lnTo>
                <a:close/>
              </a:path>
            </a:pathLst>
          </a:custGeom>
          <a:solidFill>
            <a:srgbClr val="E6F2F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179"/>
          <p:cNvSpPr/>
          <p:nvPr/>
        </p:nvSpPr>
        <p:spPr>
          <a:xfrm>
            <a:off x="5314950" y="2774950"/>
            <a:ext cx="1682750" cy="1606550"/>
          </a:xfrm>
          <a:custGeom>
            <a:avLst/>
            <a:gdLst>
              <a:gd name="connsiteX0" fmla="*/ 11429 w 1682750"/>
              <a:gd name="connsiteY0" fmla="*/ 1610360 h 1606550"/>
              <a:gd name="connsiteX1" fmla="*/ 1684019 w 1682750"/>
              <a:gd name="connsiteY1" fmla="*/ 1610360 h 1606550"/>
              <a:gd name="connsiteX2" fmla="*/ 1684019 w 1682750"/>
              <a:gd name="connsiteY2" fmla="*/ 13970 h 1606550"/>
              <a:gd name="connsiteX3" fmla="*/ 11429 w 1682750"/>
              <a:gd name="connsiteY3" fmla="*/ 13970 h 1606550"/>
              <a:gd name="connsiteX4" fmla="*/ 11429 w 1682750"/>
              <a:gd name="connsiteY4" fmla="*/ 161036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11429" y="1610360"/>
                </a:moveTo>
                <a:lnTo>
                  <a:pt x="1684019" y="1610360"/>
                </a:lnTo>
                <a:lnTo>
                  <a:pt x="1684019" y="13970"/>
                </a:lnTo>
                <a:lnTo>
                  <a:pt x="11429" y="13970"/>
                </a:lnTo>
                <a:lnTo>
                  <a:pt x="11429" y="1610360"/>
                </a:lnTo>
                <a:close/>
              </a:path>
            </a:pathLst>
          </a:custGeom>
          <a:solidFill>
            <a:srgbClr val="E6F2F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Freeform 180"/>
          <p:cNvSpPr/>
          <p:nvPr/>
        </p:nvSpPr>
        <p:spPr>
          <a:xfrm>
            <a:off x="6991350" y="2774950"/>
            <a:ext cx="1670050" cy="1606550"/>
          </a:xfrm>
          <a:custGeom>
            <a:avLst/>
            <a:gdLst>
              <a:gd name="connsiteX0" fmla="*/ 7620 w 1670050"/>
              <a:gd name="connsiteY0" fmla="*/ 1610360 h 1606550"/>
              <a:gd name="connsiteX1" fmla="*/ 1680209 w 1670050"/>
              <a:gd name="connsiteY1" fmla="*/ 1610360 h 1606550"/>
              <a:gd name="connsiteX2" fmla="*/ 1680209 w 1670050"/>
              <a:gd name="connsiteY2" fmla="*/ 13970 h 1606550"/>
              <a:gd name="connsiteX3" fmla="*/ 7620 w 1670050"/>
              <a:gd name="connsiteY3" fmla="*/ 13970 h 1606550"/>
              <a:gd name="connsiteX4" fmla="*/ 7620 w 1670050"/>
              <a:gd name="connsiteY4" fmla="*/ 161036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606550">
                <a:moveTo>
                  <a:pt x="7620" y="1610360"/>
                </a:moveTo>
                <a:lnTo>
                  <a:pt x="1680209" y="1610360"/>
                </a:lnTo>
                <a:lnTo>
                  <a:pt x="1680209" y="13970"/>
                </a:lnTo>
                <a:lnTo>
                  <a:pt x="7620" y="13970"/>
                </a:lnTo>
                <a:lnTo>
                  <a:pt x="7620" y="1610360"/>
                </a:lnTo>
                <a:close/>
              </a:path>
            </a:pathLst>
          </a:custGeom>
          <a:solidFill>
            <a:srgbClr val="E6F2F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Freeform 181"/>
          <p:cNvSpPr/>
          <p:nvPr/>
        </p:nvSpPr>
        <p:spPr>
          <a:xfrm>
            <a:off x="8655050" y="2774950"/>
            <a:ext cx="1682750" cy="1606550"/>
          </a:xfrm>
          <a:custGeom>
            <a:avLst/>
            <a:gdLst>
              <a:gd name="connsiteX0" fmla="*/ 16509 w 1682750"/>
              <a:gd name="connsiteY0" fmla="*/ 1610360 h 1606550"/>
              <a:gd name="connsiteX1" fmla="*/ 1689100 w 1682750"/>
              <a:gd name="connsiteY1" fmla="*/ 1610360 h 1606550"/>
              <a:gd name="connsiteX2" fmla="*/ 1689100 w 1682750"/>
              <a:gd name="connsiteY2" fmla="*/ 13970 h 1606550"/>
              <a:gd name="connsiteX3" fmla="*/ 16509 w 1682750"/>
              <a:gd name="connsiteY3" fmla="*/ 13970 h 1606550"/>
              <a:gd name="connsiteX4" fmla="*/ 16509 w 1682750"/>
              <a:gd name="connsiteY4" fmla="*/ 161036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16509" y="1610360"/>
                </a:moveTo>
                <a:lnTo>
                  <a:pt x="1689100" y="1610360"/>
                </a:lnTo>
                <a:lnTo>
                  <a:pt x="1689100" y="13970"/>
                </a:lnTo>
                <a:lnTo>
                  <a:pt x="16509" y="13970"/>
                </a:lnTo>
                <a:lnTo>
                  <a:pt x="16509" y="1610360"/>
                </a:lnTo>
                <a:close/>
              </a:path>
            </a:pathLst>
          </a:custGeom>
          <a:solidFill>
            <a:srgbClr val="E6F2F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Freeform 182"/>
          <p:cNvSpPr/>
          <p:nvPr/>
        </p:nvSpPr>
        <p:spPr>
          <a:xfrm>
            <a:off x="1974850" y="4375150"/>
            <a:ext cx="1670050" cy="1606550"/>
          </a:xfrm>
          <a:custGeom>
            <a:avLst/>
            <a:gdLst>
              <a:gd name="connsiteX0" fmla="*/ 6350 w 1670050"/>
              <a:gd name="connsiteY0" fmla="*/ 1606550 h 1606550"/>
              <a:gd name="connsiteX1" fmla="*/ 1672844 w 1670050"/>
              <a:gd name="connsiteY1" fmla="*/ 1606550 h 1606550"/>
              <a:gd name="connsiteX2" fmla="*/ 1672844 w 1670050"/>
              <a:gd name="connsiteY2" fmla="*/ 10160 h 1606550"/>
              <a:gd name="connsiteX3" fmla="*/ 6350 w 1670050"/>
              <a:gd name="connsiteY3" fmla="*/ 10160 h 1606550"/>
              <a:gd name="connsiteX4" fmla="*/ 6350 w 1670050"/>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606550">
                <a:moveTo>
                  <a:pt x="6350" y="1606550"/>
                </a:moveTo>
                <a:lnTo>
                  <a:pt x="1672844" y="1606550"/>
                </a:lnTo>
                <a:lnTo>
                  <a:pt x="1672844" y="10160"/>
                </a:lnTo>
                <a:lnTo>
                  <a:pt x="6350" y="10160"/>
                </a:lnTo>
                <a:lnTo>
                  <a:pt x="6350" y="1606550"/>
                </a:lnTo>
                <a:close/>
              </a:path>
            </a:pathLst>
          </a:custGeom>
          <a:solidFill>
            <a:srgbClr val="F2F7F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Freeform 183"/>
          <p:cNvSpPr/>
          <p:nvPr/>
        </p:nvSpPr>
        <p:spPr>
          <a:xfrm>
            <a:off x="3638550" y="4375150"/>
            <a:ext cx="1682750" cy="1606550"/>
          </a:xfrm>
          <a:custGeom>
            <a:avLst/>
            <a:gdLst>
              <a:gd name="connsiteX0" fmla="*/ 9144 w 1682750"/>
              <a:gd name="connsiteY0" fmla="*/ 1606550 h 1606550"/>
              <a:gd name="connsiteX1" fmla="*/ 1687829 w 1682750"/>
              <a:gd name="connsiteY1" fmla="*/ 1606550 h 1606550"/>
              <a:gd name="connsiteX2" fmla="*/ 1687829 w 1682750"/>
              <a:gd name="connsiteY2" fmla="*/ 10160 h 1606550"/>
              <a:gd name="connsiteX3" fmla="*/ 9144 w 1682750"/>
              <a:gd name="connsiteY3" fmla="*/ 10160 h 1606550"/>
              <a:gd name="connsiteX4" fmla="*/ 9144 w 1682750"/>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9144" y="1606550"/>
                </a:moveTo>
                <a:lnTo>
                  <a:pt x="1687829" y="1606550"/>
                </a:lnTo>
                <a:lnTo>
                  <a:pt x="1687829" y="10160"/>
                </a:lnTo>
                <a:lnTo>
                  <a:pt x="9144" y="10160"/>
                </a:lnTo>
                <a:lnTo>
                  <a:pt x="9144" y="1606550"/>
                </a:lnTo>
                <a:close/>
              </a:path>
            </a:pathLst>
          </a:custGeom>
          <a:solidFill>
            <a:srgbClr val="F2F7F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Freeform 184"/>
          <p:cNvSpPr/>
          <p:nvPr/>
        </p:nvSpPr>
        <p:spPr>
          <a:xfrm>
            <a:off x="5314950" y="4375150"/>
            <a:ext cx="1682750" cy="1606550"/>
          </a:xfrm>
          <a:custGeom>
            <a:avLst/>
            <a:gdLst>
              <a:gd name="connsiteX0" fmla="*/ 11429 w 1682750"/>
              <a:gd name="connsiteY0" fmla="*/ 1606550 h 1606550"/>
              <a:gd name="connsiteX1" fmla="*/ 1684019 w 1682750"/>
              <a:gd name="connsiteY1" fmla="*/ 1606550 h 1606550"/>
              <a:gd name="connsiteX2" fmla="*/ 1684019 w 1682750"/>
              <a:gd name="connsiteY2" fmla="*/ 10160 h 1606550"/>
              <a:gd name="connsiteX3" fmla="*/ 11429 w 1682750"/>
              <a:gd name="connsiteY3" fmla="*/ 10160 h 1606550"/>
              <a:gd name="connsiteX4" fmla="*/ 11429 w 1682750"/>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11429" y="1606550"/>
                </a:moveTo>
                <a:lnTo>
                  <a:pt x="1684019" y="1606550"/>
                </a:lnTo>
                <a:lnTo>
                  <a:pt x="1684019" y="10160"/>
                </a:lnTo>
                <a:lnTo>
                  <a:pt x="11429" y="10160"/>
                </a:lnTo>
                <a:lnTo>
                  <a:pt x="11429" y="1606550"/>
                </a:lnTo>
                <a:close/>
              </a:path>
            </a:pathLst>
          </a:custGeom>
          <a:solidFill>
            <a:srgbClr val="F2F7F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Freeform 185"/>
          <p:cNvSpPr/>
          <p:nvPr/>
        </p:nvSpPr>
        <p:spPr>
          <a:xfrm>
            <a:off x="6991350" y="4375150"/>
            <a:ext cx="1670050" cy="1606550"/>
          </a:xfrm>
          <a:custGeom>
            <a:avLst/>
            <a:gdLst>
              <a:gd name="connsiteX0" fmla="*/ 7620 w 1670050"/>
              <a:gd name="connsiteY0" fmla="*/ 1606550 h 1606550"/>
              <a:gd name="connsiteX1" fmla="*/ 1680209 w 1670050"/>
              <a:gd name="connsiteY1" fmla="*/ 1606550 h 1606550"/>
              <a:gd name="connsiteX2" fmla="*/ 1680209 w 1670050"/>
              <a:gd name="connsiteY2" fmla="*/ 10160 h 1606550"/>
              <a:gd name="connsiteX3" fmla="*/ 7620 w 1670050"/>
              <a:gd name="connsiteY3" fmla="*/ 10160 h 1606550"/>
              <a:gd name="connsiteX4" fmla="*/ 7620 w 1670050"/>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50" h="1606550">
                <a:moveTo>
                  <a:pt x="7620" y="1606550"/>
                </a:moveTo>
                <a:lnTo>
                  <a:pt x="1680209" y="1606550"/>
                </a:lnTo>
                <a:lnTo>
                  <a:pt x="1680209" y="10160"/>
                </a:lnTo>
                <a:lnTo>
                  <a:pt x="7620" y="10160"/>
                </a:lnTo>
                <a:lnTo>
                  <a:pt x="7620" y="1606550"/>
                </a:lnTo>
                <a:close/>
              </a:path>
            </a:pathLst>
          </a:custGeom>
          <a:solidFill>
            <a:srgbClr val="F2F7F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Freeform 186"/>
          <p:cNvSpPr/>
          <p:nvPr/>
        </p:nvSpPr>
        <p:spPr>
          <a:xfrm>
            <a:off x="8655050" y="4375150"/>
            <a:ext cx="1682750" cy="1606550"/>
          </a:xfrm>
          <a:custGeom>
            <a:avLst/>
            <a:gdLst>
              <a:gd name="connsiteX0" fmla="*/ 16509 w 1682750"/>
              <a:gd name="connsiteY0" fmla="*/ 1606550 h 1606550"/>
              <a:gd name="connsiteX1" fmla="*/ 1689100 w 1682750"/>
              <a:gd name="connsiteY1" fmla="*/ 1606550 h 1606550"/>
              <a:gd name="connsiteX2" fmla="*/ 1689100 w 1682750"/>
              <a:gd name="connsiteY2" fmla="*/ 10160 h 1606550"/>
              <a:gd name="connsiteX3" fmla="*/ 16509 w 1682750"/>
              <a:gd name="connsiteY3" fmla="*/ 10160 h 1606550"/>
              <a:gd name="connsiteX4" fmla="*/ 16509 w 1682750"/>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50" h="1606550">
                <a:moveTo>
                  <a:pt x="16509" y="1606550"/>
                </a:moveTo>
                <a:lnTo>
                  <a:pt x="1689100" y="1606550"/>
                </a:lnTo>
                <a:lnTo>
                  <a:pt x="1689100" y="10160"/>
                </a:lnTo>
                <a:lnTo>
                  <a:pt x="16509" y="10160"/>
                </a:lnTo>
                <a:lnTo>
                  <a:pt x="16509" y="1606550"/>
                </a:lnTo>
                <a:close/>
              </a:path>
            </a:pathLst>
          </a:custGeom>
          <a:solidFill>
            <a:srgbClr val="F2F7F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Freeform 187"/>
          <p:cNvSpPr/>
          <p:nvPr/>
        </p:nvSpPr>
        <p:spPr>
          <a:xfrm>
            <a:off x="3638550" y="1581150"/>
            <a:ext cx="19050" cy="4400550"/>
          </a:xfrm>
          <a:custGeom>
            <a:avLst/>
            <a:gdLst>
              <a:gd name="connsiteX0" fmla="*/ 9144 w 19050"/>
              <a:gd name="connsiteY0" fmla="*/ 12700 h 4400550"/>
              <a:gd name="connsiteX1" fmla="*/ 9144 w 19050"/>
              <a:gd name="connsiteY1" fmla="*/ 4406900 h 4400550"/>
            </a:gdLst>
            <a:ahLst/>
            <a:cxnLst>
              <a:cxn ang="0">
                <a:pos x="connsiteX0" y="connsiteY0"/>
              </a:cxn>
              <a:cxn ang="0">
                <a:pos x="connsiteX1" y="connsiteY1"/>
              </a:cxn>
            </a:cxnLst>
            <a:rect l="l" t="t" r="r" b="b"/>
            <a:pathLst>
              <a:path w="19050" h="4400550">
                <a:moveTo>
                  <a:pt x="9144" y="12700"/>
                </a:moveTo>
                <a:lnTo>
                  <a:pt x="9144" y="44069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Freeform 188"/>
          <p:cNvSpPr/>
          <p:nvPr/>
        </p:nvSpPr>
        <p:spPr>
          <a:xfrm>
            <a:off x="5314950" y="1581150"/>
            <a:ext cx="19050" cy="4400550"/>
          </a:xfrm>
          <a:custGeom>
            <a:avLst/>
            <a:gdLst>
              <a:gd name="connsiteX0" fmla="*/ 11429 w 19050"/>
              <a:gd name="connsiteY0" fmla="*/ 12700 h 4400550"/>
              <a:gd name="connsiteX1" fmla="*/ 11429 w 19050"/>
              <a:gd name="connsiteY1" fmla="*/ 4406900 h 4400550"/>
            </a:gdLst>
            <a:ahLst/>
            <a:cxnLst>
              <a:cxn ang="0">
                <a:pos x="connsiteX0" y="connsiteY0"/>
              </a:cxn>
              <a:cxn ang="0">
                <a:pos x="connsiteX1" y="connsiteY1"/>
              </a:cxn>
            </a:cxnLst>
            <a:rect l="l" t="t" r="r" b="b"/>
            <a:pathLst>
              <a:path w="19050" h="4400550">
                <a:moveTo>
                  <a:pt x="11429" y="12700"/>
                </a:moveTo>
                <a:lnTo>
                  <a:pt x="11429" y="44069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Freeform 189"/>
          <p:cNvSpPr/>
          <p:nvPr/>
        </p:nvSpPr>
        <p:spPr>
          <a:xfrm>
            <a:off x="6991350" y="1581150"/>
            <a:ext cx="19050" cy="4400550"/>
          </a:xfrm>
          <a:custGeom>
            <a:avLst/>
            <a:gdLst>
              <a:gd name="connsiteX0" fmla="*/ 7620 w 19050"/>
              <a:gd name="connsiteY0" fmla="*/ 12700 h 4400550"/>
              <a:gd name="connsiteX1" fmla="*/ 7620 w 19050"/>
              <a:gd name="connsiteY1" fmla="*/ 4406900 h 4400550"/>
            </a:gdLst>
            <a:ahLst/>
            <a:cxnLst>
              <a:cxn ang="0">
                <a:pos x="connsiteX0" y="connsiteY0"/>
              </a:cxn>
              <a:cxn ang="0">
                <a:pos x="connsiteX1" y="connsiteY1"/>
              </a:cxn>
            </a:cxnLst>
            <a:rect l="l" t="t" r="r" b="b"/>
            <a:pathLst>
              <a:path w="19050" h="4400550">
                <a:moveTo>
                  <a:pt x="7620" y="12700"/>
                </a:moveTo>
                <a:lnTo>
                  <a:pt x="7620" y="44069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Freeform 190"/>
          <p:cNvSpPr/>
          <p:nvPr/>
        </p:nvSpPr>
        <p:spPr>
          <a:xfrm>
            <a:off x="8655050" y="1581150"/>
            <a:ext cx="19050" cy="4400550"/>
          </a:xfrm>
          <a:custGeom>
            <a:avLst/>
            <a:gdLst>
              <a:gd name="connsiteX0" fmla="*/ 16509 w 19050"/>
              <a:gd name="connsiteY0" fmla="*/ 12700 h 4400550"/>
              <a:gd name="connsiteX1" fmla="*/ 16509 w 19050"/>
              <a:gd name="connsiteY1" fmla="*/ 4406900 h 4400550"/>
            </a:gdLst>
            <a:ahLst/>
            <a:cxnLst>
              <a:cxn ang="0">
                <a:pos x="connsiteX0" y="connsiteY0"/>
              </a:cxn>
              <a:cxn ang="0">
                <a:pos x="connsiteX1" y="connsiteY1"/>
              </a:cxn>
            </a:cxnLst>
            <a:rect l="l" t="t" r="r" b="b"/>
            <a:pathLst>
              <a:path w="19050" h="4400550">
                <a:moveTo>
                  <a:pt x="16509" y="12700"/>
                </a:moveTo>
                <a:lnTo>
                  <a:pt x="16509" y="44069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Freeform 191"/>
          <p:cNvSpPr/>
          <p:nvPr/>
        </p:nvSpPr>
        <p:spPr>
          <a:xfrm>
            <a:off x="1949450" y="2762250"/>
            <a:ext cx="8401050" cy="57150"/>
          </a:xfrm>
          <a:custGeom>
            <a:avLst/>
            <a:gdLst>
              <a:gd name="connsiteX0" fmla="*/ 25400 w 8401050"/>
              <a:gd name="connsiteY0" fmla="*/ 26670 h 57150"/>
              <a:gd name="connsiteX1" fmla="*/ 8401050 w 8401050"/>
              <a:gd name="connsiteY1" fmla="*/ 26670 h 57150"/>
            </a:gdLst>
            <a:ahLst/>
            <a:cxnLst>
              <a:cxn ang="0">
                <a:pos x="connsiteX0" y="connsiteY0"/>
              </a:cxn>
              <a:cxn ang="0">
                <a:pos x="connsiteX1" y="connsiteY1"/>
              </a:cxn>
            </a:cxnLst>
            <a:rect l="l" t="t" r="r" b="b"/>
            <a:pathLst>
              <a:path w="8401050" h="57150">
                <a:moveTo>
                  <a:pt x="25400" y="26670"/>
                </a:moveTo>
                <a:lnTo>
                  <a:pt x="8401050" y="26670"/>
                </a:lnTo>
              </a:path>
            </a:pathLst>
          </a:custGeom>
          <a:ln w="381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Freeform 192"/>
          <p:cNvSpPr/>
          <p:nvPr/>
        </p:nvSpPr>
        <p:spPr>
          <a:xfrm>
            <a:off x="1949450" y="4362450"/>
            <a:ext cx="8401050" cy="31750"/>
          </a:xfrm>
          <a:custGeom>
            <a:avLst/>
            <a:gdLst>
              <a:gd name="connsiteX0" fmla="*/ 25400 w 8401050"/>
              <a:gd name="connsiteY0" fmla="*/ 22860 h 31750"/>
              <a:gd name="connsiteX1" fmla="*/ 8401050 w 8401050"/>
              <a:gd name="connsiteY1" fmla="*/ 22860 h 31750"/>
            </a:gdLst>
            <a:ahLst/>
            <a:cxnLst>
              <a:cxn ang="0">
                <a:pos x="connsiteX0" y="connsiteY0"/>
              </a:cxn>
              <a:cxn ang="0">
                <a:pos x="connsiteX1" y="connsiteY1"/>
              </a:cxn>
            </a:cxnLst>
            <a:rect l="l" t="t" r="r" b="b"/>
            <a:pathLst>
              <a:path w="8401050" h="31750">
                <a:moveTo>
                  <a:pt x="25400" y="22860"/>
                </a:moveTo>
                <a:lnTo>
                  <a:pt x="8401050" y="2286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193"/>
          <p:cNvSpPr/>
          <p:nvPr/>
        </p:nvSpPr>
        <p:spPr>
          <a:xfrm>
            <a:off x="1962150" y="1568450"/>
            <a:ext cx="31750" cy="4413250"/>
          </a:xfrm>
          <a:custGeom>
            <a:avLst/>
            <a:gdLst>
              <a:gd name="connsiteX0" fmla="*/ 19050 w 31750"/>
              <a:gd name="connsiteY0" fmla="*/ 25400 h 4413250"/>
              <a:gd name="connsiteX1" fmla="*/ 19050 w 31750"/>
              <a:gd name="connsiteY1" fmla="*/ 4419600 h 4413250"/>
            </a:gdLst>
            <a:ahLst/>
            <a:cxnLst>
              <a:cxn ang="0">
                <a:pos x="connsiteX0" y="connsiteY0"/>
              </a:cxn>
              <a:cxn ang="0">
                <a:pos x="connsiteX1" y="connsiteY1"/>
              </a:cxn>
            </a:cxnLst>
            <a:rect l="l" t="t" r="r" b="b"/>
            <a:pathLst>
              <a:path w="31750" h="4413250">
                <a:moveTo>
                  <a:pt x="19050" y="25400"/>
                </a:moveTo>
                <a:lnTo>
                  <a:pt x="19050" y="44196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Freeform 194"/>
          <p:cNvSpPr/>
          <p:nvPr/>
        </p:nvSpPr>
        <p:spPr>
          <a:xfrm>
            <a:off x="10318750" y="1568450"/>
            <a:ext cx="31750" cy="4413250"/>
          </a:xfrm>
          <a:custGeom>
            <a:avLst/>
            <a:gdLst>
              <a:gd name="connsiteX0" fmla="*/ 25400 w 31750"/>
              <a:gd name="connsiteY0" fmla="*/ 25400 h 4413250"/>
              <a:gd name="connsiteX1" fmla="*/ 25400 w 31750"/>
              <a:gd name="connsiteY1" fmla="*/ 4419600 h 4413250"/>
            </a:gdLst>
            <a:ahLst/>
            <a:cxnLst>
              <a:cxn ang="0">
                <a:pos x="connsiteX0" y="connsiteY0"/>
              </a:cxn>
              <a:cxn ang="0">
                <a:pos x="connsiteX1" y="connsiteY1"/>
              </a:cxn>
            </a:cxnLst>
            <a:rect l="l" t="t" r="r" b="b"/>
            <a:pathLst>
              <a:path w="31750" h="4413250">
                <a:moveTo>
                  <a:pt x="25400" y="25400"/>
                </a:moveTo>
                <a:lnTo>
                  <a:pt x="25400" y="441960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Freeform 195"/>
          <p:cNvSpPr/>
          <p:nvPr/>
        </p:nvSpPr>
        <p:spPr>
          <a:xfrm>
            <a:off x="1949450" y="1581150"/>
            <a:ext cx="8401050" cy="31750"/>
          </a:xfrm>
          <a:custGeom>
            <a:avLst/>
            <a:gdLst>
              <a:gd name="connsiteX0" fmla="*/ 25400 w 8401050"/>
              <a:gd name="connsiteY0" fmla="*/ 19050 h 31750"/>
              <a:gd name="connsiteX1" fmla="*/ 8401050 w 8401050"/>
              <a:gd name="connsiteY1" fmla="*/ 19050 h 31750"/>
            </a:gdLst>
            <a:ahLst/>
            <a:cxnLst>
              <a:cxn ang="0">
                <a:pos x="connsiteX0" y="connsiteY0"/>
              </a:cxn>
              <a:cxn ang="0">
                <a:pos x="connsiteX1" y="connsiteY1"/>
              </a:cxn>
            </a:cxnLst>
            <a:rect l="l" t="t" r="r" b="b"/>
            <a:pathLst>
              <a:path w="8401050" h="31750">
                <a:moveTo>
                  <a:pt x="25400" y="19050"/>
                </a:moveTo>
                <a:lnTo>
                  <a:pt x="8401050" y="1905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Freeform 196"/>
          <p:cNvSpPr/>
          <p:nvPr/>
        </p:nvSpPr>
        <p:spPr>
          <a:xfrm>
            <a:off x="1949450" y="5962650"/>
            <a:ext cx="8401050" cy="31750"/>
          </a:xfrm>
          <a:custGeom>
            <a:avLst/>
            <a:gdLst>
              <a:gd name="connsiteX0" fmla="*/ 25400 w 8401050"/>
              <a:gd name="connsiteY0" fmla="*/ 19050 h 31750"/>
              <a:gd name="connsiteX1" fmla="*/ 8401050 w 8401050"/>
              <a:gd name="connsiteY1" fmla="*/ 19050 h 31750"/>
            </a:gdLst>
            <a:ahLst/>
            <a:cxnLst>
              <a:cxn ang="0">
                <a:pos x="connsiteX0" y="connsiteY0"/>
              </a:cxn>
              <a:cxn ang="0">
                <a:pos x="connsiteX1" y="connsiteY1"/>
              </a:cxn>
            </a:cxnLst>
            <a:rect l="l" t="t" r="r" b="b"/>
            <a:pathLst>
              <a:path w="8401050" h="31750">
                <a:moveTo>
                  <a:pt x="25400" y="19050"/>
                </a:moveTo>
                <a:lnTo>
                  <a:pt x="8401050" y="19050"/>
                </a:lnTo>
              </a:path>
            </a:pathLst>
          </a:custGeom>
          <a:ln w="1270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Freeform 197"/>
          <p:cNvSpPr/>
          <p:nvPr/>
        </p:nvSpPr>
        <p:spPr>
          <a:xfrm>
            <a:off x="1962150" y="1555750"/>
            <a:ext cx="1682750" cy="1225550"/>
          </a:xfrm>
          <a:custGeom>
            <a:avLst/>
            <a:gdLst>
              <a:gd name="connsiteX0" fmla="*/ 19812 w 1682750"/>
              <a:gd name="connsiteY0" fmla="*/ 28448 h 1225550"/>
              <a:gd name="connsiteX1" fmla="*/ 1686686 w 1682750"/>
              <a:gd name="connsiteY1" fmla="*/ 1226947 h 1225550"/>
            </a:gdLst>
            <a:ahLst/>
            <a:cxnLst>
              <a:cxn ang="0">
                <a:pos x="connsiteX0" y="connsiteY0"/>
              </a:cxn>
              <a:cxn ang="0">
                <a:pos x="connsiteX1" y="connsiteY1"/>
              </a:cxn>
            </a:cxnLst>
            <a:rect l="l" t="t" r="r" b="b"/>
            <a:pathLst>
              <a:path w="1682750" h="1225550">
                <a:moveTo>
                  <a:pt x="19812" y="28448"/>
                </a:moveTo>
                <a:lnTo>
                  <a:pt x="1686686" y="1226947"/>
                </a:lnTo>
              </a:path>
            </a:pathLst>
          </a:custGeom>
          <a:ln w="28955">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Freeform 198"/>
          <p:cNvSpPr/>
          <p:nvPr/>
        </p:nvSpPr>
        <p:spPr>
          <a:xfrm>
            <a:off x="9023350" y="3117850"/>
            <a:ext cx="742950" cy="311150"/>
          </a:xfrm>
          <a:custGeom>
            <a:avLst/>
            <a:gdLst>
              <a:gd name="connsiteX0" fmla="*/ 26923 w 742950"/>
              <a:gd name="connsiteY0" fmla="*/ 167894 h 311150"/>
              <a:gd name="connsiteX1" fmla="*/ 385826 w 742950"/>
              <a:gd name="connsiteY1" fmla="*/ 23876 h 311150"/>
              <a:gd name="connsiteX2" fmla="*/ 744728 w 742950"/>
              <a:gd name="connsiteY2" fmla="*/ 167894 h 311150"/>
              <a:gd name="connsiteX3" fmla="*/ 385826 w 742950"/>
              <a:gd name="connsiteY3" fmla="*/ 311912 h 311150"/>
              <a:gd name="connsiteX4" fmla="*/ 26923 w 742950"/>
              <a:gd name="connsiteY4" fmla="*/ 167894 h 311150"/>
              <a:gd name="connsiteX5" fmla="*/ 26923 w 742950"/>
              <a:gd name="connsiteY5" fmla="*/ 167894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50" h="311150">
                <a:moveTo>
                  <a:pt x="26923" y="167894"/>
                </a:moveTo>
                <a:cubicBezTo>
                  <a:pt x="26923" y="88392"/>
                  <a:pt x="187579" y="23876"/>
                  <a:pt x="385826" y="23876"/>
                </a:cubicBezTo>
                <a:cubicBezTo>
                  <a:pt x="584072" y="23876"/>
                  <a:pt x="744728" y="88392"/>
                  <a:pt x="744728" y="167894"/>
                </a:cubicBezTo>
                <a:cubicBezTo>
                  <a:pt x="744728" y="247396"/>
                  <a:pt x="584072" y="311912"/>
                  <a:pt x="385826" y="311912"/>
                </a:cubicBezTo>
                <a:cubicBezTo>
                  <a:pt x="187579" y="311912"/>
                  <a:pt x="26923" y="247396"/>
                  <a:pt x="26923" y="167894"/>
                </a:cubicBezTo>
                <a:lnTo>
                  <a:pt x="26923" y="167894"/>
                </a:lnTo>
                <a:close/>
              </a:path>
            </a:pathLst>
          </a:custGeom>
          <a:solidFill>
            <a:srgbClr val="000000">
              <a:alpha val="0"/>
            </a:srgbClr>
          </a:solidFill>
          <a:ln w="25907">
            <a:solidFill>
              <a:srgbClr val="FE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Freeform 199"/>
          <p:cNvSpPr/>
          <p:nvPr/>
        </p:nvSpPr>
        <p:spPr>
          <a:xfrm>
            <a:off x="9061450" y="5060950"/>
            <a:ext cx="730250" cy="311150"/>
          </a:xfrm>
          <a:custGeom>
            <a:avLst/>
            <a:gdLst>
              <a:gd name="connsiteX0" fmla="*/ 22352 w 730250"/>
              <a:gd name="connsiteY0" fmla="*/ 168656 h 311150"/>
              <a:gd name="connsiteX1" fmla="*/ 382016 w 730250"/>
              <a:gd name="connsiteY1" fmla="*/ 23876 h 311150"/>
              <a:gd name="connsiteX2" fmla="*/ 741680 w 730250"/>
              <a:gd name="connsiteY2" fmla="*/ 168656 h 311150"/>
              <a:gd name="connsiteX3" fmla="*/ 382016 w 730250"/>
              <a:gd name="connsiteY3" fmla="*/ 313436 h 311150"/>
              <a:gd name="connsiteX4" fmla="*/ 22352 w 730250"/>
              <a:gd name="connsiteY4" fmla="*/ 168656 h 311150"/>
              <a:gd name="connsiteX5" fmla="*/ 22352 w 730250"/>
              <a:gd name="connsiteY5" fmla="*/ 168656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250" h="311150">
                <a:moveTo>
                  <a:pt x="22352" y="168656"/>
                </a:moveTo>
                <a:cubicBezTo>
                  <a:pt x="22352" y="88646"/>
                  <a:pt x="183388" y="23876"/>
                  <a:pt x="382016" y="23876"/>
                </a:cubicBezTo>
                <a:cubicBezTo>
                  <a:pt x="580643" y="23876"/>
                  <a:pt x="741680" y="88646"/>
                  <a:pt x="741680" y="168656"/>
                </a:cubicBezTo>
                <a:cubicBezTo>
                  <a:pt x="741680" y="248666"/>
                  <a:pt x="580643" y="313436"/>
                  <a:pt x="382016" y="313436"/>
                </a:cubicBezTo>
                <a:cubicBezTo>
                  <a:pt x="183388" y="313436"/>
                  <a:pt x="22352" y="248666"/>
                  <a:pt x="22352" y="168656"/>
                </a:cubicBezTo>
                <a:lnTo>
                  <a:pt x="22352" y="168656"/>
                </a:lnTo>
                <a:close/>
              </a:path>
            </a:pathLst>
          </a:custGeom>
          <a:solidFill>
            <a:srgbClr val="000000">
              <a:alpha val="0"/>
            </a:srgbClr>
          </a:solidFill>
          <a:ln w="25907">
            <a:solidFill>
              <a:srgbClr val="FE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TextBox 200"/>
          <p:cNvSpPr txBox="1"/>
          <p:nvPr/>
        </p:nvSpPr>
        <p:spPr>
          <a:xfrm>
            <a:off x="1871473" y="142062"/>
            <a:ext cx="8267881" cy="1097280"/>
          </a:xfrm>
          <a:prstGeom prst="rect">
            <a:avLst/>
          </a:prstGeom>
          <a:noFill/>
        </p:spPr>
        <p:txBody>
          <a:bodyPr wrap="square" lIns="0" tIns="0" rIns="0" bIns="0" rtlCol="0">
            <a:spAutoFit/>
          </a:bodyPr>
          <a:lstStyle/>
          <a:p>
            <a:pPr indent="839724"/>
            <a:r>
              <a:rPr lang="en-US" altLang="zh-CN" sz="3600" dirty="0">
                <a:solidFill>
                  <a:srgbClr val="006EBF"/>
                </a:solidFill>
                <a:latin typeface="Arial"/>
                <a:ea typeface="Arial"/>
              </a:rPr>
              <a:t>Como</a:t>
            </a:r>
            <a:r>
              <a:rPr lang="en-US" altLang="zh-CN" sz="3600" dirty="0">
                <a:solidFill>
                  <a:srgbClr val="006EBF"/>
                </a:solidFill>
                <a:latin typeface="Arial"/>
                <a:cs typeface="Arial"/>
              </a:rPr>
              <a:t> </a:t>
            </a:r>
            <a:r>
              <a:rPr lang="en-US" altLang="zh-CN" sz="3600" dirty="0">
                <a:solidFill>
                  <a:srgbClr val="006EBF"/>
                </a:solidFill>
                <a:latin typeface="Arial"/>
                <a:ea typeface="Arial"/>
              </a:rPr>
              <a:t>medir</a:t>
            </a:r>
            <a:r>
              <a:rPr lang="en-US" altLang="zh-CN" sz="3600" dirty="0">
                <a:solidFill>
                  <a:srgbClr val="006EBF"/>
                </a:solidFill>
                <a:latin typeface="Arial"/>
                <a:cs typeface="Arial"/>
              </a:rPr>
              <a:t> </a:t>
            </a:r>
            <a:r>
              <a:rPr lang="en-US" altLang="zh-CN" sz="3600" dirty="0">
                <a:solidFill>
                  <a:srgbClr val="006EBF"/>
                </a:solidFill>
                <a:latin typeface="Arial"/>
                <a:ea typeface="Arial"/>
              </a:rPr>
              <a:t>o</a:t>
            </a:r>
            <a:r>
              <a:rPr lang="en-US" altLang="zh-CN" sz="3600" dirty="0">
                <a:solidFill>
                  <a:srgbClr val="006EBF"/>
                </a:solidFill>
                <a:latin typeface="Arial"/>
                <a:cs typeface="Arial"/>
              </a:rPr>
              <a:t> </a:t>
            </a:r>
            <a:r>
              <a:rPr lang="en-US" altLang="zh-CN" sz="3600" dirty="0">
                <a:solidFill>
                  <a:srgbClr val="006EBF"/>
                </a:solidFill>
                <a:latin typeface="Arial"/>
                <a:ea typeface="Arial"/>
              </a:rPr>
              <a:t>risco</a:t>
            </a:r>
            <a:r>
              <a:rPr lang="en-US" altLang="zh-CN" sz="3600" dirty="0">
                <a:solidFill>
                  <a:srgbClr val="006EBF"/>
                </a:solidFill>
                <a:latin typeface="Arial"/>
                <a:cs typeface="Arial"/>
              </a:rPr>
              <a:t> </a:t>
            </a:r>
            <a:r>
              <a:rPr lang="en-US" altLang="zh-CN" sz="3600" dirty="0">
                <a:solidFill>
                  <a:srgbClr val="006EBF"/>
                </a:solidFill>
                <a:latin typeface="Arial"/>
                <a:ea typeface="Arial"/>
              </a:rPr>
              <a:t>absoluto</a:t>
            </a:r>
            <a:r>
              <a:rPr lang="en-US" altLang="zh-CN" sz="3600" dirty="0">
                <a:solidFill>
                  <a:srgbClr val="006EBF"/>
                </a:solidFill>
                <a:latin typeface="Arial"/>
                <a:cs typeface="Arial"/>
              </a:rPr>
              <a:t> </a:t>
            </a:r>
            <a:r>
              <a:rPr lang="en-US" altLang="zh-CN" sz="3600" dirty="0">
                <a:solidFill>
                  <a:srgbClr val="006EBF"/>
                </a:solidFill>
                <a:latin typeface="Arial"/>
                <a:ea typeface="Arial"/>
              </a:rPr>
              <a:t>e</a:t>
            </a:r>
            <a:r>
              <a:rPr lang="en-US" altLang="zh-CN" sz="3600" spc="-34" dirty="0">
                <a:solidFill>
                  <a:srgbClr val="006EBF"/>
                </a:solidFill>
                <a:latin typeface="Arial"/>
                <a:cs typeface="Arial"/>
              </a:rPr>
              <a:t> </a:t>
            </a:r>
            <a:r>
              <a:rPr lang="en-US" altLang="zh-CN" sz="3600" dirty="0">
                <a:solidFill>
                  <a:srgbClr val="006EBF"/>
                </a:solidFill>
                <a:latin typeface="Arial"/>
                <a:ea typeface="Arial"/>
              </a:rPr>
              <a:t>a</a:t>
            </a:r>
          </a:p>
          <a:p>
            <a:r>
              <a:rPr lang="en-US" altLang="zh-CN" sz="3600" dirty="0">
                <a:solidFill>
                  <a:srgbClr val="006EBF"/>
                </a:solidFill>
                <a:latin typeface="Arial"/>
                <a:ea typeface="Arial"/>
              </a:rPr>
              <a:t>associação</a:t>
            </a:r>
            <a:r>
              <a:rPr lang="en-US" altLang="zh-CN" sz="3600" dirty="0">
                <a:solidFill>
                  <a:srgbClr val="006EBF"/>
                </a:solidFill>
                <a:latin typeface="Arial"/>
                <a:cs typeface="Arial"/>
              </a:rPr>
              <a:t> </a:t>
            </a:r>
            <a:r>
              <a:rPr lang="en-US" altLang="zh-CN" sz="3600" dirty="0">
                <a:solidFill>
                  <a:srgbClr val="006EBF"/>
                </a:solidFill>
                <a:latin typeface="Arial"/>
                <a:ea typeface="Arial"/>
              </a:rPr>
              <a:t>entre</a:t>
            </a:r>
            <a:r>
              <a:rPr lang="en-US" altLang="zh-CN" sz="3600" dirty="0">
                <a:solidFill>
                  <a:srgbClr val="006EBF"/>
                </a:solidFill>
                <a:latin typeface="Arial"/>
                <a:cs typeface="Arial"/>
              </a:rPr>
              <a:t> </a:t>
            </a:r>
            <a:r>
              <a:rPr lang="en-US" altLang="zh-CN" sz="3600" dirty="0">
                <a:solidFill>
                  <a:srgbClr val="006EBF"/>
                </a:solidFill>
                <a:latin typeface="Arial"/>
                <a:ea typeface="Arial"/>
              </a:rPr>
              <a:t>exposição</a:t>
            </a:r>
            <a:r>
              <a:rPr lang="en-US" altLang="zh-CN" sz="3600" dirty="0">
                <a:solidFill>
                  <a:srgbClr val="006EBF"/>
                </a:solidFill>
                <a:latin typeface="Arial"/>
                <a:cs typeface="Arial"/>
              </a:rPr>
              <a:t> </a:t>
            </a:r>
            <a:r>
              <a:rPr lang="en-US" altLang="zh-CN" sz="3600" dirty="0">
                <a:solidFill>
                  <a:srgbClr val="006EBF"/>
                </a:solidFill>
                <a:latin typeface="Arial"/>
                <a:ea typeface="Arial"/>
              </a:rPr>
              <a:t>e</a:t>
            </a:r>
            <a:r>
              <a:rPr lang="en-US" altLang="zh-CN" sz="3600" spc="-60" dirty="0">
                <a:solidFill>
                  <a:srgbClr val="006EBF"/>
                </a:solidFill>
                <a:latin typeface="Arial"/>
                <a:cs typeface="Arial"/>
              </a:rPr>
              <a:t> </a:t>
            </a:r>
            <a:r>
              <a:rPr lang="en-US" altLang="zh-CN" sz="3600" dirty="0" err="1">
                <a:solidFill>
                  <a:srgbClr val="006EBF"/>
                </a:solidFill>
                <a:latin typeface="Arial"/>
                <a:ea typeface="Arial"/>
              </a:rPr>
              <a:t>desfecho</a:t>
            </a:r>
            <a:r>
              <a:rPr lang="en-US" altLang="zh-CN" sz="3600" dirty="0">
                <a:solidFill>
                  <a:srgbClr val="006EBF"/>
                </a:solidFill>
                <a:latin typeface="Arial"/>
                <a:ea typeface="Arial"/>
              </a:rPr>
              <a:t>?</a:t>
            </a:r>
          </a:p>
        </p:txBody>
      </p:sp>
      <p:sp>
        <p:nvSpPr>
          <p:cNvPr id="201" name="TextBox 201"/>
          <p:cNvSpPr txBox="1"/>
          <p:nvPr/>
        </p:nvSpPr>
        <p:spPr>
          <a:xfrm>
            <a:off x="2529824" y="1649929"/>
            <a:ext cx="1039334" cy="274320"/>
          </a:xfrm>
          <a:prstGeom prst="rect">
            <a:avLst/>
          </a:prstGeom>
          <a:noFill/>
        </p:spPr>
        <p:txBody>
          <a:bodyPr wrap="square" lIns="0" tIns="0" rIns="0" bIns="0" rtlCol="0">
            <a:spAutoFit/>
          </a:bodyPr>
          <a:lstStyle/>
          <a:p>
            <a:r>
              <a:rPr lang="en-US" altLang="zh-CN" b="1" spc="-5" dirty="0">
                <a:solidFill>
                  <a:srgbClr val="FEFEFE"/>
                </a:solidFill>
                <a:latin typeface="Arial"/>
                <a:ea typeface="Arial"/>
              </a:rPr>
              <a:t>Desfec</a:t>
            </a:r>
            <a:r>
              <a:rPr lang="en-US" altLang="zh-CN" b="1" dirty="0">
                <a:solidFill>
                  <a:srgbClr val="FEFEFE"/>
                </a:solidFill>
                <a:latin typeface="Arial"/>
                <a:ea typeface="Arial"/>
              </a:rPr>
              <a:t>ho</a:t>
            </a:r>
          </a:p>
        </p:txBody>
      </p:sp>
      <p:sp>
        <p:nvSpPr>
          <p:cNvPr id="202" name="TextBox 202"/>
          <p:cNvSpPr txBox="1"/>
          <p:nvPr/>
        </p:nvSpPr>
        <p:spPr>
          <a:xfrm>
            <a:off x="3739643" y="1649685"/>
            <a:ext cx="1447317" cy="549129"/>
          </a:xfrm>
          <a:prstGeom prst="rect">
            <a:avLst/>
          </a:prstGeom>
          <a:noFill/>
        </p:spPr>
        <p:txBody>
          <a:bodyPr wrap="square" lIns="0" tIns="0" rIns="0" bIns="0" rtlCol="0">
            <a:spAutoFit/>
          </a:bodyPr>
          <a:lstStyle/>
          <a:p>
            <a:r>
              <a:rPr lang="en-US" altLang="zh-CN" b="1" dirty="0">
                <a:solidFill>
                  <a:srgbClr val="FEFEFE"/>
                </a:solidFill>
                <a:latin typeface="Arial"/>
                <a:ea typeface="Arial"/>
              </a:rPr>
              <a:t>Doentes</a:t>
            </a:r>
            <a:r>
              <a:rPr lang="en-US" altLang="zh-CN" b="1" spc="-5" dirty="0">
                <a:solidFill>
                  <a:srgbClr val="FEFEFE"/>
                </a:solidFill>
                <a:latin typeface="Arial"/>
                <a:cs typeface="Arial"/>
              </a:rPr>
              <a:t> </a:t>
            </a:r>
            <a:r>
              <a:rPr lang="en-US" altLang="zh-CN" b="1" spc="-5" dirty="0">
                <a:solidFill>
                  <a:srgbClr val="FEFEFE"/>
                </a:solidFill>
                <a:latin typeface="Arial"/>
                <a:ea typeface="Arial"/>
              </a:rPr>
              <a:t>com</a:t>
            </a:r>
          </a:p>
          <a:p>
            <a:r>
              <a:rPr lang="en-US" altLang="zh-CN" b="1" spc="-5" dirty="0">
                <a:solidFill>
                  <a:srgbClr val="FEFEFE"/>
                </a:solidFill>
                <a:latin typeface="Arial"/>
                <a:ea typeface="Arial"/>
              </a:rPr>
              <a:t>tra</a:t>
            </a:r>
            <a:r>
              <a:rPr lang="en-US" altLang="zh-CN" b="1" dirty="0">
                <a:solidFill>
                  <a:srgbClr val="FEFEFE"/>
                </a:solidFill>
                <a:latin typeface="Arial"/>
                <a:ea typeface="Arial"/>
              </a:rPr>
              <a:t>nstornos</a:t>
            </a:r>
          </a:p>
        </p:txBody>
      </p:sp>
      <p:sp>
        <p:nvSpPr>
          <p:cNvPr id="203" name="TextBox 203"/>
          <p:cNvSpPr txBox="1"/>
          <p:nvPr/>
        </p:nvSpPr>
        <p:spPr>
          <a:xfrm>
            <a:off x="5418454" y="1649685"/>
            <a:ext cx="1434112" cy="549129"/>
          </a:xfrm>
          <a:prstGeom prst="rect">
            <a:avLst/>
          </a:prstGeom>
          <a:noFill/>
        </p:spPr>
        <p:txBody>
          <a:bodyPr wrap="square" lIns="0" tIns="0" rIns="0" bIns="0" rtlCol="0">
            <a:spAutoFit/>
          </a:bodyPr>
          <a:lstStyle/>
          <a:p>
            <a:r>
              <a:rPr lang="en-US" altLang="zh-CN" b="1" spc="-5" dirty="0" err="1" smtClean="0">
                <a:solidFill>
                  <a:srgbClr val="FEFEFE"/>
                </a:solidFill>
                <a:latin typeface="Arial"/>
                <a:ea typeface="Arial"/>
              </a:rPr>
              <a:t>Sem</a:t>
            </a:r>
            <a:endParaRPr lang="en-US" altLang="zh-CN" b="1" spc="-5" dirty="0">
              <a:solidFill>
                <a:srgbClr val="FEFEFE"/>
              </a:solidFill>
              <a:latin typeface="Arial"/>
              <a:ea typeface="Arial"/>
            </a:endParaRPr>
          </a:p>
          <a:p>
            <a:r>
              <a:rPr lang="en-US" altLang="zh-CN" b="1" spc="-5" dirty="0">
                <a:solidFill>
                  <a:srgbClr val="FEFEFE"/>
                </a:solidFill>
                <a:latin typeface="Arial"/>
                <a:ea typeface="Arial"/>
              </a:rPr>
              <a:t>tra</a:t>
            </a:r>
            <a:r>
              <a:rPr lang="en-US" altLang="zh-CN" b="1" dirty="0">
                <a:solidFill>
                  <a:srgbClr val="FEFEFE"/>
                </a:solidFill>
                <a:latin typeface="Arial"/>
                <a:ea typeface="Arial"/>
              </a:rPr>
              <a:t>nstornos</a:t>
            </a:r>
          </a:p>
        </p:txBody>
      </p:sp>
      <p:sp>
        <p:nvSpPr>
          <p:cNvPr id="204" name="TextBox 204"/>
          <p:cNvSpPr txBox="1"/>
          <p:nvPr/>
        </p:nvSpPr>
        <p:spPr>
          <a:xfrm>
            <a:off x="3739642" y="2198814"/>
            <a:ext cx="6333790" cy="274320"/>
          </a:xfrm>
          <a:prstGeom prst="rect">
            <a:avLst/>
          </a:prstGeom>
          <a:noFill/>
        </p:spPr>
        <p:txBody>
          <a:bodyPr wrap="square" lIns="0" tIns="0" rIns="0" bIns="0" rtlCol="0">
            <a:spAutoFit/>
          </a:bodyPr>
          <a:lstStyle/>
          <a:p>
            <a:pPr>
              <a:tabLst>
                <a:tab pos="1678812" algn="l"/>
                <a:tab pos="3351529" algn="l"/>
                <a:tab pos="5024627" algn="l"/>
              </a:tabLst>
            </a:pPr>
            <a:r>
              <a:rPr lang="en-US" altLang="zh-CN" b="1" spc="-5" dirty="0">
                <a:solidFill>
                  <a:srgbClr val="FEFEFE"/>
                </a:solidFill>
                <a:latin typeface="Arial"/>
                <a:ea typeface="Arial"/>
              </a:rPr>
              <a:t>mentais	mentais	</a:t>
            </a:r>
            <a:r>
              <a:rPr lang="en-US" altLang="zh-CN" b="1" spc="-30" dirty="0">
                <a:solidFill>
                  <a:srgbClr val="FEFEFE"/>
                </a:solidFill>
                <a:latin typeface="Arial"/>
                <a:ea typeface="Arial"/>
              </a:rPr>
              <a:t>Total	</a:t>
            </a:r>
            <a:r>
              <a:rPr lang="en-US" altLang="zh-CN" b="1" dirty="0">
                <a:solidFill>
                  <a:srgbClr val="FEFEFE"/>
                </a:solidFill>
                <a:latin typeface="Arial"/>
                <a:ea typeface="Arial"/>
              </a:rPr>
              <a:t>Incidência</a:t>
            </a:r>
            <a:r>
              <a:rPr lang="en-US" altLang="zh-CN" b="1" spc="-35" dirty="0">
                <a:solidFill>
                  <a:srgbClr val="FEFEFE"/>
                </a:solidFill>
                <a:latin typeface="Arial"/>
                <a:ea typeface="Arial"/>
              </a:rPr>
              <a:t>/</a:t>
            </a:r>
          </a:p>
        </p:txBody>
      </p:sp>
      <p:sp>
        <p:nvSpPr>
          <p:cNvPr id="205" name="TextBox 205"/>
          <p:cNvSpPr txBox="1"/>
          <p:nvPr/>
        </p:nvSpPr>
        <p:spPr>
          <a:xfrm>
            <a:off x="2072640" y="2473134"/>
            <a:ext cx="8279526" cy="274320"/>
          </a:xfrm>
          <a:prstGeom prst="rect">
            <a:avLst/>
          </a:prstGeom>
          <a:noFill/>
        </p:spPr>
        <p:txBody>
          <a:bodyPr wrap="square" lIns="0" tIns="0" rIns="0" bIns="0" rtlCol="0">
            <a:spAutoFit/>
          </a:bodyPr>
          <a:lstStyle/>
          <a:p>
            <a:pPr>
              <a:tabLst>
                <a:tab pos="1667002" algn="l"/>
                <a:tab pos="3345814" algn="l"/>
                <a:tab pos="6691629" algn="l"/>
              </a:tabLst>
            </a:pPr>
            <a:r>
              <a:rPr lang="en-US" altLang="zh-CN" b="1" spc="-5" dirty="0">
                <a:solidFill>
                  <a:srgbClr val="FEFEFE"/>
                </a:solidFill>
                <a:latin typeface="Arial"/>
                <a:ea typeface="Arial"/>
              </a:rPr>
              <a:t>Exposição	comuns	comuns	</a:t>
            </a:r>
            <a:r>
              <a:rPr lang="en-US" altLang="zh-CN" b="1" dirty="0">
                <a:solidFill>
                  <a:srgbClr val="FEFEFE"/>
                </a:solidFill>
                <a:latin typeface="Arial"/>
                <a:ea typeface="Arial"/>
              </a:rPr>
              <a:t>100</a:t>
            </a:r>
            <a:r>
              <a:rPr lang="en-US" altLang="zh-CN" b="1" spc="-44" dirty="0">
                <a:solidFill>
                  <a:srgbClr val="FEFEFE"/>
                </a:solidFill>
                <a:latin typeface="Arial"/>
                <a:cs typeface="Arial"/>
              </a:rPr>
              <a:t> </a:t>
            </a:r>
            <a:r>
              <a:rPr lang="en-US" altLang="zh-CN" b="1" dirty="0">
                <a:solidFill>
                  <a:srgbClr val="FEFEFE"/>
                </a:solidFill>
                <a:latin typeface="Arial"/>
                <a:ea typeface="Arial"/>
              </a:rPr>
              <a:t>mulheres</a:t>
            </a:r>
          </a:p>
        </p:txBody>
      </p:sp>
      <p:sp>
        <p:nvSpPr>
          <p:cNvPr id="206" name="TextBox 206"/>
          <p:cNvSpPr txBox="1"/>
          <p:nvPr/>
        </p:nvSpPr>
        <p:spPr>
          <a:xfrm>
            <a:off x="2072641" y="2836710"/>
            <a:ext cx="1358749" cy="1097661"/>
          </a:xfrm>
          <a:prstGeom prst="rect">
            <a:avLst/>
          </a:prstGeom>
          <a:noFill/>
        </p:spPr>
        <p:txBody>
          <a:bodyPr wrap="square" lIns="0" tIns="0" rIns="0" bIns="0" rtlCol="0">
            <a:spAutoFit/>
          </a:bodyPr>
          <a:lstStyle/>
          <a:p>
            <a:pPr hangingPunct="0"/>
            <a:r>
              <a:rPr lang="en-US" altLang="zh-CN" spc="40" dirty="0">
                <a:solidFill>
                  <a:srgbClr val="000000"/>
                </a:solidFill>
                <a:latin typeface="Arial"/>
                <a:ea typeface="Arial"/>
              </a:rPr>
              <a:t>Presença</a:t>
            </a:r>
            <a:r>
              <a:rPr lang="en-US" altLang="zh-CN" spc="-245" dirty="0">
                <a:solidFill>
                  <a:srgbClr val="000000"/>
                </a:solidFill>
                <a:latin typeface="Arial"/>
                <a:cs typeface="Arial"/>
              </a:rPr>
              <a:t> </a:t>
            </a:r>
            <a:r>
              <a:rPr lang="en-US" altLang="zh-CN" spc="55" dirty="0">
                <a:solidFill>
                  <a:srgbClr val="000000"/>
                </a:solidFill>
                <a:latin typeface="Arial"/>
                <a:ea typeface="Arial"/>
              </a:rPr>
              <a:t>de</a:t>
            </a:r>
            <a:r>
              <a:rPr lang="en-US" altLang="zh-CN" dirty="0">
                <a:solidFill>
                  <a:srgbClr val="000000"/>
                </a:solidFill>
                <a:latin typeface="Arial"/>
                <a:cs typeface="Arial"/>
              </a:rPr>
              <a:t> </a:t>
            </a:r>
            <a:r>
              <a:rPr lang="en-US" altLang="zh-CN" spc="40" dirty="0">
                <a:solidFill>
                  <a:srgbClr val="000000"/>
                </a:solidFill>
                <a:latin typeface="Arial"/>
                <a:ea typeface="Arial"/>
              </a:rPr>
              <a:t>violência</a:t>
            </a:r>
            <a:r>
              <a:rPr lang="en-US" altLang="zh-CN" spc="-234" dirty="0">
                <a:solidFill>
                  <a:srgbClr val="000000"/>
                </a:solidFill>
                <a:latin typeface="Arial"/>
                <a:cs typeface="Arial"/>
              </a:rPr>
              <a:t> </a:t>
            </a:r>
            <a:r>
              <a:rPr lang="en-US" altLang="zh-CN" spc="55" dirty="0">
                <a:solidFill>
                  <a:srgbClr val="000000"/>
                </a:solidFill>
                <a:latin typeface="Arial"/>
                <a:ea typeface="Arial"/>
              </a:rPr>
              <a:t>do</a:t>
            </a:r>
            <a:r>
              <a:rPr lang="en-US" altLang="zh-CN" dirty="0">
                <a:solidFill>
                  <a:srgbClr val="000000"/>
                </a:solidFill>
                <a:latin typeface="Arial"/>
                <a:cs typeface="Arial"/>
              </a:rPr>
              <a:t> </a:t>
            </a:r>
            <a:r>
              <a:rPr lang="en-US" altLang="zh-CN" spc="-5" dirty="0">
                <a:solidFill>
                  <a:srgbClr val="000000"/>
                </a:solidFill>
                <a:latin typeface="Arial"/>
                <a:ea typeface="Arial"/>
              </a:rPr>
              <a:t>pa</a:t>
            </a:r>
            <a:r>
              <a:rPr lang="en-US" altLang="zh-CN" dirty="0">
                <a:solidFill>
                  <a:srgbClr val="000000"/>
                </a:solidFill>
                <a:latin typeface="Arial"/>
                <a:ea typeface="Arial"/>
              </a:rPr>
              <a:t>rceiro</a:t>
            </a:r>
            <a:r>
              <a:rPr lang="en-US" altLang="zh-CN" dirty="0">
                <a:solidFill>
                  <a:srgbClr val="000000"/>
                </a:solidFill>
                <a:latin typeface="Arial"/>
                <a:cs typeface="Arial"/>
              </a:rPr>
              <a:t> </a:t>
            </a:r>
            <a:r>
              <a:rPr lang="en-US" altLang="zh-CN" spc="-5" dirty="0">
                <a:solidFill>
                  <a:srgbClr val="000000"/>
                </a:solidFill>
                <a:latin typeface="Arial"/>
                <a:ea typeface="Arial"/>
              </a:rPr>
              <a:t>(expostos</a:t>
            </a:r>
            <a:r>
              <a:rPr lang="en-US" altLang="zh-CN" dirty="0">
                <a:solidFill>
                  <a:srgbClr val="000000"/>
                </a:solidFill>
                <a:latin typeface="Arial"/>
                <a:ea typeface="Arial"/>
              </a:rPr>
              <a:t>)</a:t>
            </a:r>
          </a:p>
        </p:txBody>
      </p:sp>
      <p:sp>
        <p:nvSpPr>
          <p:cNvPr id="207" name="TextBox 207"/>
          <p:cNvSpPr txBox="1"/>
          <p:nvPr/>
        </p:nvSpPr>
        <p:spPr>
          <a:xfrm>
            <a:off x="4158743" y="3141539"/>
            <a:ext cx="295927"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21</a:t>
            </a:r>
          </a:p>
        </p:txBody>
      </p:sp>
      <p:sp>
        <p:nvSpPr>
          <p:cNvPr id="208" name="TextBox 208"/>
          <p:cNvSpPr txBox="1"/>
          <p:nvPr/>
        </p:nvSpPr>
        <p:spPr>
          <a:xfrm>
            <a:off x="5837555" y="3141539"/>
            <a:ext cx="295927"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13</a:t>
            </a:r>
          </a:p>
        </p:txBody>
      </p:sp>
      <p:sp>
        <p:nvSpPr>
          <p:cNvPr id="209" name="TextBox 209"/>
          <p:cNvSpPr txBox="1"/>
          <p:nvPr/>
        </p:nvSpPr>
        <p:spPr>
          <a:xfrm>
            <a:off x="7510527" y="3141539"/>
            <a:ext cx="295927"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44</a:t>
            </a:r>
          </a:p>
        </p:txBody>
      </p:sp>
      <p:sp>
        <p:nvSpPr>
          <p:cNvPr id="210" name="TextBox 210"/>
          <p:cNvSpPr txBox="1"/>
          <p:nvPr/>
        </p:nvSpPr>
        <p:spPr>
          <a:xfrm>
            <a:off x="9183370" y="3141539"/>
            <a:ext cx="507959"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4</a:t>
            </a:r>
            <a:r>
              <a:rPr lang="en-US" altLang="zh-CN" sz="2000" dirty="0">
                <a:solidFill>
                  <a:srgbClr val="000000"/>
                </a:solidFill>
                <a:latin typeface="Arial"/>
                <a:ea typeface="Arial"/>
              </a:rPr>
              <a:t>7,7</a:t>
            </a:r>
          </a:p>
        </p:txBody>
      </p:sp>
      <p:sp>
        <p:nvSpPr>
          <p:cNvPr id="211" name="TextBox 211"/>
          <p:cNvSpPr txBox="1"/>
          <p:nvPr/>
        </p:nvSpPr>
        <p:spPr>
          <a:xfrm>
            <a:off x="2072641" y="4433609"/>
            <a:ext cx="1332841" cy="1371943"/>
          </a:xfrm>
          <a:prstGeom prst="rect">
            <a:avLst/>
          </a:prstGeom>
          <a:noFill/>
        </p:spPr>
        <p:txBody>
          <a:bodyPr wrap="square" lIns="0" tIns="0" rIns="0" bIns="0" rtlCol="0">
            <a:spAutoFit/>
          </a:bodyPr>
          <a:lstStyle/>
          <a:p>
            <a:pPr hangingPunct="0"/>
            <a:r>
              <a:rPr lang="en-US" altLang="zh-CN" spc="40" dirty="0">
                <a:solidFill>
                  <a:srgbClr val="000000"/>
                </a:solidFill>
                <a:latin typeface="Arial"/>
                <a:ea typeface="Arial"/>
              </a:rPr>
              <a:t>Ausência</a:t>
            </a:r>
            <a:r>
              <a:rPr lang="en-US" altLang="zh-CN" spc="-239" dirty="0">
                <a:solidFill>
                  <a:srgbClr val="000000"/>
                </a:solidFill>
                <a:latin typeface="Arial"/>
                <a:cs typeface="Arial"/>
              </a:rPr>
              <a:t> </a:t>
            </a:r>
            <a:r>
              <a:rPr lang="en-US" altLang="zh-CN" spc="50" dirty="0">
                <a:solidFill>
                  <a:srgbClr val="000000"/>
                </a:solidFill>
                <a:latin typeface="Arial"/>
                <a:ea typeface="Arial"/>
              </a:rPr>
              <a:t>de</a:t>
            </a:r>
            <a:r>
              <a:rPr lang="en-US" altLang="zh-CN" dirty="0">
                <a:solidFill>
                  <a:srgbClr val="000000"/>
                </a:solidFill>
                <a:latin typeface="Arial"/>
                <a:cs typeface="Arial"/>
              </a:rPr>
              <a:t> </a:t>
            </a:r>
            <a:r>
              <a:rPr lang="en-US" altLang="zh-CN" spc="40" dirty="0">
                <a:solidFill>
                  <a:srgbClr val="000000"/>
                </a:solidFill>
                <a:latin typeface="Arial"/>
                <a:ea typeface="Arial"/>
              </a:rPr>
              <a:t>violência</a:t>
            </a:r>
            <a:r>
              <a:rPr lang="en-US" altLang="zh-CN" spc="-234" dirty="0">
                <a:solidFill>
                  <a:srgbClr val="000000"/>
                </a:solidFill>
                <a:latin typeface="Arial"/>
                <a:cs typeface="Arial"/>
              </a:rPr>
              <a:t> </a:t>
            </a:r>
            <a:r>
              <a:rPr lang="en-US" altLang="zh-CN" spc="55" dirty="0">
                <a:solidFill>
                  <a:srgbClr val="000000"/>
                </a:solidFill>
                <a:latin typeface="Arial"/>
                <a:ea typeface="Arial"/>
              </a:rPr>
              <a:t>do</a:t>
            </a:r>
            <a:r>
              <a:rPr lang="en-US" altLang="zh-CN" dirty="0">
                <a:solidFill>
                  <a:srgbClr val="000000"/>
                </a:solidFill>
                <a:latin typeface="Arial"/>
                <a:cs typeface="Arial"/>
              </a:rPr>
              <a:t> </a:t>
            </a:r>
            <a:r>
              <a:rPr lang="en-US" altLang="zh-CN" spc="-5" dirty="0">
                <a:solidFill>
                  <a:srgbClr val="000000"/>
                </a:solidFill>
                <a:latin typeface="Arial"/>
                <a:ea typeface="Arial"/>
              </a:rPr>
              <a:t>p</a:t>
            </a:r>
            <a:r>
              <a:rPr lang="en-US" altLang="zh-CN" dirty="0">
                <a:solidFill>
                  <a:srgbClr val="000000"/>
                </a:solidFill>
                <a:latin typeface="Arial"/>
                <a:ea typeface="Arial"/>
              </a:rPr>
              <a:t>arceiro</a:t>
            </a:r>
            <a:r>
              <a:rPr lang="en-US" altLang="zh-CN" dirty="0">
                <a:solidFill>
                  <a:srgbClr val="000000"/>
                </a:solidFill>
                <a:latin typeface="Arial"/>
                <a:cs typeface="Arial"/>
              </a:rPr>
              <a:t> </a:t>
            </a:r>
            <a:r>
              <a:rPr lang="en-US" altLang="zh-CN" dirty="0">
                <a:solidFill>
                  <a:srgbClr val="000000"/>
                </a:solidFill>
                <a:latin typeface="Arial"/>
                <a:ea typeface="Arial"/>
              </a:rPr>
              <a:t>(não</a:t>
            </a:r>
            <a:r>
              <a:rPr lang="en-US" altLang="zh-CN" dirty="0">
                <a:solidFill>
                  <a:srgbClr val="000000"/>
                </a:solidFill>
                <a:latin typeface="Arial"/>
                <a:cs typeface="Arial"/>
              </a:rPr>
              <a:t> </a:t>
            </a:r>
            <a:r>
              <a:rPr lang="en-US" altLang="zh-CN" spc="-5" dirty="0">
                <a:solidFill>
                  <a:srgbClr val="000000"/>
                </a:solidFill>
                <a:latin typeface="Arial"/>
                <a:ea typeface="Arial"/>
              </a:rPr>
              <a:t>expostos)</a:t>
            </a:r>
          </a:p>
        </p:txBody>
      </p:sp>
      <p:sp>
        <p:nvSpPr>
          <p:cNvPr id="212" name="TextBox 212"/>
          <p:cNvSpPr txBox="1"/>
          <p:nvPr/>
        </p:nvSpPr>
        <p:spPr>
          <a:xfrm>
            <a:off x="4158742" y="5042744"/>
            <a:ext cx="296096"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46</a:t>
            </a:r>
          </a:p>
        </p:txBody>
      </p:sp>
      <p:sp>
        <p:nvSpPr>
          <p:cNvPr id="213" name="TextBox 213"/>
          <p:cNvSpPr txBox="1"/>
          <p:nvPr/>
        </p:nvSpPr>
        <p:spPr>
          <a:xfrm>
            <a:off x="5837554" y="5042744"/>
            <a:ext cx="437828" cy="304800"/>
          </a:xfrm>
          <a:prstGeom prst="rect">
            <a:avLst/>
          </a:prstGeom>
          <a:noFill/>
        </p:spPr>
        <p:txBody>
          <a:bodyPr wrap="square" lIns="0" tIns="0" rIns="0" bIns="0" rtlCol="0">
            <a:spAutoFit/>
          </a:bodyPr>
          <a:lstStyle/>
          <a:p>
            <a:r>
              <a:rPr lang="en-US" altLang="zh-CN" sz="2000" dirty="0">
                <a:solidFill>
                  <a:srgbClr val="000000"/>
                </a:solidFill>
                <a:latin typeface="Arial"/>
                <a:ea typeface="Arial"/>
              </a:rPr>
              <a:t>266</a:t>
            </a:r>
          </a:p>
        </p:txBody>
      </p:sp>
      <p:sp>
        <p:nvSpPr>
          <p:cNvPr id="214" name="TextBox 214"/>
          <p:cNvSpPr txBox="1"/>
          <p:nvPr/>
        </p:nvSpPr>
        <p:spPr>
          <a:xfrm>
            <a:off x="7510526" y="5042744"/>
            <a:ext cx="437828" cy="304800"/>
          </a:xfrm>
          <a:prstGeom prst="rect">
            <a:avLst/>
          </a:prstGeom>
          <a:noFill/>
        </p:spPr>
        <p:txBody>
          <a:bodyPr wrap="square" lIns="0" tIns="0" rIns="0" bIns="0" rtlCol="0">
            <a:spAutoFit/>
          </a:bodyPr>
          <a:lstStyle/>
          <a:p>
            <a:r>
              <a:rPr lang="en-US" altLang="zh-CN" sz="2000" dirty="0">
                <a:solidFill>
                  <a:srgbClr val="000000"/>
                </a:solidFill>
                <a:latin typeface="Arial"/>
                <a:ea typeface="Arial"/>
              </a:rPr>
              <a:t>309</a:t>
            </a:r>
          </a:p>
        </p:txBody>
      </p:sp>
      <p:sp>
        <p:nvSpPr>
          <p:cNvPr id="215" name="TextBox 215"/>
          <p:cNvSpPr txBox="1"/>
          <p:nvPr/>
        </p:nvSpPr>
        <p:spPr>
          <a:xfrm>
            <a:off x="9183369" y="5042744"/>
            <a:ext cx="508554" cy="304800"/>
          </a:xfrm>
          <a:prstGeom prst="rect">
            <a:avLst/>
          </a:prstGeom>
          <a:noFill/>
        </p:spPr>
        <p:txBody>
          <a:bodyPr wrap="square" lIns="0" tIns="0" rIns="0" bIns="0" rtlCol="0">
            <a:spAutoFit/>
          </a:bodyPr>
          <a:lstStyle/>
          <a:p>
            <a:r>
              <a:rPr lang="en-US" altLang="zh-CN" sz="2000" spc="5" dirty="0">
                <a:solidFill>
                  <a:srgbClr val="000000"/>
                </a:solidFill>
                <a:latin typeface="Arial"/>
                <a:ea typeface="Arial"/>
              </a:rPr>
              <a:t>1</a:t>
            </a:r>
            <a:r>
              <a:rPr lang="en-US" altLang="zh-CN" sz="2000" dirty="0">
                <a:solidFill>
                  <a:srgbClr val="000000"/>
                </a:solidFill>
                <a:latin typeface="Arial"/>
                <a:ea typeface="Arial"/>
              </a:rPr>
              <a:t>4,9</a:t>
            </a:r>
          </a:p>
        </p:txBody>
      </p:sp>
      <p:pic>
        <p:nvPicPr>
          <p:cNvPr id="2" name="Imagem 1"/>
          <p:cNvPicPr>
            <a:picLocks noChangeAspect="1"/>
          </p:cNvPicPr>
          <p:nvPr/>
        </p:nvPicPr>
        <p:blipFill>
          <a:blip r:embed="rId3"/>
          <a:stretch>
            <a:fillRect/>
          </a:stretch>
        </p:blipFill>
        <p:spPr>
          <a:xfrm>
            <a:off x="4856299" y="5894088"/>
            <a:ext cx="5940152" cy="943133"/>
          </a:xfrm>
          <a:prstGeom prst="rect">
            <a:avLst/>
          </a:prstGeom>
        </p:spPr>
      </p:pic>
      <p:sp>
        <p:nvSpPr>
          <p:cNvPr id="3" name="CaixaDeTexto 2"/>
          <p:cNvSpPr txBox="1"/>
          <p:nvPr/>
        </p:nvSpPr>
        <p:spPr>
          <a:xfrm>
            <a:off x="405353" y="6183984"/>
            <a:ext cx="4049317" cy="461665"/>
          </a:xfrm>
          <a:prstGeom prst="rect">
            <a:avLst/>
          </a:prstGeom>
          <a:noFill/>
        </p:spPr>
        <p:txBody>
          <a:bodyPr wrap="square" rtlCol="0">
            <a:spAutoFit/>
          </a:bodyPr>
          <a:lstStyle/>
          <a:p>
            <a:r>
              <a:rPr lang="pt-BR" sz="2400" b="1" dirty="0" smtClean="0"/>
              <a:t>RR=3,2 IC95%= (2,1-4,8) </a:t>
            </a:r>
            <a:endParaRPr lang="pt-BR" sz="2400" b="1" dirty="0"/>
          </a:p>
        </p:txBody>
      </p:sp>
    </p:spTree>
    <p:extLst>
      <p:ext uri="{BB962C8B-B14F-4D97-AF65-F5344CB8AC3E}">
        <p14:creationId xmlns:p14="http://schemas.microsoft.com/office/powerpoint/2010/main" val="3804338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5" name="Picture 225"/>
          <p:cNvPicPr>
            <a:picLocks noChangeAspect="1"/>
          </p:cNvPicPr>
          <p:nvPr/>
        </p:nvPicPr>
        <p:blipFill>
          <a:blip r:embed="rId3"/>
          <a:stretch>
            <a:fillRect/>
          </a:stretch>
        </p:blipFill>
        <p:spPr>
          <a:xfrm>
            <a:off x="2270760" y="1493520"/>
            <a:ext cx="7879080" cy="5341620"/>
          </a:xfrm>
          <a:prstGeom prst="rect">
            <a:avLst/>
          </a:prstGeom>
        </p:spPr>
      </p:pic>
      <p:sp>
        <p:nvSpPr>
          <p:cNvPr id="2" name="TextBox 225"/>
          <p:cNvSpPr txBox="1"/>
          <p:nvPr/>
        </p:nvSpPr>
        <p:spPr>
          <a:xfrm>
            <a:off x="952107" y="197963"/>
            <a:ext cx="10369484" cy="935641"/>
          </a:xfrm>
          <a:prstGeom prst="rect">
            <a:avLst/>
          </a:prstGeom>
          <a:noFill/>
        </p:spPr>
        <p:txBody>
          <a:bodyPr wrap="square" lIns="0" tIns="0" rIns="0" bIns="0" rtlCol="0">
            <a:spAutoFit/>
          </a:bodyPr>
          <a:lstStyle/>
          <a:p>
            <a:pPr algn="ctr">
              <a:lnSpc>
                <a:spcPct val="94999"/>
              </a:lnSpc>
            </a:pPr>
            <a:r>
              <a:rPr lang="en-US" altLang="zh-CN" sz="3200" dirty="0">
                <a:solidFill>
                  <a:srgbClr val="006EBF"/>
                </a:solidFill>
                <a:latin typeface="Arial"/>
                <a:ea typeface="Arial"/>
              </a:rPr>
              <a:t>Quais</a:t>
            </a:r>
            <a:r>
              <a:rPr lang="en-US" altLang="zh-CN" sz="3200" dirty="0">
                <a:solidFill>
                  <a:srgbClr val="006EBF"/>
                </a:solidFill>
                <a:latin typeface="Arial"/>
                <a:cs typeface="Arial"/>
              </a:rPr>
              <a:t> </a:t>
            </a:r>
            <a:r>
              <a:rPr lang="en-US" altLang="zh-CN" sz="3200" dirty="0">
                <a:solidFill>
                  <a:srgbClr val="006EBF"/>
                </a:solidFill>
                <a:latin typeface="Arial"/>
                <a:ea typeface="Arial"/>
              </a:rPr>
              <a:t>outros</a:t>
            </a:r>
            <a:r>
              <a:rPr lang="en-US" altLang="zh-CN" sz="3200" dirty="0">
                <a:solidFill>
                  <a:srgbClr val="006EBF"/>
                </a:solidFill>
                <a:latin typeface="Arial"/>
                <a:cs typeface="Arial"/>
              </a:rPr>
              <a:t> </a:t>
            </a:r>
            <a:r>
              <a:rPr lang="en-US" altLang="zh-CN" sz="3200" dirty="0">
                <a:solidFill>
                  <a:srgbClr val="006EBF"/>
                </a:solidFill>
                <a:latin typeface="Arial"/>
                <a:ea typeface="Arial"/>
              </a:rPr>
              <a:t>fatores</a:t>
            </a:r>
            <a:r>
              <a:rPr lang="en-US" altLang="zh-CN" sz="3200" dirty="0">
                <a:solidFill>
                  <a:srgbClr val="006EBF"/>
                </a:solidFill>
                <a:latin typeface="Arial"/>
                <a:cs typeface="Arial"/>
              </a:rPr>
              <a:t> </a:t>
            </a:r>
            <a:r>
              <a:rPr lang="en-US" altLang="zh-CN" sz="3200" dirty="0">
                <a:solidFill>
                  <a:srgbClr val="006EBF"/>
                </a:solidFill>
                <a:latin typeface="Arial"/>
                <a:ea typeface="Arial"/>
              </a:rPr>
              <a:t>estão</a:t>
            </a:r>
            <a:r>
              <a:rPr lang="en-US" altLang="zh-CN" sz="3200" spc="-80" dirty="0">
                <a:solidFill>
                  <a:srgbClr val="006EBF"/>
                </a:solidFill>
                <a:latin typeface="Arial"/>
                <a:cs typeface="Arial"/>
              </a:rPr>
              <a:t> </a:t>
            </a:r>
            <a:r>
              <a:rPr lang="en-US" altLang="zh-CN" sz="3200" dirty="0">
                <a:solidFill>
                  <a:srgbClr val="006EBF"/>
                </a:solidFill>
                <a:latin typeface="Arial"/>
                <a:ea typeface="Arial"/>
              </a:rPr>
              <a:t>(</a:t>
            </a:r>
            <a:r>
              <a:rPr lang="en-US" altLang="zh-CN" sz="3200" dirty="0" err="1">
                <a:solidFill>
                  <a:srgbClr val="006EBF"/>
                </a:solidFill>
                <a:latin typeface="Arial"/>
                <a:ea typeface="Arial"/>
              </a:rPr>
              <a:t>estatisticamente</a:t>
            </a:r>
            <a:r>
              <a:rPr lang="en-US" altLang="zh-CN" sz="3200" dirty="0" smtClean="0">
                <a:solidFill>
                  <a:srgbClr val="006EBF"/>
                </a:solidFill>
                <a:latin typeface="Arial"/>
                <a:ea typeface="Arial"/>
              </a:rPr>
              <a:t>) </a:t>
            </a:r>
            <a:r>
              <a:rPr lang="en-US" altLang="zh-CN" sz="3200" dirty="0" err="1" smtClean="0">
                <a:solidFill>
                  <a:srgbClr val="006EBF"/>
                </a:solidFill>
                <a:latin typeface="Arial"/>
                <a:ea typeface="Arial"/>
              </a:rPr>
              <a:t>associados</a:t>
            </a:r>
            <a:r>
              <a:rPr lang="en-US" altLang="zh-CN" sz="3200" dirty="0" smtClean="0">
                <a:solidFill>
                  <a:srgbClr val="006EBF"/>
                </a:solidFill>
                <a:latin typeface="Arial"/>
                <a:cs typeface="Arial"/>
              </a:rPr>
              <a:t> </a:t>
            </a:r>
            <a:r>
              <a:rPr lang="en-US" altLang="zh-CN" sz="3200" dirty="0">
                <a:solidFill>
                  <a:srgbClr val="006EBF"/>
                </a:solidFill>
                <a:latin typeface="Arial"/>
                <a:ea typeface="Arial"/>
              </a:rPr>
              <a:t>com</a:t>
            </a:r>
            <a:r>
              <a:rPr lang="en-US" altLang="zh-CN" sz="3200" dirty="0">
                <a:solidFill>
                  <a:srgbClr val="006EBF"/>
                </a:solidFill>
                <a:latin typeface="Arial"/>
                <a:cs typeface="Arial"/>
              </a:rPr>
              <a:t> </a:t>
            </a:r>
            <a:r>
              <a:rPr lang="en-US" altLang="zh-CN" sz="3200" dirty="0">
                <a:solidFill>
                  <a:srgbClr val="006EBF"/>
                </a:solidFill>
                <a:latin typeface="Arial"/>
                <a:ea typeface="Arial"/>
              </a:rPr>
              <a:t>o</a:t>
            </a:r>
            <a:r>
              <a:rPr lang="en-US" altLang="zh-CN" sz="3200" dirty="0">
                <a:solidFill>
                  <a:srgbClr val="006EBF"/>
                </a:solidFill>
                <a:latin typeface="Arial"/>
                <a:cs typeface="Arial"/>
              </a:rPr>
              <a:t> </a:t>
            </a:r>
            <a:r>
              <a:rPr lang="en-US" altLang="zh-CN" sz="3200" dirty="0">
                <a:solidFill>
                  <a:srgbClr val="006EBF"/>
                </a:solidFill>
                <a:latin typeface="Arial"/>
                <a:ea typeface="Arial"/>
              </a:rPr>
              <a:t>risco</a:t>
            </a:r>
            <a:r>
              <a:rPr lang="en-US" altLang="zh-CN" sz="3200" dirty="0">
                <a:solidFill>
                  <a:srgbClr val="006EBF"/>
                </a:solidFill>
                <a:latin typeface="Arial"/>
                <a:cs typeface="Arial"/>
              </a:rPr>
              <a:t> </a:t>
            </a:r>
            <a:r>
              <a:rPr lang="en-US" altLang="zh-CN" sz="3200" dirty="0">
                <a:solidFill>
                  <a:srgbClr val="006EBF"/>
                </a:solidFill>
                <a:latin typeface="Arial"/>
                <a:ea typeface="Arial"/>
              </a:rPr>
              <a:t>de</a:t>
            </a:r>
            <a:r>
              <a:rPr lang="en-US" altLang="zh-CN" sz="3200" spc="-75" dirty="0">
                <a:solidFill>
                  <a:srgbClr val="006EBF"/>
                </a:solidFill>
                <a:latin typeface="Arial"/>
                <a:cs typeface="Arial"/>
              </a:rPr>
              <a:t> </a:t>
            </a:r>
            <a:r>
              <a:rPr lang="en-US" altLang="zh-CN" sz="3200" dirty="0" err="1" smtClean="0">
                <a:solidFill>
                  <a:srgbClr val="006EBF"/>
                </a:solidFill>
                <a:latin typeface="Arial"/>
                <a:ea typeface="Arial"/>
              </a:rPr>
              <a:t>desenvolver</a:t>
            </a:r>
            <a:r>
              <a:rPr lang="en-US" altLang="zh-CN" sz="3200" dirty="0" smtClean="0">
                <a:solidFill>
                  <a:srgbClr val="006EBF"/>
                </a:solidFill>
                <a:latin typeface="Arial"/>
                <a:ea typeface="Arial"/>
              </a:rPr>
              <a:t> </a:t>
            </a:r>
            <a:r>
              <a:rPr lang="en-US" altLang="zh-CN" sz="3200" dirty="0" err="1" smtClean="0">
                <a:solidFill>
                  <a:srgbClr val="006EBF"/>
                </a:solidFill>
                <a:latin typeface="Arial"/>
                <a:ea typeface="Arial"/>
              </a:rPr>
              <a:t>transtorno</a:t>
            </a:r>
            <a:r>
              <a:rPr lang="en-US" altLang="zh-CN" sz="3200" spc="-55" dirty="0" smtClean="0">
                <a:solidFill>
                  <a:srgbClr val="006EBF"/>
                </a:solidFill>
                <a:latin typeface="Arial"/>
                <a:cs typeface="Arial"/>
              </a:rPr>
              <a:t> </a:t>
            </a:r>
            <a:r>
              <a:rPr lang="en-US" altLang="zh-CN" sz="3200" dirty="0">
                <a:solidFill>
                  <a:srgbClr val="006EBF"/>
                </a:solidFill>
                <a:latin typeface="Arial"/>
                <a:ea typeface="Arial"/>
              </a:rPr>
              <a:t>mental?</a:t>
            </a:r>
          </a:p>
        </p:txBody>
      </p:sp>
    </p:spTree>
    <p:extLst>
      <p:ext uri="{BB962C8B-B14F-4D97-AF65-F5344CB8AC3E}">
        <p14:creationId xmlns:p14="http://schemas.microsoft.com/office/powerpoint/2010/main" val="286545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4362" y="189922"/>
            <a:ext cx="9603275" cy="1049235"/>
          </a:xfrm>
        </p:spPr>
        <p:txBody>
          <a:bodyPr>
            <a:normAutofit fontScale="90000"/>
          </a:bodyPr>
          <a:lstStyle/>
          <a:p>
            <a:r>
              <a:rPr lang="pt-BR" dirty="0" smtClean="0"/>
              <a:t/>
            </a:r>
            <a:br>
              <a:rPr lang="pt-BR" dirty="0" smtClean="0"/>
            </a:br>
            <a:r>
              <a:rPr lang="pt-BR" dirty="0" smtClean="0">
                <a:latin typeface="Arial" panose="020B0604020202020204" pitchFamily="34" charset="0"/>
                <a:cs typeface="Arial" panose="020B0604020202020204" pitchFamily="34" charset="0"/>
              </a:rPr>
              <a:t>Etapas </a:t>
            </a:r>
            <a:r>
              <a:rPr lang="pt-BR" dirty="0">
                <a:latin typeface="Arial" panose="020B0604020202020204" pitchFamily="34" charset="0"/>
                <a:cs typeface="Arial" panose="020B0604020202020204" pitchFamily="34" charset="0"/>
              </a:rPr>
              <a:t>para a elaboração de um estudo epidemiológico </a:t>
            </a:r>
            <a:br>
              <a:rPr lang="pt-BR"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2278505"/>
            <a:ext cx="10972800" cy="4071594"/>
          </a:xfrm>
        </p:spPr>
        <p:txBody>
          <a:bodyPr>
            <a:normAutofit/>
          </a:bodyPr>
          <a:lstStyle/>
          <a:p>
            <a:pPr marL="0" indent="0">
              <a:buNone/>
            </a:pPr>
            <a:r>
              <a:rPr lang="pt-BR" dirty="0" smtClean="0">
                <a:latin typeface="Arial" panose="020B0604020202020204" pitchFamily="34" charset="0"/>
                <a:cs typeface="Arial" panose="020B0604020202020204" pitchFamily="34" charset="0"/>
              </a:rPr>
              <a:t>1</a:t>
            </a:r>
            <a:r>
              <a:rPr lang="pt-BR" dirty="0">
                <a:latin typeface="Arial" panose="020B0604020202020204" pitchFamily="34" charset="0"/>
                <a:cs typeface="Arial" panose="020B0604020202020204" pitchFamily="34" charset="0"/>
              </a:rPr>
              <a:t>. Definir, de forma clara, o </a:t>
            </a:r>
            <a:r>
              <a:rPr lang="pt-BR" b="1" dirty="0">
                <a:latin typeface="Arial" panose="020B0604020202020204" pitchFamily="34" charset="0"/>
                <a:cs typeface="Arial" panose="020B0604020202020204" pitchFamily="34" charset="0"/>
              </a:rPr>
              <a:t>objetivo </a:t>
            </a:r>
            <a:r>
              <a:rPr lang="pt-BR" dirty="0">
                <a:latin typeface="Arial" panose="020B0604020202020204" pitchFamily="34" charset="0"/>
                <a:cs typeface="Arial" panose="020B0604020202020204" pitchFamily="34" charset="0"/>
              </a:rPr>
              <a:t>do estudo </a:t>
            </a:r>
          </a:p>
          <a:p>
            <a:pPr marL="0" indent="0">
              <a:buNone/>
            </a:pPr>
            <a:r>
              <a:rPr lang="pt-BR" dirty="0">
                <a:latin typeface="Arial" panose="020B0604020202020204" pitchFamily="34" charset="0"/>
                <a:cs typeface="Arial" panose="020B0604020202020204" pitchFamily="34" charset="0"/>
              </a:rPr>
              <a:t>2. Estabelecer qual a </a:t>
            </a:r>
            <a:r>
              <a:rPr lang="pt-BR" b="1" dirty="0">
                <a:latin typeface="Arial" panose="020B0604020202020204" pitchFamily="34" charset="0"/>
                <a:cs typeface="Arial" panose="020B0604020202020204" pitchFamily="34" charset="0"/>
              </a:rPr>
              <a:t>população </a:t>
            </a:r>
            <a:r>
              <a:rPr lang="pt-BR" dirty="0">
                <a:latin typeface="Arial" panose="020B0604020202020204" pitchFamily="34" charset="0"/>
                <a:cs typeface="Arial" panose="020B0604020202020204" pitchFamily="34" charset="0"/>
              </a:rPr>
              <a:t>adequada para atingir o objetivo do estudo </a:t>
            </a:r>
          </a:p>
          <a:p>
            <a:pPr marL="0" indent="0">
              <a:buNone/>
            </a:pPr>
            <a:r>
              <a:rPr lang="pt-BR" dirty="0">
                <a:latin typeface="Arial" panose="020B0604020202020204" pitchFamily="34" charset="0"/>
                <a:cs typeface="Arial" panose="020B0604020202020204" pitchFamily="34" charset="0"/>
              </a:rPr>
              <a:t>3. Em função do objetivo e da população, definir o </a:t>
            </a:r>
            <a:r>
              <a:rPr lang="pt-BR" b="1" dirty="0">
                <a:latin typeface="Arial" panose="020B0604020202020204" pitchFamily="34" charset="0"/>
                <a:cs typeface="Arial" panose="020B0604020202020204" pitchFamily="34" charset="0"/>
              </a:rPr>
              <a:t>tipo de estudo </a:t>
            </a:r>
            <a:endParaRPr lang="pt-BR"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4. Definir as </a:t>
            </a:r>
            <a:r>
              <a:rPr lang="pt-BR" b="1" dirty="0">
                <a:latin typeface="Arial" panose="020B0604020202020204" pitchFamily="34" charset="0"/>
                <a:cs typeface="Arial" panose="020B0604020202020204" pitchFamily="34" charset="0"/>
              </a:rPr>
              <a:t>variáveis </a:t>
            </a:r>
            <a:r>
              <a:rPr lang="pt-BR" dirty="0">
                <a:latin typeface="Arial" panose="020B0604020202020204" pitchFamily="34" charset="0"/>
                <a:cs typeface="Arial" panose="020B0604020202020204" pitchFamily="34" charset="0"/>
              </a:rPr>
              <a:t>a serem estudadas assim como os instrumentos para medi-las </a:t>
            </a:r>
          </a:p>
          <a:p>
            <a:pPr marL="0" indent="0">
              <a:buNone/>
            </a:pPr>
            <a:r>
              <a:rPr lang="pt-BR" dirty="0">
                <a:latin typeface="Arial" panose="020B0604020202020204" pitchFamily="34" charset="0"/>
                <a:cs typeface="Arial" panose="020B0604020202020204" pitchFamily="34" charset="0"/>
              </a:rPr>
              <a:t>5. Definir </a:t>
            </a:r>
            <a:r>
              <a:rPr lang="pt-BR" b="1" dirty="0">
                <a:latin typeface="Arial" panose="020B0604020202020204" pitchFamily="34" charset="0"/>
                <a:cs typeface="Arial" panose="020B0604020202020204" pitchFamily="34" charset="0"/>
              </a:rPr>
              <a:t>a análise estatística </a:t>
            </a:r>
            <a:r>
              <a:rPr lang="pt-BR" dirty="0">
                <a:latin typeface="Arial" panose="020B0604020202020204" pitchFamily="34" charset="0"/>
                <a:cs typeface="Arial" panose="020B0604020202020204" pitchFamily="34" charset="0"/>
              </a:rPr>
              <a:t>a ser empregada </a:t>
            </a:r>
          </a:p>
          <a:p>
            <a:pPr marL="0" indent="0">
              <a:buNone/>
            </a:pPr>
            <a:r>
              <a:rPr lang="pt-BR" dirty="0">
                <a:latin typeface="Arial" panose="020B0604020202020204" pitchFamily="34" charset="0"/>
                <a:cs typeface="Arial" panose="020B0604020202020204" pitchFamily="34" charset="0"/>
              </a:rPr>
              <a:t>6. Avaliar as questões relacionadas à </a:t>
            </a:r>
            <a:r>
              <a:rPr lang="pt-BR" b="1" dirty="0">
                <a:latin typeface="Arial" panose="020B0604020202020204" pitchFamily="34" charset="0"/>
                <a:cs typeface="Arial" panose="020B0604020202020204" pitchFamily="34" charset="0"/>
              </a:rPr>
              <a:t>ética </a:t>
            </a:r>
            <a:r>
              <a:rPr lang="pt-BR" dirty="0">
                <a:latin typeface="Arial" panose="020B0604020202020204" pitchFamily="34" charset="0"/>
                <a:cs typeface="Arial" panose="020B0604020202020204" pitchFamily="34" charset="0"/>
              </a:rPr>
              <a:t>em pesquisa com seres humanos </a:t>
            </a:r>
          </a:p>
          <a:p>
            <a:endParaRPr lang="pt-BR" dirty="0"/>
          </a:p>
        </p:txBody>
      </p:sp>
    </p:spTree>
    <p:extLst>
      <p:ext uri="{BB962C8B-B14F-4D97-AF65-F5344CB8AC3E}">
        <p14:creationId xmlns:p14="http://schemas.microsoft.com/office/powerpoint/2010/main" val="2199435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Freeform 230"/>
          <p:cNvSpPr/>
          <p:nvPr/>
        </p:nvSpPr>
        <p:spPr>
          <a:xfrm>
            <a:off x="6470650" y="781050"/>
            <a:ext cx="2647950" cy="57150"/>
          </a:xfrm>
          <a:custGeom>
            <a:avLst/>
            <a:gdLst>
              <a:gd name="connsiteX0" fmla="*/ 11557 w 2647950"/>
              <a:gd name="connsiteY0" fmla="*/ 14859 h 57150"/>
              <a:gd name="connsiteX1" fmla="*/ 1331340 w 2647950"/>
              <a:gd name="connsiteY1" fmla="*/ 14859 h 57150"/>
              <a:gd name="connsiteX2" fmla="*/ 2651125 w 2647950"/>
              <a:gd name="connsiteY2" fmla="*/ 14859 h 57150"/>
              <a:gd name="connsiteX3" fmla="*/ 2651125 w 2647950"/>
              <a:gd name="connsiteY3" fmla="*/ 57531 h 57150"/>
              <a:gd name="connsiteX4" fmla="*/ 1331340 w 2647950"/>
              <a:gd name="connsiteY4" fmla="*/ 57531 h 57150"/>
              <a:gd name="connsiteX5" fmla="*/ 11557 w 2647950"/>
              <a:gd name="connsiteY5" fmla="*/ 57531 h 57150"/>
              <a:gd name="connsiteX6" fmla="*/ 11557 w 2647950"/>
              <a:gd name="connsiteY6" fmla="*/ 148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50" h="57150">
                <a:moveTo>
                  <a:pt x="11557" y="14859"/>
                </a:moveTo>
                <a:lnTo>
                  <a:pt x="1331340" y="14859"/>
                </a:lnTo>
                <a:lnTo>
                  <a:pt x="2651125" y="14859"/>
                </a:lnTo>
                <a:lnTo>
                  <a:pt x="2651125" y="57531"/>
                </a:lnTo>
                <a:lnTo>
                  <a:pt x="1331340" y="57531"/>
                </a:lnTo>
                <a:lnTo>
                  <a:pt x="11557" y="57531"/>
                </a:lnTo>
                <a:lnTo>
                  <a:pt x="11557" y="14859"/>
                </a:lnTo>
                <a:close/>
              </a:path>
            </a:pathLst>
          </a:custGeom>
          <a:solidFill>
            <a:srgbClr val="006EB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2" name="Picture 232"/>
          <p:cNvPicPr>
            <a:picLocks noChangeAspect="1"/>
          </p:cNvPicPr>
          <p:nvPr/>
        </p:nvPicPr>
        <p:blipFill>
          <a:blip r:embed="rId3"/>
          <a:stretch>
            <a:fillRect/>
          </a:stretch>
        </p:blipFill>
        <p:spPr>
          <a:xfrm>
            <a:off x="1684021" y="1706880"/>
            <a:ext cx="8557259" cy="3893820"/>
          </a:xfrm>
          <a:prstGeom prst="rect">
            <a:avLst/>
          </a:prstGeom>
        </p:spPr>
      </p:pic>
      <p:sp>
        <p:nvSpPr>
          <p:cNvPr id="2" name="Freeform 232"/>
          <p:cNvSpPr/>
          <p:nvPr/>
        </p:nvSpPr>
        <p:spPr>
          <a:xfrm>
            <a:off x="2127250" y="5581650"/>
            <a:ext cx="361950" cy="577850"/>
          </a:xfrm>
          <a:custGeom>
            <a:avLst/>
            <a:gdLst>
              <a:gd name="connsiteX0" fmla="*/ 8636 w 361950"/>
              <a:gd name="connsiteY0" fmla="*/ 189738 h 577850"/>
              <a:gd name="connsiteX1" fmla="*/ 189230 w 361950"/>
              <a:gd name="connsiteY1" fmla="*/ 9144 h 577850"/>
              <a:gd name="connsiteX2" fmla="*/ 369824 w 361950"/>
              <a:gd name="connsiteY2" fmla="*/ 189738 h 577850"/>
              <a:gd name="connsiteX3" fmla="*/ 279527 w 361950"/>
              <a:gd name="connsiteY3" fmla="*/ 189738 h 577850"/>
              <a:gd name="connsiteX4" fmla="*/ 279527 w 361950"/>
              <a:gd name="connsiteY4" fmla="*/ 585216 h 577850"/>
              <a:gd name="connsiteX5" fmla="*/ 98933 w 361950"/>
              <a:gd name="connsiteY5" fmla="*/ 585216 h 577850"/>
              <a:gd name="connsiteX6" fmla="*/ 98933 w 361950"/>
              <a:gd name="connsiteY6" fmla="*/ 189738 h 577850"/>
              <a:gd name="connsiteX7" fmla="*/ 8636 w 361950"/>
              <a:gd name="connsiteY7" fmla="*/ 189738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77850">
                <a:moveTo>
                  <a:pt x="8636" y="189738"/>
                </a:moveTo>
                <a:lnTo>
                  <a:pt x="189230" y="9144"/>
                </a:lnTo>
                <a:lnTo>
                  <a:pt x="369824" y="189738"/>
                </a:lnTo>
                <a:lnTo>
                  <a:pt x="279527" y="189738"/>
                </a:lnTo>
                <a:lnTo>
                  <a:pt x="279527" y="585216"/>
                </a:lnTo>
                <a:lnTo>
                  <a:pt x="98933" y="585216"/>
                </a:lnTo>
                <a:lnTo>
                  <a:pt x="98933" y="189738"/>
                </a:lnTo>
                <a:lnTo>
                  <a:pt x="8636" y="189738"/>
                </a:lnTo>
                <a:close/>
              </a:path>
            </a:pathLst>
          </a:custGeom>
          <a:solidFill>
            <a:srgbClr val="006EB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Freeform 233"/>
          <p:cNvSpPr/>
          <p:nvPr/>
        </p:nvSpPr>
        <p:spPr>
          <a:xfrm>
            <a:off x="2120645" y="5575046"/>
            <a:ext cx="368554" cy="584454"/>
          </a:xfrm>
          <a:custGeom>
            <a:avLst/>
            <a:gdLst>
              <a:gd name="connsiteX0" fmla="*/ 15240 w 368554"/>
              <a:gd name="connsiteY0" fmla="*/ 196342 h 584454"/>
              <a:gd name="connsiteX1" fmla="*/ 195834 w 368554"/>
              <a:gd name="connsiteY1" fmla="*/ 15748 h 584454"/>
              <a:gd name="connsiteX2" fmla="*/ 376428 w 368554"/>
              <a:gd name="connsiteY2" fmla="*/ 196342 h 584454"/>
              <a:gd name="connsiteX3" fmla="*/ 286131 w 368554"/>
              <a:gd name="connsiteY3" fmla="*/ 196342 h 584454"/>
              <a:gd name="connsiteX4" fmla="*/ 286131 w 368554"/>
              <a:gd name="connsiteY4" fmla="*/ 591820 h 584454"/>
              <a:gd name="connsiteX5" fmla="*/ 105537 w 368554"/>
              <a:gd name="connsiteY5" fmla="*/ 591820 h 584454"/>
              <a:gd name="connsiteX6" fmla="*/ 105537 w 368554"/>
              <a:gd name="connsiteY6" fmla="*/ 196342 h 584454"/>
              <a:gd name="connsiteX7" fmla="*/ 15240 w 368554"/>
              <a:gd name="connsiteY7" fmla="*/ 196342 h 5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554" h="584454">
                <a:moveTo>
                  <a:pt x="15240" y="196342"/>
                </a:moveTo>
                <a:lnTo>
                  <a:pt x="195834" y="15748"/>
                </a:lnTo>
                <a:lnTo>
                  <a:pt x="376428" y="196342"/>
                </a:lnTo>
                <a:lnTo>
                  <a:pt x="286131" y="196342"/>
                </a:lnTo>
                <a:lnTo>
                  <a:pt x="286131" y="591820"/>
                </a:lnTo>
                <a:lnTo>
                  <a:pt x="105537" y="591820"/>
                </a:lnTo>
                <a:lnTo>
                  <a:pt x="105537" y="196342"/>
                </a:lnTo>
                <a:lnTo>
                  <a:pt x="15240" y="196342"/>
                </a:lnTo>
                <a:close/>
              </a:path>
            </a:pathLst>
          </a:custGeom>
          <a:solidFill>
            <a:srgbClr val="0000FF">
              <a:alpha val="0"/>
            </a:srgbClr>
          </a:solidFill>
          <a:ln w="25907">
            <a:solidFill>
              <a:srgbClr val="87A2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Freeform 234"/>
          <p:cNvSpPr/>
          <p:nvPr/>
        </p:nvSpPr>
        <p:spPr>
          <a:xfrm>
            <a:off x="1650745" y="2908045"/>
            <a:ext cx="305054" cy="228854"/>
          </a:xfrm>
          <a:custGeom>
            <a:avLst/>
            <a:gdLst>
              <a:gd name="connsiteX0" fmla="*/ 17272 w 305054"/>
              <a:gd name="connsiteY0" fmla="*/ 70993 h 228854"/>
              <a:gd name="connsiteX1" fmla="*/ 202438 w 305054"/>
              <a:gd name="connsiteY1" fmla="*/ 70993 h 228854"/>
              <a:gd name="connsiteX2" fmla="*/ 202438 w 305054"/>
              <a:gd name="connsiteY2" fmla="*/ 17272 h 228854"/>
              <a:gd name="connsiteX3" fmla="*/ 309880 w 305054"/>
              <a:gd name="connsiteY3" fmla="*/ 124714 h 228854"/>
              <a:gd name="connsiteX4" fmla="*/ 202438 w 305054"/>
              <a:gd name="connsiteY4" fmla="*/ 232156 h 228854"/>
              <a:gd name="connsiteX5" fmla="*/ 202438 w 305054"/>
              <a:gd name="connsiteY5" fmla="*/ 178435 h 228854"/>
              <a:gd name="connsiteX6" fmla="*/ 17272 w 305054"/>
              <a:gd name="connsiteY6" fmla="*/ 178435 h 228854"/>
              <a:gd name="connsiteX7" fmla="*/ 17272 w 305054"/>
              <a:gd name="connsiteY7" fmla="*/ 70993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54" h="228854">
                <a:moveTo>
                  <a:pt x="17272" y="70993"/>
                </a:moveTo>
                <a:lnTo>
                  <a:pt x="202438" y="70993"/>
                </a:lnTo>
                <a:lnTo>
                  <a:pt x="202438" y="17272"/>
                </a:lnTo>
                <a:lnTo>
                  <a:pt x="309880" y="124714"/>
                </a:lnTo>
                <a:lnTo>
                  <a:pt x="202438" y="232156"/>
                </a:lnTo>
                <a:lnTo>
                  <a:pt x="202438" y="178435"/>
                </a:lnTo>
                <a:lnTo>
                  <a:pt x="17272" y="178435"/>
                </a:lnTo>
                <a:lnTo>
                  <a:pt x="17272" y="70993"/>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Freeform 235"/>
          <p:cNvSpPr/>
          <p:nvPr/>
        </p:nvSpPr>
        <p:spPr>
          <a:xfrm>
            <a:off x="1650745" y="2908045"/>
            <a:ext cx="305054" cy="228854"/>
          </a:xfrm>
          <a:custGeom>
            <a:avLst/>
            <a:gdLst>
              <a:gd name="connsiteX0" fmla="*/ 17272 w 305054"/>
              <a:gd name="connsiteY0" fmla="*/ 70993 h 228854"/>
              <a:gd name="connsiteX1" fmla="*/ 202438 w 305054"/>
              <a:gd name="connsiteY1" fmla="*/ 70993 h 228854"/>
              <a:gd name="connsiteX2" fmla="*/ 202438 w 305054"/>
              <a:gd name="connsiteY2" fmla="*/ 17272 h 228854"/>
              <a:gd name="connsiteX3" fmla="*/ 309880 w 305054"/>
              <a:gd name="connsiteY3" fmla="*/ 124714 h 228854"/>
              <a:gd name="connsiteX4" fmla="*/ 202438 w 305054"/>
              <a:gd name="connsiteY4" fmla="*/ 232156 h 228854"/>
              <a:gd name="connsiteX5" fmla="*/ 202438 w 305054"/>
              <a:gd name="connsiteY5" fmla="*/ 178435 h 228854"/>
              <a:gd name="connsiteX6" fmla="*/ 17272 w 305054"/>
              <a:gd name="connsiteY6" fmla="*/ 178435 h 228854"/>
              <a:gd name="connsiteX7" fmla="*/ 17272 w 305054"/>
              <a:gd name="connsiteY7" fmla="*/ 70993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54" h="228854">
                <a:moveTo>
                  <a:pt x="17272" y="70993"/>
                </a:moveTo>
                <a:lnTo>
                  <a:pt x="202438" y="70993"/>
                </a:lnTo>
                <a:lnTo>
                  <a:pt x="202438" y="17272"/>
                </a:lnTo>
                <a:lnTo>
                  <a:pt x="309880" y="124714"/>
                </a:lnTo>
                <a:lnTo>
                  <a:pt x="202438" y="232156"/>
                </a:lnTo>
                <a:lnTo>
                  <a:pt x="202438" y="178435"/>
                </a:lnTo>
                <a:lnTo>
                  <a:pt x="17272" y="178435"/>
                </a:lnTo>
                <a:lnTo>
                  <a:pt x="17272" y="70993"/>
                </a:lnTo>
                <a:close/>
              </a:path>
            </a:pathLst>
          </a:custGeom>
          <a:solidFill>
            <a:srgbClr val="0000FE">
              <a:alpha val="0"/>
            </a:srgbClr>
          </a:solidFill>
          <a:ln w="25907">
            <a:solidFill>
              <a:srgbClr val="87A2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Freeform 236"/>
          <p:cNvSpPr/>
          <p:nvPr/>
        </p:nvSpPr>
        <p:spPr>
          <a:xfrm>
            <a:off x="1663445" y="3695446"/>
            <a:ext cx="317754" cy="228854"/>
          </a:xfrm>
          <a:custGeom>
            <a:avLst/>
            <a:gdLst>
              <a:gd name="connsiteX0" fmla="*/ 24384 w 317754"/>
              <a:gd name="connsiteY0" fmla="*/ 76073 h 228854"/>
              <a:gd name="connsiteX1" fmla="*/ 211074 w 317754"/>
              <a:gd name="connsiteY1" fmla="*/ 76073 h 228854"/>
              <a:gd name="connsiteX2" fmla="*/ 211074 w 317754"/>
              <a:gd name="connsiteY2" fmla="*/ 22352 h 228854"/>
              <a:gd name="connsiteX3" fmla="*/ 318516 w 317754"/>
              <a:gd name="connsiteY3" fmla="*/ 129794 h 228854"/>
              <a:gd name="connsiteX4" fmla="*/ 211074 w 317754"/>
              <a:gd name="connsiteY4" fmla="*/ 237236 h 228854"/>
              <a:gd name="connsiteX5" fmla="*/ 211074 w 317754"/>
              <a:gd name="connsiteY5" fmla="*/ 183515 h 228854"/>
              <a:gd name="connsiteX6" fmla="*/ 24384 w 317754"/>
              <a:gd name="connsiteY6" fmla="*/ 183515 h 228854"/>
              <a:gd name="connsiteX7" fmla="*/ 24384 w 317754"/>
              <a:gd name="connsiteY7" fmla="*/ 76073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54" h="228854">
                <a:moveTo>
                  <a:pt x="24384" y="76073"/>
                </a:moveTo>
                <a:lnTo>
                  <a:pt x="211074" y="76073"/>
                </a:lnTo>
                <a:lnTo>
                  <a:pt x="211074" y="22352"/>
                </a:lnTo>
                <a:lnTo>
                  <a:pt x="318516" y="129794"/>
                </a:lnTo>
                <a:lnTo>
                  <a:pt x="211074" y="237236"/>
                </a:lnTo>
                <a:lnTo>
                  <a:pt x="211074" y="183515"/>
                </a:lnTo>
                <a:lnTo>
                  <a:pt x="24384" y="183515"/>
                </a:lnTo>
                <a:lnTo>
                  <a:pt x="24384" y="76073"/>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7" name="Freeform 237"/>
          <p:cNvSpPr/>
          <p:nvPr/>
        </p:nvSpPr>
        <p:spPr>
          <a:xfrm>
            <a:off x="1663445" y="3695446"/>
            <a:ext cx="317754" cy="228854"/>
          </a:xfrm>
          <a:custGeom>
            <a:avLst/>
            <a:gdLst>
              <a:gd name="connsiteX0" fmla="*/ 24384 w 317754"/>
              <a:gd name="connsiteY0" fmla="*/ 76073 h 228854"/>
              <a:gd name="connsiteX1" fmla="*/ 211074 w 317754"/>
              <a:gd name="connsiteY1" fmla="*/ 76073 h 228854"/>
              <a:gd name="connsiteX2" fmla="*/ 211074 w 317754"/>
              <a:gd name="connsiteY2" fmla="*/ 22352 h 228854"/>
              <a:gd name="connsiteX3" fmla="*/ 318516 w 317754"/>
              <a:gd name="connsiteY3" fmla="*/ 129794 h 228854"/>
              <a:gd name="connsiteX4" fmla="*/ 211074 w 317754"/>
              <a:gd name="connsiteY4" fmla="*/ 237236 h 228854"/>
              <a:gd name="connsiteX5" fmla="*/ 211074 w 317754"/>
              <a:gd name="connsiteY5" fmla="*/ 183515 h 228854"/>
              <a:gd name="connsiteX6" fmla="*/ 24384 w 317754"/>
              <a:gd name="connsiteY6" fmla="*/ 183515 h 228854"/>
              <a:gd name="connsiteX7" fmla="*/ 24384 w 317754"/>
              <a:gd name="connsiteY7" fmla="*/ 76073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54" h="228854">
                <a:moveTo>
                  <a:pt x="24384" y="76073"/>
                </a:moveTo>
                <a:lnTo>
                  <a:pt x="211074" y="76073"/>
                </a:lnTo>
                <a:lnTo>
                  <a:pt x="211074" y="22352"/>
                </a:lnTo>
                <a:lnTo>
                  <a:pt x="318516" y="129794"/>
                </a:lnTo>
                <a:lnTo>
                  <a:pt x="211074" y="237236"/>
                </a:lnTo>
                <a:lnTo>
                  <a:pt x="211074" y="183515"/>
                </a:lnTo>
                <a:lnTo>
                  <a:pt x="24384" y="183515"/>
                </a:lnTo>
                <a:lnTo>
                  <a:pt x="24384" y="76073"/>
                </a:lnTo>
                <a:close/>
              </a:path>
            </a:pathLst>
          </a:custGeom>
          <a:solidFill>
            <a:srgbClr val="0000FF">
              <a:alpha val="0"/>
            </a:srgbClr>
          </a:solidFill>
          <a:ln w="25907">
            <a:solidFill>
              <a:srgbClr val="87A2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TextBox 238"/>
          <p:cNvSpPr txBox="1"/>
          <p:nvPr/>
        </p:nvSpPr>
        <p:spPr>
          <a:xfrm>
            <a:off x="2306726" y="363367"/>
            <a:ext cx="7591798" cy="975360"/>
          </a:xfrm>
          <a:prstGeom prst="rect">
            <a:avLst/>
          </a:prstGeom>
          <a:noFill/>
        </p:spPr>
        <p:txBody>
          <a:bodyPr wrap="square" lIns="0" tIns="0" rIns="0" bIns="0" rtlCol="0">
            <a:spAutoFit/>
          </a:bodyPr>
          <a:lstStyle/>
          <a:p>
            <a:r>
              <a:rPr lang="en-US" altLang="zh-CN" sz="3200" dirty="0">
                <a:solidFill>
                  <a:srgbClr val="006EBF"/>
                </a:solidFill>
                <a:latin typeface="Arial"/>
                <a:ea typeface="Arial"/>
              </a:rPr>
              <a:t>Risco</a:t>
            </a:r>
            <a:r>
              <a:rPr lang="en-US" altLang="zh-CN" sz="3200" dirty="0">
                <a:solidFill>
                  <a:srgbClr val="006EBF"/>
                </a:solidFill>
                <a:latin typeface="Arial"/>
                <a:cs typeface="Arial"/>
              </a:rPr>
              <a:t> </a:t>
            </a:r>
            <a:r>
              <a:rPr lang="en-US" altLang="zh-CN" sz="3200" dirty="0">
                <a:solidFill>
                  <a:srgbClr val="006EBF"/>
                </a:solidFill>
                <a:latin typeface="Arial"/>
                <a:ea typeface="Arial"/>
              </a:rPr>
              <a:t>associado</a:t>
            </a:r>
            <a:r>
              <a:rPr lang="en-US" altLang="zh-CN" sz="3200" dirty="0">
                <a:solidFill>
                  <a:srgbClr val="006EBF"/>
                </a:solidFill>
                <a:latin typeface="Arial"/>
                <a:cs typeface="Arial"/>
              </a:rPr>
              <a:t> </a:t>
            </a:r>
            <a:r>
              <a:rPr lang="en-US" altLang="zh-CN" sz="3200" dirty="0">
                <a:solidFill>
                  <a:srgbClr val="006EBF"/>
                </a:solidFill>
                <a:latin typeface="Arial"/>
                <a:ea typeface="Arial"/>
              </a:rPr>
              <a:t>à</a:t>
            </a:r>
            <a:r>
              <a:rPr lang="en-US" altLang="zh-CN" sz="3200" dirty="0">
                <a:solidFill>
                  <a:srgbClr val="006EBF"/>
                </a:solidFill>
                <a:latin typeface="Arial"/>
                <a:cs typeface="Arial"/>
              </a:rPr>
              <a:t> </a:t>
            </a:r>
            <a:r>
              <a:rPr lang="en-US" altLang="zh-CN" sz="3200" dirty="0">
                <a:solidFill>
                  <a:srgbClr val="006EBF"/>
                </a:solidFill>
                <a:latin typeface="Arial"/>
                <a:ea typeface="Arial"/>
              </a:rPr>
              <a:t>VPI</a:t>
            </a:r>
            <a:r>
              <a:rPr lang="en-US" altLang="zh-CN" sz="3200" dirty="0">
                <a:solidFill>
                  <a:srgbClr val="006EBF"/>
                </a:solidFill>
                <a:latin typeface="Arial"/>
                <a:cs typeface="Arial"/>
              </a:rPr>
              <a:t> </a:t>
            </a:r>
            <a:r>
              <a:rPr lang="en-US" altLang="zh-CN" sz="3200" b="1" dirty="0">
                <a:solidFill>
                  <a:srgbClr val="006EBF"/>
                </a:solidFill>
                <a:latin typeface="Arial"/>
                <a:ea typeface="Arial"/>
              </a:rPr>
              <a:t>independente</a:t>
            </a:r>
            <a:r>
              <a:rPr lang="en-US" altLang="zh-CN" sz="3200" b="1" spc="-94" dirty="0">
                <a:solidFill>
                  <a:srgbClr val="006EBF"/>
                </a:solidFill>
                <a:latin typeface="Arial"/>
                <a:cs typeface="Arial"/>
              </a:rPr>
              <a:t> </a:t>
            </a:r>
            <a:r>
              <a:rPr lang="en-US" altLang="zh-CN" sz="3200" dirty="0">
                <a:solidFill>
                  <a:srgbClr val="006EBF"/>
                </a:solidFill>
                <a:latin typeface="Arial"/>
                <a:ea typeface="Arial"/>
              </a:rPr>
              <a:t>dos</a:t>
            </a:r>
          </a:p>
          <a:p>
            <a:pPr indent="1351762"/>
            <a:r>
              <a:rPr lang="en-US" altLang="zh-CN" sz="3200" dirty="0">
                <a:solidFill>
                  <a:srgbClr val="006EBF"/>
                </a:solidFill>
                <a:latin typeface="Arial"/>
                <a:ea typeface="Arial"/>
              </a:rPr>
              <a:t>demais</a:t>
            </a:r>
            <a:r>
              <a:rPr lang="en-US" altLang="zh-CN" sz="3200" dirty="0">
                <a:solidFill>
                  <a:srgbClr val="006EBF"/>
                </a:solidFill>
                <a:latin typeface="Arial"/>
                <a:cs typeface="Arial"/>
              </a:rPr>
              <a:t> </a:t>
            </a:r>
            <a:r>
              <a:rPr lang="en-US" altLang="zh-CN" sz="3200" dirty="0">
                <a:solidFill>
                  <a:srgbClr val="006EBF"/>
                </a:solidFill>
                <a:latin typeface="Arial"/>
                <a:ea typeface="Arial"/>
              </a:rPr>
              <a:t>fatores</a:t>
            </a:r>
            <a:r>
              <a:rPr lang="en-US" altLang="zh-CN" sz="3200" spc="-60" dirty="0">
                <a:solidFill>
                  <a:srgbClr val="006EBF"/>
                </a:solidFill>
                <a:latin typeface="Arial"/>
                <a:cs typeface="Arial"/>
              </a:rPr>
              <a:t> </a:t>
            </a:r>
            <a:r>
              <a:rPr lang="en-US" altLang="zh-CN" sz="3200" dirty="0">
                <a:solidFill>
                  <a:srgbClr val="006EBF"/>
                </a:solidFill>
                <a:latin typeface="Arial"/>
                <a:ea typeface="Arial"/>
              </a:rPr>
              <a:t>estudados?</a:t>
            </a:r>
          </a:p>
        </p:txBody>
      </p:sp>
    </p:spTree>
    <p:extLst>
      <p:ext uri="{BB962C8B-B14F-4D97-AF65-F5344CB8AC3E}">
        <p14:creationId xmlns:p14="http://schemas.microsoft.com/office/powerpoint/2010/main" val="897560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3454" y="498175"/>
            <a:ext cx="4784345" cy="621580"/>
          </a:xfrm>
          <a:prstGeom prst="rect">
            <a:avLst/>
          </a:prstGeom>
        </p:spPr>
        <p:txBody>
          <a:bodyPr vert="horz" wrap="square" lIns="0" tIns="12065" rIns="0" bIns="0" rtlCol="0">
            <a:spAutoFit/>
          </a:bodyPr>
          <a:lstStyle/>
          <a:p>
            <a:pPr marL="12700">
              <a:spcBef>
                <a:spcPts val="95"/>
              </a:spcBef>
            </a:pPr>
            <a:r>
              <a:rPr sz="4400" b="0" spc="-5" dirty="0">
                <a:solidFill>
                  <a:srgbClr val="0070C0"/>
                </a:solidFill>
              </a:rPr>
              <a:t>Caso-Controle</a:t>
            </a:r>
            <a:endParaRPr sz="4400" dirty="0">
              <a:solidFill>
                <a:srgbClr val="0070C0"/>
              </a:solidFill>
            </a:endParaRPr>
          </a:p>
        </p:txBody>
      </p:sp>
      <p:sp>
        <p:nvSpPr>
          <p:cNvPr id="3" name="object 3"/>
          <p:cNvSpPr txBox="1"/>
          <p:nvPr/>
        </p:nvSpPr>
        <p:spPr>
          <a:xfrm>
            <a:off x="4114800" y="2362263"/>
            <a:ext cx="1676400" cy="318036"/>
          </a:xfrm>
          <a:prstGeom prst="rect">
            <a:avLst/>
          </a:prstGeom>
          <a:ln w="9525">
            <a:solidFill>
              <a:srgbClr val="000000"/>
            </a:solidFill>
          </a:ln>
        </p:spPr>
        <p:txBody>
          <a:bodyPr vert="horz" wrap="square" lIns="0" tIns="40640" rIns="0" bIns="0" rtlCol="0">
            <a:spAutoFit/>
          </a:bodyPr>
          <a:lstStyle/>
          <a:p>
            <a:pPr marL="367030">
              <a:spcBef>
                <a:spcPts val="320"/>
              </a:spcBef>
            </a:pPr>
            <a:r>
              <a:rPr spc="-5" dirty="0">
                <a:solidFill>
                  <a:prstClr val="black"/>
                </a:solidFill>
                <a:latin typeface="Arial"/>
                <a:cs typeface="Arial"/>
              </a:rPr>
              <a:t>Expostos</a:t>
            </a:r>
            <a:endParaRPr>
              <a:solidFill>
                <a:prstClr val="black"/>
              </a:solidFill>
              <a:latin typeface="Arial"/>
              <a:cs typeface="Arial"/>
            </a:endParaRPr>
          </a:p>
        </p:txBody>
      </p:sp>
      <p:sp>
        <p:nvSpPr>
          <p:cNvPr id="4" name="object 4"/>
          <p:cNvSpPr txBox="1"/>
          <p:nvPr/>
        </p:nvSpPr>
        <p:spPr>
          <a:xfrm>
            <a:off x="6781800" y="4576762"/>
            <a:ext cx="1600200" cy="319318"/>
          </a:xfrm>
          <a:prstGeom prst="rect">
            <a:avLst/>
          </a:prstGeom>
          <a:ln w="9525">
            <a:solidFill>
              <a:srgbClr val="000000"/>
            </a:solidFill>
          </a:ln>
        </p:spPr>
        <p:txBody>
          <a:bodyPr vert="horz" wrap="square" lIns="0" tIns="41910" rIns="0" bIns="0" rtlCol="0">
            <a:spAutoFit/>
          </a:bodyPr>
          <a:lstStyle/>
          <a:p>
            <a:pPr marL="133350">
              <a:spcBef>
                <a:spcPts val="330"/>
              </a:spcBef>
            </a:pPr>
            <a:r>
              <a:rPr spc="-5" dirty="0">
                <a:solidFill>
                  <a:prstClr val="black"/>
                </a:solidFill>
                <a:latin typeface="Arial"/>
                <a:cs typeface="Arial"/>
              </a:rPr>
              <a:t>Não</a:t>
            </a:r>
            <a:r>
              <a:rPr spc="-65" dirty="0">
                <a:solidFill>
                  <a:prstClr val="black"/>
                </a:solidFill>
                <a:latin typeface="Arial"/>
                <a:cs typeface="Arial"/>
              </a:rPr>
              <a:t> </a:t>
            </a:r>
            <a:r>
              <a:rPr dirty="0">
                <a:solidFill>
                  <a:prstClr val="black"/>
                </a:solidFill>
                <a:latin typeface="Arial"/>
                <a:cs typeface="Arial"/>
              </a:rPr>
              <a:t>Doentes</a:t>
            </a:r>
            <a:endParaRPr>
              <a:solidFill>
                <a:prstClr val="black"/>
              </a:solidFill>
              <a:latin typeface="Arial"/>
              <a:cs typeface="Arial"/>
            </a:endParaRPr>
          </a:p>
        </p:txBody>
      </p:sp>
      <p:sp>
        <p:nvSpPr>
          <p:cNvPr id="5" name="object 5"/>
          <p:cNvSpPr txBox="1"/>
          <p:nvPr/>
        </p:nvSpPr>
        <p:spPr>
          <a:xfrm>
            <a:off x="6781800" y="2819463"/>
            <a:ext cx="1600200" cy="318036"/>
          </a:xfrm>
          <a:prstGeom prst="rect">
            <a:avLst/>
          </a:prstGeom>
          <a:ln w="9525">
            <a:solidFill>
              <a:srgbClr val="000000"/>
            </a:solidFill>
          </a:ln>
        </p:spPr>
        <p:txBody>
          <a:bodyPr vert="horz" wrap="square" lIns="0" tIns="40640" rIns="0" bIns="0" rtlCol="0">
            <a:spAutoFit/>
          </a:bodyPr>
          <a:lstStyle/>
          <a:p>
            <a:pPr marL="374015">
              <a:spcBef>
                <a:spcPts val="320"/>
              </a:spcBef>
            </a:pPr>
            <a:r>
              <a:rPr dirty="0">
                <a:solidFill>
                  <a:prstClr val="black"/>
                </a:solidFill>
                <a:latin typeface="Arial"/>
                <a:cs typeface="Arial"/>
              </a:rPr>
              <a:t>Doentes</a:t>
            </a:r>
            <a:endParaRPr>
              <a:solidFill>
                <a:prstClr val="black"/>
              </a:solidFill>
              <a:latin typeface="Arial"/>
              <a:cs typeface="Arial"/>
            </a:endParaRPr>
          </a:p>
        </p:txBody>
      </p:sp>
      <p:sp>
        <p:nvSpPr>
          <p:cNvPr id="6" name="object 6"/>
          <p:cNvSpPr txBox="1"/>
          <p:nvPr/>
        </p:nvSpPr>
        <p:spPr>
          <a:xfrm>
            <a:off x="4114800" y="3276663"/>
            <a:ext cx="1676400" cy="318036"/>
          </a:xfrm>
          <a:prstGeom prst="rect">
            <a:avLst/>
          </a:prstGeom>
          <a:ln w="9525">
            <a:solidFill>
              <a:srgbClr val="000000"/>
            </a:solidFill>
          </a:ln>
        </p:spPr>
        <p:txBody>
          <a:bodyPr vert="horz" wrap="square" lIns="0" tIns="40640" rIns="0" bIns="0" rtlCol="0">
            <a:spAutoFit/>
          </a:bodyPr>
          <a:lstStyle/>
          <a:p>
            <a:pPr marL="128905">
              <a:spcBef>
                <a:spcPts val="320"/>
              </a:spcBef>
            </a:pPr>
            <a:r>
              <a:rPr spc="-5" dirty="0">
                <a:solidFill>
                  <a:prstClr val="black"/>
                </a:solidFill>
                <a:latin typeface="Arial"/>
                <a:cs typeface="Arial"/>
              </a:rPr>
              <a:t>Não</a:t>
            </a:r>
            <a:r>
              <a:rPr spc="-60" dirty="0">
                <a:solidFill>
                  <a:prstClr val="black"/>
                </a:solidFill>
                <a:latin typeface="Arial"/>
                <a:cs typeface="Arial"/>
              </a:rPr>
              <a:t> </a:t>
            </a:r>
            <a:r>
              <a:rPr spc="-5" dirty="0">
                <a:solidFill>
                  <a:prstClr val="black"/>
                </a:solidFill>
                <a:latin typeface="Arial"/>
                <a:cs typeface="Arial"/>
              </a:rPr>
              <a:t>Expostos</a:t>
            </a:r>
            <a:endParaRPr>
              <a:solidFill>
                <a:prstClr val="black"/>
              </a:solidFill>
              <a:latin typeface="Arial"/>
              <a:cs typeface="Arial"/>
            </a:endParaRPr>
          </a:p>
        </p:txBody>
      </p:sp>
      <p:sp>
        <p:nvSpPr>
          <p:cNvPr id="7" name="object 7"/>
          <p:cNvSpPr txBox="1"/>
          <p:nvPr/>
        </p:nvSpPr>
        <p:spPr>
          <a:xfrm>
            <a:off x="4114800" y="4114736"/>
            <a:ext cx="1676400" cy="319318"/>
          </a:xfrm>
          <a:prstGeom prst="rect">
            <a:avLst/>
          </a:prstGeom>
          <a:ln w="9525">
            <a:solidFill>
              <a:srgbClr val="000000"/>
            </a:solidFill>
          </a:ln>
        </p:spPr>
        <p:txBody>
          <a:bodyPr vert="horz" wrap="square" lIns="0" tIns="41910" rIns="0" bIns="0" rtlCol="0">
            <a:spAutoFit/>
          </a:bodyPr>
          <a:lstStyle/>
          <a:p>
            <a:pPr marL="367030">
              <a:spcBef>
                <a:spcPts val="330"/>
              </a:spcBef>
            </a:pPr>
            <a:r>
              <a:rPr spc="-5" dirty="0">
                <a:solidFill>
                  <a:prstClr val="black"/>
                </a:solidFill>
                <a:latin typeface="Arial"/>
                <a:cs typeface="Arial"/>
              </a:rPr>
              <a:t>Expostos</a:t>
            </a:r>
            <a:endParaRPr>
              <a:solidFill>
                <a:prstClr val="black"/>
              </a:solidFill>
              <a:latin typeface="Arial"/>
              <a:cs typeface="Arial"/>
            </a:endParaRPr>
          </a:p>
        </p:txBody>
      </p:sp>
      <p:sp>
        <p:nvSpPr>
          <p:cNvPr id="8" name="object 8"/>
          <p:cNvSpPr txBox="1"/>
          <p:nvPr/>
        </p:nvSpPr>
        <p:spPr>
          <a:xfrm>
            <a:off x="4114800" y="5029263"/>
            <a:ext cx="1676400" cy="319318"/>
          </a:xfrm>
          <a:prstGeom prst="rect">
            <a:avLst/>
          </a:prstGeom>
          <a:ln w="9525">
            <a:solidFill>
              <a:srgbClr val="000000"/>
            </a:solidFill>
          </a:ln>
        </p:spPr>
        <p:txBody>
          <a:bodyPr vert="horz" wrap="square" lIns="0" tIns="41910" rIns="0" bIns="0" rtlCol="0">
            <a:spAutoFit/>
          </a:bodyPr>
          <a:lstStyle/>
          <a:p>
            <a:pPr marL="128905">
              <a:spcBef>
                <a:spcPts val="330"/>
              </a:spcBef>
            </a:pPr>
            <a:r>
              <a:rPr spc="-5" dirty="0">
                <a:solidFill>
                  <a:prstClr val="black"/>
                </a:solidFill>
                <a:latin typeface="Arial"/>
                <a:cs typeface="Arial"/>
              </a:rPr>
              <a:t>Não</a:t>
            </a:r>
            <a:r>
              <a:rPr spc="-60" dirty="0">
                <a:solidFill>
                  <a:prstClr val="black"/>
                </a:solidFill>
                <a:latin typeface="Arial"/>
                <a:cs typeface="Arial"/>
              </a:rPr>
              <a:t> </a:t>
            </a:r>
            <a:r>
              <a:rPr spc="-5" dirty="0">
                <a:solidFill>
                  <a:prstClr val="black"/>
                </a:solidFill>
                <a:latin typeface="Arial"/>
                <a:cs typeface="Arial"/>
              </a:rPr>
              <a:t>Expostos</a:t>
            </a:r>
            <a:endParaRPr>
              <a:solidFill>
                <a:prstClr val="black"/>
              </a:solidFill>
              <a:latin typeface="Arial"/>
              <a:cs typeface="Arial"/>
            </a:endParaRPr>
          </a:p>
        </p:txBody>
      </p:sp>
      <p:sp>
        <p:nvSpPr>
          <p:cNvPr id="9" name="object 9"/>
          <p:cNvSpPr/>
          <p:nvPr/>
        </p:nvSpPr>
        <p:spPr>
          <a:xfrm>
            <a:off x="5791200" y="5219700"/>
            <a:ext cx="381000" cy="76200"/>
          </a:xfrm>
          <a:custGeom>
            <a:avLst/>
            <a:gdLst/>
            <a:ahLst/>
            <a:cxnLst/>
            <a:rect l="l" t="t" r="r" b="b"/>
            <a:pathLst>
              <a:path w="381000" h="76200">
                <a:moveTo>
                  <a:pt x="76200" y="0"/>
                </a:moveTo>
                <a:lnTo>
                  <a:pt x="0" y="38100"/>
                </a:lnTo>
                <a:lnTo>
                  <a:pt x="76200" y="76200"/>
                </a:lnTo>
                <a:lnTo>
                  <a:pt x="76200" y="44450"/>
                </a:lnTo>
                <a:lnTo>
                  <a:pt x="63500" y="44450"/>
                </a:lnTo>
                <a:lnTo>
                  <a:pt x="63500" y="31750"/>
                </a:lnTo>
                <a:lnTo>
                  <a:pt x="76200" y="31750"/>
                </a:lnTo>
                <a:lnTo>
                  <a:pt x="76200" y="0"/>
                </a:lnTo>
                <a:close/>
              </a:path>
              <a:path w="381000" h="76200">
                <a:moveTo>
                  <a:pt x="76200" y="31750"/>
                </a:moveTo>
                <a:lnTo>
                  <a:pt x="63500" y="31750"/>
                </a:lnTo>
                <a:lnTo>
                  <a:pt x="63500" y="44450"/>
                </a:lnTo>
                <a:lnTo>
                  <a:pt x="76200" y="44450"/>
                </a:lnTo>
                <a:lnTo>
                  <a:pt x="76200" y="31750"/>
                </a:lnTo>
                <a:close/>
              </a:path>
              <a:path w="381000" h="76200">
                <a:moveTo>
                  <a:pt x="381000" y="31750"/>
                </a:moveTo>
                <a:lnTo>
                  <a:pt x="76200" y="31750"/>
                </a:lnTo>
                <a:lnTo>
                  <a:pt x="76200" y="44450"/>
                </a:lnTo>
                <a:lnTo>
                  <a:pt x="381000" y="44450"/>
                </a:lnTo>
                <a:lnTo>
                  <a:pt x="381000" y="31750"/>
                </a:lnTo>
                <a:close/>
              </a:path>
            </a:pathLst>
          </a:custGeom>
          <a:solidFill>
            <a:srgbClr val="000000"/>
          </a:solidFill>
        </p:spPr>
        <p:txBody>
          <a:bodyPr wrap="square" lIns="0" tIns="0" rIns="0" bIns="0" rtlCol="0"/>
          <a:lstStyle/>
          <a:p>
            <a:endParaRPr>
              <a:solidFill>
                <a:prstClr val="black"/>
              </a:solidFill>
            </a:endParaRPr>
          </a:p>
        </p:txBody>
      </p:sp>
      <p:sp>
        <p:nvSpPr>
          <p:cNvPr id="10" name="object 10"/>
          <p:cNvSpPr/>
          <p:nvPr/>
        </p:nvSpPr>
        <p:spPr>
          <a:xfrm>
            <a:off x="5791200" y="4305300"/>
            <a:ext cx="381000" cy="76200"/>
          </a:xfrm>
          <a:custGeom>
            <a:avLst/>
            <a:gdLst/>
            <a:ahLst/>
            <a:cxnLst/>
            <a:rect l="l" t="t" r="r" b="b"/>
            <a:pathLst>
              <a:path w="381000" h="76200">
                <a:moveTo>
                  <a:pt x="76200" y="0"/>
                </a:moveTo>
                <a:lnTo>
                  <a:pt x="0" y="38100"/>
                </a:lnTo>
                <a:lnTo>
                  <a:pt x="76200" y="76200"/>
                </a:lnTo>
                <a:lnTo>
                  <a:pt x="76200" y="44450"/>
                </a:lnTo>
                <a:lnTo>
                  <a:pt x="63500" y="44450"/>
                </a:lnTo>
                <a:lnTo>
                  <a:pt x="63500" y="31750"/>
                </a:lnTo>
                <a:lnTo>
                  <a:pt x="76200" y="31750"/>
                </a:lnTo>
                <a:lnTo>
                  <a:pt x="76200" y="0"/>
                </a:lnTo>
                <a:close/>
              </a:path>
              <a:path w="381000" h="76200">
                <a:moveTo>
                  <a:pt x="76200" y="31750"/>
                </a:moveTo>
                <a:lnTo>
                  <a:pt x="63500" y="31750"/>
                </a:lnTo>
                <a:lnTo>
                  <a:pt x="63500" y="44450"/>
                </a:lnTo>
                <a:lnTo>
                  <a:pt x="76200" y="44450"/>
                </a:lnTo>
                <a:lnTo>
                  <a:pt x="76200" y="31750"/>
                </a:lnTo>
                <a:close/>
              </a:path>
              <a:path w="381000" h="76200">
                <a:moveTo>
                  <a:pt x="381000" y="31750"/>
                </a:moveTo>
                <a:lnTo>
                  <a:pt x="76200" y="31750"/>
                </a:lnTo>
                <a:lnTo>
                  <a:pt x="76200" y="44450"/>
                </a:lnTo>
                <a:lnTo>
                  <a:pt x="381000" y="44450"/>
                </a:lnTo>
                <a:lnTo>
                  <a:pt x="381000" y="31750"/>
                </a:lnTo>
                <a:close/>
              </a:path>
            </a:pathLst>
          </a:custGeom>
          <a:solidFill>
            <a:srgbClr val="000000"/>
          </a:solidFill>
        </p:spPr>
        <p:txBody>
          <a:bodyPr wrap="square" lIns="0" tIns="0" rIns="0" bIns="0" rtlCol="0"/>
          <a:lstStyle/>
          <a:p>
            <a:endParaRPr>
              <a:solidFill>
                <a:prstClr val="black"/>
              </a:solidFill>
            </a:endParaRPr>
          </a:p>
        </p:txBody>
      </p:sp>
      <p:sp>
        <p:nvSpPr>
          <p:cNvPr id="11" name="object 11"/>
          <p:cNvSpPr/>
          <p:nvPr/>
        </p:nvSpPr>
        <p:spPr>
          <a:xfrm>
            <a:off x="5791200" y="3467100"/>
            <a:ext cx="381000" cy="76200"/>
          </a:xfrm>
          <a:custGeom>
            <a:avLst/>
            <a:gdLst/>
            <a:ahLst/>
            <a:cxnLst/>
            <a:rect l="l" t="t" r="r" b="b"/>
            <a:pathLst>
              <a:path w="381000" h="76200">
                <a:moveTo>
                  <a:pt x="76200" y="0"/>
                </a:moveTo>
                <a:lnTo>
                  <a:pt x="0" y="38100"/>
                </a:lnTo>
                <a:lnTo>
                  <a:pt x="76200" y="76200"/>
                </a:lnTo>
                <a:lnTo>
                  <a:pt x="76200" y="44450"/>
                </a:lnTo>
                <a:lnTo>
                  <a:pt x="63500" y="44450"/>
                </a:lnTo>
                <a:lnTo>
                  <a:pt x="63500" y="31750"/>
                </a:lnTo>
                <a:lnTo>
                  <a:pt x="76200" y="31750"/>
                </a:lnTo>
                <a:lnTo>
                  <a:pt x="76200" y="0"/>
                </a:lnTo>
                <a:close/>
              </a:path>
              <a:path w="381000" h="76200">
                <a:moveTo>
                  <a:pt x="76200" y="31750"/>
                </a:moveTo>
                <a:lnTo>
                  <a:pt x="63500" y="31750"/>
                </a:lnTo>
                <a:lnTo>
                  <a:pt x="63500" y="44450"/>
                </a:lnTo>
                <a:lnTo>
                  <a:pt x="76200" y="44450"/>
                </a:lnTo>
                <a:lnTo>
                  <a:pt x="76200" y="31750"/>
                </a:lnTo>
                <a:close/>
              </a:path>
              <a:path w="381000" h="76200">
                <a:moveTo>
                  <a:pt x="381000" y="31750"/>
                </a:moveTo>
                <a:lnTo>
                  <a:pt x="76200" y="31750"/>
                </a:lnTo>
                <a:lnTo>
                  <a:pt x="76200" y="44450"/>
                </a:lnTo>
                <a:lnTo>
                  <a:pt x="381000" y="44450"/>
                </a:lnTo>
                <a:lnTo>
                  <a:pt x="381000" y="31750"/>
                </a:lnTo>
                <a:close/>
              </a:path>
            </a:pathLst>
          </a:custGeom>
          <a:solidFill>
            <a:srgbClr val="000000"/>
          </a:solidFill>
        </p:spPr>
        <p:txBody>
          <a:bodyPr wrap="square" lIns="0" tIns="0" rIns="0" bIns="0" rtlCol="0"/>
          <a:lstStyle/>
          <a:p>
            <a:endParaRPr>
              <a:solidFill>
                <a:prstClr val="black"/>
              </a:solidFill>
            </a:endParaRPr>
          </a:p>
        </p:txBody>
      </p:sp>
      <p:sp>
        <p:nvSpPr>
          <p:cNvPr id="12" name="object 12"/>
          <p:cNvSpPr/>
          <p:nvPr/>
        </p:nvSpPr>
        <p:spPr>
          <a:xfrm>
            <a:off x="5791200" y="2552700"/>
            <a:ext cx="381000" cy="76200"/>
          </a:xfrm>
          <a:custGeom>
            <a:avLst/>
            <a:gdLst/>
            <a:ahLst/>
            <a:cxnLst/>
            <a:rect l="l" t="t" r="r" b="b"/>
            <a:pathLst>
              <a:path w="381000" h="76200">
                <a:moveTo>
                  <a:pt x="76200" y="0"/>
                </a:moveTo>
                <a:lnTo>
                  <a:pt x="0" y="38100"/>
                </a:lnTo>
                <a:lnTo>
                  <a:pt x="76200" y="76200"/>
                </a:lnTo>
                <a:lnTo>
                  <a:pt x="76200" y="44450"/>
                </a:lnTo>
                <a:lnTo>
                  <a:pt x="63500" y="44450"/>
                </a:lnTo>
                <a:lnTo>
                  <a:pt x="63500" y="31750"/>
                </a:lnTo>
                <a:lnTo>
                  <a:pt x="76200" y="31750"/>
                </a:lnTo>
                <a:lnTo>
                  <a:pt x="76200" y="0"/>
                </a:lnTo>
                <a:close/>
              </a:path>
              <a:path w="381000" h="76200">
                <a:moveTo>
                  <a:pt x="76200" y="31750"/>
                </a:moveTo>
                <a:lnTo>
                  <a:pt x="63500" y="31750"/>
                </a:lnTo>
                <a:lnTo>
                  <a:pt x="63500" y="44450"/>
                </a:lnTo>
                <a:lnTo>
                  <a:pt x="76200" y="44450"/>
                </a:lnTo>
                <a:lnTo>
                  <a:pt x="76200" y="31750"/>
                </a:lnTo>
                <a:close/>
              </a:path>
              <a:path w="381000" h="76200">
                <a:moveTo>
                  <a:pt x="381000" y="31750"/>
                </a:moveTo>
                <a:lnTo>
                  <a:pt x="76200" y="31750"/>
                </a:lnTo>
                <a:lnTo>
                  <a:pt x="76200" y="44450"/>
                </a:lnTo>
                <a:lnTo>
                  <a:pt x="381000" y="44450"/>
                </a:lnTo>
                <a:lnTo>
                  <a:pt x="381000" y="31750"/>
                </a:lnTo>
                <a:close/>
              </a:path>
            </a:pathLst>
          </a:custGeom>
          <a:solidFill>
            <a:srgbClr val="000000"/>
          </a:solidFill>
        </p:spPr>
        <p:txBody>
          <a:bodyPr wrap="square" lIns="0" tIns="0" rIns="0" bIns="0" rtlCol="0"/>
          <a:lstStyle/>
          <a:p>
            <a:endParaRPr>
              <a:solidFill>
                <a:prstClr val="black"/>
              </a:solidFill>
            </a:endParaRPr>
          </a:p>
        </p:txBody>
      </p:sp>
      <p:sp>
        <p:nvSpPr>
          <p:cNvPr id="13" name="object 13"/>
          <p:cNvSpPr/>
          <p:nvPr/>
        </p:nvSpPr>
        <p:spPr>
          <a:xfrm>
            <a:off x="3429000" y="5219700"/>
            <a:ext cx="685800" cy="76200"/>
          </a:xfrm>
          <a:custGeom>
            <a:avLst/>
            <a:gdLst/>
            <a:ahLst/>
            <a:cxnLst/>
            <a:rect l="l" t="t" r="r" b="b"/>
            <a:pathLst>
              <a:path w="685800" h="76200">
                <a:moveTo>
                  <a:pt x="76200" y="0"/>
                </a:moveTo>
                <a:lnTo>
                  <a:pt x="0" y="38100"/>
                </a:lnTo>
                <a:lnTo>
                  <a:pt x="76200" y="76200"/>
                </a:lnTo>
                <a:lnTo>
                  <a:pt x="76200" y="44450"/>
                </a:lnTo>
                <a:lnTo>
                  <a:pt x="63500" y="44450"/>
                </a:lnTo>
                <a:lnTo>
                  <a:pt x="63500" y="31750"/>
                </a:lnTo>
                <a:lnTo>
                  <a:pt x="76200" y="31750"/>
                </a:lnTo>
                <a:lnTo>
                  <a:pt x="76200" y="0"/>
                </a:lnTo>
                <a:close/>
              </a:path>
              <a:path w="685800" h="76200">
                <a:moveTo>
                  <a:pt x="76200" y="31750"/>
                </a:moveTo>
                <a:lnTo>
                  <a:pt x="63500" y="31750"/>
                </a:lnTo>
                <a:lnTo>
                  <a:pt x="63500" y="44450"/>
                </a:lnTo>
                <a:lnTo>
                  <a:pt x="76200" y="44450"/>
                </a:lnTo>
                <a:lnTo>
                  <a:pt x="76200" y="31750"/>
                </a:lnTo>
                <a:close/>
              </a:path>
              <a:path w="685800" h="76200">
                <a:moveTo>
                  <a:pt x="685800" y="31750"/>
                </a:moveTo>
                <a:lnTo>
                  <a:pt x="76200" y="31750"/>
                </a:lnTo>
                <a:lnTo>
                  <a:pt x="76200" y="44450"/>
                </a:lnTo>
                <a:lnTo>
                  <a:pt x="685800" y="44450"/>
                </a:lnTo>
                <a:lnTo>
                  <a:pt x="685800" y="31750"/>
                </a:lnTo>
                <a:close/>
              </a:path>
            </a:pathLst>
          </a:custGeom>
          <a:solidFill>
            <a:srgbClr val="000000"/>
          </a:solidFill>
        </p:spPr>
        <p:txBody>
          <a:bodyPr wrap="square" lIns="0" tIns="0" rIns="0" bIns="0" rtlCol="0"/>
          <a:lstStyle/>
          <a:p>
            <a:endParaRPr>
              <a:solidFill>
                <a:prstClr val="black"/>
              </a:solidFill>
            </a:endParaRPr>
          </a:p>
        </p:txBody>
      </p:sp>
      <p:sp>
        <p:nvSpPr>
          <p:cNvPr id="14" name="object 14"/>
          <p:cNvSpPr/>
          <p:nvPr/>
        </p:nvSpPr>
        <p:spPr>
          <a:xfrm>
            <a:off x="3429000" y="4305300"/>
            <a:ext cx="685800" cy="76200"/>
          </a:xfrm>
          <a:custGeom>
            <a:avLst/>
            <a:gdLst/>
            <a:ahLst/>
            <a:cxnLst/>
            <a:rect l="l" t="t" r="r" b="b"/>
            <a:pathLst>
              <a:path w="685800" h="76200">
                <a:moveTo>
                  <a:pt x="76200" y="0"/>
                </a:moveTo>
                <a:lnTo>
                  <a:pt x="0" y="38100"/>
                </a:lnTo>
                <a:lnTo>
                  <a:pt x="76200" y="76200"/>
                </a:lnTo>
                <a:lnTo>
                  <a:pt x="76200" y="44450"/>
                </a:lnTo>
                <a:lnTo>
                  <a:pt x="63500" y="44450"/>
                </a:lnTo>
                <a:lnTo>
                  <a:pt x="63500" y="31750"/>
                </a:lnTo>
                <a:lnTo>
                  <a:pt x="76200" y="31750"/>
                </a:lnTo>
                <a:lnTo>
                  <a:pt x="76200" y="0"/>
                </a:lnTo>
                <a:close/>
              </a:path>
              <a:path w="685800" h="76200">
                <a:moveTo>
                  <a:pt x="76200" y="31750"/>
                </a:moveTo>
                <a:lnTo>
                  <a:pt x="63500" y="31750"/>
                </a:lnTo>
                <a:lnTo>
                  <a:pt x="63500" y="44450"/>
                </a:lnTo>
                <a:lnTo>
                  <a:pt x="76200" y="44450"/>
                </a:lnTo>
                <a:lnTo>
                  <a:pt x="76200" y="31750"/>
                </a:lnTo>
                <a:close/>
              </a:path>
              <a:path w="685800" h="76200">
                <a:moveTo>
                  <a:pt x="685800" y="31750"/>
                </a:moveTo>
                <a:lnTo>
                  <a:pt x="76200" y="31750"/>
                </a:lnTo>
                <a:lnTo>
                  <a:pt x="76200" y="44450"/>
                </a:lnTo>
                <a:lnTo>
                  <a:pt x="685800" y="44450"/>
                </a:lnTo>
                <a:lnTo>
                  <a:pt x="685800" y="31750"/>
                </a:lnTo>
                <a:close/>
              </a:path>
            </a:pathLst>
          </a:custGeom>
          <a:solidFill>
            <a:srgbClr val="000000"/>
          </a:solidFill>
        </p:spPr>
        <p:txBody>
          <a:bodyPr wrap="square" lIns="0" tIns="0" rIns="0" bIns="0" rtlCol="0"/>
          <a:lstStyle/>
          <a:p>
            <a:endParaRPr>
              <a:solidFill>
                <a:prstClr val="black"/>
              </a:solidFill>
            </a:endParaRPr>
          </a:p>
        </p:txBody>
      </p:sp>
      <p:sp>
        <p:nvSpPr>
          <p:cNvPr id="15" name="object 15"/>
          <p:cNvSpPr/>
          <p:nvPr/>
        </p:nvSpPr>
        <p:spPr>
          <a:xfrm>
            <a:off x="3429000" y="3467100"/>
            <a:ext cx="685800" cy="76200"/>
          </a:xfrm>
          <a:custGeom>
            <a:avLst/>
            <a:gdLst/>
            <a:ahLst/>
            <a:cxnLst/>
            <a:rect l="l" t="t" r="r" b="b"/>
            <a:pathLst>
              <a:path w="685800" h="76200">
                <a:moveTo>
                  <a:pt x="76200" y="0"/>
                </a:moveTo>
                <a:lnTo>
                  <a:pt x="0" y="38100"/>
                </a:lnTo>
                <a:lnTo>
                  <a:pt x="76200" y="76200"/>
                </a:lnTo>
                <a:lnTo>
                  <a:pt x="76200" y="44450"/>
                </a:lnTo>
                <a:lnTo>
                  <a:pt x="63500" y="44450"/>
                </a:lnTo>
                <a:lnTo>
                  <a:pt x="63500" y="31750"/>
                </a:lnTo>
                <a:lnTo>
                  <a:pt x="76200" y="31750"/>
                </a:lnTo>
                <a:lnTo>
                  <a:pt x="76200" y="0"/>
                </a:lnTo>
                <a:close/>
              </a:path>
              <a:path w="685800" h="76200">
                <a:moveTo>
                  <a:pt x="76200" y="31750"/>
                </a:moveTo>
                <a:lnTo>
                  <a:pt x="63500" y="31750"/>
                </a:lnTo>
                <a:lnTo>
                  <a:pt x="63500" y="44450"/>
                </a:lnTo>
                <a:lnTo>
                  <a:pt x="76200" y="44450"/>
                </a:lnTo>
                <a:lnTo>
                  <a:pt x="76200" y="31750"/>
                </a:lnTo>
                <a:close/>
              </a:path>
              <a:path w="685800" h="76200">
                <a:moveTo>
                  <a:pt x="685800" y="31750"/>
                </a:moveTo>
                <a:lnTo>
                  <a:pt x="76200" y="31750"/>
                </a:lnTo>
                <a:lnTo>
                  <a:pt x="76200" y="44450"/>
                </a:lnTo>
                <a:lnTo>
                  <a:pt x="685800" y="44450"/>
                </a:lnTo>
                <a:lnTo>
                  <a:pt x="685800" y="31750"/>
                </a:lnTo>
                <a:close/>
              </a:path>
            </a:pathLst>
          </a:custGeom>
          <a:solidFill>
            <a:srgbClr val="000000"/>
          </a:solidFill>
        </p:spPr>
        <p:txBody>
          <a:bodyPr wrap="square" lIns="0" tIns="0" rIns="0" bIns="0" rtlCol="0"/>
          <a:lstStyle/>
          <a:p>
            <a:endParaRPr>
              <a:solidFill>
                <a:prstClr val="black"/>
              </a:solidFill>
            </a:endParaRPr>
          </a:p>
        </p:txBody>
      </p:sp>
      <p:sp>
        <p:nvSpPr>
          <p:cNvPr id="16" name="object 16"/>
          <p:cNvSpPr/>
          <p:nvPr/>
        </p:nvSpPr>
        <p:spPr>
          <a:xfrm>
            <a:off x="3429000" y="2552700"/>
            <a:ext cx="685800" cy="76200"/>
          </a:xfrm>
          <a:custGeom>
            <a:avLst/>
            <a:gdLst/>
            <a:ahLst/>
            <a:cxnLst/>
            <a:rect l="l" t="t" r="r" b="b"/>
            <a:pathLst>
              <a:path w="685800" h="76200">
                <a:moveTo>
                  <a:pt x="76200" y="0"/>
                </a:moveTo>
                <a:lnTo>
                  <a:pt x="0" y="38100"/>
                </a:lnTo>
                <a:lnTo>
                  <a:pt x="76200" y="76200"/>
                </a:lnTo>
                <a:lnTo>
                  <a:pt x="76200" y="44450"/>
                </a:lnTo>
                <a:lnTo>
                  <a:pt x="63500" y="44450"/>
                </a:lnTo>
                <a:lnTo>
                  <a:pt x="63500" y="31750"/>
                </a:lnTo>
                <a:lnTo>
                  <a:pt x="76200" y="31750"/>
                </a:lnTo>
                <a:lnTo>
                  <a:pt x="76200" y="0"/>
                </a:lnTo>
                <a:close/>
              </a:path>
              <a:path w="685800" h="76200">
                <a:moveTo>
                  <a:pt x="76200" y="31750"/>
                </a:moveTo>
                <a:lnTo>
                  <a:pt x="63500" y="31750"/>
                </a:lnTo>
                <a:lnTo>
                  <a:pt x="63500" y="44450"/>
                </a:lnTo>
                <a:lnTo>
                  <a:pt x="76200" y="44450"/>
                </a:lnTo>
                <a:lnTo>
                  <a:pt x="76200" y="31750"/>
                </a:lnTo>
                <a:close/>
              </a:path>
              <a:path w="685800" h="76200">
                <a:moveTo>
                  <a:pt x="685800" y="31750"/>
                </a:moveTo>
                <a:lnTo>
                  <a:pt x="76200" y="31750"/>
                </a:lnTo>
                <a:lnTo>
                  <a:pt x="76200" y="44450"/>
                </a:lnTo>
                <a:lnTo>
                  <a:pt x="685800" y="44450"/>
                </a:lnTo>
                <a:lnTo>
                  <a:pt x="685800" y="31750"/>
                </a:lnTo>
                <a:close/>
              </a:path>
            </a:pathLst>
          </a:custGeom>
          <a:solidFill>
            <a:srgbClr val="000000"/>
          </a:solidFill>
        </p:spPr>
        <p:txBody>
          <a:bodyPr wrap="square" lIns="0" tIns="0" rIns="0" bIns="0" rtlCol="0"/>
          <a:lstStyle/>
          <a:p>
            <a:endParaRPr>
              <a:solidFill>
                <a:prstClr val="black"/>
              </a:solidFill>
            </a:endParaRPr>
          </a:p>
        </p:txBody>
      </p:sp>
      <p:sp>
        <p:nvSpPr>
          <p:cNvPr id="17" name="object 17"/>
          <p:cNvSpPr/>
          <p:nvPr/>
        </p:nvSpPr>
        <p:spPr>
          <a:xfrm>
            <a:off x="6172200" y="3009900"/>
            <a:ext cx="609600" cy="76200"/>
          </a:xfrm>
          <a:custGeom>
            <a:avLst/>
            <a:gdLst/>
            <a:ahLst/>
            <a:cxnLst/>
            <a:rect l="l" t="t" r="r" b="b"/>
            <a:pathLst>
              <a:path w="609600" h="76200">
                <a:moveTo>
                  <a:pt x="76200" y="0"/>
                </a:moveTo>
                <a:lnTo>
                  <a:pt x="0" y="38100"/>
                </a:lnTo>
                <a:lnTo>
                  <a:pt x="76200" y="76200"/>
                </a:lnTo>
                <a:lnTo>
                  <a:pt x="76200" y="44450"/>
                </a:lnTo>
                <a:lnTo>
                  <a:pt x="63500" y="44450"/>
                </a:lnTo>
                <a:lnTo>
                  <a:pt x="63500" y="31750"/>
                </a:lnTo>
                <a:lnTo>
                  <a:pt x="76200" y="31750"/>
                </a:lnTo>
                <a:lnTo>
                  <a:pt x="76200" y="0"/>
                </a:lnTo>
                <a:close/>
              </a:path>
              <a:path w="609600" h="76200">
                <a:moveTo>
                  <a:pt x="76200" y="31750"/>
                </a:moveTo>
                <a:lnTo>
                  <a:pt x="63500" y="31750"/>
                </a:lnTo>
                <a:lnTo>
                  <a:pt x="63500" y="44450"/>
                </a:lnTo>
                <a:lnTo>
                  <a:pt x="76200" y="44450"/>
                </a:lnTo>
                <a:lnTo>
                  <a:pt x="76200" y="31750"/>
                </a:lnTo>
                <a:close/>
              </a:path>
              <a:path w="609600" h="76200">
                <a:moveTo>
                  <a:pt x="609600" y="31750"/>
                </a:moveTo>
                <a:lnTo>
                  <a:pt x="76200" y="31750"/>
                </a:lnTo>
                <a:lnTo>
                  <a:pt x="76200" y="44450"/>
                </a:lnTo>
                <a:lnTo>
                  <a:pt x="609600" y="44450"/>
                </a:lnTo>
                <a:lnTo>
                  <a:pt x="609600" y="31750"/>
                </a:lnTo>
                <a:close/>
              </a:path>
            </a:pathLst>
          </a:custGeom>
          <a:solidFill>
            <a:srgbClr val="000000"/>
          </a:solidFill>
        </p:spPr>
        <p:txBody>
          <a:bodyPr wrap="square" lIns="0" tIns="0" rIns="0" bIns="0" rtlCol="0"/>
          <a:lstStyle/>
          <a:p>
            <a:endParaRPr>
              <a:solidFill>
                <a:prstClr val="black"/>
              </a:solidFill>
            </a:endParaRPr>
          </a:p>
        </p:txBody>
      </p:sp>
      <p:sp>
        <p:nvSpPr>
          <p:cNvPr id="18" name="object 18"/>
          <p:cNvSpPr/>
          <p:nvPr/>
        </p:nvSpPr>
        <p:spPr>
          <a:xfrm>
            <a:off x="6172200" y="25908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19" name="object 19"/>
          <p:cNvSpPr/>
          <p:nvPr/>
        </p:nvSpPr>
        <p:spPr>
          <a:xfrm>
            <a:off x="6172200" y="4762500"/>
            <a:ext cx="609600" cy="76200"/>
          </a:xfrm>
          <a:custGeom>
            <a:avLst/>
            <a:gdLst/>
            <a:ahLst/>
            <a:cxnLst/>
            <a:rect l="l" t="t" r="r" b="b"/>
            <a:pathLst>
              <a:path w="609600" h="76200">
                <a:moveTo>
                  <a:pt x="76200" y="0"/>
                </a:moveTo>
                <a:lnTo>
                  <a:pt x="0" y="38100"/>
                </a:lnTo>
                <a:lnTo>
                  <a:pt x="76200" y="76200"/>
                </a:lnTo>
                <a:lnTo>
                  <a:pt x="76200" y="44450"/>
                </a:lnTo>
                <a:lnTo>
                  <a:pt x="63500" y="44450"/>
                </a:lnTo>
                <a:lnTo>
                  <a:pt x="63500" y="31750"/>
                </a:lnTo>
                <a:lnTo>
                  <a:pt x="76200" y="31750"/>
                </a:lnTo>
                <a:lnTo>
                  <a:pt x="76200" y="0"/>
                </a:lnTo>
                <a:close/>
              </a:path>
              <a:path w="609600" h="76200">
                <a:moveTo>
                  <a:pt x="76200" y="31750"/>
                </a:moveTo>
                <a:lnTo>
                  <a:pt x="63500" y="31750"/>
                </a:lnTo>
                <a:lnTo>
                  <a:pt x="63500" y="44450"/>
                </a:lnTo>
                <a:lnTo>
                  <a:pt x="76200" y="44450"/>
                </a:lnTo>
                <a:lnTo>
                  <a:pt x="76200" y="31750"/>
                </a:lnTo>
                <a:close/>
              </a:path>
              <a:path w="609600" h="76200">
                <a:moveTo>
                  <a:pt x="609600" y="31750"/>
                </a:moveTo>
                <a:lnTo>
                  <a:pt x="76200" y="31750"/>
                </a:lnTo>
                <a:lnTo>
                  <a:pt x="76200" y="44450"/>
                </a:lnTo>
                <a:lnTo>
                  <a:pt x="609600" y="44450"/>
                </a:lnTo>
                <a:lnTo>
                  <a:pt x="609600" y="31750"/>
                </a:lnTo>
                <a:close/>
              </a:path>
            </a:pathLst>
          </a:custGeom>
          <a:solidFill>
            <a:srgbClr val="000000"/>
          </a:solidFill>
        </p:spPr>
        <p:txBody>
          <a:bodyPr wrap="square" lIns="0" tIns="0" rIns="0" bIns="0" rtlCol="0"/>
          <a:lstStyle/>
          <a:p>
            <a:endParaRPr>
              <a:solidFill>
                <a:prstClr val="black"/>
              </a:solidFill>
            </a:endParaRPr>
          </a:p>
        </p:txBody>
      </p:sp>
      <p:sp>
        <p:nvSpPr>
          <p:cNvPr id="20" name="object 20"/>
          <p:cNvSpPr/>
          <p:nvPr/>
        </p:nvSpPr>
        <p:spPr>
          <a:xfrm>
            <a:off x="6172200" y="43434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21" name="object 21"/>
          <p:cNvSpPr txBox="1"/>
          <p:nvPr/>
        </p:nvSpPr>
        <p:spPr>
          <a:xfrm>
            <a:off x="6930010" y="3308096"/>
            <a:ext cx="135826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 </a:t>
            </a:r>
            <a:r>
              <a:rPr sz="1400" spc="-10" dirty="0">
                <a:solidFill>
                  <a:prstClr val="black"/>
                </a:solidFill>
                <a:latin typeface="Arial"/>
                <a:cs typeface="Arial"/>
              </a:rPr>
              <a:t>de</a:t>
            </a:r>
            <a:r>
              <a:rPr sz="1400" spc="-45" dirty="0">
                <a:solidFill>
                  <a:prstClr val="black"/>
                </a:solidFill>
                <a:latin typeface="Arial"/>
                <a:cs typeface="Arial"/>
              </a:rPr>
              <a:t> </a:t>
            </a:r>
            <a:r>
              <a:rPr sz="1400" spc="-10" dirty="0">
                <a:solidFill>
                  <a:prstClr val="black"/>
                </a:solidFill>
                <a:latin typeface="Arial"/>
                <a:cs typeface="Arial"/>
              </a:rPr>
              <a:t>Estudo</a:t>
            </a:r>
            <a:endParaRPr sz="1400" dirty="0">
              <a:solidFill>
                <a:prstClr val="black"/>
              </a:solidFill>
              <a:latin typeface="Arial"/>
              <a:cs typeface="Arial"/>
            </a:endParaRPr>
          </a:p>
        </p:txBody>
      </p:sp>
      <p:sp>
        <p:nvSpPr>
          <p:cNvPr id="22" name="object 22"/>
          <p:cNvSpPr txBox="1"/>
          <p:nvPr/>
        </p:nvSpPr>
        <p:spPr>
          <a:xfrm>
            <a:off x="6994906" y="5061585"/>
            <a:ext cx="123634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Grupo-Controle</a:t>
            </a:r>
            <a:endParaRPr sz="1400">
              <a:solidFill>
                <a:prstClr val="black"/>
              </a:solidFill>
              <a:latin typeface="Arial"/>
              <a:cs typeface="Arial"/>
            </a:endParaRPr>
          </a:p>
        </p:txBody>
      </p:sp>
      <p:sp>
        <p:nvSpPr>
          <p:cNvPr id="23" name="object 23"/>
          <p:cNvSpPr txBox="1"/>
          <p:nvPr/>
        </p:nvSpPr>
        <p:spPr>
          <a:xfrm>
            <a:off x="7829551" y="6008014"/>
            <a:ext cx="1873885" cy="878840"/>
          </a:xfrm>
          <a:prstGeom prst="rect">
            <a:avLst/>
          </a:prstGeom>
        </p:spPr>
        <p:txBody>
          <a:bodyPr vert="horz" wrap="square" lIns="0" tIns="12065" rIns="0" bIns="0" rtlCol="0">
            <a:spAutoFit/>
          </a:bodyPr>
          <a:lstStyle/>
          <a:p>
            <a:pPr marL="12700" marR="5080" indent="-4445" algn="ctr">
              <a:spcBef>
                <a:spcPts val="95"/>
              </a:spcBef>
            </a:pPr>
            <a:r>
              <a:rPr sz="1400" spc="-10" dirty="0">
                <a:solidFill>
                  <a:prstClr val="black"/>
                </a:solidFill>
                <a:latin typeface="Arial"/>
                <a:cs typeface="Arial"/>
              </a:rPr>
              <a:t>Formação dos </a:t>
            </a:r>
            <a:r>
              <a:rPr sz="1400" spc="-15" dirty="0">
                <a:solidFill>
                  <a:prstClr val="black"/>
                </a:solidFill>
                <a:latin typeface="Arial"/>
                <a:cs typeface="Arial"/>
              </a:rPr>
              <a:t>grupos  </a:t>
            </a:r>
            <a:r>
              <a:rPr sz="1400" spc="-10" dirty="0">
                <a:solidFill>
                  <a:prstClr val="black"/>
                </a:solidFill>
                <a:latin typeface="Arial"/>
                <a:cs typeface="Arial"/>
              </a:rPr>
              <a:t>pela constatação de  </a:t>
            </a:r>
            <a:r>
              <a:rPr sz="1400" spc="-15" dirty="0">
                <a:solidFill>
                  <a:prstClr val="black"/>
                </a:solidFill>
                <a:latin typeface="Arial"/>
                <a:cs typeface="Arial"/>
              </a:rPr>
              <a:t>presença </a:t>
            </a:r>
            <a:r>
              <a:rPr sz="1400" spc="-10" dirty="0">
                <a:solidFill>
                  <a:prstClr val="black"/>
                </a:solidFill>
                <a:latin typeface="Arial"/>
                <a:cs typeface="Arial"/>
              </a:rPr>
              <a:t>de </a:t>
            </a:r>
            <a:r>
              <a:rPr sz="1400" spc="-15" dirty="0">
                <a:solidFill>
                  <a:prstClr val="black"/>
                </a:solidFill>
                <a:latin typeface="Arial"/>
                <a:cs typeface="Arial"/>
              </a:rPr>
              <a:t>doença </a:t>
            </a:r>
            <a:r>
              <a:rPr sz="1400" spc="-10" dirty="0">
                <a:solidFill>
                  <a:prstClr val="black"/>
                </a:solidFill>
                <a:latin typeface="Arial"/>
                <a:cs typeface="Arial"/>
              </a:rPr>
              <a:t>ou  </a:t>
            </a:r>
            <a:r>
              <a:rPr sz="1400" spc="-15" dirty="0">
                <a:solidFill>
                  <a:prstClr val="black"/>
                </a:solidFill>
                <a:latin typeface="Arial"/>
                <a:cs typeface="Arial"/>
              </a:rPr>
              <a:t>não</a:t>
            </a:r>
            <a:endParaRPr sz="1400">
              <a:solidFill>
                <a:prstClr val="black"/>
              </a:solidFill>
              <a:latin typeface="Arial"/>
              <a:cs typeface="Arial"/>
            </a:endParaRPr>
          </a:p>
        </p:txBody>
      </p:sp>
      <p:sp>
        <p:nvSpPr>
          <p:cNvPr id="24" name="object 24"/>
          <p:cNvSpPr/>
          <p:nvPr/>
        </p:nvSpPr>
        <p:spPr>
          <a:xfrm>
            <a:off x="8677338" y="5486400"/>
            <a:ext cx="171450" cy="457200"/>
          </a:xfrm>
          <a:custGeom>
            <a:avLst/>
            <a:gdLst/>
            <a:ahLst/>
            <a:cxnLst/>
            <a:rect l="l" t="t" r="r" b="b"/>
            <a:pathLst>
              <a:path w="171450" h="457200">
                <a:moveTo>
                  <a:pt x="85661" y="57924"/>
                </a:moveTo>
                <a:lnTo>
                  <a:pt x="66611" y="79688"/>
                </a:lnTo>
                <a:lnTo>
                  <a:pt x="66611" y="457200"/>
                </a:lnTo>
                <a:lnTo>
                  <a:pt x="104711" y="457200"/>
                </a:lnTo>
                <a:lnTo>
                  <a:pt x="104711" y="79688"/>
                </a:lnTo>
                <a:lnTo>
                  <a:pt x="85661" y="57924"/>
                </a:lnTo>
                <a:close/>
              </a:path>
              <a:path w="171450" h="457200">
                <a:moveTo>
                  <a:pt x="85661" y="0"/>
                </a:moveTo>
                <a:lnTo>
                  <a:pt x="4635" y="92583"/>
                </a:lnTo>
                <a:lnTo>
                  <a:pt x="912" y="99188"/>
                </a:lnTo>
                <a:lnTo>
                  <a:pt x="0" y="106438"/>
                </a:lnTo>
                <a:lnTo>
                  <a:pt x="1849" y="113489"/>
                </a:lnTo>
                <a:lnTo>
                  <a:pt x="6413" y="119494"/>
                </a:lnTo>
                <a:lnTo>
                  <a:pt x="13013" y="123247"/>
                </a:lnTo>
                <a:lnTo>
                  <a:pt x="20256" y="124161"/>
                </a:lnTo>
                <a:lnTo>
                  <a:pt x="27308" y="122294"/>
                </a:lnTo>
                <a:lnTo>
                  <a:pt x="33337" y="117703"/>
                </a:lnTo>
                <a:lnTo>
                  <a:pt x="66611" y="79688"/>
                </a:lnTo>
                <a:lnTo>
                  <a:pt x="66611" y="28956"/>
                </a:lnTo>
                <a:lnTo>
                  <a:pt x="111002" y="28956"/>
                </a:lnTo>
                <a:lnTo>
                  <a:pt x="85661" y="0"/>
                </a:lnTo>
                <a:close/>
              </a:path>
              <a:path w="171450" h="457200">
                <a:moveTo>
                  <a:pt x="111002" y="28956"/>
                </a:moveTo>
                <a:lnTo>
                  <a:pt x="104711" y="28956"/>
                </a:lnTo>
                <a:lnTo>
                  <a:pt x="104711" y="79688"/>
                </a:lnTo>
                <a:lnTo>
                  <a:pt x="137985" y="117703"/>
                </a:lnTo>
                <a:lnTo>
                  <a:pt x="144014" y="122294"/>
                </a:lnTo>
                <a:lnTo>
                  <a:pt x="151066" y="124161"/>
                </a:lnTo>
                <a:lnTo>
                  <a:pt x="158309" y="123247"/>
                </a:lnTo>
                <a:lnTo>
                  <a:pt x="164909" y="119494"/>
                </a:lnTo>
                <a:lnTo>
                  <a:pt x="169473" y="113489"/>
                </a:lnTo>
                <a:lnTo>
                  <a:pt x="171323" y="106438"/>
                </a:lnTo>
                <a:lnTo>
                  <a:pt x="170410" y="99188"/>
                </a:lnTo>
                <a:lnTo>
                  <a:pt x="166687" y="92583"/>
                </a:lnTo>
                <a:lnTo>
                  <a:pt x="111002" y="28956"/>
                </a:lnTo>
                <a:close/>
              </a:path>
              <a:path w="171450" h="457200">
                <a:moveTo>
                  <a:pt x="104711" y="28956"/>
                </a:moveTo>
                <a:lnTo>
                  <a:pt x="66611" y="28956"/>
                </a:lnTo>
                <a:lnTo>
                  <a:pt x="66611" y="79688"/>
                </a:lnTo>
                <a:lnTo>
                  <a:pt x="85661" y="57924"/>
                </a:lnTo>
                <a:lnTo>
                  <a:pt x="71310" y="41528"/>
                </a:lnTo>
                <a:lnTo>
                  <a:pt x="104711" y="41528"/>
                </a:lnTo>
                <a:lnTo>
                  <a:pt x="104711" y="28956"/>
                </a:lnTo>
                <a:close/>
              </a:path>
              <a:path w="171450" h="457200">
                <a:moveTo>
                  <a:pt x="104711" y="41528"/>
                </a:moveTo>
                <a:lnTo>
                  <a:pt x="100012" y="41528"/>
                </a:lnTo>
                <a:lnTo>
                  <a:pt x="85661" y="57924"/>
                </a:lnTo>
                <a:lnTo>
                  <a:pt x="104711" y="79688"/>
                </a:lnTo>
                <a:lnTo>
                  <a:pt x="104711" y="41528"/>
                </a:lnTo>
                <a:close/>
              </a:path>
              <a:path w="171450" h="457200">
                <a:moveTo>
                  <a:pt x="100012" y="41528"/>
                </a:moveTo>
                <a:lnTo>
                  <a:pt x="71310" y="41528"/>
                </a:lnTo>
                <a:lnTo>
                  <a:pt x="85661" y="57924"/>
                </a:lnTo>
                <a:lnTo>
                  <a:pt x="100012" y="41528"/>
                </a:lnTo>
                <a:close/>
              </a:path>
            </a:pathLst>
          </a:custGeom>
          <a:solidFill>
            <a:srgbClr val="000000"/>
          </a:solidFill>
        </p:spPr>
        <p:txBody>
          <a:bodyPr wrap="square" lIns="0" tIns="0" rIns="0" bIns="0" rtlCol="0"/>
          <a:lstStyle/>
          <a:p>
            <a:endParaRPr>
              <a:solidFill>
                <a:prstClr val="black"/>
              </a:solidFill>
            </a:endParaRPr>
          </a:p>
        </p:txBody>
      </p:sp>
      <p:sp>
        <p:nvSpPr>
          <p:cNvPr id="25" name="object 25"/>
          <p:cNvSpPr txBox="1"/>
          <p:nvPr/>
        </p:nvSpPr>
        <p:spPr>
          <a:xfrm>
            <a:off x="5219447" y="6008014"/>
            <a:ext cx="1907539" cy="451484"/>
          </a:xfrm>
          <a:prstGeom prst="rect">
            <a:avLst/>
          </a:prstGeom>
        </p:spPr>
        <p:txBody>
          <a:bodyPr vert="horz" wrap="square" lIns="0" tIns="12065" rIns="0" bIns="0" rtlCol="0">
            <a:spAutoFit/>
          </a:bodyPr>
          <a:lstStyle/>
          <a:p>
            <a:pPr algn="ctr">
              <a:spcBef>
                <a:spcPts val="95"/>
              </a:spcBef>
            </a:pPr>
            <a:r>
              <a:rPr sz="1400" spc="-15" dirty="0">
                <a:solidFill>
                  <a:prstClr val="black"/>
                </a:solidFill>
                <a:latin typeface="Arial"/>
                <a:cs typeface="Arial"/>
              </a:rPr>
              <a:t>Verificação/mensuração</a:t>
            </a:r>
            <a:endParaRPr sz="1400">
              <a:solidFill>
                <a:prstClr val="black"/>
              </a:solidFill>
              <a:latin typeface="Arial"/>
              <a:cs typeface="Arial"/>
            </a:endParaRPr>
          </a:p>
          <a:p>
            <a:pPr marL="635" algn="ctr"/>
            <a:r>
              <a:rPr sz="1400" spc="-10" dirty="0">
                <a:solidFill>
                  <a:prstClr val="black"/>
                </a:solidFill>
                <a:latin typeface="Arial"/>
                <a:cs typeface="Arial"/>
              </a:rPr>
              <a:t>da</a:t>
            </a:r>
            <a:r>
              <a:rPr sz="1400" spc="-20" dirty="0">
                <a:solidFill>
                  <a:prstClr val="black"/>
                </a:solidFill>
                <a:latin typeface="Arial"/>
                <a:cs typeface="Arial"/>
              </a:rPr>
              <a:t> </a:t>
            </a:r>
            <a:r>
              <a:rPr sz="1400" spc="-15" dirty="0">
                <a:solidFill>
                  <a:prstClr val="black"/>
                </a:solidFill>
                <a:latin typeface="Arial"/>
                <a:cs typeface="Arial"/>
              </a:rPr>
              <a:t>exposição</a:t>
            </a:r>
            <a:endParaRPr sz="1400">
              <a:solidFill>
                <a:prstClr val="black"/>
              </a:solidFill>
              <a:latin typeface="Arial"/>
              <a:cs typeface="Arial"/>
            </a:endParaRPr>
          </a:p>
        </p:txBody>
      </p:sp>
      <p:sp>
        <p:nvSpPr>
          <p:cNvPr id="26" name="object 26"/>
          <p:cNvSpPr/>
          <p:nvPr/>
        </p:nvSpPr>
        <p:spPr>
          <a:xfrm>
            <a:off x="6086538" y="5486400"/>
            <a:ext cx="171450" cy="457200"/>
          </a:xfrm>
          <a:custGeom>
            <a:avLst/>
            <a:gdLst/>
            <a:ahLst/>
            <a:cxnLst/>
            <a:rect l="l" t="t" r="r" b="b"/>
            <a:pathLst>
              <a:path w="171450" h="457200">
                <a:moveTo>
                  <a:pt x="85661" y="57924"/>
                </a:moveTo>
                <a:lnTo>
                  <a:pt x="66611" y="79688"/>
                </a:lnTo>
                <a:lnTo>
                  <a:pt x="66611" y="457200"/>
                </a:lnTo>
                <a:lnTo>
                  <a:pt x="104711" y="457200"/>
                </a:lnTo>
                <a:lnTo>
                  <a:pt x="104711" y="79688"/>
                </a:lnTo>
                <a:lnTo>
                  <a:pt x="85661" y="57924"/>
                </a:lnTo>
                <a:close/>
              </a:path>
              <a:path w="171450" h="457200">
                <a:moveTo>
                  <a:pt x="85661" y="0"/>
                </a:moveTo>
                <a:lnTo>
                  <a:pt x="4635" y="92583"/>
                </a:lnTo>
                <a:lnTo>
                  <a:pt x="912" y="99188"/>
                </a:lnTo>
                <a:lnTo>
                  <a:pt x="0" y="106438"/>
                </a:lnTo>
                <a:lnTo>
                  <a:pt x="1849" y="113489"/>
                </a:lnTo>
                <a:lnTo>
                  <a:pt x="6413" y="119494"/>
                </a:lnTo>
                <a:lnTo>
                  <a:pt x="13013" y="123247"/>
                </a:lnTo>
                <a:lnTo>
                  <a:pt x="20256" y="124161"/>
                </a:lnTo>
                <a:lnTo>
                  <a:pt x="27308" y="122294"/>
                </a:lnTo>
                <a:lnTo>
                  <a:pt x="33337" y="117703"/>
                </a:lnTo>
                <a:lnTo>
                  <a:pt x="66611" y="79688"/>
                </a:lnTo>
                <a:lnTo>
                  <a:pt x="66611" y="28956"/>
                </a:lnTo>
                <a:lnTo>
                  <a:pt x="111002" y="28956"/>
                </a:lnTo>
                <a:lnTo>
                  <a:pt x="85661" y="0"/>
                </a:lnTo>
                <a:close/>
              </a:path>
              <a:path w="171450" h="457200">
                <a:moveTo>
                  <a:pt x="111002" y="28956"/>
                </a:moveTo>
                <a:lnTo>
                  <a:pt x="104711" y="28956"/>
                </a:lnTo>
                <a:lnTo>
                  <a:pt x="104711" y="79688"/>
                </a:lnTo>
                <a:lnTo>
                  <a:pt x="137985" y="117703"/>
                </a:lnTo>
                <a:lnTo>
                  <a:pt x="144014" y="122294"/>
                </a:lnTo>
                <a:lnTo>
                  <a:pt x="151066" y="124161"/>
                </a:lnTo>
                <a:lnTo>
                  <a:pt x="158309" y="123247"/>
                </a:lnTo>
                <a:lnTo>
                  <a:pt x="164909" y="119494"/>
                </a:lnTo>
                <a:lnTo>
                  <a:pt x="169473" y="113489"/>
                </a:lnTo>
                <a:lnTo>
                  <a:pt x="171323" y="106438"/>
                </a:lnTo>
                <a:lnTo>
                  <a:pt x="170410" y="99188"/>
                </a:lnTo>
                <a:lnTo>
                  <a:pt x="166687" y="92583"/>
                </a:lnTo>
                <a:lnTo>
                  <a:pt x="111002" y="28956"/>
                </a:lnTo>
                <a:close/>
              </a:path>
              <a:path w="171450" h="457200">
                <a:moveTo>
                  <a:pt x="104711" y="28956"/>
                </a:moveTo>
                <a:lnTo>
                  <a:pt x="66611" y="28956"/>
                </a:lnTo>
                <a:lnTo>
                  <a:pt x="66611" y="79688"/>
                </a:lnTo>
                <a:lnTo>
                  <a:pt x="85661" y="57924"/>
                </a:lnTo>
                <a:lnTo>
                  <a:pt x="71310" y="41528"/>
                </a:lnTo>
                <a:lnTo>
                  <a:pt x="104711" y="41528"/>
                </a:lnTo>
                <a:lnTo>
                  <a:pt x="104711" y="28956"/>
                </a:lnTo>
                <a:close/>
              </a:path>
              <a:path w="171450" h="457200">
                <a:moveTo>
                  <a:pt x="104711" y="41528"/>
                </a:moveTo>
                <a:lnTo>
                  <a:pt x="100012" y="41528"/>
                </a:lnTo>
                <a:lnTo>
                  <a:pt x="85661" y="57924"/>
                </a:lnTo>
                <a:lnTo>
                  <a:pt x="104711" y="79688"/>
                </a:lnTo>
                <a:lnTo>
                  <a:pt x="104711" y="41528"/>
                </a:lnTo>
                <a:close/>
              </a:path>
              <a:path w="171450" h="457200">
                <a:moveTo>
                  <a:pt x="100012" y="41528"/>
                </a:moveTo>
                <a:lnTo>
                  <a:pt x="71310" y="41528"/>
                </a:lnTo>
                <a:lnTo>
                  <a:pt x="85661" y="57924"/>
                </a:lnTo>
                <a:lnTo>
                  <a:pt x="100012" y="41528"/>
                </a:lnTo>
                <a:close/>
              </a:path>
            </a:pathLst>
          </a:custGeom>
          <a:solidFill>
            <a:srgbClr val="000000"/>
          </a:solidFill>
        </p:spPr>
        <p:txBody>
          <a:bodyPr wrap="square" lIns="0" tIns="0" rIns="0" bIns="0" rtlCol="0"/>
          <a:lstStyle/>
          <a:p>
            <a:endParaRPr>
              <a:solidFill>
                <a:prstClr val="black"/>
              </a:solidFill>
            </a:endParaRPr>
          </a:p>
        </p:txBody>
      </p:sp>
      <p:sp>
        <p:nvSpPr>
          <p:cNvPr id="27" name="object 27"/>
          <p:cNvSpPr txBox="1"/>
          <p:nvPr/>
        </p:nvSpPr>
        <p:spPr>
          <a:xfrm>
            <a:off x="3660776" y="2237690"/>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a</a:t>
            </a:r>
            <a:endParaRPr>
              <a:solidFill>
                <a:prstClr val="black"/>
              </a:solidFill>
              <a:latin typeface="Arial"/>
              <a:cs typeface="Arial"/>
            </a:endParaRPr>
          </a:p>
        </p:txBody>
      </p:sp>
      <p:sp>
        <p:nvSpPr>
          <p:cNvPr id="28" name="object 28"/>
          <p:cNvSpPr txBox="1"/>
          <p:nvPr/>
        </p:nvSpPr>
        <p:spPr>
          <a:xfrm>
            <a:off x="3660775" y="3991102"/>
            <a:ext cx="139700" cy="299720"/>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c</a:t>
            </a:r>
            <a:endParaRPr>
              <a:solidFill>
                <a:prstClr val="black"/>
              </a:solidFill>
              <a:latin typeface="Arial"/>
              <a:cs typeface="Arial"/>
            </a:endParaRPr>
          </a:p>
        </p:txBody>
      </p:sp>
      <p:sp>
        <p:nvSpPr>
          <p:cNvPr id="29" name="object 29"/>
          <p:cNvSpPr txBox="1"/>
          <p:nvPr/>
        </p:nvSpPr>
        <p:spPr>
          <a:xfrm>
            <a:off x="3660776" y="3152647"/>
            <a:ext cx="153035"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Arial"/>
                <a:cs typeface="Arial"/>
              </a:rPr>
              <a:t>b</a:t>
            </a:r>
            <a:endParaRPr>
              <a:solidFill>
                <a:prstClr val="black"/>
              </a:solidFill>
              <a:latin typeface="Arial"/>
              <a:cs typeface="Arial"/>
            </a:endParaRPr>
          </a:p>
        </p:txBody>
      </p:sp>
      <p:sp>
        <p:nvSpPr>
          <p:cNvPr id="30" name="object 30"/>
          <p:cNvSpPr txBox="1"/>
          <p:nvPr/>
        </p:nvSpPr>
        <p:spPr>
          <a:xfrm>
            <a:off x="3660776" y="4905833"/>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d</a:t>
            </a:r>
            <a:endParaRPr>
              <a:solidFill>
                <a:prstClr val="black"/>
              </a:solidFill>
              <a:latin typeface="Arial"/>
              <a:cs typeface="Arial"/>
            </a:endParaRPr>
          </a:p>
        </p:txBody>
      </p:sp>
      <p:sp>
        <p:nvSpPr>
          <p:cNvPr id="31" name="object 31"/>
          <p:cNvSpPr/>
          <p:nvPr/>
        </p:nvSpPr>
        <p:spPr>
          <a:xfrm>
            <a:off x="2081784" y="2258567"/>
            <a:ext cx="1399031" cy="34533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2133600" y="2286000"/>
            <a:ext cx="1295400" cy="33528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3" name="object 33"/>
          <p:cNvSpPr/>
          <p:nvPr/>
        </p:nvSpPr>
        <p:spPr>
          <a:xfrm>
            <a:off x="2133600" y="2286000"/>
            <a:ext cx="1295400" cy="3352800"/>
          </a:xfrm>
          <a:custGeom>
            <a:avLst/>
            <a:gdLst/>
            <a:ahLst/>
            <a:cxnLst/>
            <a:rect l="l" t="t" r="r" b="b"/>
            <a:pathLst>
              <a:path w="1295400" h="3352800">
                <a:moveTo>
                  <a:pt x="0" y="3352800"/>
                </a:moveTo>
                <a:lnTo>
                  <a:pt x="1295400" y="3352800"/>
                </a:lnTo>
                <a:lnTo>
                  <a:pt x="1295400" y="0"/>
                </a:lnTo>
                <a:lnTo>
                  <a:pt x="0" y="0"/>
                </a:lnTo>
                <a:lnTo>
                  <a:pt x="0" y="3352800"/>
                </a:lnTo>
                <a:close/>
              </a:path>
            </a:pathLst>
          </a:custGeom>
          <a:ln w="9525">
            <a:solidFill>
              <a:srgbClr val="F8F8F8"/>
            </a:solidFill>
          </a:ln>
        </p:spPr>
        <p:txBody>
          <a:bodyPr wrap="square" lIns="0" tIns="0" rIns="0" bIns="0" rtlCol="0"/>
          <a:lstStyle/>
          <a:p>
            <a:endParaRPr>
              <a:solidFill>
                <a:prstClr val="black"/>
              </a:solidFill>
            </a:endParaRPr>
          </a:p>
        </p:txBody>
      </p:sp>
      <p:sp>
        <p:nvSpPr>
          <p:cNvPr id="34" name="object 34"/>
          <p:cNvSpPr/>
          <p:nvPr/>
        </p:nvSpPr>
        <p:spPr>
          <a:xfrm>
            <a:off x="2081784" y="2334767"/>
            <a:ext cx="1399031" cy="342595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2093976" y="2334768"/>
            <a:ext cx="1426464" cy="3343655"/>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36" name="object 36"/>
          <p:cNvSpPr/>
          <p:nvPr/>
        </p:nvSpPr>
        <p:spPr>
          <a:xfrm>
            <a:off x="2133600" y="2362201"/>
            <a:ext cx="1295400" cy="332422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37" name="object 37"/>
          <p:cNvSpPr/>
          <p:nvPr/>
        </p:nvSpPr>
        <p:spPr>
          <a:xfrm>
            <a:off x="2133600" y="2362201"/>
            <a:ext cx="1295400" cy="3324225"/>
          </a:xfrm>
          <a:custGeom>
            <a:avLst/>
            <a:gdLst/>
            <a:ahLst/>
            <a:cxnLst/>
            <a:rect l="l" t="t" r="r" b="b"/>
            <a:pathLst>
              <a:path w="1295400" h="3324225">
                <a:moveTo>
                  <a:pt x="0" y="3324225"/>
                </a:moveTo>
                <a:lnTo>
                  <a:pt x="1295400" y="3324225"/>
                </a:lnTo>
                <a:lnTo>
                  <a:pt x="1295400" y="0"/>
                </a:lnTo>
                <a:lnTo>
                  <a:pt x="0" y="0"/>
                </a:lnTo>
                <a:lnTo>
                  <a:pt x="0" y="3324225"/>
                </a:lnTo>
                <a:close/>
              </a:path>
            </a:pathLst>
          </a:custGeom>
          <a:ln w="9525">
            <a:solidFill>
              <a:srgbClr val="F8F8F8"/>
            </a:solidFill>
          </a:ln>
        </p:spPr>
        <p:txBody>
          <a:bodyPr wrap="square" lIns="0" tIns="0" rIns="0" bIns="0" rtlCol="0"/>
          <a:lstStyle/>
          <a:p>
            <a:endParaRPr>
              <a:solidFill>
                <a:prstClr val="black"/>
              </a:solidFill>
            </a:endParaRPr>
          </a:p>
        </p:txBody>
      </p:sp>
      <p:sp>
        <p:nvSpPr>
          <p:cNvPr id="38" name="object 38"/>
          <p:cNvSpPr txBox="1"/>
          <p:nvPr/>
        </p:nvSpPr>
        <p:spPr>
          <a:xfrm>
            <a:off x="2138363" y="2393442"/>
            <a:ext cx="1285875" cy="3225800"/>
          </a:xfrm>
          <a:prstGeom prst="rect">
            <a:avLst/>
          </a:prstGeom>
        </p:spPr>
        <p:txBody>
          <a:bodyPr vert="horz" wrap="square" lIns="0" tIns="11430" rIns="0" bIns="0" rtlCol="0">
            <a:spAutoFit/>
          </a:bodyPr>
          <a:lstStyle/>
          <a:p>
            <a:pPr marL="147955" marR="141605" algn="ctr">
              <a:spcBef>
                <a:spcPts val="90"/>
              </a:spcBef>
            </a:pPr>
            <a:r>
              <a:rPr sz="1400" b="1" spc="-15" dirty="0">
                <a:solidFill>
                  <a:prstClr val="black"/>
                </a:solidFill>
                <a:latin typeface="Arial"/>
                <a:cs typeface="Arial"/>
              </a:rPr>
              <a:t>Análise</a:t>
            </a:r>
            <a:r>
              <a:rPr sz="1400" b="1" spc="-55" dirty="0">
                <a:solidFill>
                  <a:prstClr val="black"/>
                </a:solidFill>
                <a:latin typeface="Arial"/>
                <a:cs typeface="Arial"/>
              </a:rPr>
              <a:t> </a:t>
            </a:r>
            <a:r>
              <a:rPr sz="1400" b="1" spc="-15" dirty="0">
                <a:solidFill>
                  <a:prstClr val="black"/>
                </a:solidFill>
                <a:latin typeface="Arial"/>
                <a:cs typeface="Arial"/>
              </a:rPr>
              <a:t>dos  Dados:</a:t>
            </a:r>
            <a:endParaRPr sz="1400" dirty="0">
              <a:solidFill>
                <a:prstClr val="black"/>
              </a:solidFill>
              <a:latin typeface="Arial"/>
              <a:cs typeface="Arial"/>
            </a:endParaRPr>
          </a:p>
          <a:p>
            <a:pPr>
              <a:spcBef>
                <a:spcPts val="15"/>
              </a:spcBef>
            </a:pPr>
            <a:endParaRPr sz="1450" dirty="0">
              <a:solidFill>
                <a:prstClr val="black"/>
              </a:solidFill>
              <a:latin typeface="Times New Roman"/>
              <a:cs typeface="Times New Roman"/>
            </a:endParaRPr>
          </a:p>
          <a:p>
            <a:pPr marL="108585" marR="100965" algn="ctr"/>
            <a:r>
              <a:rPr sz="1400" b="1" spc="-10" dirty="0">
                <a:solidFill>
                  <a:prstClr val="black"/>
                </a:solidFill>
                <a:latin typeface="Arial"/>
                <a:cs typeface="Arial"/>
              </a:rPr>
              <a:t>C</a:t>
            </a:r>
            <a:r>
              <a:rPr sz="1400" b="1" spc="-15" dirty="0">
                <a:solidFill>
                  <a:prstClr val="black"/>
                </a:solidFill>
                <a:latin typeface="Arial"/>
                <a:cs typeface="Arial"/>
              </a:rPr>
              <a:t>o</a:t>
            </a:r>
            <a:r>
              <a:rPr sz="1400" b="1" spc="-5" dirty="0">
                <a:solidFill>
                  <a:prstClr val="black"/>
                </a:solidFill>
                <a:latin typeface="Arial"/>
                <a:cs typeface="Arial"/>
              </a:rPr>
              <a:t>m</a:t>
            </a:r>
            <a:r>
              <a:rPr sz="1400" b="1" spc="-20" dirty="0">
                <a:solidFill>
                  <a:prstClr val="black"/>
                </a:solidFill>
                <a:latin typeface="Arial"/>
                <a:cs typeface="Arial"/>
              </a:rPr>
              <a:t>p</a:t>
            </a:r>
            <a:r>
              <a:rPr sz="1400" b="1" spc="-15" dirty="0">
                <a:solidFill>
                  <a:prstClr val="black"/>
                </a:solidFill>
                <a:latin typeface="Arial"/>
                <a:cs typeface="Arial"/>
              </a:rPr>
              <a:t>a</a:t>
            </a:r>
            <a:r>
              <a:rPr sz="1400" b="1" dirty="0">
                <a:solidFill>
                  <a:prstClr val="black"/>
                </a:solidFill>
                <a:latin typeface="Arial"/>
                <a:cs typeface="Arial"/>
              </a:rPr>
              <a:t>r</a:t>
            </a:r>
            <a:r>
              <a:rPr sz="1400" b="1" spc="-15" dirty="0">
                <a:solidFill>
                  <a:prstClr val="black"/>
                </a:solidFill>
                <a:latin typeface="Arial"/>
                <a:cs typeface="Arial"/>
              </a:rPr>
              <a:t>açã</a:t>
            </a:r>
            <a:r>
              <a:rPr sz="1400" b="1" spc="-5" dirty="0">
                <a:solidFill>
                  <a:prstClr val="black"/>
                </a:solidFill>
                <a:latin typeface="Arial"/>
                <a:cs typeface="Arial"/>
              </a:rPr>
              <a:t>o  </a:t>
            </a:r>
            <a:r>
              <a:rPr sz="1400" b="1" spc="-15" dirty="0">
                <a:solidFill>
                  <a:prstClr val="black"/>
                </a:solidFill>
                <a:latin typeface="Arial"/>
                <a:cs typeface="Arial"/>
              </a:rPr>
              <a:t>das   proporções  de </a:t>
            </a:r>
            <a:r>
              <a:rPr sz="1400" b="1" spc="-20" dirty="0">
                <a:solidFill>
                  <a:prstClr val="black"/>
                </a:solidFill>
                <a:latin typeface="Arial"/>
                <a:cs typeface="Arial"/>
              </a:rPr>
              <a:t>expostos  </a:t>
            </a:r>
            <a:r>
              <a:rPr sz="1400" b="1" spc="-15" dirty="0">
                <a:solidFill>
                  <a:prstClr val="black"/>
                </a:solidFill>
                <a:latin typeface="Arial"/>
                <a:cs typeface="Arial"/>
              </a:rPr>
              <a:t>nos dois  grupos.</a:t>
            </a:r>
            <a:endParaRPr sz="1400" dirty="0">
              <a:solidFill>
                <a:prstClr val="black"/>
              </a:solidFill>
              <a:latin typeface="Arial"/>
              <a:cs typeface="Arial"/>
            </a:endParaRPr>
          </a:p>
          <a:p>
            <a:pPr marL="172720" marR="164465" indent="1905" algn="ctr">
              <a:spcBef>
                <a:spcPts val="5"/>
              </a:spcBef>
            </a:pPr>
            <a:r>
              <a:rPr sz="1400" b="1" spc="-10" dirty="0">
                <a:solidFill>
                  <a:prstClr val="black"/>
                </a:solidFill>
                <a:latin typeface="Arial"/>
                <a:cs typeface="Arial"/>
              </a:rPr>
              <a:t>Cálculo </a:t>
            </a:r>
            <a:r>
              <a:rPr sz="1400" b="1" spc="-15" dirty="0">
                <a:solidFill>
                  <a:prstClr val="black"/>
                </a:solidFill>
                <a:latin typeface="Arial"/>
                <a:cs typeface="Arial"/>
              </a:rPr>
              <a:t>do  </a:t>
            </a:r>
            <a:r>
              <a:rPr sz="1400" b="1" i="1" spc="-15" dirty="0">
                <a:solidFill>
                  <a:prstClr val="black"/>
                </a:solidFill>
                <a:latin typeface="Arial"/>
                <a:cs typeface="Arial"/>
              </a:rPr>
              <a:t>Odds</a:t>
            </a:r>
            <a:r>
              <a:rPr sz="1400" b="1" i="1" spc="-60" dirty="0">
                <a:solidFill>
                  <a:prstClr val="black"/>
                </a:solidFill>
                <a:latin typeface="Arial"/>
                <a:cs typeface="Arial"/>
              </a:rPr>
              <a:t> </a:t>
            </a:r>
            <a:r>
              <a:rPr sz="1400" b="1" i="1" spc="-10" dirty="0">
                <a:solidFill>
                  <a:prstClr val="black"/>
                </a:solidFill>
                <a:latin typeface="Arial"/>
                <a:cs typeface="Arial"/>
              </a:rPr>
              <a:t>Ratio </a:t>
            </a:r>
            <a:r>
              <a:rPr sz="1400" b="1" i="1" spc="-5" dirty="0">
                <a:solidFill>
                  <a:prstClr val="black"/>
                </a:solidFill>
                <a:latin typeface="Arial"/>
                <a:cs typeface="Arial"/>
              </a:rPr>
              <a:t> </a:t>
            </a:r>
            <a:r>
              <a:rPr sz="1400" b="1" spc="-10" dirty="0">
                <a:solidFill>
                  <a:prstClr val="black"/>
                </a:solidFill>
                <a:latin typeface="Arial"/>
                <a:cs typeface="Arial"/>
              </a:rPr>
              <a:t>(OR) </a:t>
            </a:r>
            <a:r>
              <a:rPr sz="1400" b="1" spc="-15" dirty="0">
                <a:solidFill>
                  <a:prstClr val="black"/>
                </a:solidFill>
                <a:latin typeface="Arial"/>
                <a:cs typeface="Arial"/>
              </a:rPr>
              <a:t>ou  </a:t>
            </a:r>
            <a:r>
              <a:rPr sz="1400" b="1" spc="-10" dirty="0">
                <a:solidFill>
                  <a:prstClr val="black"/>
                </a:solidFill>
                <a:latin typeface="Arial"/>
                <a:cs typeface="Arial"/>
              </a:rPr>
              <a:t>razão </a:t>
            </a:r>
            <a:r>
              <a:rPr sz="1400" b="1" spc="-15" dirty="0">
                <a:solidFill>
                  <a:prstClr val="black"/>
                </a:solidFill>
                <a:latin typeface="Arial"/>
                <a:cs typeface="Arial"/>
              </a:rPr>
              <a:t>dos  produtos  cruzados</a:t>
            </a:r>
            <a:endParaRPr sz="1400" dirty="0">
              <a:solidFill>
                <a:prstClr val="black"/>
              </a:solidFill>
              <a:latin typeface="Arial"/>
              <a:cs typeface="Arial"/>
            </a:endParaRPr>
          </a:p>
        </p:txBody>
      </p:sp>
      <p:sp>
        <p:nvSpPr>
          <p:cNvPr id="39" name="object 39"/>
          <p:cNvSpPr/>
          <p:nvPr/>
        </p:nvSpPr>
        <p:spPr>
          <a:xfrm>
            <a:off x="9067800" y="2590800"/>
            <a:ext cx="990600" cy="2819400"/>
          </a:xfrm>
          <a:custGeom>
            <a:avLst/>
            <a:gdLst/>
            <a:ahLst/>
            <a:cxnLst/>
            <a:rect l="l" t="t" r="r" b="b"/>
            <a:pathLst>
              <a:path w="990600" h="2819400">
                <a:moveTo>
                  <a:pt x="0" y="1409700"/>
                </a:moveTo>
                <a:lnTo>
                  <a:pt x="571" y="1341402"/>
                </a:lnTo>
                <a:lnTo>
                  <a:pt x="2267" y="1273943"/>
                </a:lnTo>
                <a:lnTo>
                  <a:pt x="5062" y="1207397"/>
                </a:lnTo>
                <a:lnTo>
                  <a:pt x="8930" y="1141836"/>
                </a:lnTo>
                <a:lnTo>
                  <a:pt x="13845" y="1077336"/>
                </a:lnTo>
                <a:lnTo>
                  <a:pt x="19782" y="1013970"/>
                </a:lnTo>
                <a:lnTo>
                  <a:pt x="26714" y="951811"/>
                </a:lnTo>
                <a:lnTo>
                  <a:pt x="34615" y="890935"/>
                </a:lnTo>
                <a:lnTo>
                  <a:pt x="43460" y="831413"/>
                </a:lnTo>
                <a:lnTo>
                  <a:pt x="53222" y="773322"/>
                </a:lnTo>
                <a:lnTo>
                  <a:pt x="63875" y="716733"/>
                </a:lnTo>
                <a:lnTo>
                  <a:pt x="75394" y="661722"/>
                </a:lnTo>
                <a:lnTo>
                  <a:pt x="87753" y="608362"/>
                </a:lnTo>
                <a:lnTo>
                  <a:pt x="100925" y="556726"/>
                </a:lnTo>
                <a:lnTo>
                  <a:pt x="114885" y="506890"/>
                </a:lnTo>
                <a:lnTo>
                  <a:pt x="129607" y="458926"/>
                </a:lnTo>
                <a:lnTo>
                  <a:pt x="145065" y="412908"/>
                </a:lnTo>
                <a:lnTo>
                  <a:pt x="161233" y="368911"/>
                </a:lnTo>
                <a:lnTo>
                  <a:pt x="178085" y="327008"/>
                </a:lnTo>
                <a:lnTo>
                  <a:pt x="195594" y="287273"/>
                </a:lnTo>
                <a:lnTo>
                  <a:pt x="213736" y="249780"/>
                </a:lnTo>
                <a:lnTo>
                  <a:pt x="232484" y="214603"/>
                </a:lnTo>
                <a:lnTo>
                  <a:pt x="271695" y="151492"/>
                </a:lnTo>
                <a:lnTo>
                  <a:pt x="313019" y="98531"/>
                </a:lnTo>
                <a:lnTo>
                  <a:pt x="356249" y="56310"/>
                </a:lnTo>
                <a:lnTo>
                  <a:pt x="401178" y="25420"/>
                </a:lnTo>
                <a:lnTo>
                  <a:pt x="447597" y="6453"/>
                </a:lnTo>
                <a:lnTo>
                  <a:pt x="495300" y="0"/>
                </a:lnTo>
                <a:lnTo>
                  <a:pt x="519298" y="1625"/>
                </a:lnTo>
                <a:lnTo>
                  <a:pt x="543002" y="6453"/>
                </a:lnTo>
                <a:lnTo>
                  <a:pt x="589421" y="25420"/>
                </a:lnTo>
                <a:lnTo>
                  <a:pt x="634350" y="56310"/>
                </a:lnTo>
                <a:lnTo>
                  <a:pt x="677580" y="98531"/>
                </a:lnTo>
                <a:lnTo>
                  <a:pt x="718904" y="151492"/>
                </a:lnTo>
                <a:lnTo>
                  <a:pt x="758115" y="214603"/>
                </a:lnTo>
                <a:lnTo>
                  <a:pt x="776863" y="249780"/>
                </a:lnTo>
                <a:lnTo>
                  <a:pt x="795005" y="287273"/>
                </a:lnTo>
                <a:lnTo>
                  <a:pt x="812514" y="327008"/>
                </a:lnTo>
                <a:lnTo>
                  <a:pt x="829366" y="368911"/>
                </a:lnTo>
                <a:lnTo>
                  <a:pt x="845534" y="412908"/>
                </a:lnTo>
                <a:lnTo>
                  <a:pt x="860992" y="458926"/>
                </a:lnTo>
                <a:lnTo>
                  <a:pt x="875714" y="506890"/>
                </a:lnTo>
                <a:lnTo>
                  <a:pt x="889674" y="556726"/>
                </a:lnTo>
                <a:lnTo>
                  <a:pt x="902846" y="608362"/>
                </a:lnTo>
                <a:lnTo>
                  <a:pt x="915205" y="661722"/>
                </a:lnTo>
                <a:lnTo>
                  <a:pt x="926724" y="716733"/>
                </a:lnTo>
                <a:lnTo>
                  <a:pt x="937377" y="773322"/>
                </a:lnTo>
                <a:lnTo>
                  <a:pt x="947139" y="831413"/>
                </a:lnTo>
                <a:lnTo>
                  <a:pt x="955984" y="890935"/>
                </a:lnTo>
                <a:lnTo>
                  <a:pt x="963885" y="951811"/>
                </a:lnTo>
                <a:lnTo>
                  <a:pt x="970817" y="1013970"/>
                </a:lnTo>
                <a:lnTo>
                  <a:pt x="976754" y="1077336"/>
                </a:lnTo>
                <a:lnTo>
                  <a:pt x="981669" y="1141836"/>
                </a:lnTo>
                <a:lnTo>
                  <a:pt x="985537" y="1207397"/>
                </a:lnTo>
                <a:lnTo>
                  <a:pt x="988332" y="1273943"/>
                </a:lnTo>
                <a:lnTo>
                  <a:pt x="990028" y="1341402"/>
                </a:lnTo>
                <a:lnTo>
                  <a:pt x="990600" y="1409700"/>
                </a:lnTo>
                <a:lnTo>
                  <a:pt x="990028" y="1477997"/>
                </a:lnTo>
                <a:lnTo>
                  <a:pt x="988332" y="1545456"/>
                </a:lnTo>
                <a:lnTo>
                  <a:pt x="985537" y="1612002"/>
                </a:lnTo>
                <a:lnTo>
                  <a:pt x="981669" y="1677563"/>
                </a:lnTo>
                <a:lnTo>
                  <a:pt x="976754" y="1742063"/>
                </a:lnTo>
                <a:lnTo>
                  <a:pt x="970817" y="1805429"/>
                </a:lnTo>
                <a:lnTo>
                  <a:pt x="963885" y="1867588"/>
                </a:lnTo>
                <a:lnTo>
                  <a:pt x="955984" y="1928464"/>
                </a:lnTo>
                <a:lnTo>
                  <a:pt x="947139" y="1987986"/>
                </a:lnTo>
                <a:lnTo>
                  <a:pt x="937377" y="2046077"/>
                </a:lnTo>
                <a:lnTo>
                  <a:pt x="926724" y="2102666"/>
                </a:lnTo>
                <a:lnTo>
                  <a:pt x="915205" y="2157677"/>
                </a:lnTo>
                <a:lnTo>
                  <a:pt x="902846" y="2211037"/>
                </a:lnTo>
                <a:lnTo>
                  <a:pt x="889674" y="2262673"/>
                </a:lnTo>
                <a:lnTo>
                  <a:pt x="875714" y="2312509"/>
                </a:lnTo>
                <a:lnTo>
                  <a:pt x="860992" y="2360473"/>
                </a:lnTo>
                <a:lnTo>
                  <a:pt x="845534" y="2406491"/>
                </a:lnTo>
                <a:lnTo>
                  <a:pt x="829366" y="2450488"/>
                </a:lnTo>
                <a:lnTo>
                  <a:pt x="812514" y="2492391"/>
                </a:lnTo>
                <a:lnTo>
                  <a:pt x="795005" y="2532126"/>
                </a:lnTo>
                <a:lnTo>
                  <a:pt x="776863" y="2569619"/>
                </a:lnTo>
                <a:lnTo>
                  <a:pt x="758115" y="2604796"/>
                </a:lnTo>
                <a:lnTo>
                  <a:pt x="718904" y="2667907"/>
                </a:lnTo>
                <a:lnTo>
                  <a:pt x="677580" y="2720868"/>
                </a:lnTo>
                <a:lnTo>
                  <a:pt x="634350" y="2763089"/>
                </a:lnTo>
                <a:lnTo>
                  <a:pt x="589421" y="2793979"/>
                </a:lnTo>
                <a:lnTo>
                  <a:pt x="543002" y="2812946"/>
                </a:lnTo>
                <a:lnTo>
                  <a:pt x="495300" y="2819400"/>
                </a:lnTo>
                <a:lnTo>
                  <a:pt x="471301" y="2817774"/>
                </a:lnTo>
                <a:lnTo>
                  <a:pt x="447597" y="2812946"/>
                </a:lnTo>
                <a:lnTo>
                  <a:pt x="401178" y="2793979"/>
                </a:lnTo>
                <a:lnTo>
                  <a:pt x="356249" y="2763089"/>
                </a:lnTo>
                <a:lnTo>
                  <a:pt x="313019" y="2720868"/>
                </a:lnTo>
                <a:lnTo>
                  <a:pt x="271695" y="2667907"/>
                </a:lnTo>
                <a:lnTo>
                  <a:pt x="232484" y="2604796"/>
                </a:lnTo>
                <a:lnTo>
                  <a:pt x="213736" y="2569619"/>
                </a:lnTo>
                <a:lnTo>
                  <a:pt x="195594" y="2532126"/>
                </a:lnTo>
                <a:lnTo>
                  <a:pt x="178085" y="2492391"/>
                </a:lnTo>
                <a:lnTo>
                  <a:pt x="161233" y="2450488"/>
                </a:lnTo>
                <a:lnTo>
                  <a:pt x="145065" y="2406491"/>
                </a:lnTo>
                <a:lnTo>
                  <a:pt x="129607" y="2360473"/>
                </a:lnTo>
                <a:lnTo>
                  <a:pt x="114885" y="2312509"/>
                </a:lnTo>
                <a:lnTo>
                  <a:pt x="100925" y="2262673"/>
                </a:lnTo>
                <a:lnTo>
                  <a:pt x="87753" y="2211037"/>
                </a:lnTo>
                <a:lnTo>
                  <a:pt x="75394" y="2157677"/>
                </a:lnTo>
                <a:lnTo>
                  <a:pt x="63875" y="2102666"/>
                </a:lnTo>
                <a:lnTo>
                  <a:pt x="53222" y="2046077"/>
                </a:lnTo>
                <a:lnTo>
                  <a:pt x="43460" y="1987986"/>
                </a:lnTo>
                <a:lnTo>
                  <a:pt x="34615" y="1928464"/>
                </a:lnTo>
                <a:lnTo>
                  <a:pt x="26714" y="1867588"/>
                </a:lnTo>
                <a:lnTo>
                  <a:pt x="19782" y="1805429"/>
                </a:lnTo>
                <a:lnTo>
                  <a:pt x="13845" y="1742063"/>
                </a:lnTo>
                <a:lnTo>
                  <a:pt x="8930" y="1677563"/>
                </a:lnTo>
                <a:lnTo>
                  <a:pt x="5062" y="1612002"/>
                </a:lnTo>
                <a:lnTo>
                  <a:pt x="2267" y="1545456"/>
                </a:lnTo>
                <a:lnTo>
                  <a:pt x="571" y="1477997"/>
                </a:lnTo>
                <a:lnTo>
                  <a:pt x="0" y="1409700"/>
                </a:lnTo>
                <a:close/>
              </a:path>
            </a:pathLst>
          </a:custGeom>
          <a:ln w="9525">
            <a:solidFill>
              <a:srgbClr val="000000"/>
            </a:solidFill>
          </a:ln>
        </p:spPr>
        <p:txBody>
          <a:bodyPr wrap="square" lIns="0" tIns="0" rIns="0" bIns="0" rtlCol="0"/>
          <a:lstStyle/>
          <a:p>
            <a:endParaRPr>
              <a:solidFill>
                <a:prstClr val="black"/>
              </a:solidFill>
            </a:endParaRPr>
          </a:p>
        </p:txBody>
      </p:sp>
      <p:sp>
        <p:nvSpPr>
          <p:cNvPr id="40" name="object 40"/>
          <p:cNvSpPr/>
          <p:nvPr/>
        </p:nvSpPr>
        <p:spPr>
          <a:xfrm>
            <a:off x="9372600" y="3048000"/>
            <a:ext cx="457200" cy="609600"/>
          </a:xfrm>
          <a:custGeom>
            <a:avLst/>
            <a:gdLst/>
            <a:ahLst/>
            <a:cxnLst/>
            <a:rect l="l" t="t" r="r" b="b"/>
            <a:pathLst>
              <a:path w="457200" h="609600">
                <a:moveTo>
                  <a:pt x="228600" y="0"/>
                </a:moveTo>
                <a:lnTo>
                  <a:pt x="187512" y="4912"/>
                </a:lnTo>
                <a:lnTo>
                  <a:pt x="148839" y="19076"/>
                </a:lnTo>
                <a:lnTo>
                  <a:pt x="113227" y="41627"/>
                </a:lnTo>
                <a:lnTo>
                  <a:pt x="81321" y="71705"/>
                </a:lnTo>
                <a:lnTo>
                  <a:pt x="53768" y="108446"/>
                </a:lnTo>
                <a:lnTo>
                  <a:pt x="31213" y="150988"/>
                </a:lnTo>
                <a:lnTo>
                  <a:pt x="14303" y="198470"/>
                </a:lnTo>
                <a:lnTo>
                  <a:pt x="3683" y="250027"/>
                </a:lnTo>
                <a:lnTo>
                  <a:pt x="0" y="304800"/>
                </a:lnTo>
                <a:lnTo>
                  <a:pt x="3683" y="359572"/>
                </a:lnTo>
                <a:lnTo>
                  <a:pt x="14303" y="411129"/>
                </a:lnTo>
                <a:lnTo>
                  <a:pt x="31213" y="458611"/>
                </a:lnTo>
                <a:lnTo>
                  <a:pt x="53768" y="501153"/>
                </a:lnTo>
                <a:lnTo>
                  <a:pt x="81321" y="537894"/>
                </a:lnTo>
                <a:lnTo>
                  <a:pt x="113227" y="567972"/>
                </a:lnTo>
                <a:lnTo>
                  <a:pt x="148839" y="590523"/>
                </a:lnTo>
                <a:lnTo>
                  <a:pt x="187512" y="604687"/>
                </a:lnTo>
                <a:lnTo>
                  <a:pt x="228600" y="609600"/>
                </a:lnTo>
                <a:lnTo>
                  <a:pt x="269687" y="604687"/>
                </a:lnTo>
                <a:lnTo>
                  <a:pt x="308360" y="590523"/>
                </a:lnTo>
                <a:lnTo>
                  <a:pt x="343972" y="567972"/>
                </a:lnTo>
                <a:lnTo>
                  <a:pt x="375878" y="537894"/>
                </a:lnTo>
                <a:lnTo>
                  <a:pt x="403431" y="501153"/>
                </a:lnTo>
                <a:lnTo>
                  <a:pt x="425986" y="458611"/>
                </a:lnTo>
                <a:lnTo>
                  <a:pt x="442896" y="411129"/>
                </a:lnTo>
                <a:lnTo>
                  <a:pt x="453516" y="359572"/>
                </a:lnTo>
                <a:lnTo>
                  <a:pt x="457200" y="304800"/>
                </a:lnTo>
                <a:lnTo>
                  <a:pt x="453516" y="250027"/>
                </a:lnTo>
                <a:lnTo>
                  <a:pt x="442896" y="198470"/>
                </a:lnTo>
                <a:lnTo>
                  <a:pt x="425986" y="150988"/>
                </a:lnTo>
                <a:lnTo>
                  <a:pt x="403431" y="108446"/>
                </a:lnTo>
                <a:lnTo>
                  <a:pt x="375878" y="71705"/>
                </a:lnTo>
                <a:lnTo>
                  <a:pt x="343972" y="41627"/>
                </a:lnTo>
                <a:lnTo>
                  <a:pt x="308360" y="19076"/>
                </a:lnTo>
                <a:lnTo>
                  <a:pt x="269687" y="4912"/>
                </a:lnTo>
                <a:lnTo>
                  <a:pt x="228600" y="0"/>
                </a:lnTo>
                <a:close/>
              </a:path>
            </a:pathLst>
          </a:custGeom>
          <a:solidFill>
            <a:srgbClr val="333399"/>
          </a:solidFill>
        </p:spPr>
        <p:txBody>
          <a:bodyPr wrap="square" lIns="0" tIns="0" rIns="0" bIns="0" rtlCol="0"/>
          <a:lstStyle/>
          <a:p>
            <a:endParaRPr>
              <a:solidFill>
                <a:prstClr val="black"/>
              </a:solidFill>
            </a:endParaRPr>
          </a:p>
        </p:txBody>
      </p:sp>
      <p:sp>
        <p:nvSpPr>
          <p:cNvPr id="41" name="object 41"/>
          <p:cNvSpPr/>
          <p:nvPr/>
        </p:nvSpPr>
        <p:spPr>
          <a:xfrm>
            <a:off x="9372600" y="3048000"/>
            <a:ext cx="457200" cy="609600"/>
          </a:xfrm>
          <a:custGeom>
            <a:avLst/>
            <a:gdLst/>
            <a:ahLst/>
            <a:cxnLst/>
            <a:rect l="l" t="t" r="r" b="b"/>
            <a:pathLst>
              <a:path w="457200" h="609600">
                <a:moveTo>
                  <a:pt x="0" y="304800"/>
                </a:moveTo>
                <a:lnTo>
                  <a:pt x="3683" y="250027"/>
                </a:lnTo>
                <a:lnTo>
                  <a:pt x="14303" y="198470"/>
                </a:lnTo>
                <a:lnTo>
                  <a:pt x="31213" y="150988"/>
                </a:lnTo>
                <a:lnTo>
                  <a:pt x="53768" y="108446"/>
                </a:lnTo>
                <a:lnTo>
                  <a:pt x="81321" y="71705"/>
                </a:lnTo>
                <a:lnTo>
                  <a:pt x="113227" y="41627"/>
                </a:lnTo>
                <a:lnTo>
                  <a:pt x="148839" y="19076"/>
                </a:lnTo>
                <a:lnTo>
                  <a:pt x="187512" y="4912"/>
                </a:lnTo>
                <a:lnTo>
                  <a:pt x="228600" y="0"/>
                </a:lnTo>
                <a:lnTo>
                  <a:pt x="269687" y="4912"/>
                </a:lnTo>
                <a:lnTo>
                  <a:pt x="308360" y="19076"/>
                </a:lnTo>
                <a:lnTo>
                  <a:pt x="343972" y="41627"/>
                </a:lnTo>
                <a:lnTo>
                  <a:pt x="375878" y="71705"/>
                </a:lnTo>
                <a:lnTo>
                  <a:pt x="403431" y="108446"/>
                </a:lnTo>
                <a:lnTo>
                  <a:pt x="425986" y="150988"/>
                </a:lnTo>
                <a:lnTo>
                  <a:pt x="442896" y="198470"/>
                </a:lnTo>
                <a:lnTo>
                  <a:pt x="453516" y="250027"/>
                </a:lnTo>
                <a:lnTo>
                  <a:pt x="457200" y="304800"/>
                </a:lnTo>
                <a:lnTo>
                  <a:pt x="453516" y="359572"/>
                </a:lnTo>
                <a:lnTo>
                  <a:pt x="442896" y="411129"/>
                </a:lnTo>
                <a:lnTo>
                  <a:pt x="425986" y="458611"/>
                </a:lnTo>
                <a:lnTo>
                  <a:pt x="403431" y="501153"/>
                </a:lnTo>
                <a:lnTo>
                  <a:pt x="375878" y="537894"/>
                </a:lnTo>
                <a:lnTo>
                  <a:pt x="343972" y="567972"/>
                </a:lnTo>
                <a:lnTo>
                  <a:pt x="308360" y="590523"/>
                </a:lnTo>
                <a:lnTo>
                  <a:pt x="269687" y="604687"/>
                </a:lnTo>
                <a:lnTo>
                  <a:pt x="228600" y="609600"/>
                </a:lnTo>
                <a:lnTo>
                  <a:pt x="187512" y="604687"/>
                </a:lnTo>
                <a:lnTo>
                  <a:pt x="148839" y="590523"/>
                </a:lnTo>
                <a:lnTo>
                  <a:pt x="113227" y="567972"/>
                </a:lnTo>
                <a:lnTo>
                  <a:pt x="81321" y="537894"/>
                </a:lnTo>
                <a:lnTo>
                  <a:pt x="53768" y="501153"/>
                </a:lnTo>
                <a:lnTo>
                  <a:pt x="31213" y="458611"/>
                </a:lnTo>
                <a:lnTo>
                  <a:pt x="14303" y="411129"/>
                </a:lnTo>
                <a:lnTo>
                  <a:pt x="3683" y="359572"/>
                </a:lnTo>
                <a:lnTo>
                  <a:pt x="0" y="304800"/>
                </a:lnTo>
                <a:close/>
              </a:path>
            </a:pathLst>
          </a:custGeom>
          <a:ln w="9525">
            <a:solidFill>
              <a:srgbClr val="000000"/>
            </a:solidFill>
          </a:ln>
        </p:spPr>
        <p:txBody>
          <a:bodyPr wrap="square" lIns="0" tIns="0" rIns="0" bIns="0" rtlCol="0"/>
          <a:lstStyle/>
          <a:p>
            <a:endParaRPr>
              <a:solidFill>
                <a:prstClr val="black"/>
              </a:solidFill>
            </a:endParaRPr>
          </a:p>
        </p:txBody>
      </p:sp>
      <p:sp>
        <p:nvSpPr>
          <p:cNvPr id="42" name="object 42"/>
          <p:cNvSpPr txBox="1"/>
          <p:nvPr/>
        </p:nvSpPr>
        <p:spPr>
          <a:xfrm>
            <a:off x="9164574" y="2317243"/>
            <a:ext cx="859155" cy="226985"/>
          </a:xfrm>
          <a:prstGeom prst="rect">
            <a:avLst/>
          </a:prstGeom>
        </p:spPr>
        <p:txBody>
          <a:bodyPr vert="horz" wrap="square" lIns="0" tIns="11430" rIns="0" bIns="0" rtlCol="0">
            <a:spAutoFit/>
          </a:bodyPr>
          <a:lstStyle/>
          <a:p>
            <a:pPr marL="12700">
              <a:spcBef>
                <a:spcPts val="90"/>
              </a:spcBef>
            </a:pPr>
            <a:r>
              <a:rPr sz="1400" spc="-5" dirty="0">
                <a:solidFill>
                  <a:prstClr val="black"/>
                </a:solidFill>
                <a:latin typeface="Arial"/>
                <a:cs typeface="Arial"/>
              </a:rPr>
              <a:t>P</a:t>
            </a:r>
            <a:r>
              <a:rPr sz="1400" spc="-15" dirty="0">
                <a:solidFill>
                  <a:prstClr val="black"/>
                </a:solidFill>
                <a:latin typeface="Arial"/>
                <a:cs typeface="Arial"/>
              </a:rPr>
              <a:t>opu</a:t>
            </a:r>
            <a:r>
              <a:rPr sz="1400" spc="-5" dirty="0">
                <a:solidFill>
                  <a:prstClr val="black"/>
                </a:solidFill>
                <a:latin typeface="Arial"/>
                <a:cs typeface="Arial"/>
              </a:rPr>
              <a:t>laç</a:t>
            </a:r>
            <a:r>
              <a:rPr sz="1400" spc="-15" dirty="0">
                <a:solidFill>
                  <a:prstClr val="black"/>
                </a:solidFill>
                <a:latin typeface="Arial"/>
                <a:cs typeface="Arial"/>
              </a:rPr>
              <a:t>ã</a:t>
            </a:r>
            <a:r>
              <a:rPr sz="1400" spc="-5" dirty="0">
                <a:solidFill>
                  <a:prstClr val="black"/>
                </a:solidFill>
                <a:latin typeface="Arial"/>
                <a:cs typeface="Arial"/>
              </a:rPr>
              <a:t>o</a:t>
            </a:r>
            <a:endParaRPr sz="1400">
              <a:solidFill>
                <a:prstClr val="black"/>
              </a:solidFill>
              <a:latin typeface="Arial"/>
              <a:cs typeface="Arial"/>
            </a:endParaRPr>
          </a:p>
        </p:txBody>
      </p:sp>
      <p:sp>
        <p:nvSpPr>
          <p:cNvPr id="43" name="object 43"/>
          <p:cNvSpPr txBox="1"/>
          <p:nvPr/>
        </p:nvSpPr>
        <p:spPr>
          <a:xfrm>
            <a:off x="9619233" y="3079495"/>
            <a:ext cx="730250" cy="451484"/>
          </a:xfrm>
          <a:prstGeom prst="rect">
            <a:avLst/>
          </a:prstGeom>
        </p:spPr>
        <p:txBody>
          <a:bodyPr vert="horz" wrap="square" lIns="0" tIns="11430" rIns="0" bIns="0" rtlCol="0">
            <a:spAutoFit/>
          </a:bodyPr>
          <a:lstStyle/>
          <a:p>
            <a:pPr marL="12700" marR="5080" indent="24130">
              <a:spcBef>
                <a:spcPts val="90"/>
              </a:spcBef>
            </a:pPr>
            <a:r>
              <a:rPr sz="1400" spc="-5" dirty="0">
                <a:solidFill>
                  <a:prstClr val="black"/>
                </a:solidFill>
                <a:latin typeface="Arial"/>
                <a:cs typeface="Arial"/>
              </a:rPr>
              <a:t>Amostra  </a:t>
            </a:r>
            <a:r>
              <a:rPr sz="1400" spc="-10" dirty="0">
                <a:solidFill>
                  <a:prstClr val="black"/>
                </a:solidFill>
                <a:latin typeface="Arial"/>
                <a:cs typeface="Arial"/>
              </a:rPr>
              <a:t>de</a:t>
            </a:r>
            <a:r>
              <a:rPr sz="1400" spc="-95" dirty="0">
                <a:solidFill>
                  <a:prstClr val="black"/>
                </a:solidFill>
                <a:latin typeface="Arial"/>
                <a:cs typeface="Arial"/>
              </a:rPr>
              <a:t> </a:t>
            </a:r>
            <a:r>
              <a:rPr sz="1400" spc="-10" dirty="0">
                <a:solidFill>
                  <a:prstClr val="black"/>
                </a:solidFill>
                <a:latin typeface="Arial"/>
                <a:cs typeface="Arial"/>
              </a:rPr>
              <a:t>casos</a:t>
            </a:r>
            <a:endParaRPr sz="1400">
              <a:solidFill>
                <a:prstClr val="black"/>
              </a:solidFill>
              <a:latin typeface="Arial"/>
              <a:cs typeface="Arial"/>
            </a:endParaRPr>
          </a:p>
        </p:txBody>
      </p:sp>
      <p:sp>
        <p:nvSpPr>
          <p:cNvPr id="44" name="object 44"/>
          <p:cNvSpPr/>
          <p:nvPr/>
        </p:nvSpPr>
        <p:spPr>
          <a:xfrm>
            <a:off x="9372600" y="4267200"/>
            <a:ext cx="457200" cy="609600"/>
          </a:xfrm>
          <a:custGeom>
            <a:avLst/>
            <a:gdLst/>
            <a:ahLst/>
            <a:cxnLst/>
            <a:rect l="l" t="t" r="r" b="b"/>
            <a:pathLst>
              <a:path w="457200" h="609600">
                <a:moveTo>
                  <a:pt x="228600" y="0"/>
                </a:moveTo>
                <a:lnTo>
                  <a:pt x="187512" y="4912"/>
                </a:lnTo>
                <a:lnTo>
                  <a:pt x="148839" y="19076"/>
                </a:lnTo>
                <a:lnTo>
                  <a:pt x="113227" y="41627"/>
                </a:lnTo>
                <a:lnTo>
                  <a:pt x="81321" y="71705"/>
                </a:lnTo>
                <a:lnTo>
                  <a:pt x="53768" y="108446"/>
                </a:lnTo>
                <a:lnTo>
                  <a:pt x="31213" y="150988"/>
                </a:lnTo>
                <a:lnTo>
                  <a:pt x="14303" y="198470"/>
                </a:lnTo>
                <a:lnTo>
                  <a:pt x="3683" y="250027"/>
                </a:lnTo>
                <a:lnTo>
                  <a:pt x="0" y="304800"/>
                </a:lnTo>
                <a:lnTo>
                  <a:pt x="3683" y="359572"/>
                </a:lnTo>
                <a:lnTo>
                  <a:pt x="14303" y="411129"/>
                </a:lnTo>
                <a:lnTo>
                  <a:pt x="31213" y="458611"/>
                </a:lnTo>
                <a:lnTo>
                  <a:pt x="53768" y="501153"/>
                </a:lnTo>
                <a:lnTo>
                  <a:pt x="81321" y="537894"/>
                </a:lnTo>
                <a:lnTo>
                  <a:pt x="113227" y="567972"/>
                </a:lnTo>
                <a:lnTo>
                  <a:pt x="148839" y="590523"/>
                </a:lnTo>
                <a:lnTo>
                  <a:pt x="187512" y="604687"/>
                </a:lnTo>
                <a:lnTo>
                  <a:pt x="228600" y="609600"/>
                </a:lnTo>
                <a:lnTo>
                  <a:pt x="269687" y="604687"/>
                </a:lnTo>
                <a:lnTo>
                  <a:pt x="308360" y="590523"/>
                </a:lnTo>
                <a:lnTo>
                  <a:pt x="343972" y="567972"/>
                </a:lnTo>
                <a:lnTo>
                  <a:pt x="375878" y="537894"/>
                </a:lnTo>
                <a:lnTo>
                  <a:pt x="403431" y="501153"/>
                </a:lnTo>
                <a:lnTo>
                  <a:pt x="425986" y="458611"/>
                </a:lnTo>
                <a:lnTo>
                  <a:pt x="442896" y="411129"/>
                </a:lnTo>
                <a:lnTo>
                  <a:pt x="453516" y="359572"/>
                </a:lnTo>
                <a:lnTo>
                  <a:pt x="457200" y="304800"/>
                </a:lnTo>
                <a:lnTo>
                  <a:pt x="453516" y="250027"/>
                </a:lnTo>
                <a:lnTo>
                  <a:pt x="442896" y="198470"/>
                </a:lnTo>
                <a:lnTo>
                  <a:pt x="425986" y="150988"/>
                </a:lnTo>
                <a:lnTo>
                  <a:pt x="403431" y="108446"/>
                </a:lnTo>
                <a:lnTo>
                  <a:pt x="375878" y="71705"/>
                </a:lnTo>
                <a:lnTo>
                  <a:pt x="343972" y="41627"/>
                </a:lnTo>
                <a:lnTo>
                  <a:pt x="308360" y="19076"/>
                </a:lnTo>
                <a:lnTo>
                  <a:pt x="269687" y="4912"/>
                </a:lnTo>
                <a:lnTo>
                  <a:pt x="228600" y="0"/>
                </a:lnTo>
                <a:close/>
              </a:path>
            </a:pathLst>
          </a:custGeom>
          <a:solidFill>
            <a:srgbClr val="333399"/>
          </a:solidFill>
        </p:spPr>
        <p:txBody>
          <a:bodyPr wrap="square" lIns="0" tIns="0" rIns="0" bIns="0" rtlCol="0"/>
          <a:lstStyle/>
          <a:p>
            <a:endParaRPr>
              <a:solidFill>
                <a:prstClr val="black"/>
              </a:solidFill>
            </a:endParaRPr>
          </a:p>
        </p:txBody>
      </p:sp>
      <p:sp>
        <p:nvSpPr>
          <p:cNvPr id="45" name="object 45"/>
          <p:cNvSpPr/>
          <p:nvPr/>
        </p:nvSpPr>
        <p:spPr>
          <a:xfrm>
            <a:off x="9372600" y="4267200"/>
            <a:ext cx="457200" cy="609600"/>
          </a:xfrm>
          <a:custGeom>
            <a:avLst/>
            <a:gdLst/>
            <a:ahLst/>
            <a:cxnLst/>
            <a:rect l="l" t="t" r="r" b="b"/>
            <a:pathLst>
              <a:path w="457200" h="609600">
                <a:moveTo>
                  <a:pt x="0" y="304800"/>
                </a:moveTo>
                <a:lnTo>
                  <a:pt x="3683" y="250027"/>
                </a:lnTo>
                <a:lnTo>
                  <a:pt x="14303" y="198470"/>
                </a:lnTo>
                <a:lnTo>
                  <a:pt x="31213" y="150988"/>
                </a:lnTo>
                <a:lnTo>
                  <a:pt x="53768" y="108446"/>
                </a:lnTo>
                <a:lnTo>
                  <a:pt x="81321" y="71705"/>
                </a:lnTo>
                <a:lnTo>
                  <a:pt x="113227" y="41627"/>
                </a:lnTo>
                <a:lnTo>
                  <a:pt x="148839" y="19076"/>
                </a:lnTo>
                <a:lnTo>
                  <a:pt x="187512" y="4912"/>
                </a:lnTo>
                <a:lnTo>
                  <a:pt x="228600" y="0"/>
                </a:lnTo>
                <a:lnTo>
                  <a:pt x="269687" y="4912"/>
                </a:lnTo>
                <a:lnTo>
                  <a:pt x="308360" y="19076"/>
                </a:lnTo>
                <a:lnTo>
                  <a:pt x="343972" y="41627"/>
                </a:lnTo>
                <a:lnTo>
                  <a:pt x="375878" y="71705"/>
                </a:lnTo>
                <a:lnTo>
                  <a:pt x="403431" y="108446"/>
                </a:lnTo>
                <a:lnTo>
                  <a:pt x="425986" y="150988"/>
                </a:lnTo>
                <a:lnTo>
                  <a:pt x="442896" y="198470"/>
                </a:lnTo>
                <a:lnTo>
                  <a:pt x="453516" y="250027"/>
                </a:lnTo>
                <a:lnTo>
                  <a:pt x="457200" y="304800"/>
                </a:lnTo>
                <a:lnTo>
                  <a:pt x="453516" y="359572"/>
                </a:lnTo>
                <a:lnTo>
                  <a:pt x="442896" y="411129"/>
                </a:lnTo>
                <a:lnTo>
                  <a:pt x="425986" y="458611"/>
                </a:lnTo>
                <a:lnTo>
                  <a:pt x="403431" y="501153"/>
                </a:lnTo>
                <a:lnTo>
                  <a:pt x="375878" y="537894"/>
                </a:lnTo>
                <a:lnTo>
                  <a:pt x="343972" y="567972"/>
                </a:lnTo>
                <a:lnTo>
                  <a:pt x="308360" y="590523"/>
                </a:lnTo>
                <a:lnTo>
                  <a:pt x="269687" y="604687"/>
                </a:lnTo>
                <a:lnTo>
                  <a:pt x="228600" y="609600"/>
                </a:lnTo>
                <a:lnTo>
                  <a:pt x="187512" y="604687"/>
                </a:lnTo>
                <a:lnTo>
                  <a:pt x="148839" y="590523"/>
                </a:lnTo>
                <a:lnTo>
                  <a:pt x="113227" y="567972"/>
                </a:lnTo>
                <a:lnTo>
                  <a:pt x="81321" y="537894"/>
                </a:lnTo>
                <a:lnTo>
                  <a:pt x="53768" y="501153"/>
                </a:lnTo>
                <a:lnTo>
                  <a:pt x="31213" y="458611"/>
                </a:lnTo>
                <a:lnTo>
                  <a:pt x="14303" y="411129"/>
                </a:lnTo>
                <a:lnTo>
                  <a:pt x="3683" y="359572"/>
                </a:lnTo>
                <a:lnTo>
                  <a:pt x="0" y="304800"/>
                </a:lnTo>
                <a:close/>
              </a:path>
            </a:pathLst>
          </a:custGeom>
          <a:ln w="9525">
            <a:solidFill>
              <a:srgbClr val="000000"/>
            </a:solidFill>
          </a:ln>
        </p:spPr>
        <p:txBody>
          <a:bodyPr wrap="square" lIns="0" tIns="0" rIns="0" bIns="0" rtlCol="0"/>
          <a:lstStyle/>
          <a:p>
            <a:endParaRPr>
              <a:solidFill>
                <a:prstClr val="black"/>
              </a:solidFill>
            </a:endParaRPr>
          </a:p>
        </p:txBody>
      </p:sp>
      <p:sp>
        <p:nvSpPr>
          <p:cNvPr id="46" name="object 46"/>
          <p:cNvSpPr txBox="1"/>
          <p:nvPr/>
        </p:nvSpPr>
        <p:spPr>
          <a:xfrm>
            <a:off x="9558274" y="4375530"/>
            <a:ext cx="928369" cy="451484"/>
          </a:xfrm>
          <a:prstGeom prst="rect">
            <a:avLst/>
          </a:prstGeom>
        </p:spPr>
        <p:txBody>
          <a:bodyPr vert="horz" wrap="square" lIns="0" tIns="11430" rIns="0" bIns="0" rtlCol="0">
            <a:spAutoFit/>
          </a:bodyPr>
          <a:lstStyle/>
          <a:p>
            <a:pPr marL="106680" marR="5080" indent="-94615">
              <a:spcBef>
                <a:spcPts val="90"/>
              </a:spcBef>
            </a:pPr>
            <a:r>
              <a:rPr sz="1400" spc="-5" dirty="0">
                <a:solidFill>
                  <a:prstClr val="black"/>
                </a:solidFill>
                <a:latin typeface="Arial"/>
                <a:cs typeface="Arial"/>
              </a:rPr>
              <a:t>Amostra</a:t>
            </a:r>
            <a:r>
              <a:rPr sz="1400" spc="-105" dirty="0">
                <a:solidFill>
                  <a:prstClr val="black"/>
                </a:solidFill>
                <a:latin typeface="Arial"/>
                <a:cs typeface="Arial"/>
              </a:rPr>
              <a:t> </a:t>
            </a:r>
            <a:r>
              <a:rPr sz="1400" spc="-10" dirty="0">
                <a:solidFill>
                  <a:prstClr val="black"/>
                </a:solidFill>
                <a:latin typeface="Arial"/>
                <a:cs typeface="Arial"/>
              </a:rPr>
              <a:t>de  controles</a:t>
            </a:r>
            <a:endParaRPr sz="1400">
              <a:solidFill>
                <a:prstClr val="black"/>
              </a:solidFill>
              <a:latin typeface="Arial"/>
              <a:cs typeface="Arial"/>
            </a:endParaRPr>
          </a:p>
        </p:txBody>
      </p:sp>
      <p:sp>
        <p:nvSpPr>
          <p:cNvPr id="47" name="object 47"/>
          <p:cNvSpPr/>
          <p:nvPr/>
        </p:nvSpPr>
        <p:spPr>
          <a:xfrm>
            <a:off x="8382001" y="3030855"/>
            <a:ext cx="1144905" cy="328295"/>
          </a:xfrm>
          <a:custGeom>
            <a:avLst/>
            <a:gdLst/>
            <a:ahLst/>
            <a:cxnLst/>
            <a:rect l="l" t="t" r="r" b="b"/>
            <a:pathLst>
              <a:path w="1144904" h="328295">
                <a:moveTo>
                  <a:pt x="75222" y="30693"/>
                </a:moveTo>
                <a:lnTo>
                  <a:pt x="71955" y="42894"/>
                </a:lnTo>
                <a:lnTo>
                  <a:pt x="1141349" y="328041"/>
                </a:lnTo>
                <a:lnTo>
                  <a:pt x="1144651" y="315849"/>
                </a:lnTo>
                <a:lnTo>
                  <a:pt x="75222" y="30693"/>
                </a:lnTo>
                <a:close/>
              </a:path>
              <a:path w="1144904" h="328295">
                <a:moveTo>
                  <a:pt x="83439" y="0"/>
                </a:moveTo>
                <a:lnTo>
                  <a:pt x="0" y="17145"/>
                </a:lnTo>
                <a:lnTo>
                  <a:pt x="63753" y="73533"/>
                </a:lnTo>
                <a:lnTo>
                  <a:pt x="71955" y="42894"/>
                </a:lnTo>
                <a:lnTo>
                  <a:pt x="59690" y="39624"/>
                </a:lnTo>
                <a:lnTo>
                  <a:pt x="62992" y="27432"/>
                </a:lnTo>
                <a:lnTo>
                  <a:pt x="76095" y="27432"/>
                </a:lnTo>
                <a:lnTo>
                  <a:pt x="83439" y="0"/>
                </a:lnTo>
                <a:close/>
              </a:path>
              <a:path w="1144904" h="328295">
                <a:moveTo>
                  <a:pt x="62992" y="27432"/>
                </a:moveTo>
                <a:lnTo>
                  <a:pt x="59690" y="39624"/>
                </a:lnTo>
                <a:lnTo>
                  <a:pt x="71955" y="42894"/>
                </a:lnTo>
                <a:lnTo>
                  <a:pt x="75222" y="30693"/>
                </a:lnTo>
                <a:lnTo>
                  <a:pt x="62992" y="27432"/>
                </a:lnTo>
                <a:close/>
              </a:path>
              <a:path w="1144904" h="328295">
                <a:moveTo>
                  <a:pt x="76095" y="27432"/>
                </a:moveTo>
                <a:lnTo>
                  <a:pt x="62992" y="27432"/>
                </a:lnTo>
                <a:lnTo>
                  <a:pt x="75222" y="30693"/>
                </a:lnTo>
                <a:lnTo>
                  <a:pt x="76095" y="27432"/>
                </a:lnTo>
                <a:close/>
              </a:path>
            </a:pathLst>
          </a:custGeom>
          <a:solidFill>
            <a:srgbClr val="000000"/>
          </a:solidFill>
        </p:spPr>
        <p:txBody>
          <a:bodyPr wrap="square" lIns="0" tIns="0" rIns="0" bIns="0" rtlCol="0"/>
          <a:lstStyle/>
          <a:p>
            <a:endParaRPr>
              <a:solidFill>
                <a:prstClr val="black"/>
              </a:solidFill>
            </a:endParaRPr>
          </a:p>
        </p:txBody>
      </p:sp>
      <p:sp>
        <p:nvSpPr>
          <p:cNvPr id="48" name="object 48"/>
          <p:cNvSpPr/>
          <p:nvPr/>
        </p:nvSpPr>
        <p:spPr>
          <a:xfrm>
            <a:off x="8382000" y="4565650"/>
            <a:ext cx="1144270" cy="186690"/>
          </a:xfrm>
          <a:custGeom>
            <a:avLst/>
            <a:gdLst/>
            <a:ahLst/>
            <a:cxnLst/>
            <a:rect l="l" t="t" r="r" b="b"/>
            <a:pathLst>
              <a:path w="1144270" h="186689">
                <a:moveTo>
                  <a:pt x="70484" y="110870"/>
                </a:moveTo>
                <a:lnTo>
                  <a:pt x="0" y="158750"/>
                </a:lnTo>
                <a:lnTo>
                  <a:pt x="80518" y="186436"/>
                </a:lnTo>
                <a:lnTo>
                  <a:pt x="76555" y="156591"/>
                </a:lnTo>
                <a:lnTo>
                  <a:pt x="63753" y="156591"/>
                </a:lnTo>
                <a:lnTo>
                  <a:pt x="62102" y="144018"/>
                </a:lnTo>
                <a:lnTo>
                  <a:pt x="74663" y="142343"/>
                </a:lnTo>
                <a:lnTo>
                  <a:pt x="70484" y="110870"/>
                </a:lnTo>
                <a:close/>
              </a:path>
              <a:path w="1144270" h="186689">
                <a:moveTo>
                  <a:pt x="74663" y="142343"/>
                </a:moveTo>
                <a:lnTo>
                  <a:pt x="62102" y="144018"/>
                </a:lnTo>
                <a:lnTo>
                  <a:pt x="63753" y="156591"/>
                </a:lnTo>
                <a:lnTo>
                  <a:pt x="76332" y="154915"/>
                </a:lnTo>
                <a:lnTo>
                  <a:pt x="74663" y="142343"/>
                </a:lnTo>
                <a:close/>
              </a:path>
              <a:path w="1144270" h="186689">
                <a:moveTo>
                  <a:pt x="76332" y="154915"/>
                </a:moveTo>
                <a:lnTo>
                  <a:pt x="63753" y="156591"/>
                </a:lnTo>
                <a:lnTo>
                  <a:pt x="76555" y="156591"/>
                </a:lnTo>
                <a:lnTo>
                  <a:pt x="76332" y="154915"/>
                </a:lnTo>
                <a:close/>
              </a:path>
              <a:path w="1144270" h="186689">
                <a:moveTo>
                  <a:pt x="1142110" y="0"/>
                </a:moveTo>
                <a:lnTo>
                  <a:pt x="74663" y="142343"/>
                </a:lnTo>
                <a:lnTo>
                  <a:pt x="76332" y="154915"/>
                </a:lnTo>
                <a:lnTo>
                  <a:pt x="1143889" y="12700"/>
                </a:lnTo>
                <a:lnTo>
                  <a:pt x="1142110" y="0"/>
                </a:lnTo>
                <a:close/>
              </a:path>
            </a:pathLst>
          </a:custGeom>
          <a:solidFill>
            <a:srgbClr val="000000"/>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94034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CaixaDeTexto 5"/>
          <p:cNvSpPr txBox="1"/>
          <p:nvPr/>
        </p:nvSpPr>
        <p:spPr>
          <a:xfrm>
            <a:off x="701963" y="286327"/>
            <a:ext cx="11148291" cy="6340197"/>
          </a:xfrm>
          <a:prstGeom prst="rect">
            <a:avLst/>
          </a:prstGeom>
          <a:noFill/>
        </p:spPr>
        <p:txBody>
          <a:bodyPr wrap="square" rtlCol="0">
            <a:spAutoFit/>
          </a:bodyPr>
          <a:lstStyle/>
          <a:p>
            <a:r>
              <a:rPr lang="pt-BR" sz="2800" dirty="0" smtClean="0">
                <a:solidFill>
                  <a:srgbClr val="0070C0"/>
                </a:solidFill>
                <a:latin typeface="Arial" panose="020B0604020202020204" pitchFamily="34" charset="0"/>
                <a:cs typeface="Arial" panose="020B0604020202020204" pitchFamily="34" charset="0"/>
              </a:rPr>
              <a:t>Seleção de casos e controles</a:t>
            </a:r>
          </a:p>
          <a:p>
            <a:endParaRPr lang="pt-BR" dirty="0">
              <a:solidFill>
                <a:srgbClr val="0070C0"/>
              </a:solidFill>
              <a:latin typeface="Arial" panose="020B0604020202020204" pitchFamily="34" charset="0"/>
              <a:cs typeface="Arial" panose="020B0604020202020204" pitchFamily="34" charset="0"/>
            </a:endParaRPr>
          </a:p>
          <a:p>
            <a:r>
              <a:rPr lang="pt-BR" sz="2400" b="1" dirty="0" smtClean="0">
                <a:latin typeface="Arial" panose="020B0604020202020204" pitchFamily="34" charset="0"/>
                <a:cs typeface="Arial" panose="020B0604020202020204" pitchFamily="34" charset="0"/>
              </a:rPr>
              <a:t>Os casos </a:t>
            </a:r>
            <a:r>
              <a:rPr lang="pt-BR" sz="2400" dirty="0" smtClean="0">
                <a:latin typeface="Arial" panose="020B0604020202020204" pitchFamily="34" charset="0"/>
                <a:cs typeface="Arial" panose="020B0604020202020204" pitchFamily="34" charset="0"/>
              </a:rPr>
              <a:t>devem ser preferencialmente incidentes, para evitar vieses de sobrevivência e de mudança nos hábitos relacionados à exposição</a:t>
            </a:r>
          </a:p>
          <a:p>
            <a:r>
              <a:rPr lang="pt-BR" sz="2400" dirty="0" smtClean="0">
                <a:latin typeface="Arial" panose="020B0604020202020204" pitchFamily="34" charset="0"/>
                <a:cs typeface="Arial" panose="020B0604020202020204" pitchFamily="34" charset="0"/>
              </a:rPr>
              <a:t>Podem ser de base hospitalar ou populacional</a:t>
            </a:r>
          </a:p>
          <a:p>
            <a:r>
              <a:rPr lang="pt-BR" sz="2400" dirty="0" smtClean="0">
                <a:latin typeface="Arial" panose="020B0604020202020204" pitchFamily="34" charset="0"/>
                <a:cs typeface="Arial" panose="020B0604020202020204" pitchFamily="34" charset="0"/>
              </a:rPr>
              <a:t>Devem ser selecionados independentemente da exposição</a:t>
            </a:r>
          </a:p>
          <a:p>
            <a:endParaRPr lang="pt-BR" sz="2400" dirty="0">
              <a:latin typeface="Arial" panose="020B0604020202020204" pitchFamily="34" charset="0"/>
              <a:cs typeface="Arial" panose="020B0604020202020204" pitchFamily="34" charset="0"/>
            </a:endParaRPr>
          </a:p>
          <a:p>
            <a:r>
              <a:rPr lang="pt-BR" sz="2400" b="1" dirty="0" smtClean="0">
                <a:latin typeface="Arial" panose="020B0604020202020204" pitchFamily="34" charset="0"/>
                <a:cs typeface="Arial" panose="020B0604020202020204" pitchFamily="34" charset="0"/>
              </a:rPr>
              <a:t>Os controles </a:t>
            </a:r>
            <a:r>
              <a:rPr lang="pt-BR" sz="2400" dirty="0" smtClean="0">
                <a:latin typeface="Arial" panose="020B0604020202020204" pitchFamily="34" charset="0"/>
                <a:cs typeface="Arial" panose="020B0604020202020204" pitchFamily="34" charset="0"/>
              </a:rPr>
              <a:t>podem ser também de base hospitalar ou populacional</a:t>
            </a:r>
          </a:p>
          <a:p>
            <a:r>
              <a:rPr lang="pt-BR" sz="2400" dirty="0" smtClean="0">
                <a:latin typeface="Arial" panose="020B0604020202020204" pitchFamily="34" charset="0"/>
                <a:cs typeface="Arial" panose="020B0604020202020204" pitchFamily="34" charset="0"/>
              </a:rPr>
              <a:t>O importante para definir um bom controle é que, se ele desenvolvesse a doença, faria parte do estudo como caso</a:t>
            </a:r>
          </a:p>
          <a:p>
            <a:r>
              <a:rPr lang="pt-BR" sz="2400" dirty="0" smtClean="0">
                <a:latin typeface="Arial" panose="020B0604020202020204" pitchFamily="34" charset="0"/>
                <a:cs typeface="Arial" panose="020B0604020202020204" pitchFamily="34" charset="0"/>
              </a:rPr>
              <a:t>Devem ser comparáveis nas demais variáveis que não sejam possíveis fatores de risco</a:t>
            </a:r>
          </a:p>
          <a:p>
            <a:r>
              <a:rPr lang="pt-BR" sz="2400" dirty="0" smtClean="0">
                <a:latin typeface="Arial" panose="020B0604020202020204" pitchFamily="34" charset="0"/>
                <a:cs typeface="Arial" panose="020B0604020202020204" pitchFamily="34" charset="0"/>
              </a:rPr>
              <a:t>Podem ser pareados/emparelhados segundo idade, gênero, raça, condição socioeconômica ou ocupação. Podem ampliar o tamanho da amostra do estudo, com a relação de até 4 controles: 1 caso, quando há limitação de casos.</a:t>
            </a:r>
          </a:p>
          <a:p>
            <a:r>
              <a:rPr lang="pt-BR" sz="2400" u="sng" dirty="0" smtClean="0">
                <a:latin typeface="Arial" panose="020B0604020202020204" pitchFamily="34" charset="0"/>
                <a:cs typeface="Arial" panose="020B0604020202020204" pitchFamily="34" charset="0"/>
              </a:rPr>
              <a:t>A maior dificuldade </a:t>
            </a:r>
            <a:r>
              <a:rPr lang="pt-BR" sz="2400" dirty="0" smtClean="0">
                <a:latin typeface="Arial" panose="020B0604020202020204" pitchFamily="34" charset="0"/>
                <a:cs typeface="Arial" panose="020B0604020202020204" pitchFamily="34" charset="0"/>
              </a:rPr>
              <a:t>é selecionar </a:t>
            </a:r>
            <a:r>
              <a:rPr lang="pt-BR" sz="2400" dirty="0">
                <a:latin typeface="Arial" panose="020B0604020202020204" pitchFamily="34" charset="0"/>
                <a:cs typeface="Arial" panose="020B0604020202020204" pitchFamily="34" charset="0"/>
              </a:rPr>
              <a:t>os controles de modo que representem a prevalência de </a:t>
            </a:r>
            <a:r>
              <a:rPr lang="pt-BR" sz="2400" dirty="0" smtClean="0">
                <a:latin typeface="Arial" panose="020B0604020202020204" pitchFamily="34" charset="0"/>
                <a:cs typeface="Arial" panose="020B0604020202020204" pitchFamily="34" charset="0"/>
              </a:rPr>
              <a:t>exposição na </a:t>
            </a:r>
            <a:r>
              <a:rPr lang="pt-BR" sz="2400" dirty="0">
                <a:latin typeface="Arial" panose="020B0604020202020204" pitchFamily="34" charset="0"/>
                <a:cs typeface="Arial" panose="020B0604020202020204" pitchFamily="34" charset="0"/>
              </a:rPr>
              <a:t>população de onde os casos foram </a:t>
            </a:r>
            <a:r>
              <a:rPr lang="pt-BR" sz="2400" dirty="0" smtClean="0">
                <a:latin typeface="Arial" panose="020B0604020202020204" pitchFamily="34" charset="0"/>
                <a:cs typeface="Arial" panose="020B0604020202020204" pitchFamily="34" charset="0"/>
              </a:rPr>
              <a:t>originados.</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174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2576514"/>
            <a:ext cx="36655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1890714" y="1485900"/>
            <a:ext cx="1698625" cy="369888"/>
          </a:xfrm>
          <a:prstGeom prst="rect">
            <a:avLst/>
          </a:prstGeom>
          <a:noFill/>
        </p:spPr>
        <p:txBody>
          <a:bodyPr wrap="none">
            <a:spAutoFit/>
          </a:bodyPr>
          <a:lstStyle/>
          <a:p>
            <a:pPr fontAlgn="base">
              <a:spcBef>
                <a:spcPct val="0"/>
              </a:spcBef>
              <a:spcAft>
                <a:spcPct val="0"/>
              </a:spcAft>
              <a:defRPr/>
            </a:pPr>
            <a:r>
              <a:rPr lang="pt-BR" b="1" dirty="0">
                <a:solidFill>
                  <a:srgbClr val="0000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EXPOSIÇÃO?</a:t>
            </a:r>
          </a:p>
        </p:txBody>
      </p:sp>
      <p:sp>
        <p:nvSpPr>
          <p:cNvPr id="8" name="Elipse 7"/>
          <p:cNvSpPr/>
          <p:nvPr/>
        </p:nvSpPr>
        <p:spPr>
          <a:xfrm>
            <a:off x="5761039" y="2057401"/>
            <a:ext cx="3222625" cy="1382713"/>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t-BR" b="1" dirty="0">
                <a:solidFill>
                  <a:srgbClr val="000000"/>
                </a:solidFill>
                <a:latin typeface="Arial" panose="020B0604020202020204" pitchFamily="34" charset="0"/>
                <a:ea typeface="ＭＳ Ｐゴシック" pitchFamily="34" charset="-128"/>
                <a:cs typeface="Arial" panose="020B0604020202020204" pitchFamily="34" charset="0"/>
              </a:rPr>
              <a:t>70 CASOS</a:t>
            </a:r>
          </a:p>
          <a:p>
            <a:pPr algn="ctr" fontAlgn="base">
              <a:spcBef>
                <a:spcPct val="0"/>
              </a:spcBef>
              <a:spcAft>
                <a:spcPct val="0"/>
              </a:spcAft>
              <a:defRPr/>
            </a:pPr>
            <a:r>
              <a:rPr lang="pt-BR" sz="1600" b="1" dirty="0">
                <a:solidFill>
                  <a:srgbClr val="000000"/>
                </a:solidFill>
                <a:latin typeface="Arial" panose="020B0604020202020204" pitchFamily="34" charset="0"/>
                <a:ea typeface="ＭＳ Ｐゴシック" pitchFamily="34" charset="-128"/>
                <a:cs typeface="Arial" panose="020B0604020202020204" pitchFamily="34" charset="0"/>
              </a:rPr>
              <a:t>Crianças nunca AM</a:t>
            </a:r>
          </a:p>
        </p:txBody>
      </p:sp>
      <p:sp>
        <p:nvSpPr>
          <p:cNvPr id="10" name="Elipse 9"/>
          <p:cNvSpPr/>
          <p:nvPr/>
        </p:nvSpPr>
        <p:spPr>
          <a:xfrm>
            <a:off x="5951539" y="4016376"/>
            <a:ext cx="2592387" cy="162242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t-BR" b="1" dirty="0">
                <a:solidFill>
                  <a:srgbClr val="000000"/>
                </a:solidFill>
                <a:latin typeface="Arial" panose="020B0604020202020204" pitchFamily="34" charset="0"/>
                <a:ea typeface="ＭＳ Ｐゴシック" pitchFamily="34" charset="-128"/>
                <a:cs typeface="Arial" panose="020B0604020202020204" pitchFamily="34" charset="0"/>
              </a:rPr>
              <a:t>140 CONTROLES</a:t>
            </a:r>
          </a:p>
          <a:p>
            <a:pPr algn="ctr" fontAlgn="base">
              <a:spcBef>
                <a:spcPct val="0"/>
              </a:spcBef>
              <a:spcAft>
                <a:spcPct val="0"/>
              </a:spcAft>
              <a:defRPr/>
            </a:pPr>
            <a:r>
              <a:rPr lang="pt-BR" sz="1600" b="1" dirty="0">
                <a:solidFill>
                  <a:srgbClr val="000000"/>
                </a:solidFill>
                <a:latin typeface="Arial" panose="020B0604020202020204" pitchFamily="34" charset="0"/>
                <a:ea typeface="ＭＳ Ｐゴシック" pitchFamily="34" charset="-128"/>
                <a:cs typeface="Arial" panose="020B0604020202020204" pitchFamily="34" charset="0"/>
              </a:rPr>
              <a:t>crianças AME</a:t>
            </a:r>
          </a:p>
        </p:txBody>
      </p:sp>
      <p:sp>
        <p:nvSpPr>
          <p:cNvPr id="11" name="CaixaDeTexto 10"/>
          <p:cNvSpPr txBox="1"/>
          <p:nvPr/>
        </p:nvSpPr>
        <p:spPr>
          <a:xfrm>
            <a:off x="7689850" y="1736725"/>
            <a:ext cx="2518638" cy="369332"/>
          </a:xfrm>
          <a:prstGeom prst="rect">
            <a:avLst/>
          </a:prstGeom>
          <a:noFill/>
        </p:spPr>
        <p:txBody>
          <a:bodyPr wrap="none">
            <a:spAutoFit/>
          </a:bodyPr>
          <a:lstStyle/>
          <a:p>
            <a:pPr fontAlgn="base">
              <a:spcBef>
                <a:spcPct val="0"/>
              </a:spcBef>
              <a:spcAft>
                <a:spcPct val="0"/>
              </a:spcAft>
              <a:defRPr/>
            </a:pPr>
            <a:r>
              <a:rPr lang="pt-BR" b="1" dirty="0">
                <a:solidFill>
                  <a:srgbClr val="0000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CASOS/CONTROLES</a:t>
            </a:r>
          </a:p>
        </p:txBody>
      </p:sp>
      <p:sp>
        <p:nvSpPr>
          <p:cNvPr id="12295" name="CaixaDeTexto 14"/>
          <p:cNvSpPr txBox="1">
            <a:spLocks noChangeArrowheads="1"/>
          </p:cNvSpPr>
          <p:nvPr/>
        </p:nvSpPr>
        <p:spPr bwMode="auto">
          <a:xfrm>
            <a:off x="1762967" y="2360614"/>
            <a:ext cx="1598516" cy="338554"/>
          </a:xfrm>
          <a:prstGeom prst="rect">
            <a:avLst/>
          </a:prstGeom>
          <a:solidFill>
            <a:srgbClr val="009999"/>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b="1" dirty="0">
                <a:solidFill>
                  <a:srgbClr val="000000"/>
                </a:solidFill>
                <a:cs typeface="Arial" panose="020B0604020202020204" pitchFamily="34" charset="0"/>
              </a:rPr>
              <a:t>Orientação PN</a:t>
            </a:r>
          </a:p>
        </p:txBody>
      </p:sp>
      <p:cxnSp>
        <p:nvCxnSpPr>
          <p:cNvPr id="21" name="Conector de seta reta 20"/>
          <p:cNvCxnSpPr>
            <a:cxnSpLocks noChangeShapeType="1"/>
          </p:cNvCxnSpPr>
          <p:nvPr/>
        </p:nvCxnSpPr>
        <p:spPr bwMode="auto">
          <a:xfrm>
            <a:off x="3671889" y="3368675"/>
            <a:ext cx="1800225" cy="1588"/>
          </a:xfrm>
          <a:prstGeom prst="straightConnector1">
            <a:avLst/>
          </a:prstGeom>
          <a:noFill/>
          <a:ln w="28575">
            <a:solidFill>
              <a:schemeClr val="tx1"/>
            </a:solidFill>
            <a:round/>
            <a:headEnd/>
            <a:tailEnd type="arrow" w="med" len="med"/>
          </a:ln>
          <a:effectLst>
            <a:outerShdw blurRad="63500" dist="23000" dir="5400000" rotWithShape="0">
              <a:srgbClr val="000000">
                <a:alpha val="34999"/>
              </a:srgbClr>
            </a:outerShdw>
          </a:effectLst>
          <a:extLst/>
        </p:spPr>
      </p:cxnSp>
      <p:cxnSp>
        <p:nvCxnSpPr>
          <p:cNvPr id="23" name="Conector de seta reta 22"/>
          <p:cNvCxnSpPr>
            <a:cxnSpLocks noChangeShapeType="1"/>
          </p:cNvCxnSpPr>
          <p:nvPr/>
        </p:nvCxnSpPr>
        <p:spPr bwMode="auto">
          <a:xfrm rot="10800000">
            <a:off x="3671889" y="3871914"/>
            <a:ext cx="1800225" cy="1587"/>
          </a:xfrm>
          <a:prstGeom prst="straightConnector1">
            <a:avLst/>
          </a:prstGeom>
          <a:noFill/>
          <a:ln w="57150">
            <a:solidFill>
              <a:schemeClr val="tx1"/>
            </a:solidFill>
            <a:round/>
            <a:headEnd/>
            <a:tailEnd type="arrow" w="med" len="med"/>
          </a:ln>
          <a:effectLst>
            <a:outerShdw blurRad="63500" dist="20000" dir="5400000" rotWithShape="0">
              <a:srgbClr val="000000">
                <a:alpha val="37999"/>
              </a:srgbClr>
            </a:outerShdw>
          </a:effectLst>
          <a:extLst/>
        </p:spPr>
      </p:cxnSp>
      <p:sp>
        <p:nvSpPr>
          <p:cNvPr id="12298" name="CaixaDeTexto 26"/>
          <p:cNvSpPr txBox="1">
            <a:spLocks noChangeArrowheads="1"/>
          </p:cNvSpPr>
          <p:nvPr/>
        </p:nvSpPr>
        <p:spPr bwMode="auto">
          <a:xfrm>
            <a:off x="4038506" y="3224214"/>
            <a:ext cx="971741" cy="338554"/>
          </a:xfrm>
          <a:prstGeom prst="rect">
            <a:avLst/>
          </a:prstGeom>
          <a:solidFill>
            <a:schemeClr val="bg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dirty="0">
                <a:solidFill>
                  <a:srgbClr val="000000"/>
                </a:solidFill>
                <a:cs typeface="Arial" panose="020B0604020202020204" pitchFamily="34" charset="0"/>
              </a:rPr>
              <a:t>TEMPO </a:t>
            </a:r>
          </a:p>
        </p:txBody>
      </p:sp>
      <p:sp>
        <p:nvSpPr>
          <p:cNvPr id="12299" name="CaixaDeTexto 28"/>
          <p:cNvSpPr txBox="1">
            <a:spLocks noChangeArrowheads="1"/>
          </p:cNvSpPr>
          <p:nvPr/>
        </p:nvSpPr>
        <p:spPr bwMode="auto">
          <a:xfrm>
            <a:off x="3889451" y="3727451"/>
            <a:ext cx="1277787" cy="338554"/>
          </a:xfrm>
          <a:prstGeom prst="rect">
            <a:avLst/>
          </a:prstGeom>
          <a:solidFill>
            <a:schemeClr val="bg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a:solidFill>
                  <a:srgbClr val="000000"/>
                </a:solidFill>
                <a:cs typeface="Arial" panose="020B0604020202020204" pitchFamily="34" charset="0"/>
              </a:rPr>
              <a:t>PESQUISA </a:t>
            </a:r>
          </a:p>
        </p:txBody>
      </p:sp>
      <p:cxnSp>
        <p:nvCxnSpPr>
          <p:cNvPr id="33" name="Conector reto 32"/>
          <p:cNvCxnSpPr>
            <a:cxnSpLocks noChangeShapeType="1"/>
          </p:cNvCxnSpPr>
          <p:nvPr/>
        </p:nvCxnSpPr>
        <p:spPr bwMode="auto">
          <a:xfrm rot="10800000">
            <a:off x="3806826" y="2792414"/>
            <a:ext cx="1954213" cy="1587"/>
          </a:xfrm>
          <a:prstGeom prst="line">
            <a:avLst/>
          </a:prstGeom>
          <a:noFill/>
          <a:ln w="38100">
            <a:solidFill>
              <a:srgbClr val="1ED0AE"/>
            </a:solidFill>
            <a:round/>
            <a:headEnd/>
            <a:tailEnd/>
          </a:ln>
          <a:effectLst>
            <a:outerShdw blurRad="63500" dist="38100" dir="2700000" algn="tl" rotWithShape="0">
              <a:srgbClr val="000000">
                <a:alpha val="39999"/>
              </a:srgbClr>
            </a:outerShdw>
          </a:effectLst>
          <a:extLst/>
        </p:spPr>
      </p:cxnSp>
      <p:cxnSp>
        <p:nvCxnSpPr>
          <p:cNvPr id="45" name="Conector de seta reta 44"/>
          <p:cNvCxnSpPr>
            <a:cxnSpLocks noChangeShapeType="1"/>
          </p:cNvCxnSpPr>
          <p:nvPr/>
        </p:nvCxnSpPr>
        <p:spPr bwMode="auto">
          <a:xfrm rot="10800000">
            <a:off x="3359150" y="2528889"/>
            <a:ext cx="457200" cy="263525"/>
          </a:xfrm>
          <a:prstGeom prst="straightConnector1">
            <a:avLst/>
          </a:prstGeom>
          <a:noFill/>
          <a:ln w="57150">
            <a:solidFill>
              <a:srgbClr val="1ED0AE"/>
            </a:solidFill>
            <a:round/>
            <a:headEnd/>
            <a:tailEnd type="arrow" w="med" len="med"/>
          </a:ln>
          <a:effectLst>
            <a:outerShdw blurRad="63500" dist="38100" dir="2700000" algn="tl" rotWithShape="0">
              <a:srgbClr val="000000">
                <a:alpha val="39999"/>
              </a:srgbClr>
            </a:outerShdw>
          </a:effectLst>
          <a:extLst/>
        </p:spPr>
      </p:cxnSp>
      <p:cxnSp>
        <p:nvCxnSpPr>
          <p:cNvPr id="49" name="Conector de seta reta 48"/>
          <p:cNvCxnSpPr>
            <a:cxnSpLocks noChangeShapeType="1"/>
          </p:cNvCxnSpPr>
          <p:nvPr/>
        </p:nvCxnSpPr>
        <p:spPr bwMode="auto">
          <a:xfrm rot="10800000" flipV="1">
            <a:off x="3368676" y="2792414"/>
            <a:ext cx="447675" cy="261937"/>
          </a:xfrm>
          <a:prstGeom prst="straightConnector1">
            <a:avLst/>
          </a:prstGeom>
          <a:noFill/>
          <a:ln w="57150">
            <a:solidFill>
              <a:srgbClr val="1ED0AE"/>
            </a:solidFill>
            <a:round/>
            <a:headEnd/>
            <a:tailEnd type="arrow" w="med" len="med"/>
          </a:ln>
          <a:effectLst>
            <a:outerShdw blurRad="63500" dist="38100" dir="2700000" algn="tl" rotWithShape="0">
              <a:srgbClr val="000000">
                <a:alpha val="39999"/>
              </a:srgbClr>
            </a:outerShdw>
          </a:effectLst>
          <a:extLst/>
        </p:spPr>
      </p:cxnSp>
      <p:cxnSp>
        <p:nvCxnSpPr>
          <p:cNvPr id="60" name="Conector reto 59"/>
          <p:cNvCxnSpPr>
            <a:cxnSpLocks noChangeShapeType="1"/>
          </p:cNvCxnSpPr>
          <p:nvPr/>
        </p:nvCxnSpPr>
        <p:spPr bwMode="auto">
          <a:xfrm rot="10800000">
            <a:off x="3903664" y="4545014"/>
            <a:ext cx="1952625" cy="3175"/>
          </a:xfrm>
          <a:prstGeom prst="line">
            <a:avLst/>
          </a:prstGeom>
          <a:noFill/>
          <a:ln w="38100">
            <a:solidFill>
              <a:srgbClr val="1ED0AE"/>
            </a:solidFill>
            <a:round/>
            <a:headEnd/>
            <a:tailEnd/>
          </a:ln>
          <a:effectLst>
            <a:outerShdw blurRad="63500" dist="38100" dir="2700000" algn="tl" rotWithShape="0">
              <a:srgbClr val="000000">
                <a:alpha val="39999"/>
              </a:srgbClr>
            </a:outerShdw>
          </a:effectLst>
          <a:extLst/>
        </p:spPr>
      </p:cxnSp>
      <p:cxnSp>
        <p:nvCxnSpPr>
          <p:cNvPr id="61" name="Conector de seta reta 60"/>
          <p:cNvCxnSpPr>
            <a:cxnSpLocks noChangeShapeType="1"/>
          </p:cNvCxnSpPr>
          <p:nvPr/>
        </p:nvCxnSpPr>
        <p:spPr bwMode="auto">
          <a:xfrm rot="10800000">
            <a:off x="3455988" y="4283075"/>
            <a:ext cx="455612" cy="261938"/>
          </a:xfrm>
          <a:prstGeom prst="straightConnector1">
            <a:avLst/>
          </a:prstGeom>
          <a:noFill/>
          <a:ln w="57150">
            <a:solidFill>
              <a:srgbClr val="1ED0AE"/>
            </a:solidFill>
            <a:round/>
            <a:headEnd/>
            <a:tailEnd type="arrow" w="med" len="med"/>
          </a:ln>
          <a:effectLst>
            <a:outerShdw blurRad="63500" dist="38100" dir="2700000" algn="tl" rotWithShape="0">
              <a:srgbClr val="000000">
                <a:alpha val="39999"/>
              </a:srgbClr>
            </a:outerShdw>
          </a:effectLst>
          <a:extLst/>
        </p:spPr>
      </p:cxnSp>
      <p:cxnSp>
        <p:nvCxnSpPr>
          <p:cNvPr id="62" name="Conector de seta reta 61"/>
          <p:cNvCxnSpPr>
            <a:cxnSpLocks noChangeShapeType="1"/>
          </p:cNvCxnSpPr>
          <p:nvPr/>
        </p:nvCxnSpPr>
        <p:spPr bwMode="auto">
          <a:xfrm rot="10800000" flipV="1">
            <a:off x="3465514" y="4545014"/>
            <a:ext cx="446087" cy="263525"/>
          </a:xfrm>
          <a:prstGeom prst="straightConnector1">
            <a:avLst/>
          </a:prstGeom>
          <a:noFill/>
          <a:ln w="57150">
            <a:solidFill>
              <a:srgbClr val="1ED0AE"/>
            </a:solidFill>
            <a:round/>
            <a:headEnd/>
            <a:tailEnd type="arrow" w="med" len="med"/>
          </a:ln>
          <a:effectLst>
            <a:outerShdw blurRad="63500" dist="38100" dir="2700000" algn="tl" rotWithShape="0">
              <a:srgbClr val="000000">
                <a:alpha val="39999"/>
              </a:srgbClr>
            </a:outerShdw>
          </a:effectLst>
          <a:extLst/>
        </p:spPr>
      </p:cxnSp>
      <p:sp>
        <p:nvSpPr>
          <p:cNvPr id="12306" name="CaixaDeTexto 62"/>
          <p:cNvSpPr txBox="1">
            <a:spLocks noChangeArrowheads="1"/>
          </p:cNvSpPr>
          <p:nvPr/>
        </p:nvSpPr>
        <p:spPr bwMode="auto">
          <a:xfrm>
            <a:off x="1371600" y="5662614"/>
            <a:ext cx="2743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800" b="1" dirty="0">
                <a:solidFill>
                  <a:srgbClr val="000000"/>
                </a:solidFill>
                <a:cs typeface="Arial" panose="020B0604020202020204" pitchFamily="34" charset="0"/>
              </a:rPr>
              <a:t>Estimativa</a:t>
            </a:r>
          </a:p>
          <a:p>
            <a:pPr algn="ctr" fontAlgn="base">
              <a:spcBef>
                <a:spcPct val="0"/>
              </a:spcBef>
              <a:spcAft>
                <a:spcPct val="0"/>
              </a:spcAft>
              <a:buFontTx/>
              <a:buNone/>
            </a:pPr>
            <a:r>
              <a:rPr lang="pt-BR" altLang="pt-BR" sz="1800" b="1" dirty="0">
                <a:solidFill>
                  <a:srgbClr val="000000"/>
                </a:solidFill>
                <a:cs typeface="Arial" panose="020B0604020202020204" pitchFamily="34" charset="0"/>
              </a:rPr>
              <a:t>do risco </a:t>
            </a:r>
          </a:p>
          <a:p>
            <a:pPr algn="ctr" fontAlgn="base">
              <a:spcBef>
                <a:spcPct val="0"/>
              </a:spcBef>
              <a:spcAft>
                <a:spcPct val="0"/>
              </a:spcAft>
              <a:buFontTx/>
              <a:buNone/>
            </a:pPr>
            <a:r>
              <a:rPr lang="pt-BR" altLang="pt-BR" sz="1800" b="1" dirty="0">
                <a:solidFill>
                  <a:srgbClr val="000000"/>
                </a:solidFill>
                <a:cs typeface="Arial" panose="020B0604020202020204" pitchFamily="34" charset="0"/>
              </a:rPr>
              <a:t>associado à não orientação PN</a:t>
            </a:r>
          </a:p>
          <a:p>
            <a:pPr algn="ctr" fontAlgn="base">
              <a:spcBef>
                <a:spcPct val="0"/>
              </a:spcBef>
              <a:spcAft>
                <a:spcPct val="0"/>
              </a:spcAft>
              <a:buFontTx/>
              <a:buNone/>
            </a:pPr>
            <a:endParaRPr lang="pt-BR" altLang="pt-BR" sz="1800" b="1" dirty="0">
              <a:solidFill>
                <a:srgbClr val="000000"/>
              </a:solidFill>
              <a:cs typeface="Arial" panose="020B0604020202020204" pitchFamily="34" charset="0"/>
            </a:endParaRPr>
          </a:p>
          <a:p>
            <a:pPr algn="ctr" fontAlgn="base">
              <a:spcBef>
                <a:spcPct val="0"/>
              </a:spcBef>
              <a:spcAft>
                <a:spcPct val="0"/>
              </a:spcAft>
              <a:buFontTx/>
              <a:buNone/>
            </a:pPr>
            <a:endParaRPr lang="pt-BR" altLang="pt-BR" sz="1800" b="1" dirty="0">
              <a:solidFill>
                <a:srgbClr val="000000"/>
              </a:solidFill>
              <a:cs typeface="Arial" panose="020B0604020202020204" pitchFamily="34" charset="0"/>
            </a:endParaRPr>
          </a:p>
        </p:txBody>
      </p:sp>
      <p:sp>
        <p:nvSpPr>
          <p:cNvPr id="12307" name="CaixaDeTexto 63"/>
          <p:cNvSpPr txBox="1">
            <a:spLocks noChangeArrowheads="1"/>
          </p:cNvSpPr>
          <p:nvPr/>
        </p:nvSpPr>
        <p:spPr bwMode="auto">
          <a:xfrm>
            <a:off x="2855913" y="476251"/>
            <a:ext cx="6800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pt-BR" altLang="pt-BR" sz="2800" b="1" dirty="0">
                <a:solidFill>
                  <a:srgbClr val="0070C0"/>
                </a:solidFill>
                <a:cs typeface="Arial" panose="020B0604020202020204" pitchFamily="34" charset="0"/>
              </a:rPr>
              <a:t>Delineamento de estudo caso-controle</a:t>
            </a:r>
          </a:p>
        </p:txBody>
      </p:sp>
      <p:sp>
        <p:nvSpPr>
          <p:cNvPr id="12308" name="CaixaDeTexto 29"/>
          <p:cNvSpPr txBox="1">
            <a:spLocks noChangeArrowheads="1"/>
          </p:cNvSpPr>
          <p:nvPr/>
        </p:nvSpPr>
        <p:spPr bwMode="auto">
          <a:xfrm>
            <a:off x="1732805" y="4098925"/>
            <a:ext cx="1598516" cy="338554"/>
          </a:xfrm>
          <a:prstGeom prst="rect">
            <a:avLst/>
          </a:prstGeom>
          <a:solidFill>
            <a:srgbClr val="009999"/>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b="1" dirty="0">
                <a:solidFill>
                  <a:srgbClr val="000000"/>
                </a:solidFill>
                <a:cs typeface="Arial" panose="020B0604020202020204" pitchFamily="34" charset="0"/>
              </a:rPr>
              <a:t>Orientação PN</a:t>
            </a:r>
          </a:p>
        </p:txBody>
      </p:sp>
      <p:sp>
        <p:nvSpPr>
          <p:cNvPr id="12309" name="CaixaDeTexto 30"/>
          <p:cNvSpPr txBox="1">
            <a:spLocks noChangeArrowheads="1"/>
          </p:cNvSpPr>
          <p:nvPr/>
        </p:nvSpPr>
        <p:spPr bwMode="auto">
          <a:xfrm>
            <a:off x="1790090" y="4602164"/>
            <a:ext cx="1734770" cy="338554"/>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b="1">
                <a:solidFill>
                  <a:srgbClr val="000000"/>
                </a:solidFill>
                <a:cs typeface="Arial" panose="020B0604020202020204" pitchFamily="34" charset="0"/>
              </a:rPr>
              <a:t>  não-exposição</a:t>
            </a:r>
          </a:p>
        </p:txBody>
      </p:sp>
      <p:sp>
        <p:nvSpPr>
          <p:cNvPr id="12310" name="CaixaDeTexto 31"/>
          <p:cNvSpPr txBox="1">
            <a:spLocks noChangeArrowheads="1"/>
          </p:cNvSpPr>
          <p:nvPr/>
        </p:nvSpPr>
        <p:spPr bwMode="auto">
          <a:xfrm>
            <a:off x="1710994" y="2852739"/>
            <a:ext cx="1677062" cy="338554"/>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600" b="1">
                <a:solidFill>
                  <a:srgbClr val="000000"/>
                </a:solidFill>
                <a:cs typeface="Arial" panose="020B0604020202020204" pitchFamily="34" charset="0"/>
              </a:rPr>
              <a:t> não-exposição</a:t>
            </a:r>
          </a:p>
        </p:txBody>
      </p:sp>
      <p:sp>
        <p:nvSpPr>
          <p:cNvPr id="2" name="Seta para baixo 1"/>
          <p:cNvSpPr/>
          <p:nvPr/>
        </p:nvSpPr>
        <p:spPr>
          <a:xfrm>
            <a:off x="9296400" y="979489"/>
            <a:ext cx="533400" cy="757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srgbClr val="FFFFFF"/>
              </a:solidFill>
              <a:latin typeface="Arial" panose="020B0604020202020204" pitchFamily="34" charset="0"/>
              <a:cs typeface="Arial" panose="020B0604020202020204" pitchFamily="34" charset="0"/>
            </a:endParaRPr>
          </a:p>
        </p:txBody>
      </p:sp>
      <p:sp>
        <p:nvSpPr>
          <p:cNvPr id="3" name="CaixaDeTexto 2"/>
          <p:cNvSpPr txBox="1"/>
          <p:nvPr/>
        </p:nvSpPr>
        <p:spPr>
          <a:xfrm>
            <a:off x="6525793" y="6027003"/>
            <a:ext cx="5541214" cy="830997"/>
          </a:xfrm>
          <a:prstGeom prst="rect">
            <a:avLst/>
          </a:prstGeom>
          <a:noFill/>
        </p:spPr>
        <p:txBody>
          <a:bodyPr wrap="square" rtlCol="0">
            <a:spAutoFit/>
          </a:bodyPr>
          <a:lstStyle/>
          <a:p>
            <a:r>
              <a:rPr lang="pt-BR" altLang="pt-BR" sz="1600" dirty="0">
                <a:solidFill>
                  <a:schemeClr val="accent2">
                    <a:lumMod val="75000"/>
                  </a:schemeClr>
                </a:solidFill>
                <a:latin typeface="Arial" panose="020B0604020202020204" pitchFamily="34" charset="0"/>
                <a:cs typeface="Arial" panose="020B0604020202020204" pitchFamily="34" charset="0"/>
                <a:hlinkClick r:id="rId4"/>
              </a:rPr>
              <a:t>Caminha </a:t>
            </a:r>
            <a:r>
              <a:rPr lang="pt-BR" altLang="pt-BR" sz="1600" dirty="0" err="1">
                <a:solidFill>
                  <a:schemeClr val="accent2">
                    <a:lumMod val="75000"/>
                  </a:schemeClr>
                </a:solidFill>
                <a:latin typeface="Arial" panose="020B0604020202020204" pitchFamily="34" charset="0"/>
                <a:cs typeface="Arial" panose="020B0604020202020204" pitchFamily="34" charset="0"/>
                <a:hlinkClick r:id="rId4"/>
              </a:rPr>
              <a:t>MFC,Cruz</a:t>
            </a:r>
            <a:r>
              <a:rPr lang="pt-BR" altLang="pt-BR" sz="1600" dirty="0">
                <a:solidFill>
                  <a:schemeClr val="accent2">
                    <a:lumMod val="75000"/>
                  </a:schemeClr>
                </a:solidFill>
                <a:latin typeface="Arial" panose="020B0604020202020204" pitchFamily="34" charset="0"/>
                <a:cs typeface="Arial" panose="020B0604020202020204" pitchFamily="34" charset="0"/>
                <a:hlinkClick r:id="rId4"/>
              </a:rPr>
              <a:t> RSBLC, Acioly VMC et al. Fatores de risco para a não amamentação: um estudo caso-controle. </a:t>
            </a:r>
            <a:r>
              <a:rPr lang="pt-BR" altLang="pt-BR" sz="1600" dirty="0" err="1">
                <a:solidFill>
                  <a:schemeClr val="accent2">
                    <a:lumMod val="75000"/>
                  </a:schemeClr>
                </a:solidFill>
                <a:latin typeface="Arial" panose="020B0604020202020204" pitchFamily="34" charset="0"/>
                <a:cs typeface="Arial" panose="020B0604020202020204" pitchFamily="34" charset="0"/>
                <a:hlinkClick r:id="rId4"/>
              </a:rPr>
              <a:t>Rev</a:t>
            </a:r>
            <a:r>
              <a:rPr lang="pt-BR" altLang="pt-BR" sz="1600" dirty="0">
                <a:solidFill>
                  <a:schemeClr val="accent2">
                    <a:lumMod val="75000"/>
                  </a:schemeClr>
                </a:solidFill>
                <a:latin typeface="Arial" panose="020B0604020202020204" pitchFamily="34" charset="0"/>
                <a:cs typeface="Arial" panose="020B0604020202020204" pitchFamily="34" charset="0"/>
                <a:hlinkClick r:id="rId4"/>
              </a:rPr>
              <a:t> </a:t>
            </a:r>
            <a:r>
              <a:rPr lang="pt-BR" altLang="pt-BR" sz="1600" dirty="0" err="1">
                <a:solidFill>
                  <a:schemeClr val="accent2">
                    <a:lumMod val="75000"/>
                  </a:schemeClr>
                </a:solidFill>
                <a:latin typeface="Arial" panose="020B0604020202020204" pitchFamily="34" charset="0"/>
                <a:cs typeface="Arial" panose="020B0604020202020204" pitchFamily="34" charset="0"/>
                <a:hlinkClick r:id="rId4"/>
              </a:rPr>
              <a:t>Bras</a:t>
            </a:r>
            <a:r>
              <a:rPr lang="pt-BR" altLang="pt-BR" sz="1600" dirty="0">
                <a:solidFill>
                  <a:schemeClr val="accent2">
                    <a:lumMod val="75000"/>
                  </a:schemeClr>
                </a:solidFill>
                <a:latin typeface="Arial" panose="020B0604020202020204" pitchFamily="34" charset="0"/>
                <a:cs typeface="Arial" panose="020B0604020202020204" pitchFamily="34" charset="0"/>
                <a:hlinkClick r:id="rId4"/>
              </a:rPr>
              <a:t> Saúde </a:t>
            </a:r>
            <a:r>
              <a:rPr lang="pt-BR" altLang="pt-BR" sz="1600" dirty="0" err="1">
                <a:solidFill>
                  <a:schemeClr val="accent2">
                    <a:lumMod val="75000"/>
                  </a:schemeClr>
                </a:solidFill>
                <a:latin typeface="Arial" panose="020B0604020202020204" pitchFamily="34" charset="0"/>
                <a:cs typeface="Arial" panose="020B0604020202020204" pitchFamily="34" charset="0"/>
                <a:hlinkClick r:id="rId4"/>
              </a:rPr>
              <a:t>Matern</a:t>
            </a:r>
            <a:r>
              <a:rPr lang="pt-BR" altLang="pt-BR" sz="1600" dirty="0">
                <a:solidFill>
                  <a:schemeClr val="accent2">
                    <a:lumMod val="75000"/>
                  </a:schemeClr>
                </a:solidFill>
                <a:latin typeface="Arial" panose="020B0604020202020204" pitchFamily="34" charset="0"/>
                <a:cs typeface="Arial" panose="020B0604020202020204" pitchFamily="34" charset="0"/>
                <a:hlinkClick r:id="rId4"/>
              </a:rPr>
              <a:t> Infant. 2015; 15 (2): 193-199</a:t>
            </a:r>
            <a:r>
              <a:rPr lang="pt-BR" altLang="pt-BR" sz="1600" dirty="0" smtClean="0">
                <a:solidFill>
                  <a:schemeClr val="accent2">
                    <a:lumMod val="75000"/>
                  </a:schemeClr>
                </a:solidFill>
                <a:latin typeface="Arial" panose="020B0604020202020204" pitchFamily="34" charset="0"/>
                <a:cs typeface="Arial" panose="020B0604020202020204" pitchFamily="34" charset="0"/>
                <a:hlinkClick r:id="rId4"/>
              </a:rPr>
              <a:t>.</a:t>
            </a:r>
            <a:endParaRPr lang="pt-BR"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214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1932024" cy="1143000"/>
          </a:xfrm>
        </p:spPr>
        <p:txBody>
          <a:bodyPr/>
          <a:lstStyle/>
          <a:p>
            <a:pPr eaLnBrk="1" hangingPunct="1"/>
            <a:r>
              <a:rPr lang="en-US" altLang="pt-BR" sz="3200" dirty="0" err="1">
                <a:solidFill>
                  <a:srgbClr val="0070C0"/>
                </a:solidFill>
                <a:latin typeface="Arial" panose="020B0604020202020204" pitchFamily="34" charset="0"/>
                <a:cs typeface="Arial" panose="020B0604020202020204" pitchFamily="34" charset="0"/>
              </a:rPr>
              <a:t>Medida</a:t>
            </a:r>
            <a:r>
              <a:rPr lang="en-US" altLang="pt-BR" sz="3200" dirty="0">
                <a:solidFill>
                  <a:srgbClr val="0070C0"/>
                </a:solidFill>
                <a:latin typeface="Arial" panose="020B0604020202020204" pitchFamily="34" charset="0"/>
                <a:cs typeface="Arial" panose="020B0604020202020204" pitchFamily="34" charset="0"/>
              </a:rPr>
              <a:t> De </a:t>
            </a:r>
            <a:r>
              <a:rPr lang="en-US" altLang="pt-BR" sz="3200" dirty="0" err="1">
                <a:solidFill>
                  <a:srgbClr val="0070C0"/>
                </a:solidFill>
                <a:latin typeface="Arial" panose="020B0604020202020204" pitchFamily="34" charset="0"/>
                <a:cs typeface="Arial" panose="020B0604020202020204" pitchFamily="34" charset="0"/>
              </a:rPr>
              <a:t>Associação</a:t>
            </a:r>
            <a:r>
              <a:rPr lang="en-US" altLang="pt-BR" sz="3200" dirty="0">
                <a:solidFill>
                  <a:srgbClr val="0070C0"/>
                </a:solidFill>
                <a:latin typeface="Arial" panose="020B0604020202020204" pitchFamily="34" charset="0"/>
                <a:cs typeface="Arial" panose="020B0604020202020204" pitchFamily="34" charset="0"/>
              </a:rPr>
              <a:t> </a:t>
            </a:r>
            <a:r>
              <a:rPr lang="en-US" altLang="pt-BR" sz="3200" dirty="0" err="1" smtClean="0">
                <a:solidFill>
                  <a:srgbClr val="0070C0"/>
                </a:solidFill>
                <a:latin typeface="Arial" panose="020B0604020202020204" pitchFamily="34" charset="0"/>
                <a:cs typeface="Arial" panose="020B0604020202020204" pitchFamily="34" charset="0"/>
              </a:rPr>
              <a:t>em</a:t>
            </a:r>
            <a:r>
              <a:rPr lang="en-US" altLang="pt-BR" sz="3200" dirty="0" smtClean="0">
                <a:solidFill>
                  <a:srgbClr val="0070C0"/>
                </a:solidFill>
                <a:latin typeface="Arial" panose="020B0604020202020204" pitchFamily="34" charset="0"/>
                <a:cs typeface="Arial" panose="020B0604020202020204" pitchFamily="34" charset="0"/>
              </a:rPr>
              <a:t> </a:t>
            </a:r>
            <a:r>
              <a:rPr lang="en-US" altLang="pt-BR" sz="3200" dirty="0" err="1" smtClean="0">
                <a:solidFill>
                  <a:srgbClr val="0070C0"/>
                </a:solidFill>
                <a:latin typeface="Arial" panose="020B0604020202020204" pitchFamily="34" charset="0"/>
                <a:cs typeface="Arial" panose="020B0604020202020204" pitchFamily="34" charset="0"/>
              </a:rPr>
              <a:t>estudos</a:t>
            </a:r>
            <a:r>
              <a:rPr lang="en-US" altLang="pt-BR" sz="3200" dirty="0" smtClean="0">
                <a:solidFill>
                  <a:srgbClr val="0070C0"/>
                </a:solidFill>
                <a:latin typeface="Arial" panose="020B0604020202020204" pitchFamily="34" charset="0"/>
                <a:cs typeface="Arial" panose="020B0604020202020204" pitchFamily="34" charset="0"/>
              </a:rPr>
              <a:t> </a:t>
            </a:r>
            <a:r>
              <a:rPr lang="en-US" altLang="pt-BR" sz="3200" dirty="0" err="1">
                <a:solidFill>
                  <a:srgbClr val="0070C0"/>
                </a:solidFill>
                <a:latin typeface="Arial" panose="020B0604020202020204" pitchFamily="34" charset="0"/>
                <a:cs typeface="Arial" panose="020B0604020202020204" pitchFamily="34" charset="0"/>
              </a:rPr>
              <a:t>Caso</a:t>
            </a:r>
            <a:r>
              <a:rPr lang="en-US" altLang="pt-BR" sz="3200" dirty="0">
                <a:solidFill>
                  <a:srgbClr val="0070C0"/>
                </a:solidFill>
                <a:latin typeface="Arial" panose="020B0604020202020204" pitchFamily="34" charset="0"/>
                <a:cs typeface="Arial" panose="020B0604020202020204" pitchFamily="34" charset="0"/>
              </a:rPr>
              <a:t> </a:t>
            </a:r>
            <a:r>
              <a:rPr lang="en-US" altLang="pt-BR" sz="3200" dirty="0" err="1">
                <a:solidFill>
                  <a:srgbClr val="0070C0"/>
                </a:solidFill>
                <a:latin typeface="Arial" panose="020B0604020202020204" pitchFamily="34" charset="0"/>
                <a:cs typeface="Arial" panose="020B0604020202020204" pitchFamily="34" charset="0"/>
              </a:rPr>
              <a:t>Controle</a:t>
            </a:r>
            <a:r>
              <a:rPr lang="en-US" altLang="pt-BR" sz="3200" dirty="0">
                <a:solidFill>
                  <a:srgbClr val="0070C0"/>
                </a:solidFill>
                <a:latin typeface="Arial" panose="020B0604020202020204" pitchFamily="34" charset="0"/>
                <a:cs typeface="Arial" panose="020B0604020202020204" pitchFamily="34" charset="0"/>
              </a:rPr>
              <a:t> </a:t>
            </a:r>
            <a:endParaRPr lang="pt-BR" altLang="pt-BR" sz="3200" dirty="0">
              <a:solidFill>
                <a:srgbClr val="0070C0"/>
              </a:solidFill>
              <a:latin typeface="Arial" panose="020B0604020202020204" pitchFamily="34" charset="0"/>
              <a:cs typeface="Arial" panose="020B0604020202020204" pitchFamily="34" charset="0"/>
            </a:endParaRPr>
          </a:p>
        </p:txBody>
      </p:sp>
      <p:sp>
        <p:nvSpPr>
          <p:cNvPr id="24579" name="Text Box 3"/>
          <p:cNvSpPr txBox="1">
            <a:spLocks noChangeArrowheads="1"/>
          </p:cNvSpPr>
          <p:nvPr/>
        </p:nvSpPr>
        <p:spPr bwMode="auto">
          <a:xfrm>
            <a:off x="7550602" y="477190"/>
            <a:ext cx="26645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endParaRPr lang="en-US" altLang="pt-BR" sz="2000" dirty="0">
              <a:solidFill>
                <a:srgbClr val="000000"/>
              </a:solidFill>
              <a:cs typeface="Arial" panose="020B0604020202020204" pitchFamily="34" charset="0"/>
            </a:endParaRPr>
          </a:p>
          <a:p>
            <a:pPr algn="ctr" fontAlgn="base">
              <a:spcBef>
                <a:spcPct val="0"/>
              </a:spcBef>
              <a:spcAft>
                <a:spcPct val="0"/>
              </a:spcAft>
              <a:buFontTx/>
              <a:buNone/>
            </a:pPr>
            <a:r>
              <a:rPr lang="en-US" altLang="pt-BR" sz="2000" b="1" dirty="0">
                <a:solidFill>
                  <a:srgbClr val="000000"/>
                </a:solidFill>
                <a:cs typeface="Arial" panose="020B0604020202020204" pitchFamily="34" charset="0"/>
              </a:rPr>
              <a:t>CHANCE </a:t>
            </a:r>
          </a:p>
          <a:p>
            <a:pPr algn="ctr" fontAlgn="base">
              <a:spcBef>
                <a:spcPct val="0"/>
              </a:spcBef>
              <a:spcAft>
                <a:spcPct val="0"/>
              </a:spcAft>
              <a:buFontTx/>
              <a:buNone/>
            </a:pPr>
            <a:r>
              <a:rPr lang="en-US" altLang="pt-BR" sz="2000" b="1" dirty="0">
                <a:solidFill>
                  <a:srgbClr val="000000"/>
                </a:solidFill>
                <a:cs typeface="Arial" panose="020B0604020202020204" pitchFamily="34" charset="0"/>
              </a:rPr>
              <a:t>DE </a:t>
            </a:r>
            <a:r>
              <a:rPr lang="en-US" altLang="pt-BR" sz="2000" b="1" dirty="0">
                <a:solidFill>
                  <a:srgbClr val="FF9900"/>
                </a:solidFill>
                <a:cs typeface="Arial" panose="020B0604020202020204" pitchFamily="34" charset="0"/>
              </a:rPr>
              <a:t>EXPOSIÇÃO</a:t>
            </a:r>
            <a:r>
              <a:rPr lang="en-US" altLang="pt-BR" sz="2000" b="1" dirty="0">
                <a:solidFill>
                  <a:srgbClr val="000000"/>
                </a:solidFill>
                <a:cs typeface="Arial" panose="020B0604020202020204" pitchFamily="34" charset="0"/>
              </a:rPr>
              <a:t> EM </a:t>
            </a:r>
          </a:p>
          <a:p>
            <a:pPr algn="ctr" fontAlgn="base">
              <a:spcBef>
                <a:spcPct val="0"/>
              </a:spcBef>
              <a:spcAft>
                <a:spcPct val="0"/>
              </a:spcAft>
              <a:buFontTx/>
              <a:buNone/>
            </a:pPr>
            <a:r>
              <a:rPr lang="en-US" altLang="pt-BR" sz="2000" b="1" dirty="0" err="1">
                <a:solidFill>
                  <a:srgbClr val="FF0000"/>
                </a:solidFill>
                <a:cs typeface="Arial" panose="020B0604020202020204" pitchFamily="34" charset="0"/>
              </a:rPr>
              <a:t>controles</a:t>
            </a:r>
            <a:endParaRPr lang="en-US" altLang="pt-BR" sz="2000" b="1" dirty="0">
              <a:solidFill>
                <a:srgbClr val="FF0000"/>
              </a:solidFill>
              <a:cs typeface="Arial" panose="020B0604020202020204" pitchFamily="34" charset="0"/>
            </a:endParaRPr>
          </a:p>
          <a:p>
            <a:pPr algn="ctr" fontAlgn="base">
              <a:spcBef>
                <a:spcPct val="0"/>
              </a:spcBef>
              <a:spcAft>
                <a:spcPct val="0"/>
              </a:spcAft>
              <a:buFontTx/>
              <a:buNone/>
            </a:pPr>
            <a:endParaRPr lang="pt-BR" altLang="pt-BR" sz="2000" dirty="0">
              <a:solidFill>
                <a:srgbClr val="000000"/>
              </a:solidFill>
              <a:cs typeface="Arial" panose="020B0604020202020204" pitchFamily="34" charset="0"/>
            </a:endParaRPr>
          </a:p>
        </p:txBody>
      </p:sp>
      <p:sp>
        <p:nvSpPr>
          <p:cNvPr id="24580" name="Text Box 4"/>
          <p:cNvSpPr txBox="1">
            <a:spLocks noChangeArrowheads="1"/>
          </p:cNvSpPr>
          <p:nvPr/>
        </p:nvSpPr>
        <p:spPr bwMode="auto">
          <a:xfrm>
            <a:off x="4618934" y="814469"/>
            <a:ext cx="27366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n-US" altLang="pt-BR" sz="2000" b="1" dirty="0">
                <a:solidFill>
                  <a:srgbClr val="000000"/>
                </a:solidFill>
                <a:cs typeface="Arial" panose="020B0604020202020204" pitchFamily="34" charset="0"/>
              </a:rPr>
              <a:t>CHANCE </a:t>
            </a:r>
          </a:p>
          <a:p>
            <a:pPr algn="ctr" fontAlgn="base">
              <a:spcBef>
                <a:spcPct val="0"/>
              </a:spcBef>
              <a:spcAft>
                <a:spcPct val="0"/>
              </a:spcAft>
              <a:buFontTx/>
              <a:buNone/>
            </a:pPr>
            <a:r>
              <a:rPr lang="en-US" altLang="pt-BR" sz="2000" b="1" dirty="0">
                <a:solidFill>
                  <a:srgbClr val="000000"/>
                </a:solidFill>
                <a:cs typeface="Arial" panose="020B0604020202020204" pitchFamily="34" charset="0"/>
              </a:rPr>
              <a:t>DE </a:t>
            </a:r>
            <a:r>
              <a:rPr lang="en-US" altLang="pt-BR" sz="2000" b="1" dirty="0">
                <a:solidFill>
                  <a:srgbClr val="FF9900"/>
                </a:solidFill>
                <a:cs typeface="Arial" panose="020B0604020202020204" pitchFamily="34" charset="0"/>
              </a:rPr>
              <a:t>EXPOSIÇÃO</a:t>
            </a:r>
            <a:r>
              <a:rPr lang="en-US" altLang="pt-BR" sz="2000" b="1" dirty="0">
                <a:solidFill>
                  <a:srgbClr val="000000"/>
                </a:solidFill>
                <a:cs typeface="Arial" panose="020B0604020202020204" pitchFamily="34" charset="0"/>
              </a:rPr>
              <a:t> </a:t>
            </a:r>
            <a:r>
              <a:rPr lang="en-US" altLang="pt-BR" sz="2000" b="1" dirty="0" err="1">
                <a:solidFill>
                  <a:srgbClr val="000000"/>
                </a:solidFill>
                <a:cs typeface="Arial" panose="020B0604020202020204" pitchFamily="34" charset="0"/>
              </a:rPr>
              <a:t>nos</a:t>
            </a:r>
            <a:r>
              <a:rPr lang="en-US" altLang="pt-BR" sz="2000" b="1" dirty="0">
                <a:solidFill>
                  <a:srgbClr val="000000"/>
                </a:solidFill>
                <a:cs typeface="Arial" panose="020B0604020202020204" pitchFamily="34" charset="0"/>
              </a:rPr>
              <a:t> </a:t>
            </a:r>
          </a:p>
          <a:p>
            <a:pPr algn="ctr" fontAlgn="base">
              <a:spcBef>
                <a:spcPct val="0"/>
              </a:spcBef>
              <a:spcAft>
                <a:spcPct val="0"/>
              </a:spcAft>
              <a:buFontTx/>
              <a:buNone/>
            </a:pPr>
            <a:r>
              <a:rPr lang="en-US" altLang="pt-BR" sz="2000" b="1" dirty="0" err="1">
                <a:solidFill>
                  <a:srgbClr val="99CC00"/>
                </a:solidFill>
                <a:cs typeface="Arial" panose="020B0604020202020204" pitchFamily="34" charset="0"/>
              </a:rPr>
              <a:t>casos</a:t>
            </a:r>
            <a:endParaRPr lang="pt-BR" altLang="pt-BR" sz="2000" b="1" dirty="0">
              <a:solidFill>
                <a:srgbClr val="99CC00"/>
              </a:solidFill>
              <a:cs typeface="Arial" panose="020B0604020202020204" pitchFamily="34" charset="0"/>
            </a:endParaRPr>
          </a:p>
        </p:txBody>
      </p:sp>
      <p:sp>
        <p:nvSpPr>
          <p:cNvPr id="24581" name="Rectangle 5"/>
          <p:cNvSpPr>
            <a:spLocks noChangeArrowheads="1"/>
          </p:cNvSpPr>
          <p:nvPr/>
        </p:nvSpPr>
        <p:spPr bwMode="auto">
          <a:xfrm>
            <a:off x="4976813" y="4194175"/>
            <a:ext cx="1905000" cy="1447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endParaRPr lang="en-US" altLang="pt-BR" sz="2000" dirty="0">
              <a:solidFill>
                <a:srgbClr val="000000"/>
              </a:solidFill>
              <a:cs typeface="Arial" panose="020B0604020202020204" pitchFamily="34" charset="0"/>
            </a:endParaRPr>
          </a:p>
          <a:p>
            <a:pPr algn="ctr" fontAlgn="base">
              <a:spcBef>
                <a:spcPct val="0"/>
              </a:spcBef>
              <a:spcAft>
                <a:spcPct val="0"/>
              </a:spcAft>
              <a:buFontTx/>
              <a:buNone/>
            </a:pPr>
            <a:r>
              <a:rPr lang="en-US" altLang="pt-BR" sz="2000" b="1" dirty="0" err="1">
                <a:solidFill>
                  <a:srgbClr val="000000"/>
                </a:solidFill>
                <a:cs typeface="Arial" panose="020B0604020202020204" pitchFamily="34" charset="0"/>
              </a:rPr>
              <a:t>não</a:t>
            </a:r>
            <a:r>
              <a:rPr lang="en-US" altLang="pt-BR" sz="2000" b="1" dirty="0">
                <a:solidFill>
                  <a:srgbClr val="000000"/>
                </a:solidFill>
                <a:cs typeface="Arial" panose="020B0604020202020204" pitchFamily="34" charset="0"/>
              </a:rPr>
              <a:t> </a:t>
            </a:r>
            <a:r>
              <a:rPr lang="en-US" altLang="pt-BR" sz="2000" b="1" dirty="0" err="1">
                <a:solidFill>
                  <a:srgbClr val="000000"/>
                </a:solidFill>
                <a:cs typeface="Arial" panose="020B0604020202020204" pitchFamily="34" charset="0"/>
              </a:rPr>
              <a:t>expostos</a:t>
            </a:r>
            <a:endParaRPr lang="en-US" altLang="pt-BR" sz="2000" b="1" dirty="0">
              <a:solidFill>
                <a:srgbClr val="000000"/>
              </a:solidFill>
              <a:cs typeface="Arial" panose="020B0604020202020204" pitchFamily="34" charset="0"/>
            </a:endParaRPr>
          </a:p>
          <a:p>
            <a:pPr algn="ctr" fontAlgn="base">
              <a:spcBef>
                <a:spcPct val="0"/>
              </a:spcBef>
              <a:spcAft>
                <a:spcPct val="0"/>
              </a:spcAft>
              <a:buFontTx/>
              <a:buNone/>
            </a:pPr>
            <a:r>
              <a:rPr lang="en-US" altLang="pt-BR" sz="2000" b="1" dirty="0" err="1">
                <a:solidFill>
                  <a:srgbClr val="99CC00"/>
                </a:solidFill>
                <a:cs typeface="Arial" panose="020B0604020202020204" pitchFamily="34" charset="0"/>
              </a:rPr>
              <a:t>casos</a:t>
            </a:r>
            <a:endParaRPr lang="en-US" altLang="pt-BR" sz="2000" b="1" dirty="0">
              <a:solidFill>
                <a:srgbClr val="99CC00"/>
              </a:solidFill>
              <a:cs typeface="Arial" panose="020B0604020202020204" pitchFamily="34" charset="0"/>
            </a:endParaRPr>
          </a:p>
          <a:p>
            <a:pPr algn="ctr" fontAlgn="base">
              <a:spcBef>
                <a:spcPct val="0"/>
              </a:spcBef>
              <a:spcAft>
                <a:spcPct val="0"/>
              </a:spcAft>
              <a:buFontTx/>
              <a:buNone/>
            </a:pPr>
            <a:r>
              <a:rPr lang="en-US" altLang="pt-BR" sz="2000" b="1" dirty="0">
                <a:solidFill>
                  <a:srgbClr val="000000"/>
                </a:solidFill>
                <a:cs typeface="Arial" panose="020B0604020202020204" pitchFamily="34" charset="0"/>
              </a:rPr>
              <a:t>(c )</a:t>
            </a:r>
            <a:endParaRPr lang="pt-BR" altLang="pt-BR" sz="2000" b="1" dirty="0">
              <a:solidFill>
                <a:srgbClr val="000000"/>
              </a:solidFill>
              <a:cs typeface="Arial" panose="020B0604020202020204" pitchFamily="34" charset="0"/>
            </a:endParaRPr>
          </a:p>
          <a:p>
            <a:pPr algn="ctr" fontAlgn="base">
              <a:spcBef>
                <a:spcPct val="0"/>
              </a:spcBef>
              <a:spcAft>
                <a:spcPct val="0"/>
              </a:spcAft>
              <a:buFontTx/>
              <a:buNone/>
            </a:pPr>
            <a:endParaRPr lang="en-US" altLang="pt-BR" sz="2000" b="1" dirty="0">
              <a:solidFill>
                <a:srgbClr val="000000"/>
              </a:solidFill>
              <a:cs typeface="Arial" panose="020B0604020202020204" pitchFamily="34" charset="0"/>
            </a:endParaRPr>
          </a:p>
          <a:p>
            <a:pPr algn="ctr" fontAlgn="base">
              <a:spcBef>
                <a:spcPct val="0"/>
              </a:spcBef>
              <a:spcAft>
                <a:spcPct val="0"/>
              </a:spcAft>
              <a:buFontTx/>
              <a:buNone/>
            </a:pPr>
            <a:endParaRPr lang="pt-BR" altLang="pt-BR" sz="2000" b="1" dirty="0">
              <a:solidFill>
                <a:srgbClr val="000000"/>
              </a:solidFill>
              <a:cs typeface="Arial" panose="020B0604020202020204" pitchFamily="34" charset="0"/>
            </a:endParaRPr>
          </a:p>
        </p:txBody>
      </p:sp>
      <p:sp>
        <p:nvSpPr>
          <p:cNvPr id="24582" name="Rectangle 6"/>
          <p:cNvSpPr>
            <a:spLocks noChangeArrowheads="1"/>
          </p:cNvSpPr>
          <p:nvPr/>
        </p:nvSpPr>
        <p:spPr bwMode="auto">
          <a:xfrm>
            <a:off x="7720013" y="2365375"/>
            <a:ext cx="1905000" cy="152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endParaRPr lang="en-US" altLang="pt-BR" sz="2000">
              <a:solidFill>
                <a:srgbClr val="000000"/>
              </a:solidFill>
              <a:cs typeface="Arial" panose="020B0604020202020204" pitchFamily="34" charset="0"/>
            </a:endParaRPr>
          </a:p>
          <a:p>
            <a:pPr algn="ctr" fontAlgn="base">
              <a:spcBef>
                <a:spcPct val="0"/>
              </a:spcBef>
              <a:spcAft>
                <a:spcPct val="0"/>
              </a:spcAft>
              <a:buFontTx/>
              <a:buNone/>
            </a:pPr>
            <a:r>
              <a:rPr lang="en-US" altLang="pt-BR" sz="2000" b="1">
                <a:solidFill>
                  <a:srgbClr val="FF9900"/>
                </a:solidFill>
                <a:cs typeface="Arial" panose="020B0604020202020204" pitchFamily="34" charset="0"/>
              </a:rPr>
              <a:t>expostos</a:t>
            </a:r>
          </a:p>
          <a:p>
            <a:pPr algn="ctr" fontAlgn="base">
              <a:spcBef>
                <a:spcPct val="0"/>
              </a:spcBef>
              <a:spcAft>
                <a:spcPct val="0"/>
              </a:spcAft>
              <a:buFontTx/>
              <a:buNone/>
            </a:pPr>
            <a:r>
              <a:rPr lang="en-US" altLang="pt-BR" sz="2000" b="1">
                <a:solidFill>
                  <a:srgbClr val="FF0000"/>
                </a:solidFill>
                <a:cs typeface="Arial" panose="020B0604020202020204" pitchFamily="34" charset="0"/>
              </a:rPr>
              <a:t>controles</a:t>
            </a:r>
          </a:p>
          <a:p>
            <a:pPr algn="ctr" fontAlgn="base">
              <a:spcBef>
                <a:spcPct val="0"/>
              </a:spcBef>
              <a:spcAft>
                <a:spcPct val="0"/>
              </a:spcAft>
              <a:buFontTx/>
              <a:buNone/>
            </a:pPr>
            <a:r>
              <a:rPr lang="en-US" altLang="pt-BR" sz="2000" b="1">
                <a:solidFill>
                  <a:srgbClr val="000000"/>
                </a:solidFill>
                <a:cs typeface="Arial" panose="020B0604020202020204" pitchFamily="34" charset="0"/>
              </a:rPr>
              <a:t>(b</a:t>
            </a:r>
            <a:r>
              <a:rPr lang="en-US" altLang="pt-BR" sz="2000">
                <a:solidFill>
                  <a:srgbClr val="000000"/>
                </a:solidFill>
                <a:cs typeface="Arial" panose="020B0604020202020204" pitchFamily="34" charset="0"/>
              </a:rPr>
              <a:t>)</a:t>
            </a:r>
            <a:endParaRPr lang="pt-BR" altLang="pt-BR" sz="2000">
              <a:solidFill>
                <a:srgbClr val="000000"/>
              </a:solidFill>
              <a:cs typeface="Arial" panose="020B0604020202020204" pitchFamily="34" charset="0"/>
            </a:endParaRPr>
          </a:p>
          <a:p>
            <a:pPr algn="ctr" fontAlgn="base">
              <a:spcBef>
                <a:spcPct val="0"/>
              </a:spcBef>
              <a:spcAft>
                <a:spcPct val="0"/>
              </a:spcAft>
              <a:buFontTx/>
              <a:buNone/>
            </a:pPr>
            <a:endParaRPr lang="pt-BR" altLang="pt-BR" sz="2000">
              <a:solidFill>
                <a:srgbClr val="FFFFFF"/>
              </a:solidFill>
              <a:cs typeface="Arial" panose="020B0604020202020204" pitchFamily="34" charset="0"/>
            </a:endParaRPr>
          </a:p>
        </p:txBody>
      </p:sp>
      <p:sp>
        <p:nvSpPr>
          <p:cNvPr id="24583" name="Rectangle 7"/>
          <p:cNvSpPr>
            <a:spLocks noChangeArrowheads="1"/>
          </p:cNvSpPr>
          <p:nvPr/>
        </p:nvSpPr>
        <p:spPr bwMode="auto">
          <a:xfrm>
            <a:off x="7796213" y="4270375"/>
            <a:ext cx="1828800" cy="1371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n-US" altLang="pt-BR" sz="2000" b="1">
                <a:solidFill>
                  <a:srgbClr val="000000"/>
                </a:solidFill>
                <a:cs typeface="Arial" panose="020B0604020202020204" pitchFamily="34" charset="0"/>
              </a:rPr>
              <a:t>não </a:t>
            </a:r>
          </a:p>
          <a:p>
            <a:pPr algn="ctr" fontAlgn="base">
              <a:spcBef>
                <a:spcPct val="0"/>
              </a:spcBef>
              <a:spcAft>
                <a:spcPct val="0"/>
              </a:spcAft>
              <a:buFontTx/>
              <a:buNone/>
            </a:pPr>
            <a:r>
              <a:rPr lang="en-US" altLang="pt-BR" sz="2000" b="1">
                <a:solidFill>
                  <a:srgbClr val="000000"/>
                </a:solidFill>
                <a:cs typeface="Arial" panose="020B0604020202020204" pitchFamily="34" charset="0"/>
              </a:rPr>
              <a:t>expostos</a:t>
            </a:r>
          </a:p>
          <a:p>
            <a:pPr algn="ctr" fontAlgn="base">
              <a:spcBef>
                <a:spcPct val="0"/>
              </a:spcBef>
              <a:spcAft>
                <a:spcPct val="0"/>
              </a:spcAft>
              <a:buFontTx/>
              <a:buNone/>
            </a:pPr>
            <a:r>
              <a:rPr lang="en-US" altLang="pt-BR" sz="2000" b="1">
                <a:solidFill>
                  <a:srgbClr val="FF0000"/>
                </a:solidFill>
                <a:cs typeface="Arial" panose="020B0604020202020204" pitchFamily="34" charset="0"/>
              </a:rPr>
              <a:t>controles</a:t>
            </a:r>
          </a:p>
          <a:p>
            <a:pPr algn="ctr" fontAlgn="base">
              <a:spcBef>
                <a:spcPct val="0"/>
              </a:spcBef>
              <a:spcAft>
                <a:spcPct val="0"/>
              </a:spcAft>
              <a:buFontTx/>
              <a:buNone/>
            </a:pPr>
            <a:r>
              <a:rPr lang="en-US" altLang="pt-BR" sz="2000" b="1">
                <a:solidFill>
                  <a:srgbClr val="000000"/>
                </a:solidFill>
                <a:cs typeface="Arial" panose="020B0604020202020204" pitchFamily="34" charset="0"/>
              </a:rPr>
              <a:t>(d)</a:t>
            </a:r>
            <a:endParaRPr lang="pt-BR" altLang="pt-BR" sz="2000" b="1">
              <a:solidFill>
                <a:srgbClr val="000000"/>
              </a:solidFill>
              <a:cs typeface="Arial" panose="020B0604020202020204" pitchFamily="34" charset="0"/>
            </a:endParaRPr>
          </a:p>
        </p:txBody>
      </p:sp>
      <p:sp>
        <p:nvSpPr>
          <p:cNvPr id="18440" name="Line 8"/>
          <p:cNvSpPr>
            <a:spLocks noChangeShapeType="1"/>
          </p:cNvSpPr>
          <p:nvPr/>
        </p:nvSpPr>
        <p:spPr bwMode="auto">
          <a:xfrm>
            <a:off x="7643813" y="4041775"/>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pt-BR">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24585" name="Text Box 9"/>
          <p:cNvSpPr txBox="1">
            <a:spLocks noChangeArrowheads="1"/>
          </p:cNvSpPr>
          <p:nvPr/>
        </p:nvSpPr>
        <p:spPr bwMode="auto">
          <a:xfrm>
            <a:off x="3224214" y="3508376"/>
            <a:ext cx="1677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en-US" altLang="pt-BR" sz="2000" b="1">
                <a:solidFill>
                  <a:srgbClr val="000000"/>
                </a:solidFill>
                <a:cs typeface="Arial" panose="020B0604020202020204" pitchFamily="34" charset="0"/>
              </a:rPr>
              <a:t>RAZÃO DE </a:t>
            </a:r>
          </a:p>
          <a:p>
            <a:pPr fontAlgn="base">
              <a:spcBef>
                <a:spcPct val="0"/>
              </a:spcBef>
              <a:spcAft>
                <a:spcPct val="0"/>
              </a:spcAft>
              <a:buFontTx/>
              <a:buNone/>
            </a:pPr>
            <a:r>
              <a:rPr lang="en-US" altLang="pt-BR" sz="2000" b="1">
                <a:solidFill>
                  <a:srgbClr val="000000"/>
                </a:solidFill>
                <a:cs typeface="Arial" panose="020B0604020202020204" pitchFamily="34" charset="0"/>
              </a:rPr>
              <a:t>CHANCES =</a:t>
            </a:r>
            <a:endParaRPr lang="pt-BR" altLang="pt-BR" sz="2000" b="1">
              <a:solidFill>
                <a:srgbClr val="000000"/>
              </a:solidFill>
              <a:cs typeface="Arial" panose="020B0604020202020204" pitchFamily="34" charset="0"/>
            </a:endParaRPr>
          </a:p>
        </p:txBody>
      </p:sp>
      <p:sp>
        <p:nvSpPr>
          <p:cNvPr id="18442" name="Line 10"/>
          <p:cNvSpPr>
            <a:spLocks noChangeShapeType="1"/>
          </p:cNvSpPr>
          <p:nvPr/>
        </p:nvSpPr>
        <p:spPr bwMode="auto">
          <a:xfrm flipH="1">
            <a:off x="6958013" y="2136775"/>
            <a:ext cx="609600" cy="3505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pt-BR">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8443" name="Line 11"/>
          <p:cNvSpPr>
            <a:spLocks noChangeShapeType="1"/>
          </p:cNvSpPr>
          <p:nvPr/>
        </p:nvSpPr>
        <p:spPr bwMode="auto">
          <a:xfrm>
            <a:off x="4886325" y="4071938"/>
            <a:ext cx="2133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pt-BR">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8444" name="Line 12"/>
          <p:cNvSpPr>
            <a:spLocks noChangeShapeType="1"/>
          </p:cNvSpPr>
          <p:nvPr/>
        </p:nvSpPr>
        <p:spPr bwMode="auto">
          <a:xfrm>
            <a:off x="7613650" y="4041775"/>
            <a:ext cx="2133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pt-BR">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24589" name="Rectangle 13"/>
          <p:cNvSpPr>
            <a:spLocks noChangeArrowheads="1"/>
          </p:cNvSpPr>
          <p:nvPr/>
        </p:nvSpPr>
        <p:spPr bwMode="auto">
          <a:xfrm>
            <a:off x="4900613" y="2365375"/>
            <a:ext cx="2057400" cy="1600200"/>
          </a:xfrm>
          <a:prstGeom prst="rect">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endParaRPr lang="en-US" altLang="pt-BR" sz="2000" dirty="0">
              <a:solidFill>
                <a:srgbClr val="000000"/>
              </a:solidFill>
              <a:cs typeface="Arial" panose="020B0604020202020204" pitchFamily="34" charset="0"/>
            </a:endParaRPr>
          </a:p>
          <a:p>
            <a:pPr algn="ctr" fontAlgn="base">
              <a:spcBef>
                <a:spcPct val="0"/>
              </a:spcBef>
              <a:spcAft>
                <a:spcPct val="0"/>
              </a:spcAft>
              <a:buFontTx/>
              <a:buNone/>
            </a:pPr>
            <a:r>
              <a:rPr lang="en-US" altLang="pt-BR" sz="2000" b="1" dirty="0" err="1">
                <a:solidFill>
                  <a:srgbClr val="FF9900"/>
                </a:solidFill>
                <a:cs typeface="Arial" panose="020B0604020202020204" pitchFamily="34" charset="0"/>
              </a:rPr>
              <a:t>expostos</a:t>
            </a:r>
            <a:endParaRPr lang="en-US" altLang="pt-BR" sz="2000" b="1" dirty="0">
              <a:solidFill>
                <a:srgbClr val="FF9900"/>
              </a:solidFill>
              <a:cs typeface="Arial" panose="020B0604020202020204" pitchFamily="34" charset="0"/>
            </a:endParaRPr>
          </a:p>
          <a:p>
            <a:pPr algn="ctr" fontAlgn="base">
              <a:spcBef>
                <a:spcPct val="0"/>
              </a:spcBef>
              <a:spcAft>
                <a:spcPct val="0"/>
              </a:spcAft>
              <a:buFontTx/>
              <a:buNone/>
            </a:pPr>
            <a:r>
              <a:rPr lang="en-US" altLang="pt-BR" sz="2000" b="1" dirty="0" err="1">
                <a:solidFill>
                  <a:srgbClr val="99CC00"/>
                </a:solidFill>
                <a:cs typeface="Arial" panose="020B0604020202020204" pitchFamily="34" charset="0"/>
              </a:rPr>
              <a:t>casos</a:t>
            </a:r>
            <a:endParaRPr lang="en-US" altLang="pt-BR" sz="2000" b="1" dirty="0">
              <a:solidFill>
                <a:srgbClr val="99CC00"/>
              </a:solidFill>
              <a:cs typeface="Arial" panose="020B0604020202020204" pitchFamily="34" charset="0"/>
            </a:endParaRPr>
          </a:p>
          <a:p>
            <a:pPr algn="ctr" fontAlgn="base">
              <a:spcBef>
                <a:spcPct val="0"/>
              </a:spcBef>
              <a:spcAft>
                <a:spcPct val="0"/>
              </a:spcAft>
              <a:buFontTx/>
              <a:buNone/>
            </a:pPr>
            <a:r>
              <a:rPr lang="en-US" altLang="pt-BR" sz="2000" b="1" dirty="0">
                <a:solidFill>
                  <a:srgbClr val="000000"/>
                </a:solidFill>
                <a:cs typeface="Arial" panose="020B0604020202020204" pitchFamily="34" charset="0"/>
              </a:rPr>
              <a:t>(a)</a:t>
            </a:r>
            <a:endParaRPr lang="pt-BR" altLang="pt-BR" sz="2000" b="1" dirty="0">
              <a:solidFill>
                <a:srgbClr val="000000"/>
              </a:solidFill>
              <a:cs typeface="Arial" panose="020B0604020202020204" pitchFamily="34" charset="0"/>
            </a:endParaRPr>
          </a:p>
          <a:p>
            <a:pPr algn="ctr" fontAlgn="base">
              <a:spcBef>
                <a:spcPct val="0"/>
              </a:spcBef>
              <a:spcAft>
                <a:spcPct val="0"/>
              </a:spcAft>
              <a:buFontTx/>
              <a:buNone/>
            </a:pPr>
            <a:endParaRPr lang="pt-BR" altLang="pt-BR" sz="2000" b="1" dirty="0">
              <a:solidFill>
                <a:srgbClr val="FFFFFF"/>
              </a:solidFill>
              <a:cs typeface="Arial" panose="020B0604020202020204" pitchFamily="34" charset="0"/>
            </a:endParaRPr>
          </a:p>
        </p:txBody>
      </p:sp>
      <p:sp>
        <p:nvSpPr>
          <p:cNvPr id="18446" name="Text Box 30"/>
          <p:cNvSpPr txBox="1">
            <a:spLocks noChangeArrowheads="1"/>
          </p:cNvSpPr>
          <p:nvPr/>
        </p:nvSpPr>
        <p:spPr bwMode="auto">
          <a:xfrm>
            <a:off x="5201590" y="5732491"/>
            <a:ext cx="41148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n-US" altLang="pt-BR" sz="2400" b="1">
                <a:solidFill>
                  <a:srgbClr val="003300"/>
                </a:solidFill>
                <a:cs typeface="Arial" panose="020B0604020202020204" pitchFamily="34" charset="0"/>
              </a:rPr>
              <a:t>OR = (a/c)/(b/d) = ad/bc</a:t>
            </a:r>
            <a:r>
              <a:rPr lang="en-US" altLang="pt-BR" sz="2400" b="1">
                <a:solidFill>
                  <a:srgbClr val="000000"/>
                </a:solidFill>
                <a:cs typeface="Arial" panose="020B0604020202020204" pitchFamily="34" charset="0"/>
              </a:rPr>
              <a:t> </a:t>
            </a:r>
            <a:endParaRPr lang="pt-BR" altLang="pt-BR" sz="2400" b="1">
              <a:solidFill>
                <a:srgbClr val="003300"/>
              </a:solidFill>
              <a:cs typeface="Arial" panose="020B0604020202020204" pitchFamily="34" charset="0"/>
            </a:endParaRPr>
          </a:p>
        </p:txBody>
      </p:sp>
      <p:sp>
        <p:nvSpPr>
          <p:cNvPr id="18447" name="Rectangle 1"/>
          <p:cNvSpPr>
            <a:spLocks noChangeArrowheads="1"/>
          </p:cNvSpPr>
          <p:nvPr/>
        </p:nvSpPr>
        <p:spPr bwMode="auto">
          <a:xfrm>
            <a:off x="554638" y="5029201"/>
            <a:ext cx="2514600" cy="1754326"/>
          </a:xfrm>
          <a:prstGeom prst="rect">
            <a:avLst/>
          </a:prstGeom>
          <a:solidFill>
            <a:srgbClr val="FFFF0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Clr>
                <a:srgbClr val="FF6600"/>
              </a:buClr>
              <a:buFont typeface="Wingdings" panose="05000000000000000000" pitchFamily="2" charset="2"/>
              <a:buNone/>
            </a:pPr>
            <a:r>
              <a:rPr lang="en-US" altLang="pt-BR" sz="1800" b="1" dirty="0" err="1">
                <a:solidFill>
                  <a:srgbClr val="000000"/>
                </a:solidFill>
                <a:cs typeface="Arial" panose="020B0604020202020204" pitchFamily="34" charset="0"/>
              </a:rPr>
              <a:t>Quando</a:t>
            </a:r>
            <a:r>
              <a:rPr lang="en-US" altLang="pt-BR" sz="1800" b="1" dirty="0">
                <a:solidFill>
                  <a:srgbClr val="000000"/>
                </a:solidFill>
                <a:cs typeface="Arial" panose="020B0604020202020204" pitchFamily="34" charset="0"/>
              </a:rPr>
              <a:t> a </a:t>
            </a:r>
            <a:r>
              <a:rPr lang="en-US" altLang="pt-BR" sz="1800" b="1" dirty="0" err="1">
                <a:solidFill>
                  <a:srgbClr val="000000"/>
                </a:solidFill>
                <a:cs typeface="Arial" panose="020B0604020202020204" pitchFamily="34" charset="0"/>
              </a:rPr>
              <a:t>doença</a:t>
            </a:r>
            <a:r>
              <a:rPr lang="en-US" altLang="pt-BR" sz="1800" b="1" dirty="0">
                <a:solidFill>
                  <a:srgbClr val="000000"/>
                </a:solidFill>
                <a:cs typeface="Arial" panose="020B0604020202020204" pitchFamily="34" charset="0"/>
              </a:rPr>
              <a:t> é </a:t>
            </a:r>
            <a:r>
              <a:rPr lang="en-US" altLang="pt-BR" sz="1800" b="1" dirty="0" err="1">
                <a:solidFill>
                  <a:srgbClr val="000000"/>
                </a:solidFill>
                <a:cs typeface="Arial" panose="020B0604020202020204" pitchFamily="34" charset="0"/>
              </a:rPr>
              <a:t>rara</a:t>
            </a:r>
            <a:r>
              <a:rPr lang="en-US" altLang="pt-BR" sz="1800" b="1" dirty="0">
                <a:solidFill>
                  <a:srgbClr val="000000"/>
                </a:solidFill>
                <a:cs typeface="Arial" panose="020B0604020202020204" pitchFamily="34" charset="0"/>
              </a:rPr>
              <a:t>, a </a:t>
            </a:r>
            <a:r>
              <a:rPr lang="en-US" altLang="pt-BR" sz="1800" b="1" dirty="0" err="1">
                <a:solidFill>
                  <a:srgbClr val="000000"/>
                </a:solidFill>
                <a:cs typeface="Arial" panose="020B0604020202020204" pitchFamily="34" charset="0"/>
              </a:rPr>
              <a:t>razão</a:t>
            </a:r>
            <a:r>
              <a:rPr lang="en-US" altLang="pt-BR" sz="1800" b="1" dirty="0">
                <a:solidFill>
                  <a:srgbClr val="000000"/>
                </a:solidFill>
                <a:cs typeface="Arial" panose="020B0604020202020204" pitchFamily="34" charset="0"/>
              </a:rPr>
              <a:t> de chance de </a:t>
            </a:r>
            <a:r>
              <a:rPr lang="en-US" altLang="pt-BR" sz="1800" b="1" dirty="0" err="1">
                <a:solidFill>
                  <a:srgbClr val="000000"/>
                </a:solidFill>
                <a:cs typeface="Arial" panose="020B0604020202020204" pitchFamily="34" charset="0"/>
              </a:rPr>
              <a:t>doença</a:t>
            </a:r>
            <a:r>
              <a:rPr lang="en-US" altLang="pt-BR" sz="1800" b="1" dirty="0">
                <a:solidFill>
                  <a:srgbClr val="000000"/>
                </a:solidFill>
                <a:cs typeface="Arial" panose="020B0604020202020204" pitchFamily="34" charset="0"/>
              </a:rPr>
              <a:t> (OR) e o </a:t>
            </a:r>
            <a:r>
              <a:rPr lang="en-US" altLang="pt-BR" sz="1800" b="1" dirty="0" err="1">
                <a:solidFill>
                  <a:srgbClr val="000000"/>
                </a:solidFill>
                <a:cs typeface="Arial" panose="020B0604020202020204" pitchFamily="34" charset="0"/>
              </a:rPr>
              <a:t>risco</a:t>
            </a:r>
            <a:r>
              <a:rPr lang="en-US" altLang="pt-BR" sz="1800" b="1" dirty="0">
                <a:solidFill>
                  <a:srgbClr val="000000"/>
                </a:solidFill>
                <a:cs typeface="Arial" panose="020B0604020202020204" pitchFamily="34" charset="0"/>
              </a:rPr>
              <a:t> </a:t>
            </a:r>
            <a:r>
              <a:rPr lang="en-US" altLang="pt-BR" sz="1800" b="1" dirty="0" err="1">
                <a:solidFill>
                  <a:srgbClr val="000000"/>
                </a:solidFill>
                <a:cs typeface="Arial" panose="020B0604020202020204" pitchFamily="34" charset="0"/>
              </a:rPr>
              <a:t>relativo</a:t>
            </a:r>
            <a:r>
              <a:rPr lang="en-US" altLang="pt-BR" sz="1800" b="1" dirty="0">
                <a:solidFill>
                  <a:srgbClr val="000000"/>
                </a:solidFill>
                <a:cs typeface="Arial" panose="020B0604020202020204" pitchFamily="34" charset="0"/>
              </a:rPr>
              <a:t> (RR) </a:t>
            </a:r>
            <a:r>
              <a:rPr lang="en-US" altLang="pt-BR" sz="1800" b="1" dirty="0" err="1">
                <a:solidFill>
                  <a:srgbClr val="000000"/>
                </a:solidFill>
                <a:cs typeface="Arial" panose="020B0604020202020204" pitchFamily="34" charset="0"/>
              </a:rPr>
              <a:t>são</a:t>
            </a:r>
            <a:r>
              <a:rPr lang="en-US" altLang="pt-BR" sz="1800" b="1" dirty="0">
                <a:solidFill>
                  <a:srgbClr val="000000"/>
                </a:solidFill>
                <a:cs typeface="Arial" panose="020B0604020202020204" pitchFamily="34" charset="0"/>
              </a:rPr>
              <a:t> </a:t>
            </a:r>
            <a:r>
              <a:rPr lang="en-US" altLang="pt-BR" sz="1800" b="1" dirty="0" err="1">
                <a:solidFill>
                  <a:srgbClr val="000000"/>
                </a:solidFill>
                <a:cs typeface="Arial" panose="020B0604020202020204" pitchFamily="34" charset="0"/>
              </a:rPr>
              <a:t>semelhantes</a:t>
            </a:r>
            <a:endParaRPr lang="en-US" altLang="pt-BR" sz="1800" b="1" dirty="0">
              <a:solidFill>
                <a:srgbClr val="000000"/>
              </a:solidFill>
              <a:cs typeface="Arial" panose="020B0604020202020204" pitchFamily="34" charset="0"/>
            </a:endParaRPr>
          </a:p>
        </p:txBody>
      </p:sp>
    </p:spTree>
    <p:extLst>
      <p:ext uri="{BB962C8B-B14F-4D97-AF65-F5344CB8AC3E}">
        <p14:creationId xmlns:p14="http://schemas.microsoft.com/office/powerpoint/2010/main" val="326988663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5"/>
                                        </p:tgtEl>
                                        <p:attrNameLst>
                                          <p:attrName>style.visibility</p:attrName>
                                        </p:attrNameLst>
                                      </p:cBhvr>
                                      <p:to>
                                        <p:strVal val="visible"/>
                                      </p:to>
                                    </p:set>
                                    <p:anim calcmode="lin" valueType="num">
                                      <p:cBhvr additive="base">
                                        <p:cTn id="13" dur="500" fill="hold"/>
                                        <p:tgtEl>
                                          <p:spTgt spid="24585"/>
                                        </p:tgtEl>
                                        <p:attrNameLst>
                                          <p:attrName>ppt_x</p:attrName>
                                        </p:attrNameLst>
                                      </p:cBhvr>
                                      <p:tavLst>
                                        <p:tav tm="0">
                                          <p:val>
                                            <p:strVal val="0-#ppt_w/2"/>
                                          </p:val>
                                        </p:tav>
                                        <p:tav tm="100000">
                                          <p:val>
                                            <p:strVal val="#ppt_x"/>
                                          </p:val>
                                        </p:tav>
                                      </p:tavLst>
                                    </p:anim>
                                    <p:anim calcmode="lin" valueType="num">
                                      <p:cBhvr additive="base">
                                        <p:cTn id="14"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0-#ppt_w/2"/>
                                          </p:val>
                                        </p:tav>
                                        <p:tav tm="100000">
                                          <p:val>
                                            <p:strVal val="#ppt_x"/>
                                          </p:val>
                                        </p:tav>
                                      </p:tavLst>
                                    </p:anim>
                                    <p:anim calcmode="lin" valueType="num">
                                      <p:cBhvr additive="base">
                                        <p:cTn id="20"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gtEl>
                                        <p:attrNameLst>
                                          <p:attrName>style.visibility</p:attrName>
                                        </p:attrNameLst>
                                      </p:cBhvr>
                                      <p:to>
                                        <p:strVal val="visible"/>
                                      </p:to>
                                    </p:set>
                                    <p:anim calcmode="lin" valueType="num">
                                      <p:cBhvr additive="base">
                                        <p:cTn id="25" dur="500" fill="hold"/>
                                        <p:tgtEl>
                                          <p:spTgt spid="24579"/>
                                        </p:tgtEl>
                                        <p:attrNameLst>
                                          <p:attrName>ppt_x</p:attrName>
                                        </p:attrNameLst>
                                      </p:cBhvr>
                                      <p:tavLst>
                                        <p:tav tm="0">
                                          <p:val>
                                            <p:strVal val="0-#ppt_w/2"/>
                                          </p:val>
                                        </p:tav>
                                        <p:tav tm="100000">
                                          <p:val>
                                            <p:strVal val="#ppt_x"/>
                                          </p:val>
                                        </p:tav>
                                      </p:tavLst>
                                    </p:anim>
                                    <p:anim calcmode="lin" valueType="num">
                                      <p:cBhvr additive="base">
                                        <p:cTn id="26"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1"/>
                                        </p:tgtEl>
                                        <p:attrNameLst>
                                          <p:attrName>style.visibility</p:attrName>
                                        </p:attrNameLst>
                                      </p:cBhvr>
                                      <p:to>
                                        <p:strVal val="visible"/>
                                      </p:to>
                                    </p:set>
                                    <p:anim calcmode="lin" valueType="num">
                                      <p:cBhvr additive="base">
                                        <p:cTn id="31" dur="500" fill="hold"/>
                                        <p:tgtEl>
                                          <p:spTgt spid="24581"/>
                                        </p:tgtEl>
                                        <p:attrNameLst>
                                          <p:attrName>ppt_x</p:attrName>
                                        </p:attrNameLst>
                                      </p:cBhvr>
                                      <p:tavLst>
                                        <p:tav tm="0">
                                          <p:val>
                                            <p:strVal val="0-#ppt_w/2"/>
                                          </p:val>
                                        </p:tav>
                                        <p:tav tm="100000">
                                          <p:val>
                                            <p:strVal val="#ppt_x"/>
                                          </p:val>
                                        </p:tav>
                                      </p:tavLst>
                                    </p:anim>
                                    <p:anim calcmode="lin" valueType="num">
                                      <p:cBhvr additive="base">
                                        <p:cTn id="32"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9"/>
                                        </p:tgtEl>
                                        <p:attrNameLst>
                                          <p:attrName>style.visibility</p:attrName>
                                        </p:attrNameLst>
                                      </p:cBhvr>
                                      <p:to>
                                        <p:strVal val="visible"/>
                                      </p:to>
                                    </p:set>
                                    <p:anim calcmode="lin" valueType="num">
                                      <p:cBhvr additive="base">
                                        <p:cTn id="37" dur="500" fill="hold"/>
                                        <p:tgtEl>
                                          <p:spTgt spid="24589"/>
                                        </p:tgtEl>
                                        <p:attrNameLst>
                                          <p:attrName>ppt_x</p:attrName>
                                        </p:attrNameLst>
                                      </p:cBhvr>
                                      <p:tavLst>
                                        <p:tav tm="0">
                                          <p:val>
                                            <p:strVal val="0-#ppt_w/2"/>
                                          </p:val>
                                        </p:tav>
                                        <p:tav tm="100000">
                                          <p:val>
                                            <p:strVal val="#ppt_x"/>
                                          </p:val>
                                        </p:tav>
                                      </p:tavLst>
                                    </p:anim>
                                    <p:anim calcmode="lin" valueType="num">
                                      <p:cBhvr additive="base">
                                        <p:cTn id="38"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82"/>
                                        </p:tgtEl>
                                        <p:attrNameLst>
                                          <p:attrName>style.visibility</p:attrName>
                                        </p:attrNameLst>
                                      </p:cBhvr>
                                      <p:to>
                                        <p:strVal val="visible"/>
                                      </p:to>
                                    </p:set>
                                    <p:anim calcmode="lin" valueType="num">
                                      <p:cBhvr additive="base">
                                        <p:cTn id="43" dur="500" fill="hold"/>
                                        <p:tgtEl>
                                          <p:spTgt spid="24582"/>
                                        </p:tgtEl>
                                        <p:attrNameLst>
                                          <p:attrName>ppt_x</p:attrName>
                                        </p:attrNameLst>
                                      </p:cBhvr>
                                      <p:tavLst>
                                        <p:tav tm="0">
                                          <p:val>
                                            <p:strVal val="0-#ppt_w/2"/>
                                          </p:val>
                                        </p:tav>
                                        <p:tav tm="100000">
                                          <p:val>
                                            <p:strVal val="#ppt_x"/>
                                          </p:val>
                                        </p:tav>
                                      </p:tavLst>
                                    </p:anim>
                                    <p:anim calcmode="lin" valueType="num">
                                      <p:cBhvr additive="base">
                                        <p:cTn id="44"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83"/>
                                        </p:tgtEl>
                                        <p:attrNameLst>
                                          <p:attrName>style.visibility</p:attrName>
                                        </p:attrNameLst>
                                      </p:cBhvr>
                                      <p:to>
                                        <p:strVal val="visible"/>
                                      </p:to>
                                    </p:set>
                                    <p:anim calcmode="lin" valueType="num">
                                      <p:cBhvr additive="base">
                                        <p:cTn id="49" dur="500" fill="hold"/>
                                        <p:tgtEl>
                                          <p:spTgt spid="24583"/>
                                        </p:tgtEl>
                                        <p:attrNameLst>
                                          <p:attrName>ppt_x</p:attrName>
                                        </p:attrNameLst>
                                      </p:cBhvr>
                                      <p:tavLst>
                                        <p:tav tm="0">
                                          <p:val>
                                            <p:strVal val="0-#ppt_w/2"/>
                                          </p:val>
                                        </p:tav>
                                        <p:tav tm="100000">
                                          <p:val>
                                            <p:strVal val="#ppt_x"/>
                                          </p:val>
                                        </p:tav>
                                      </p:tavLst>
                                    </p:anim>
                                    <p:anim calcmode="lin" valueType="num">
                                      <p:cBhvr additive="base">
                                        <p:cTn id="5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utoUpdateAnimBg="0"/>
      <p:bldP spid="24580" grpId="0" autoUpdateAnimBg="0"/>
      <p:bldP spid="24581" grpId="0" animBg="1" autoUpdateAnimBg="0"/>
      <p:bldP spid="24582" grpId="0" animBg="1" autoUpdateAnimBg="0"/>
      <p:bldP spid="24583" grpId="0" animBg="1" autoUpdateAnimBg="0"/>
      <p:bldP spid="24585" grpId="0" autoUpdateAnimBg="0"/>
      <p:bldP spid="2458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52600" y="228601"/>
            <a:ext cx="8915400" cy="576263"/>
          </a:xfrm>
        </p:spPr>
        <p:txBody>
          <a:bodyPr/>
          <a:lstStyle/>
          <a:p>
            <a:pPr eaLnBrk="1" hangingPunct="1"/>
            <a:r>
              <a:rPr lang="en-US" altLang="pt-BR" sz="3600" dirty="0" err="1">
                <a:solidFill>
                  <a:srgbClr val="0070C0"/>
                </a:solidFill>
                <a:latin typeface="Calibri" panose="020F0502020204030204" pitchFamily="34" charset="0"/>
              </a:rPr>
              <a:t>Razão</a:t>
            </a:r>
            <a:r>
              <a:rPr lang="en-US" altLang="pt-BR" sz="3600" dirty="0">
                <a:solidFill>
                  <a:srgbClr val="0070C0"/>
                </a:solidFill>
                <a:latin typeface="Calibri" panose="020F0502020204030204" pitchFamily="34" charset="0"/>
              </a:rPr>
              <a:t> de Chances </a:t>
            </a:r>
            <a:r>
              <a:rPr lang="en-US" altLang="pt-BR" sz="3600" dirty="0" err="1">
                <a:solidFill>
                  <a:srgbClr val="0070C0"/>
                </a:solidFill>
                <a:latin typeface="Calibri" panose="020F0502020204030204" pitchFamily="34" charset="0"/>
              </a:rPr>
              <a:t>ou</a:t>
            </a:r>
            <a:r>
              <a:rPr lang="en-US" altLang="pt-BR" sz="3600" dirty="0">
                <a:solidFill>
                  <a:srgbClr val="0070C0"/>
                </a:solidFill>
                <a:latin typeface="Calibri" panose="020F0502020204030204" pitchFamily="34" charset="0"/>
              </a:rPr>
              <a:t> Odds Ratio (OR)</a:t>
            </a:r>
            <a:endParaRPr lang="pt-BR" altLang="pt-BR" sz="3600" dirty="0">
              <a:solidFill>
                <a:srgbClr val="0070C0"/>
              </a:solidFill>
              <a:latin typeface="Calibri" panose="020F0502020204030204" pitchFamily="34" charset="0"/>
            </a:endParaRPr>
          </a:p>
        </p:txBody>
      </p:sp>
      <p:sp>
        <p:nvSpPr>
          <p:cNvPr id="16387" name="AutoShape 30"/>
          <p:cNvSpPr>
            <a:spLocks noChangeArrowheads="1"/>
          </p:cNvSpPr>
          <p:nvPr/>
        </p:nvSpPr>
        <p:spPr bwMode="auto">
          <a:xfrm>
            <a:off x="5562600" y="48768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n-US" altLang="pt-BR" sz="1800">
              <a:solidFill>
                <a:srgbClr val="000000"/>
              </a:solidFill>
            </a:endParaRPr>
          </a:p>
        </p:txBody>
      </p:sp>
      <p:sp>
        <p:nvSpPr>
          <p:cNvPr id="26656" name="Text Box 32"/>
          <p:cNvSpPr txBox="1">
            <a:spLocks noChangeArrowheads="1"/>
          </p:cNvSpPr>
          <p:nvPr/>
        </p:nvSpPr>
        <p:spPr bwMode="auto">
          <a:xfrm>
            <a:off x="1919288" y="5651501"/>
            <a:ext cx="8748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6600"/>
              </a:buClr>
              <a:buFont typeface="Wingdings" panose="05000000000000000000" pitchFamily="2" charset="2"/>
              <a:buNone/>
            </a:pPr>
            <a:endParaRPr lang="en-US" altLang="pt-BR" sz="2800" b="1">
              <a:solidFill>
                <a:srgbClr val="000000"/>
              </a:solidFill>
              <a:latin typeface="Century Gothic" panose="020B0502020202020204" pitchFamily="34" charset="0"/>
            </a:endParaRPr>
          </a:p>
        </p:txBody>
      </p:sp>
      <p:sp>
        <p:nvSpPr>
          <p:cNvPr id="16389" name="Rectangle 34"/>
          <p:cNvSpPr>
            <a:spLocks noChangeArrowheads="1"/>
          </p:cNvSpPr>
          <p:nvPr/>
        </p:nvSpPr>
        <p:spPr bwMode="auto">
          <a:xfrm>
            <a:off x="3048000" y="5638801"/>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en-US" altLang="pt-BR" sz="2400" b="1" dirty="0">
                <a:solidFill>
                  <a:srgbClr val="003300"/>
                </a:solidFill>
                <a:latin typeface="Century Gothic" panose="020B0502020202020204" pitchFamily="34" charset="0"/>
              </a:rPr>
              <a:t>OR = (15/40)/(10/126) =     0,37  /   </a:t>
            </a:r>
            <a:r>
              <a:rPr lang="en-US" altLang="pt-BR" sz="2400" b="1" dirty="0" smtClean="0">
                <a:solidFill>
                  <a:srgbClr val="003300"/>
                </a:solidFill>
                <a:latin typeface="Century Gothic" panose="020B0502020202020204" pitchFamily="34" charset="0"/>
              </a:rPr>
              <a:t>0,079 </a:t>
            </a:r>
            <a:endParaRPr lang="en-US" altLang="pt-BR" sz="2400" b="1" dirty="0">
              <a:solidFill>
                <a:srgbClr val="003300"/>
              </a:solidFill>
              <a:latin typeface="Century Gothic" panose="020B0502020202020204" pitchFamily="34" charset="0"/>
            </a:endParaRPr>
          </a:p>
          <a:p>
            <a:pPr fontAlgn="base">
              <a:spcBef>
                <a:spcPct val="0"/>
              </a:spcBef>
              <a:spcAft>
                <a:spcPct val="0"/>
              </a:spcAft>
              <a:buFontTx/>
              <a:buNone/>
            </a:pPr>
            <a:r>
              <a:rPr lang="en-US" altLang="pt-BR" sz="2400" b="1" dirty="0">
                <a:solidFill>
                  <a:srgbClr val="003300"/>
                </a:solidFill>
                <a:latin typeface="Century Gothic" panose="020B0502020202020204" pitchFamily="34" charset="0"/>
              </a:rPr>
              <a:t>OR (</a:t>
            </a:r>
            <a:r>
              <a:rPr lang="en-US" altLang="pt-BR" sz="2400" b="1" dirty="0" err="1">
                <a:solidFill>
                  <a:srgbClr val="003300"/>
                </a:solidFill>
                <a:latin typeface="Century Gothic" panose="020B0502020202020204" pitchFamily="34" charset="0"/>
              </a:rPr>
              <a:t>razão</a:t>
            </a:r>
            <a:r>
              <a:rPr lang="en-US" altLang="pt-BR" sz="2400" b="1" dirty="0">
                <a:solidFill>
                  <a:srgbClr val="003300"/>
                </a:solidFill>
                <a:latin typeface="Century Gothic" panose="020B0502020202020204" pitchFamily="34" charset="0"/>
              </a:rPr>
              <a:t> chances) = </a:t>
            </a:r>
            <a:r>
              <a:rPr lang="en-US" altLang="pt-BR" sz="2400" b="1" dirty="0" smtClean="0">
                <a:solidFill>
                  <a:srgbClr val="003300"/>
                </a:solidFill>
                <a:latin typeface="Century Gothic" panose="020B0502020202020204" pitchFamily="34" charset="0"/>
              </a:rPr>
              <a:t>4,73 (IC 95% 1,97-11,34)</a:t>
            </a:r>
            <a:endParaRPr lang="pt-BR" altLang="pt-BR" sz="2400" b="1" dirty="0">
              <a:solidFill>
                <a:srgbClr val="003300"/>
              </a:solidFill>
              <a:latin typeface="Century Gothic" panose="020B0502020202020204" pitchFamily="34" charset="0"/>
            </a:endParaRPr>
          </a:p>
        </p:txBody>
      </p:sp>
      <p:sp>
        <p:nvSpPr>
          <p:cNvPr id="16390" name="Rectangle 33"/>
          <p:cNvSpPr>
            <a:spLocks noChangeArrowheads="1"/>
          </p:cNvSpPr>
          <p:nvPr/>
        </p:nvSpPr>
        <p:spPr bwMode="auto">
          <a:xfrm>
            <a:off x="6172200" y="4953000"/>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en-US" altLang="pt-BR" sz="2000" b="1">
                <a:solidFill>
                  <a:srgbClr val="003300"/>
                </a:solidFill>
                <a:latin typeface="Calibri" panose="020F0502020204030204" pitchFamily="34" charset="0"/>
              </a:rPr>
              <a:t>chance exp casos /chance exp controles</a:t>
            </a:r>
            <a:endParaRPr lang="pt-BR" altLang="pt-BR" sz="2000" b="1">
              <a:solidFill>
                <a:srgbClr val="003300"/>
              </a:solidFill>
              <a:latin typeface="Calibri" panose="020F0502020204030204" pitchFamily="34" charset="0"/>
            </a:endParaRPr>
          </a:p>
        </p:txBody>
      </p:sp>
      <p:sp>
        <p:nvSpPr>
          <p:cNvPr id="16391" name="AutoShape 30"/>
          <p:cNvSpPr>
            <a:spLocks noChangeArrowheads="1"/>
          </p:cNvSpPr>
          <p:nvPr/>
        </p:nvSpPr>
        <p:spPr bwMode="auto">
          <a:xfrm>
            <a:off x="7543800" y="5334000"/>
            <a:ext cx="228600" cy="381000"/>
          </a:xfrm>
          <a:prstGeom prst="downArrow">
            <a:avLst>
              <a:gd name="adj1" fmla="val 50000"/>
              <a:gd name="adj2" fmla="val 41667"/>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n-US" altLang="pt-BR" sz="1800">
              <a:solidFill>
                <a:srgbClr val="000000"/>
              </a:solidFill>
            </a:endParaRPr>
          </a:p>
        </p:txBody>
      </p:sp>
      <p:sp>
        <p:nvSpPr>
          <p:cNvPr id="16392" name="AutoShape 30"/>
          <p:cNvSpPr>
            <a:spLocks noChangeArrowheads="1"/>
          </p:cNvSpPr>
          <p:nvPr/>
        </p:nvSpPr>
        <p:spPr bwMode="auto">
          <a:xfrm>
            <a:off x="8534400" y="5334000"/>
            <a:ext cx="228600" cy="381000"/>
          </a:xfrm>
          <a:prstGeom prst="downArrow">
            <a:avLst>
              <a:gd name="adj1" fmla="val 50000"/>
              <a:gd name="adj2" fmla="val 41667"/>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n-US" altLang="pt-BR" sz="1800">
              <a:solidFill>
                <a:srgbClr val="000000"/>
              </a:solidFill>
            </a:endParaRPr>
          </a:p>
        </p:txBody>
      </p:sp>
      <p:graphicFrame>
        <p:nvGraphicFramePr>
          <p:cNvPr id="12" name="Group 64"/>
          <p:cNvGraphicFramePr>
            <a:graphicFrameLocks noGrp="1"/>
          </p:cNvGraphicFramePr>
          <p:nvPr>
            <p:extLst>
              <p:ext uri="{D42A27DB-BD31-4B8C-83A1-F6EECF244321}">
                <p14:modId xmlns:p14="http://schemas.microsoft.com/office/powerpoint/2010/main" val="843185558"/>
              </p:ext>
            </p:extLst>
          </p:nvPr>
        </p:nvGraphicFramePr>
        <p:xfrm>
          <a:off x="2514601" y="990600"/>
          <a:ext cx="8153400" cy="3931408"/>
        </p:xfrm>
        <a:graphic>
          <a:graphicData uri="http://schemas.openxmlformats.org/drawingml/2006/table">
            <a:tbl>
              <a:tblPr/>
              <a:tblGrid>
                <a:gridCol w="2283258">
                  <a:extLst>
                    <a:ext uri="{9D8B030D-6E8A-4147-A177-3AD203B41FA5}">
                      <a16:colId xmlns:a16="http://schemas.microsoft.com/office/drawing/2014/main" xmlns="" val="20000"/>
                    </a:ext>
                  </a:extLst>
                </a:gridCol>
                <a:gridCol w="2283258">
                  <a:extLst>
                    <a:ext uri="{9D8B030D-6E8A-4147-A177-3AD203B41FA5}">
                      <a16:colId xmlns:a16="http://schemas.microsoft.com/office/drawing/2014/main" xmlns="" val="20001"/>
                    </a:ext>
                  </a:extLst>
                </a:gridCol>
                <a:gridCol w="1891287">
                  <a:extLst>
                    <a:ext uri="{9D8B030D-6E8A-4147-A177-3AD203B41FA5}">
                      <a16:colId xmlns:a16="http://schemas.microsoft.com/office/drawing/2014/main" xmlns="" val="20002"/>
                    </a:ext>
                  </a:extLst>
                </a:gridCol>
                <a:gridCol w="1695597">
                  <a:extLst>
                    <a:ext uri="{9D8B030D-6E8A-4147-A177-3AD203B41FA5}">
                      <a16:colId xmlns:a16="http://schemas.microsoft.com/office/drawing/2014/main" xmlns="" val="20003"/>
                    </a:ext>
                  </a:extLst>
                </a:gridCol>
              </a:tblGrid>
              <a:tr h="1127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Orientação</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 pré-natal </a:t>
                      </a: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sobre</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Aleitamento</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Materno</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 (AM)</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Nunca AM (70)</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AM exclusivo (140)</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Total </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0"/>
                  </a:ext>
                </a:extLst>
              </a:tr>
              <a:tr h="1023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Não</a:t>
                      </a: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25</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1"/>
                  </a:ext>
                </a:extLst>
              </a:tr>
              <a:tr h="1023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Sim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40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126</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166</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2"/>
                  </a:ext>
                </a:extLst>
              </a:tr>
              <a:tr h="69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TOTAL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55</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136</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191</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006852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nodePh="1">
                                  <p:stCondLst>
                                    <p:cond delay="0"/>
                                  </p:stCondLst>
                                  <p:endCondLst>
                                    <p:cond evt="begin" delay="0">
                                      <p:tn val="9"/>
                                    </p:cond>
                                  </p:endCondLst>
                                  <p:childTnLst>
                                    <p:set>
                                      <p:cBhvr>
                                        <p:cTn id="10" dur="1" fill="hold">
                                          <p:stCondLst>
                                            <p:cond delay="0"/>
                                          </p:stCondLst>
                                        </p:cTn>
                                        <p:tgtEl>
                                          <p:spTgt spid="26656"/>
                                        </p:tgtEl>
                                        <p:attrNameLst>
                                          <p:attrName>style.visibility</p:attrName>
                                        </p:attrNameLst>
                                      </p:cBhvr>
                                      <p:to>
                                        <p:strVal val="visible"/>
                                      </p:to>
                                    </p:set>
                                    <p:anim calcmode="lin" valueType="num">
                                      <p:cBhvr additive="base">
                                        <p:cTn id="11" dur="500" fill="hold"/>
                                        <p:tgtEl>
                                          <p:spTgt spid="26656"/>
                                        </p:tgtEl>
                                        <p:attrNameLst>
                                          <p:attrName>ppt_x</p:attrName>
                                        </p:attrNameLst>
                                      </p:cBhvr>
                                      <p:tavLst>
                                        <p:tav tm="0">
                                          <p:val>
                                            <p:strVal val="0-#ppt_w/2"/>
                                          </p:val>
                                        </p:tav>
                                        <p:tav tm="100000">
                                          <p:val>
                                            <p:strVal val="#ppt_x"/>
                                          </p:val>
                                        </p:tav>
                                      </p:tavLst>
                                    </p:anim>
                                    <p:anim calcmode="lin" valueType="num">
                                      <p:cBhvr additive="base">
                                        <p:cTn id="12" dur="500" fill="hold"/>
                                        <p:tgtEl>
                                          <p:spTgt spid="26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bwMode="auto">
          <a:xfrm>
            <a:off x="1752600" y="421341"/>
            <a:ext cx="8915400" cy="5567083"/>
          </a:xfrm>
          <a:prstGeom prst="rect">
            <a:avLst/>
          </a:prstGeom>
          <a:noFill/>
          <a:ln w="9525">
            <a:noFill/>
            <a:miter lim="800000"/>
            <a:headEnd/>
            <a:tailEnd/>
          </a:ln>
        </p:spPr>
        <p:txBody>
          <a:bodyPr anchor="ctr"/>
          <a:lstStyle/>
          <a:p>
            <a:pPr algn="ctr">
              <a:defRPr/>
            </a:pPr>
            <a:r>
              <a:rPr lang="pt-BR" sz="3600" b="1" dirty="0">
                <a:solidFill>
                  <a:srgbClr val="0070C0"/>
                </a:solidFill>
              </a:rPr>
              <a:t>Vantagens </a:t>
            </a:r>
            <a:endParaRPr lang="pt-BR" sz="3600" b="1" dirty="0" smtClean="0">
              <a:solidFill>
                <a:srgbClr val="0070C0"/>
              </a:solidFill>
            </a:endParaRPr>
          </a:p>
          <a:p>
            <a:pPr algn="ctr">
              <a:defRPr/>
            </a:pPr>
            <a:endParaRPr lang="pt-BR" sz="3600" b="1" dirty="0" smtClean="0"/>
          </a:p>
          <a:p>
            <a:pPr marL="457200" indent="-457200" algn="just">
              <a:buFont typeface="Arial" panose="020B0604020202020204" pitchFamily="34" charset="0"/>
              <a:buChar char="•"/>
              <a:defRPr/>
            </a:pPr>
            <a:r>
              <a:rPr lang="pt-BR" sz="3200" dirty="0" smtClean="0"/>
              <a:t>Relativamente </a:t>
            </a:r>
            <a:r>
              <a:rPr lang="pt-BR" sz="3200" dirty="0"/>
              <a:t>fáceis e pouco </a:t>
            </a:r>
            <a:r>
              <a:rPr lang="pt-BR" sz="3200" dirty="0" smtClean="0"/>
              <a:t>dispendiosos</a:t>
            </a:r>
          </a:p>
          <a:p>
            <a:pPr marL="457200" indent="-457200" algn="just">
              <a:buFont typeface="Arial" panose="020B0604020202020204" pitchFamily="34" charset="0"/>
              <a:buChar char="•"/>
              <a:defRPr/>
            </a:pPr>
            <a:r>
              <a:rPr lang="pt-BR" sz="3200" dirty="0" smtClean="0"/>
              <a:t>Adequados </a:t>
            </a:r>
            <a:r>
              <a:rPr lang="pt-BR" sz="3200" dirty="0"/>
              <a:t>para avaliar doenças com período de latência </a:t>
            </a:r>
            <a:r>
              <a:rPr lang="pt-BR" sz="3200" dirty="0" smtClean="0"/>
              <a:t>longo</a:t>
            </a:r>
          </a:p>
          <a:p>
            <a:pPr marL="457200" indent="-457200" algn="just">
              <a:buFont typeface="Arial" panose="020B0604020202020204" pitchFamily="34" charset="0"/>
              <a:buChar char="•"/>
              <a:defRPr/>
            </a:pPr>
            <a:r>
              <a:rPr lang="pt-BR" sz="3200" dirty="0" smtClean="0"/>
              <a:t>Indicados </a:t>
            </a:r>
            <a:r>
              <a:rPr lang="pt-BR" sz="3200" dirty="0"/>
              <a:t>para estudo de doenças </a:t>
            </a:r>
            <a:r>
              <a:rPr lang="pt-BR" sz="3200" dirty="0" smtClean="0"/>
              <a:t>raras</a:t>
            </a:r>
          </a:p>
          <a:p>
            <a:pPr marL="457200" indent="-457200" algn="just">
              <a:buFont typeface="Arial" panose="020B0604020202020204" pitchFamily="34" charset="0"/>
              <a:buChar char="•"/>
              <a:defRPr/>
            </a:pPr>
            <a:r>
              <a:rPr lang="pt-BR" sz="3200" dirty="0" smtClean="0"/>
              <a:t>Favorece </a:t>
            </a:r>
            <a:r>
              <a:rPr lang="pt-BR" sz="3200" dirty="0"/>
              <a:t>o estudo de associação entre diferentes exposições para uma doença ou </a:t>
            </a:r>
            <a:r>
              <a:rPr lang="pt-BR" sz="3200" dirty="0" smtClean="0"/>
              <a:t>agravo</a:t>
            </a:r>
            <a:endParaRPr lang="pt-BR" sz="3200" kern="0" dirty="0">
              <a:solidFill>
                <a:schemeClr val="tx2"/>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12247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bwMode="auto">
          <a:xfrm>
            <a:off x="1353057" y="584616"/>
            <a:ext cx="10264320" cy="5817226"/>
          </a:xfrm>
          <a:prstGeom prst="rect">
            <a:avLst/>
          </a:prstGeom>
          <a:noFill/>
          <a:ln w="9525">
            <a:noFill/>
            <a:miter lim="800000"/>
            <a:headEnd/>
            <a:tailEnd/>
          </a:ln>
        </p:spPr>
        <p:txBody>
          <a:bodyPr anchor="ctr"/>
          <a:lstStyle/>
          <a:p>
            <a:pPr algn="ctr">
              <a:defRPr/>
            </a:pPr>
            <a:r>
              <a:rPr lang="pt-BR" sz="3200" b="1" dirty="0" smtClean="0">
                <a:solidFill>
                  <a:srgbClr val="0070C0"/>
                </a:solidFill>
              </a:rPr>
              <a:t>Desvantagens</a:t>
            </a:r>
          </a:p>
          <a:p>
            <a:pPr algn="ctr">
              <a:defRPr/>
            </a:pPr>
            <a:endParaRPr lang="pt-BR" sz="3200" b="1" dirty="0" smtClean="0">
              <a:solidFill>
                <a:srgbClr val="0070C0"/>
              </a:solidFill>
            </a:endParaRPr>
          </a:p>
          <a:p>
            <a:pPr algn="just">
              <a:defRPr/>
            </a:pPr>
            <a:endParaRPr lang="pt-BR" sz="1000" b="1" dirty="0">
              <a:solidFill>
                <a:srgbClr val="0070C0"/>
              </a:solidFill>
            </a:endParaRPr>
          </a:p>
          <a:p>
            <a:pPr marL="457200" indent="-457200" algn="just">
              <a:buFont typeface="Arial" panose="020B0604020202020204" pitchFamily="34" charset="0"/>
              <a:buChar char="•"/>
              <a:defRPr/>
            </a:pPr>
            <a:r>
              <a:rPr lang="pt-BR" sz="2400" dirty="0" smtClean="0"/>
              <a:t>Não </a:t>
            </a:r>
            <a:r>
              <a:rPr lang="pt-BR" sz="2400" dirty="0"/>
              <a:t>permite calcular diretamente o risco (não estima incidência), e estimamos o risco usando a </a:t>
            </a:r>
            <a:r>
              <a:rPr lang="pt-BR" sz="2400" dirty="0" err="1"/>
              <a:t>odds</a:t>
            </a:r>
            <a:r>
              <a:rPr lang="pt-BR" sz="2400" dirty="0"/>
              <a:t> </a:t>
            </a:r>
            <a:r>
              <a:rPr lang="pt-BR" sz="2400" dirty="0" err="1" smtClean="0"/>
              <a:t>ratio</a:t>
            </a:r>
            <a:endParaRPr lang="pt-BR" sz="2400" dirty="0" smtClean="0"/>
          </a:p>
          <a:p>
            <a:pPr marL="457200" indent="-457200" algn="just">
              <a:buFont typeface="Arial" panose="020B0604020202020204" pitchFamily="34" charset="0"/>
              <a:buChar char="•"/>
              <a:defRPr/>
            </a:pPr>
            <a:r>
              <a:rPr lang="pt-BR" sz="2400" dirty="0" smtClean="0"/>
              <a:t>Em </a:t>
            </a:r>
            <a:r>
              <a:rPr lang="pt-BR" sz="2400" dirty="0"/>
              <a:t>algumas situações pode ser difícil estabelecer a relação de temporalidade entre exposição e </a:t>
            </a:r>
            <a:r>
              <a:rPr lang="pt-BR" sz="2400" dirty="0" smtClean="0"/>
              <a:t>doença</a:t>
            </a:r>
          </a:p>
          <a:p>
            <a:pPr marL="457200" indent="-457200" algn="just">
              <a:buFont typeface="Arial" panose="020B0604020202020204" pitchFamily="34" charset="0"/>
              <a:buChar char="•"/>
              <a:defRPr/>
            </a:pPr>
            <a:r>
              <a:rPr lang="pt-BR" sz="2400" dirty="0" smtClean="0"/>
              <a:t>São </a:t>
            </a:r>
            <a:r>
              <a:rPr lang="pt-BR" sz="2400" dirty="0"/>
              <a:t>sujeitos à viés de </a:t>
            </a:r>
            <a:r>
              <a:rPr lang="pt-BR" sz="2400" dirty="0" smtClean="0"/>
              <a:t>seleção e de observação, sendo difícil </a:t>
            </a:r>
            <a:r>
              <a:rPr lang="pt-BR" sz="2400" dirty="0"/>
              <a:t>selecionar um grupo controle adequado. </a:t>
            </a:r>
            <a:endParaRPr lang="pt-BR" sz="2400" dirty="0" smtClean="0"/>
          </a:p>
          <a:p>
            <a:pPr marL="457200" indent="-457200" algn="just">
              <a:buFont typeface="Arial" panose="020B0604020202020204" pitchFamily="34" charset="0"/>
              <a:buChar char="•"/>
              <a:defRPr/>
            </a:pPr>
            <a:r>
              <a:rPr lang="pt-BR" sz="2400" dirty="0" smtClean="0"/>
              <a:t>É </a:t>
            </a:r>
            <a:r>
              <a:rPr lang="pt-BR" sz="2400" dirty="0"/>
              <a:t>difícil obter medidas precisas e não enviesadas de exposições passadas (viés de </a:t>
            </a:r>
            <a:r>
              <a:rPr lang="pt-BR" sz="2400" dirty="0" smtClean="0"/>
              <a:t>informação e de memória)</a:t>
            </a:r>
          </a:p>
          <a:p>
            <a:pPr marL="457200" indent="-457200" algn="just">
              <a:buFont typeface="Arial" panose="020B0604020202020204" pitchFamily="34" charset="0"/>
              <a:buChar char="•"/>
              <a:defRPr/>
            </a:pPr>
            <a:r>
              <a:rPr lang="pt-BR" sz="2400" dirty="0" smtClean="0"/>
              <a:t>Não </a:t>
            </a:r>
            <a:r>
              <a:rPr lang="pt-BR" sz="2400" dirty="0"/>
              <a:t>são adequadas para a investigação de exposições raras (exceto quando a exposição for responsável por uma grande proporção de casos</a:t>
            </a:r>
            <a:r>
              <a:rPr lang="pt-BR" sz="2400" dirty="0" smtClean="0"/>
              <a:t>)</a:t>
            </a:r>
          </a:p>
          <a:p>
            <a:pPr marL="457200" indent="-457200" algn="just">
              <a:buFont typeface="Arial" panose="020B0604020202020204" pitchFamily="34" charset="0"/>
              <a:buChar char="•"/>
              <a:defRPr/>
            </a:pPr>
            <a:r>
              <a:rPr lang="pt-BR" sz="2400" kern="0" dirty="0" smtClean="0">
                <a:ea typeface="Calibri" pitchFamily="34" charset="0"/>
                <a:cs typeface="Calibri" pitchFamily="34" charset="0"/>
              </a:rPr>
              <a:t>Fatores de confusão dificultam a interpretação dos achados</a:t>
            </a:r>
            <a:endParaRPr lang="pt-BR" sz="2400" kern="0" dirty="0">
              <a:ea typeface="Calibri" pitchFamily="34" charset="0"/>
              <a:cs typeface="Calibri" pitchFamily="34" charset="0"/>
            </a:endParaRPr>
          </a:p>
        </p:txBody>
      </p:sp>
    </p:spTree>
    <p:extLst>
      <p:ext uri="{BB962C8B-B14F-4D97-AF65-F5344CB8AC3E}">
        <p14:creationId xmlns:p14="http://schemas.microsoft.com/office/powerpoint/2010/main" val="1207542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Text Box 21"/>
          <p:cNvSpPr txBox="1">
            <a:spLocks noChangeArrowheads="1"/>
          </p:cNvSpPr>
          <p:nvPr/>
        </p:nvSpPr>
        <p:spPr bwMode="auto">
          <a:xfrm>
            <a:off x="1379096" y="1268414"/>
            <a:ext cx="9060306" cy="1379537"/>
          </a:xfrm>
          <a:prstGeom prst="rect">
            <a:avLst/>
          </a:prstGeom>
          <a:noFill/>
          <a:ln w="9525" cap="flat">
            <a:noFill/>
            <a:round/>
            <a:headEnd/>
            <a:tailEnd/>
          </a:ln>
          <a:effectLst/>
        </p:spPr>
        <p:txBody>
          <a:bodyPr wrap="none" lIns="90000" tIns="45000" rIns="90000" bIns="45000"/>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Algumas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mulheres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se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recusaram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participar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da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pesquisa</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estavam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casa?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quiseram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responder?) Se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foram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mulheres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que</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tiveram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acesso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pré</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-natal de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qualidade</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amamentaram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mulheres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que</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precisaram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trabalhar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tiveram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dificuldade</a:t>
            </a:r>
            <a:endPar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de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fazer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PN e de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amamentar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No </a:t>
            </a:r>
            <a:r>
              <a:rPr lang="en-US"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estudo</a:t>
            </a:r>
            <a:r>
              <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Diminuição</a:t>
            </a:r>
            <a:r>
              <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da </a:t>
            </a:r>
            <a:r>
              <a:rPr lang="en-US"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casela</a:t>
            </a:r>
            <a:r>
              <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 – </a:t>
            </a:r>
            <a:r>
              <a:rPr lang="en-US"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casos</a:t>
            </a:r>
            <a:r>
              <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expostos</a:t>
            </a:r>
            <a:endParaRPr lang="en-US"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7651" name="Text Box 22"/>
          <p:cNvSpPr txBox="1">
            <a:spLocks noChangeArrowheads="1"/>
          </p:cNvSpPr>
          <p:nvPr/>
        </p:nvSpPr>
        <p:spPr bwMode="auto">
          <a:xfrm>
            <a:off x="4872039" y="333375"/>
            <a:ext cx="2262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pt-BR" sz="2800" b="1" dirty="0" err="1">
                <a:solidFill>
                  <a:srgbClr val="0070C0"/>
                </a:solidFill>
                <a:cs typeface="Arial" panose="020B0604020202020204" pitchFamily="34" charset="0"/>
              </a:rPr>
              <a:t>Viés</a:t>
            </a:r>
            <a:r>
              <a:rPr lang="en-US" altLang="pt-BR" sz="2800" b="1" dirty="0">
                <a:solidFill>
                  <a:srgbClr val="0070C0"/>
                </a:solidFill>
                <a:cs typeface="Arial" panose="020B0604020202020204" pitchFamily="34" charset="0"/>
              </a:rPr>
              <a:t> de </a:t>
            </a:r>
            <a:r>
              <a:rPr lang="en-US" altLang="pt-BR" sz="2800" b="1" dirty="0" err="1">
                <a:solidFill>
                  <a:srgbClr val="0070C0"/>
                </a:solidFill>
                <a:cs typeface="Arial" panose="020B0604020202020204" pitchFamily="34" charset="0"/>
              </a:rPr>
              <a:t>seleção</a:t>
            </a:r>
            <a:endParaRPr lang="en-US" altLang="pt-BR" sz="2800" b="1" dirty="0">
              <a:solidFill>
                <a:srgbClr val="0070C0"/>
              </a:solidFill>
              <a:cs typeface="Arial" panose="020B0604020202020204" pitchFamily="34" charset="0"/>
            </a:endParaRPr>
          </a:p>
        </p:txBody>
      </p:sp>
      <p:graphicFrame>
        <p:nvGraphicFramePr>
          <p:cNvPr id="28" name="Tabela 27"/>
          <p:cNvGraphicFramePr>
            <a:graphicFrameLocks noGrp="1"/>
          </p:cNvGraphicFramePr>
          <p:nvPr>
            <p:extLst>
              <p:ext uri="{D42A27DB-BD31-4B8C-83A1-F6EECF244321}">
                <p14:modId xmlns:p14="http://schemas.microsoft.com/office/powerpoint/2010/main" val="847726355"/>
              </p:ext>
            </p:extLst>
          </p:nvPr>
        </p:nvGraphicFramePr>
        <p:xfrm>
          <a:off x="1774825" y="3500438"/>
          <a:ext cx="2222500" cy="1282700"/>
        </p:xfrm>
        <a:graphic>
          <a:graphicData uri="http://schemas.openxmlformats.org/drawingml/2006/table">
            <a:tbl>
              <a:tblPr/>
              <a:tblGrid>
                <a:gridCol w="10033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tblGrid>
              <a:tr h="274377">
                <a:tc>
                  <a:txBody>
                    <a:bodyPr/>
                    <a:lstStyle/>
                    <a:p>
                      <a:pPr algn="l" fontAlgn="b"/>
                      <a:endParaRPr lang="pt-BR"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pt-BR" sz="1600" b="1" i="0" u="none" strike="noStrike" dirty="0" smtClean="0">
                          <a:solidFill>
                            <a:srgbClr val="000000"/>
                          </a:solidFill>
                          <a:latin typeface="Calibri"/>
                        </a:rPr>
                        <a:t>Casos</a:t>
                      </a:r>
                      <a:endParaRPr lang="pt-BR" sz="16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err="1" smtClean="0">
                          <a:solidFill>
                            <a:srgbClr val="000000"/>
                          </a:solidFill>
                          <a:latin typeface="Calibri"/>
                        </a:rPr>
                        <a:t>Contr</a:t>
                      </a:r>
                      <a:endParaRPr lang="pt-BR" sz="16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9568">
                <a:tc>
                  <a:txBody>
                    <a:bodyPr/>
                    <a:lstStyle/>
                    <a:p>
                      <a:pPr algn="l" fontAlgn="b"/>
                      <a:r>
                        <a:rPr lang="pt-BR" sz="1800" b="0" i="0" u="none" strike="noStrike" dirty="0" smtClean="0">
                          <a:solidFill>
                            <a:srgbClr val="000000"/>
                          </a:solidFill>
                          <a:latin typeface="Calibri"/>
                        </a:rPr>
                        <a:t>Expostos</a:t>
                      </a:r>
                      <a:endParaRPr lang="pt-BR" sz="1800" b="0"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a:solidFill>
                            <a:srgbClr val="FFFFFF"/>
                          </a:solidFill>
                          <a:latin typeface="Calibri"/>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ctr" fontAlgn="ctr"/>
                      <a:r>
                        <a:rPr lang="pt-BR" sz="1800" b="1" i="0" u="none" strike="noStrike" dirty="0">
                          <a:solidFill>
                            <a:srgbClr val="FFFFFF"/>
                          </a:solidFill>
                          <a:latin typeface="Calibri"/>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1"/>
                  </a:ext>
                </a:extLst>
              </a:tr>
              <a:tr h="548755">
                <a:tc>
                  <a:txBody>
                    <a:bodyPr/>
                    <a:lstStyle/>
                    <a:p>
                      <a:pPr algn="l" fontAlgn="b"/>
                      <a:r>
                        <a:rPr lang="pt-BR" sz="1800" b="0" i="0" u="none" strike="noStrike" dirty="0" smtClean="0">
                          <a:solidFill>
                            <a:srgbClr val="000000"/>
                          </a:solidFill>
                          <a:latin typeface="Calibri"/>
                        </a:rPr>
                        <a:t>Não </a:t>
                      </a:r>
                      <a:r>
                        <a:rPr lang="pt-BR" sz="1800" b="0" i="0" u="none" strike="noStrike" dirty="0">
                          <a:solidFill>
                            <a:srgbClr val="000000"/>
                          </a:solidFill>
                          <a:latin typeface="Calibri"/>
                        </a:rPr>
                        <a:t>expostos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dirty="0">
                          <a:solidFill>
                            <a:schemeClr val="tx1"/>
                          </a:solidFill>
                          <a:latin typeface="Calibri"/>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8CA1"/>
                    </a:solidFill>
                  </a:tcPr>
                </a:tc>
                <a:tc>
                  <a:txBody>
                    <a:bodyPr/>
                    <a:lstStyle/>
                    <a:p>
                      <a:pPr algn="ctr" fontAlgn="ctr"/>
                      <a:r>
                        <a:rPr lang="pt-BR" sz="1800" b="1" i="0" u="none" strike="noStrike" dirty="0">
                          <a:solidFill>
                            <a:schemeClr val="tx1"/>
                          </a:solidFill>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bl>
          </a:graphicData>
        </a:graphic>
      </p:graphicFrame>
      <p:sp>
        <p:nvSpPr>
          <p:cNvPr id="27668" name="CaixaDeTexto 29"/>
          <p:cNvSpPr txBox="1">
            <a:spLocks noChangeArrowheads="1"/>
          </p:cNvSpPr>
          <p:nvPr/>
        </p:nvSpPr>
        <p:spPr bwMode="auto">
          <a:xfrm>
            <a:off x="1800225" y="3005139"/>
            <a:ext cx="160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dirty="0">
                <a:cs typeface="Arial" panose="020B0604020202020204" pitchFamily="34" charset="0"/>
              </a:rPr>
              <a:t>Na população</a:t>
            </a:r>
          </a:p>
        </p:txBody>
      </p:sp>
      <p:sp>
        <p:nvSpPr>
          <p:cNvPr id="27669" name="Retângulo 30"/>
          <p:cNvSpPr>
            <a:spLocks noChangeArrowheads="1"/>
          </p:cNvSpPr>
          <p:nvPr/>
        </p:nvSpPr>
        <p:spPr bwMode="auto">
          <a:xfrm>
            <a:off x="2782889" y="3773488"/>
            <a:ext cx="625475" cy="652462"/>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a:solidFill>
                  <a:schemeClr val="bg1"/>
                </a:solidFill>
                <a:cs typeface="Arial" panose="020B0604020202020204" pitchFamily="34" charset="0"/>
              </a:rPr>
              <a:t>  </a:t>
            </a:r>
            <a:r>
              <a:rPr lang="pt-BR" altLang="pt-BR" sz="1800">
                <a:cs typeface="Arial" panose="020B0604020202020204" pitchFamily="34" charset="0"/>
              </a:rPr>
              <a:t>a</a:t>
            </a:r>
            <a:endParaRPr lang="pt-BR" altLang="pt-BR" sz="1800">
              <a:solidFill>
                <a:schemeClr val="bg1"/>
              </a:solidFill>
              <a:cs typeface="Arial" panose="020B0604020202020204" pitchFamily="34" charset="0"/>
            </a:endParaRPr>
          </a:p>
          <a:p>
            <a:pPr eaLnBrk="1" hangingPunct="1">
              <a:spcBef>
                <a:spcPct val="0"/>
              </a:spcBef>
              <a:buClr>
                <a:srgbClr val="000000"/>
              </a:buClr>
              <a:buFont typeface="Times New Roman" panose="02020603050405020304" pitchFamily="18" charset="0"/>
              <a:buNone/>
            </a:pPr>
            <a:r>
              <a:rPr lang="pt-BR" altLang="pt-BR" sz="1800">
                <a:cs typeface="Arial" panose="020B0604020202020204" pitchFamily="34" charset="0"/>
              </a:rPr>
              <a:t>  </a:t>
            </a:r>
            <a:endParaRPr lang="pt-BR" altLang="pt-BR" sz="1800">
              <a:solidFill>
                <a:schemeClr val="bg1"/>
              </a:solidFill>
              <a:cs typeface="Arial" panose="020B0604020202020204" pitchFamily="34" charset="0"/>
            </a:endParaRPr>
          </a:p>
        </p:txBody>
      </p:sp>
      <p:sp>
        <p:nvSpPr>
          <p:cNvPr id="27670" name="Retângulo 36"/>
          <p:cNvSpPr>
            <a:spLocks noChangeArrowheads="1"/>
          </p:cNvSpPr>
          <p:nvPr/>
        </p:nvSpPr>
        <p:spPr bwMode="auto">
          <a:xfrm>
            <a:off x="2063751" y="5084764"/>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a:cs typeface="Arial" panose="020B0604020202020204" pitchFamily="34" charset="0"/>
              </a:rPr>
              <a:t>a/c</a:t>
            </a:r>
            <a:r>
              <a:rPr lang="pt-BR" altLang="pt-BR" sz="1800" b="1">
                <a:solidFill>
                  <a:srgbClr val="FF0000"/>
                </a:solidFill>
                <a:cs typeface="Arial" panose="020B0604020202020204" pitchFamily="34" charset="0"/>
              </a:rPr>
              <a:t>&gt;</a:t>
            </a:r>
            <a:r>
              <a:rPr lang="pt-BR" altLang="pt-BR" sz="1800">
                <a:cs typeface="Arial" panose="020B0604020202020204" pitchFamily="34" charset="0"/>
              </a:rPr>
              <a:t>b/d</a:t>
            </a:r>
            <a:r>
              <a:rPr lang="pt-BR" altLang="pt-BR" sz="1800">
                <a:cs typeface="Arial" panose="020B0604020202020204" pitchFamily="34" charset="0"/>
                <a:sym typeface="Symbol" panose="05050102010706020507" pitchFamily="18" charset="2"/>
              </a:rPr>
              <a:t></a:t>
            </a:r>
            <a:r>
              <a:rPr lang="pt-BR" altLang="pt-BR" sz="1800">
                <a:cs typeface="Arial" panose="020B0604020202020204" pitchFamily="34" charset="0"/>
              </a:rPr>
              <a:t>OR</a:t>
            </a:r>
            <a:r>
              <a:rPr lang="pt-BR" altLang="pt-BR" sz="1800" b="1">
                <a:solidFill>
                  <a:srgbClr val="FF0000"/>
                </a:solidFill>
                <a:cs typeface="Arial" panose="020B0604020202020204" pitchFamily="34" charset="0"/>
              </a:rPr>
              <a:t>= </a:t>
            </a:r>
            <a:r>
              <a:rPr lang="pt-BR" altLang="pt-BR" sz="1800">
                <a:cs typeface="Arial" panose="020B0604020202020204" pitchFamily="34" charset="0"/>
              </a:rPr>
              <a:t>5,0</a:t>
            </a:r>
          </a:p>
        </p:txBody>
      </p:sp>
      <p:graphicFrame>
        <p:nvGraphicFramePr>
          <p:cNvPr id="38" name="Tabela 37"/>
          <p:cNvGraphicFramePr>
            <a:graphicFrameLocks noGrp="1"/>
          </p:cNvGraphicFramePr>
          <p:nvPr>
            <p:extLst>
              <p:ext uri="{D42A27DB-BD31-4B8C-83A1-F6EECF244321}">
                <p14:modId xmlns:p14="http://schemas.microsoft.com/office/powerpoint/2010/main" val="886313239"/>
              </p:ext>
            </p:extLst>
          </p:nvPr>
        </p:nvGraphicFramePr>
        <p:xfrm>
          <a:off x="6240463" y="3500438"/>
          <a:ext cx="2222500" cy="1282700"/>
        </p:xfrm>
        <a:graphic>
          <a:graphicData uri="http://schemas.openxmlformats.org/drawingml/2006/table">
            <a:tbl>
              <a:tblPr/>
              <a:tblGrid>
                <a:gridCol w="10033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tblGrid>
              <a:tr h="274377">
                <a:tc>
                  <a:txBody>
                    <a:bodyPr/>
                    <a:lstStyle/>
                    <a:p>
                      <a:pPr algn="l" fontAlgn="b"/>
                      <a:endParaRPr lang="pt-BR"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pt-BR" sz="1600" b="1" i="0" u="none" strike="noStrike" dirty="0" smtClean="0">
                          <a:solidFill>
                            <a:srgbClr val="000000"/>
                          </a:solidFill>
                          <a:latin typeface="Calibri"/>
                        </a:rPr>
                        <a:t>Casos</a:t>
                      </a:r>
                      <a:endParaRPr lang="pt-BR" sz="16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err="1" smtClean="0">
                          <a:solidFill>
                            <a:srgbClr val="000000"/>
                          </a:solidFill>
                          <a:latin typeface="Calibri"/>
                        </a:rPr>
                        <a:t>Contr</a:t>
                      </a:r>
                      <a:endParaRPr lang="pt-BR" sz="16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9568">
                <a:tc>
                  <a:txBody>
                    <a:bodyPr/>
                    <a:lstStyle/>
                    <a:p>
                      <a:pPr algn="l" fontAlgn="b"/>
                      <a:r>
                        <a:rPr lang="pt-BR" sz="1800" b="0" i="0" u="none" strike="noStrike" dirty="0" smtClean="0">
                          <a:solidFill>
                            <a:srgbClr val="000000"/>
                          </a:solidFill>
                          <a:latin typeface="Calibri"/>
                        </a:rPr>
                        <a:t>Expostos</a:t>
                      </a:r>
                      <a:endParaRPr lang="pt-BR" sz="1800" b="0"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a:solidFill>
                            <a:srgbClr val="FFFFFF"/>
                          </a:solidFill>
                          <a:latin typeface="Calibri"/>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ctr" fontAlgn="ctr"/>
                      <a:r>
                        <a:rPr lang="pt-BR" sz="1800" b="1" i="0" u="none" strike="noStrike" dirty="0">
                          <a:solidFill>
                            <a:srgbClr val="FFFFFF"/>
                          </a:solidFill>
                          <a:latin typeface="Calibri"/>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1"/>
                  </a:ext>
                </a:extLst>
              </a:tr>
              <a:tr h="548755">
                <a:tc>
                  <a:txBody>
                    <a:bodyPr/>
                    <a:lstStyle/>
                    <a:p>
                      <a:pPr algn="l" fontAlgn="b"/>
                      <a:r>
                        <a:rPr lang="pt-BR" sz="1800" b="0" i="0" u="none" strike="noStrike" dirty="0" smtClean="0">
                          <a:solidFill>
                            <a:srgbClr val="000000"/>
                          </a:solidFill>
                          <a:latin typeface="Calibri"/>
                        </a:rPr>
                        <a:t>Não </a:t>
                      </a:r>
                      <a:r>
                        <a:rPr lang="pt-BR" sz="1800" b="0" i="0" u="none" strike="noStrike" dirty="0">
                          <a:solidFill>
                            <a:srgbClr val="000000"/>
                          </a:solidFill>
                          <a:latin typeface="Calibri"/>
                        </a:rPr>
                        <a:t>expostos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dirty="0">
                          <a:solidFill>
                            <a:schemeClr val="tx1"/>
                          </a:solidFill>
                          <a:latin typeface="Calibri"/>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8CA1"/>
                    </a:solidFill>
                  </a:tcPr>
                </a:tc>
                <a:tc>
                  <a:txBody>
                    <a:bodyPr/>
                    <a:lstStyle/>
                    <a:p>
                      <a:pPr algn="ctr" fontAlgn="ctr"/>
                      <a:r>
                        <a:rPr lang="pt-BR" sz="1800" b="1" i="0" u="none" strike="noStrike" dirty="0">
                          <a:solidFill>
                            <a:schemeClr val="tx1"/>
                          </a:solidFill>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bl>
          </a:graphicData>
        </a:graphic>
      </p:graphicFrame>
      <p:sp>
        <p:nvSpPr>
          <p:cNvPr id="27687" name="CaixaDeTexto 38"/>
          <p:cNvSpPr txBox="1">
            <a:spLocks noChangeArrowheads="1"/>
          </p:cNvSpPr>
          <p:nvPr/>
        </p:nvSpPr>
        <p:spPr bwMode="auto">
          <a:xfrm>
            <a:off x="9479350" y="5100355"/>
            <a:ext cx="833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b="1" dirty="0">
                <a:cs typeface="Arial" panose="020B0604020202020204" pitchFamily="34" charset="0"/>
              </a:rPr>
              <a:t>Viés</a:t>
            </a:r>
          </a:p>
        </p:txBody>
      </p:sp>
      <p:sp>
        <p:nvSpPr>
          <p:cNvPr id="27688" name="Retângulo 39"/>
          <p:cNvSpPr>
            <a:spLocks noChangeArrowheads="1"/>
          </p:cNvSpPr>
          <p:nvPr/>
        </p:nvSpPr>
        <p:spPr bwMode="auto">
          <a:xfrm>
            <a:off x="7239000" y="3810000"/>
            <a:ext cx="623888" cy="533400"/>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a:solidFill>
                  <a:schemeClr val="bg1"/>
                </a:solidFill>
                <a:cs typeface="Arial" panose="020B0604020202020204" pitchFamily="34" charset="0"/>
              </a:rPr>
              <a:t>  </a:t>
            </a:r>
            <a:r>
              <a:rPr lang="pt-BR" altLang="pt-BR" sz="1800">
                <a:cs typeface="Arial" panose="020B0604020202020204" pitchFamily="34" charset="0"/>
              </a:rPr>
              <a:t>a</a:t>
            </a:r>
            <a:endParaRPr lang="pt-BR" altLang="pt-BR" sz="1800">
              <a:solidFill>
                <a:schemeClr val="bg1"/>
              </a:solidFill>
              <a:cs typeface="Arial" panose="020B0604020202020204" pitchFamily="34" charset="0"/>
            </a:endParaRPr>
          </a:p>
          <a:p>
            <a:pPr eaLnBrk="1" hangingPunct="1">
              <a:spcBef>
                <a:spcPct val="0"/>
              </a:spcBef>
              <a:buClr>
                <a:srgbClr val="000000"/>
              </a:buClr>
              <a:buFont typeface="Times New Roman" panose="02020603050405020304" pitchFamily="18" charset="0"/>
              <a:buNone/>
            </a:pPr>
            <a:r>
              <a:rPr lang="pt-BR" altLang="pt-BR" sz="1800">
                <a:cs typeface="Arial" panose="020B0604020202020204" pitchFamily="34" charset="0"/>
              </a:rPr>
              <a:t>  </a:t>
            </a:r>
            <a:endParaRPr lang="pt-BR" altLang="pt-BR" sz="1800">
              <a:solidFill>
                <a:schemeClr val="bg1"/>
              </a:solidFill>
              <a:cs typeface="Arial" panose="020B0604020202020204" pitchFamily="34" charset="0"/>
            </a:endParaRPr>
          </a:p>
        </p:txBody>
      </p:sp>
      <p:sp>
        <p:nvSpPr>
          <p:cNvPr id="27689" name="Retângulo 40"/>
          <p:cNvSpPr>
            <a:spLocks noChangeArrowheads="1"/>
          </p:cNvSpPr>
          <p:nvPr/>
        </p:nvSpPr>
        <p:spPr bwMode="auto">
          <a:xfrm>
            <a:off x="6672264" y="5084764"/>
            <a:ext cx="230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a:cs typeface="Arial" panose="020B0604020202020204" pitchFamily="34" charset="0"/>
              </a:rPr>
              <a:t>a/c</a:t>
            </a:r>
            <a:r>
              <a:rPr lang="pt-BR" altLang="pt-BR" sz="1800" b="1">
                <a:cs typeface="Arial" panose="020B0604020202020204" pitchFamily="34" charset="0"/>
              </a:rPr>
              <a:t>&gt;</a:t>
            </a:r>
            <a:r>
              <a:rPr lang="pt-BR" altLang="pt-BR" sz="1800">
                <a:cs typeface="Arial" panose="020B0604020202020204" pitchFamily="34" charset="0"/>
              </a:rPr>
              <a:t>b/d</a:t>
            </a:r>
            <a:r>
              <a:rPr lang="pt-BR" altLang="pt-BR" sz="1800">
                <a:cs typeface="Arial" panose="020B0604020202020204" pitchFamily="34" charset="0"/>
                <a:sym typeface="Symbol" panose="05050102010706020507" pitchFamily="18" charset="2"/>
              </a:rPr>
              <a:t> </a:t>
            </a:r>
            <a:r>
              <a:rPr lang="pt-BR" altLang="pt-BR" sz="1800">
                <a:cs typeface="Arial" panose="020B0604020202020204" pitchFamily="34" charset="0"/>
              </a:rPr>
              <a:t>OR</a:t>
            </a:r>
            <a:r>
              <a:rPr lang="pt-BR" altLang="pt-BR" sz="1800" b="1">
                <a:cs typeface="Arial" panose="020B0604020202020204" pitchFamily="34" charset="0"/>
              </a:rPr>
              <a:t>≠</a:t>
            </a:r>
            <a:r>
              <a:rPr lang="pt-BR" altLang="pt-BR" sz="1800">
                <a:solidFill>
                  <a:srgbClr val="FF0000"/>
                </a:solidFill>
                <a:cs typeface="Arial" panose="020B0604020202020204" pitchFamily="34" charset="0"/>
              </a:rPr>
              <a:t> 3,9 </a:t>
            </a:r>
            <a:r>
              <a:rPr lang="pt-BR" altLang="pt-BR" sz="1800" b="1">
                <a:solidFill>
                  <a:srgbClr val="FF0000"/>
                </a:solidFill>
                <a:cs typeface="Arial" panose="020B0604020202020204" pitchFamily="34" charset="0"/>
                <a:sym typeface="Symbol" panose="05050102010706020507" pitchFamily="18" charset="2"/>
              </a:rPr>
              <a:t></a:t>
            </a:r>
            <a:endParaRPr lang="pt-BR" altLang="pt-BR" sz="1800" b="1">
              <a:solidFill>
                <a:srgbClr val="FF0000"/>
              </a:solidFill>
              <a:cs typeface="Arial" panose="020B0604020202020204" pitchFamily="34" charset="0"/>
            </a:endParaRPr>
          </a:p>
        </p:txBody>
      </p:sp>
      <p:sp>
        <p:nvSpPr>
          <p:cNvPr id="27690" name="Retângulo 41"/>
          <p:cNvSpPr>
            <a:spLocks noChangeArrowheads="1"/>
          </p:cNvSpPr>
          <p:nvPr/>
        </p:nvSpPr>
        <p:spPr bwMode="auto">
          <a:xfrm>
            <a:off x="7870826" y="3784600"/>
            <a:ext cx="574675" cy="406400"/>
          </a:xfrm>
          <a:prstGeom prst="rect">
            <a:avLst/>
          </a:prstGeom>
          <a:solidFill>
            <a:srgbClr val="0070C0"/>
          </a:solidFill>
          <a:ln w="9525" algn="ctr">
            <a:solidFill>
              <a:srgbClr val="0070C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ctr" hangingPunct="1">
              <a:spcBef>
                <a:spcPct val="0"/>
              </a:spcBef>
              <a:buFontTx/>
              <a:buNone/>
            </a:pPr>
            <a:r>
              <a:rPr lang="pt-BR" altLang="pt-BR" sz="1800" b="1">
                <a:solidFill>
                  <a:srgbClr val="FFFFFF"/>
                </a:solidFill>
                <a:cs typeface="Arial" panose="020B0604020202020204" pitchFamily="34" charset="0"/>
              </a:rPr>
              <a:t>b</a:t>
            </a:r>
          </a:p>
        </p:txBody>
      </p:sp>
      <p:cxnSp>
        <p:nvCxnSpPr>
          <p:cNvPr id="44" name="Conector de seta reta 43"/>
          <p:cNvCxnSpPr/>
          <p:nvPr/>
        </p:nvCxnSpPr>
        <p:spPr bwMode="auto">
          <a:xfrm>
            <a:off x="5231567" y="3237589"/>
            <a:ext cx="1989971" cy="535899"/>
          </a:xfrm>
          <a:prstGeom prst="straightConnector1">
            <a:avLst/>
          </a:prstGeom>
          <a:solidFill>
            <a:srgbClr val="00B8FF"/>
          </a:solidFill>
          <a:ln w="28575" cap="flat" cmpd="sng" algn="ctr">
            <a:solidFill>
              <a:schemeClr val="accent6">
                <a:lumMod val="75000"/>
              </a:schemeClr>
            </a:solidFill>
            <a:prstDash val="sysDash"/>
            <a:round/>
            <a:headEnd type="none" w="med" len="med"/>
            <a:tailEnd type="arrow"/>
          </a:ln>
          <a:effectLst/>
        </p:spPr>
      </p:cxnSp>
      <p:sp>
        <p:nvSpPr>
          <p:cNvPr id="27692" name="CaixaDeTexto 1"/>
          <p:cNvSpPr txBox="1">
            <a:spLocks noChangeArrowheads="1"/>
          </p:cNvSpPr>
          <p:nvPr/>
        </p:nvSpPr>
        <p:spPr bwMode="auto">
          <a:xfrm>
            <a:off x="6790544" y="5717500"/>
            <a:ext cx="5130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b="1" dirty="0">
                <a:cs typeface="Arial" panose="020B0604020202020204" pitchFamily="34" charset="0"/>
              </a:rPr>
              <a:t>Nesta situação, houve subestimação da OR</a:t>
            </a:r>
          </a:p>
        </p:txBody>
      </p:sp>
    </p:spTree>
    <p:extLst>
      <p:ext uri="{BB962C8B-B14F-4D97-AF65-F5344CB8AC3E}">
        <p14:creationId xmlns:p14="http://schemas.microsoft.com/office/powerpoint/2010/main" val="4052201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Text Box 21"/>
          <p:cNvSpPr txBox="1">
            <a:spLocks noChangeArrowheads="1"/>
          </p:cNvSpPr>
          <p:nvPr/>
        </p:nvSpPr>
        <p:spPr bwMode="auto">
          <a:xfrm>
            <a:off x="2208214" y="1268414"/>
            <a:ext cx="8231187" cy="1271589"/>
          </a:xfrm>
          <a:prstGeom prst="rect">
            <a:avLst/>
          </a:prstGeom>
          <a:noFill/>
          <a:ln w="9525" cap="flat">
            <a:noFill/>
            <a:round/>
            <a:headEnd/>
            <a:tailEnd/>
          </a:ln>
          <a:effectLst/>
        </p:spPr>
        <p:txBody>
          <a:bodyPr wrap="none" lIns="90000" tIns="45000" rIns="90000" bIns="45000"/>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Algumas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mulheres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casela</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nunca</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amamentaram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apesar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de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ter</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recebido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orientação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no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Pré</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-natal. Mas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ficaram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envergonhadas</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no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momento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da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entrevista</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e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mentiram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dizendo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que</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não</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sz="2000" dirty="0" err="1">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receberam</a:t>
            </a:r>
            <a:r>
              <a:rPr lang="en-US" sz="20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t>
            </a: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latin typeface="Arial" charset="0"/>
                <a:ea typeface="ＭＳ Ｐゴシック" panose="020B0600070205080204" pitchFamily="34" charset="-128"/>
              </a:rPr>
              <a:t>                             </a:t>
            </a:r>
            <a:r>
              <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No </a:t>
            </a:r>
            <a:r>
              <a:rPr lang="en-US" dirty="0" err="1"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estudo</a:t>
            </a:r>
            <a:r>
              <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dirty="0" err="1"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Aumento</a:t>
            </a:r>
            <a:r>
              <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da </a:t>
            </a:r>
            <a:r>
              <a:rPr lang="en-US" dirty="0" err="1"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casela</a:t>
            </a:r>
            <a:r>
              <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 – </a:t>
            </a:r>
            <a:r>
              <a:rPr lang="en-US" dirty="0" err="1"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casos</a:t>
            </a:r>
            <a:r>
              <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 </a:t>
            </a:r>
            <a:r>
              <a:rPr lang="en-US" dirty="0" err="1"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rPr>
              <a:t>expostos</a:t>
            </a:r>
            <a:endPar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smtClean="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a:p>
            <a:pPr marL="342900" indent="-342900"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latin typeface="Arial" charset="0"/>
                <a:ea typeface="ＭＳ Ｐゴシック" panose="020B0600070205080204" pitchFamily="34" charset="-128"/>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ＭＳ Ｐゴシック" panose="020B0600070205080204" pitchFamily="34" charset="-128"/>
            </a:endParaRPr>
          </a:p>
        </p:txBody>
      </p:sp>
      <p:sp>
        <p:nvSpPr>
          <p:cNvPr id="31747" name="Text Box 22"/>
          <p:cNvSpPr txBox="1">
            <a:spLocks noChangeArrowheads="1"/>
          </p:cNvSpPr>
          <p:nvPr/>
        </p:nvSpPr>
        <p:spPr bwMode="auto">
          <a:xfrm>
            <a:off x="4872039" y="333375"/>
            <a:ext cx="2262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pt-BR" sz="2800" b="1" dirty="0" err="1">
                <a:solidFill>
                  <a:srgbClr val="0070C0"/>
                </a:solidFill>
                <a:latin typeface="Calibri Light" panose="020F0302020204030204" pitchFamily="34" charset="0"/>
                <a:cs typeface="Calibri Light" panose="020F0302020204030204" pitchFamily="34" charset="0"/>
              </a:rPr>
              <a:t>Viés</a:t>
            </a:r>
            <a:r>
              <a:rPr lang="en-US" altLang="pt-BR" sz="2800" b="1" dirty="0">
                <a:solidFill>
                  <a:srgbClr val="0070C0"/>
                </a:solidFill>
                <a:latin typeface="Calibri Light" panose="020F0302020204030204" pitchFamily="34" charset="0"/>
                <a:cs typeface="Calibri Light" panose="020F0302020204030204" pitchFamily="34" charset="0"/>
              </a:rPr>
              <a:t> de </a:t>
            </a:r>
            <a:r>
              <a:rPr lang="en-US" altLang="pt-BR" sz="2800" b="1" dirty="0" err="1">
                <a:solidFill>
                  <a:srgbClr val="0070C0"/>
                </a:solidFill>
                <a:latin typeface="Calibri Light" panose="020F0302020204030204" pitchFamily="34" charset="0"/>
                <a:cs typeface="Calibri Light" panose="020F0302020204030204" pitchFamily="34" charset="0"/>
              </a:rPr>
              <a:t>informação</a:t>
            </a:r>
            <a:r>
              <a:rPr lang="en-US" altLang="pt-BR" sz="2800" b="1" dirty="0">
                <a:solidFill>
                  <a:srgbClr val="0070C0"/>
                </a:solidFill>
                <a:latin typeface="Calibri Light" panose="020F0302020204030204" pitchFamily="34" charset="0"/>
                <a:cs typeface="Calibri Light" panose="020F0302020204030204" pitchFamily="34" charset="0"/>
              </a:rPr>
              <a:t> (</a:t>
            </a:r>
            <a:r>
              <a:rPr lang="en-US" altLang="pt-BR" sz="2800" b="1" dirty="0" err="1">
                <a:solidFill>
                  <a:srgbClr val="0070C0"/>
                </a:solidFill>
                <a:latin typeface="Calibri Light" panose="020F0302020204030204" pitchFamily="34" charset="0"/>
                <a:cs typeface="Calibri Light" panose="020F0302020204030204" pitchFamily="34" charset="0"/>
              </a:rPr>
              <a:t>ou</a:t>
            </a:r>
            <a:r>
              <a:rPr lang="en-US" altLang="pt-BR" sz="2800" b="1" dirty="0">
                <a:solidFill>
                  <a:srgbClr val="0070C0"/>
                </a:solidFill>
                <a:latin typeface="Calibri Light" panose="020F0302020204030204" pitchFamily="34" charset="0"/>
                <a:cs typeface="Calibri Light" panose="020F0302020204030204" pitchFamily="34" charset="0"/>
              </a:rPr>
              <a:t> </a:t>
            </a:r>
            <a:r>
              <a:rPr lang="en-US" altLang="pt-BR" sz="2800" b="1" dirty="0" err="1">
                <a:solidFill>
                  <a:srgbClr val="0070C0"/>
                </a:solidFill>
                <a:latin typeface="Calibri Light" panose="020F0302020204030204" pitchFamily="34" charset="0"/>
                <a:cs typeface="Calibri Light" panose="020F0302020204030204" pitchFamily="34" charset="0"/>
              </a:rPr>
              <a:t>classificação</a:t>
            </a:r>
            <a:r>
              <a:rPr lang="en-US" altLang="pt-BR" sz="2800" b="1" dirty="0">
                <a:solidFill>
                  <a:srgbClr val="0070C0"/>
                </a:solidFill>
                <a:latin typeface="Calibri Light" panose="020F0302020204030204" pitchFamily="34" charset="0"/>
                <a:cs typeface="Calibri Light" panose="020F0302020204030204" pitchFamily="34" charset="0"/>
              </a:rPr>
              <a:t> </a:t>
            </a:r>
            <a:r>
              <a:rPr lang="en-US" altLang="pt-BR" sz="2800" b="1" dirty="0" err="1">
                <a:solidFill>
                  <a:srgbClr val="0070C0"/>
                </a:solidFill>
                <a:latin typeface="Calibri Light" panose="020F0302020204030204" pitchFamily="34" charset="0"/>
                <a:cs typeface="Calibri Light" panose="020F0302020204030204" pitchFamily="34" charset="0"/>
              </a:rPr>
              <a:t>ou</a:t>
            </a:r>
            <a:r>
              <a:rPr lang="en-US" altLang="pt-BR" sz="2800" b="1" dirty="0">
                <a:solidFill>
                  <a:srgbClr val="0070C0"/>
                </a:solidFill>
                <a:latin typeface="Calibri Light" panose="020F0302020204030204" pitchFamily="34" charset="0"/>
                <a:cs typeface="Calibri Light" panose="020F0302020204030204" pitchFamily="34" charset="0"/>
              </a:rPr>
              <a:t> </a:t>
            </a:r>
            <a:r>
              <a:rPr lang="en-US" altLang="pt-BR" sz="2800" b="1" dirty="0" err="1">
                <a:solidFill>
                  <a:srgbClr val="0070C0"/>
                </a:solidFill>
                <a:latin typeface="Calibri Light" panose="020F0302020204030204" pitchFamily="34" charset="0"/>
                <a:cs typeface="Calibri Light" panose="020F0302020204030204" pitchFamily="34" charset="0"/>
              </a:rPr>
              <a:t>aferição</a:t>
            </a:r>
            <a:r>
              <a:rPr lang="en-US" altLang="pt-BR" sz="2800" b="1" dirty="0">
                <a:solidFill>
                  <a:srgbClr val="0070C0"/>
                </a:solidFill>
                <a:latin typeface="Calibri Light" panose="020F0302020204030204" pitchFamily="34" charset="0"/>
                <a:cs typeface="Calibri Light" panose="020F0302020204030204" pitchFamily="34" charset="0"/>
              </a:rPr>
              <a:t>)</a:t>
            </a:r>
          </a:p>
        </p:txBody>
      </p:sp>
      <p:graphicFrame>
        <p:nvGraphicFramePr>
          <p:cNvPr id="28" name="Tabela 27"/>
          <p:cNvGraphicFramePr>
            <a:graphicFrameLocks noGrp="1"/>
          </p:cNvGraphicFramePr>
          <p:nvPr>
            <p:extLst>
              <p:ext uri="{D42A27DB-BD31-4B8C-83A1-F6EECF244321}">
                <p14:modId xmlns:p14="http://schemas.microsoft.com/office/powerpoint/2010/main" val="4168021999"/>
              </p:ext>
            </p:extLst>
          </p:nvPr>
        </p:nvGraphicFramePr>
        <p:xfrm>
          <a:off x="1595718" y="3500438"/>
          <a:ext cx="2401607" cy="1282700"/>
        </p:xfrm>
        <a:graphic>
          <a:graphicData uri="http://schemas.openxmlformats.org/drawingml/2006/table">
            <a:tbl>
              <a:tblPr/>
              <a:tblGrid>
                <a:gridCol w="1182407">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tblGrid>
              <a:tr h="274377">
                <a:tc>
                  <a:txBody>
                    <a:bodyPr/>
                    <a:lstStyle/>
                    <a:p>
                      <a:pPr algn="l" fontAlgn="b"/>
                      <a:endParaRPr lang="pt-BR"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pt-BR" sz="1400" b="1" i="0" u="none" strike="noStrike" dirty="0" smtClean="0">
                          <a:solidFill>
                            <a:srgbClr val="000000"/>
                          </a:solidFill>
                          <a:latin typeface="Arial" panose="020B0604020202020204" pitchFamily="34" charset="0"/>
                          <a:cs typeface="Arial" panose="020B0604020202020204" pitchFamily="34" charset="0"/>
                        </a:rPr>
                        <a:t>Casos</a:t>
                      </a:r>
                      <a:endParaRPr lang="pt-BR"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400" b="1" i="0" u="none" strike="noStrike" dirty="0" err="1" smtClean="0">
                          <a:solidFill>
                            <a:srgbClr val="000000"/>
                          </a:solidFill>
                          <a:latin typeface="Arial" panose="020B0604020202020204" pitchFamily="34" charset="0"/>
                          <a:cs typeface="Arial" panose="020B0604020202020204" pitchFamily="34" charset="0"/>
                        </a:rPr>
                        <a:t>Contr</a:t>
                      </a:r>
                      <a:endParaRPr lang="pt-BR"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9568">
                <a:tc>
                  <a:txBody>
                    <a:bodyPr/>
                    <a:lstStyle/>
                    <a:p>
                      <a:pPr algn="l" fontAlgn="b"/>
                      <a:r>
                        <a:rPr lang="pt-BR" sz="1600" b="0" i="0" u="none" strike="noStrike" dirty="0" smtClean="0">
                          <a:solidFill>
                            <a:srgbClr val="000000"/>
                          </a:solidFill>
                          <a:latin typeface="Arial" panose="020B0604020202020204" pitchFamily="34" charset="0"/>
                          <a:cs typeface="Arial" panose="020B0604020202020204" pitchFamily="34" charset="0"/>
                        </a:rPr>
                        <a:t>Expostos</a:t>
                      </a:r>
                      <a:endParaRPr lang="pt-BR" sz="16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a:solidFill>
                            <a:srgbClr val="FFFFFF"/>
                          </a:solidFill>
                          <a:latin typeface="Calibri"/>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ctr" fontAlgn="ctr"/>
                      <a:r>
                        <a:rPr lang="pt-BR" sz="1800" b="1" i="0" u="none" strike="noStrike" dirty="0">
                          <a:solidFill>
                            <a:srgbClr val="FFFFFF"/>
                          </a:solidFill>
                          <a:latin typeface="Calibri"/>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1"/>
                  </a:ext>
                </a:extLst>
              </a:tr>
              <a:tr h="548755">
                <a:tc>
                  <a:txBody>
                    <a:bodyPr/>
                    <a:lstStyle/>
                    <a:p>
                      <a:pPr algn="l" fontAlgn="b"/>
                      <a:r>
                        <a:rPr lang="pt-BR" sz="1600" b="0" i="0" u="none" strike="noStrike" dirty="0" smtClean="0">
                          <a:solidFill>
                            <a:srgbClr val="000000"/>
                          </a:solidFill>
                          <a:latin typeface="Arial" panose="020B0604020202020204" pitchFamily="34" charset="0"/>
                          <a:cs typeface="Arial" panose="020B0604020202020204" pitchFamily="34" charset="0"/>
                        </a:rPr>
                        <a:t>Não </a:t>
                      </a:r>
                      <a:r>
                        <a:rPr lang="pt-BR" sz="1600" b="0" i="0" u="none" strike="noStrike" dirty="0">
                          <a:solidFill>
                            <a:srgbClr val="000000"/>
                          </a:solidFill>
                          <a:latin typeface="Arial" panose="020B0604020202020204" pitchFamily="34" charset="0"/>
                          <a:cs typeface="Arial" panose="020B0604020202020204" pitchFamily="34" charset="0"/>
                        </a:rPr>
                        <a:t>expostos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dirty="0">
                          <a:solidFill>
                            <a:schemeClr val="tx1"/>
                          </a:solidFill>
                          <a:latin typeface="Calibri"/>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8CA1"/>
                    </a:solidFill>
                  </a:tcPr>
                </a:tc>
                <a:tc>
                  <a:txBody>
                    <a:bodyPr/>
                    <a:lstStyle/>
                    <a:p>
                      <a:pPr algn="ctr" fontAlgn="ctr"/>
                      <a:r>
                        <a:rPr lang="pt-BR" sz="1800" b="1" i="0" u="none" strike="noStrike" dirty="0">
                          <a:solidFill>
                            <a:schemeClr val="tx1"/>
                          </a:solidFill>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bl>
          </a:graphicData>
        </a:graphic>
      </p:graphicFrame>
      <p:sp>
        <p:nvSpPr>
          <p:cNvPr id="31764" name="CaixaDeTexto 29"/>
          <p:cNvSpPr txBox="1">
            <a:spLocks noChangeArrowheads="1"/>
          </p:cNvSpPr>
          <p:nvPr/>
        </p:nvSpPr>
        <p:spPr bwMode="auto">
          <a:xfrm>
            <a:off x="1800225" y="3005139"/>
            <a:ext cx="160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dirty="0"/>
              <a:t>Na população</a:t>
            </a:r>
          </a:p>
        </p:txBody>
      </p:sp>
      <p:sp>
        <p:nvSpPr>
          <p:cNvPr id="31765" name="Retângulo 30"/>
          <p:cNvSpPr>
            <a:spLocks noChangeArrowheads="1"/>
          </p:cNvSpPr>
          <p:nvPr/>
        </p:nvSpPr>
        <p:spPr bwMode="auto">
          <a:xfrm>
            <a:off x="2782889" y="3773488"/>
            <a:ext cx="625475" cy="652462"/>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a:solidFill>
                  <a:schemeClr val="bg1"/>
                </a:solidFill>
              </a:rPr>
              <a:t>  </a:t>
            </a:r>
            <a:r>
              <a:rPr lang="pt-BR" altLang="pt-BR" sz="1800"/>
              <a:t>a</a:t>
            </a:r>
            <a:endParaRPr lang="pt-BR" altLang="pt-BR" sz="1800">
              <a:solidFill>
                <a:schemeClr val="bg1"/>
              </a:solidFill>
            </a:endParaRPr>
          </a:p>
          <a:p>
            <a:pPr eaLnBrk="1" hangingPunct="1">
              <a:spcBef>
                <a:spcPct val="0"/>
              </a:spcBef>
              <a:buClr>
                <a:srgbClr val="000000"/>
              </a:buClr>
              <a:buFont typeface="Times New Roman" panose="02020603050405020304" pitchFamily="18" charset="0"/>
              <a:buNone/>
            </a:pPr>
            <a:r>
              <a:rPr lang="pt-BR" altLang="pt-BR" sz="1800"/>
              <a:t>  </a:t>
            </a:r>
            <a:endParaRPr lang="pt-BR" altLang="pt-BR" sz="1800">
              <a:solidFill>
                <a:schemeClr val="bg1"/>
              </a:solidFill>
            </a:endParaRPr>
          </a:p>
        </p:txBody>
      </p:sp>
      <p:sp>
        <p:nvSpPr>
          <p:cNvPr id="31766" name="Retângulo 36"/>
          <p:cNvSpPr>
            <a:spLocks noChangeArrowheads="1"/>
          </p:cNvSpPr>
          <p:nvPr/>
        </p:nvSpPr>
        <p:spPr bwMode="auto">
          <a:xfrm>
            <a:off x="2063751" y="5084764"/>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dirty="0"/>
              <a:t>a/c</a:t>
            </a:r>
            <a:r>
              <a:rPr lang="pt-BR" altLang="pt-BR" sz="1800" b="1" dirty="0">
                <a:solidFill>
                  <a:srgbClr val="FF0000"/>
                </a:solidFill>
              </a:rPr>
              <a:t>&gt;</a:t>
            </a:r>
            <a:r>
              <a:rPr lang="pt-BR" altLang="pt-BR" sz="1800" dirty="0"/>
              <a:t>b/</a:t>
            </a:r>
            <a:r>
              <a:rPr lang="pt-BR" altLang="pt-BR" sz="1800" dirty="0" err="1"/>
              <a:t>d</a:t>
            </a:r>
            <a:r>
              <a:rPr lang="pt-BR" altLang="pt-BR" sz="1800" dirty="0" err="1">
                <a:sym typeface="Symbol" panose="05050102010706020507" pitchFamily="18" charset="2"/>
              </a:rPr>
              <a:t></a:t>
            </a:r>
            <a:r>
              <a:rPr lang="pt-BR" altLang="pt-BR" sz="1800" dirty="0" err="1"/>
              <a:t>OR</a:t>
            </a:r>
            <a:r>
              <a:rPr lang="pt-BR" altLang="pt-BR" sz="1800" b="1" dirty="0">
                <a:solidFill>
                  <a:srgbClr val="FF0000"/>
                </a:solidFill>
              </a:rPr>
              <a:t>= </a:t>
            </a:r>
            <a:r>
              <a:rPr lang="pt-BR" altLang="pt-BR" sz="1800" dirty="0"/>
              <a:t>5,0</a:t>
            </a:r>
          </a:p>
        </p:txBody>
      </p:sp>
      <p:graphicFrame>
        <p:nvGraphicFramePr>
          <p:cNvPr id="38" name="Tabela 37"/>
          <p:cNvGraphicFramePr>
            <a:graphicFrameLocks noGrp="1"/>
          </p:cNvGraphicFramePr>
          <p:nvPr>
            <p:extLst>
              <p:ext uri="{D42A27DB-BD31-4B8C-83A1-F6EECF244321}">
                <p14:modId xmlns:p14="http://schemas.microsoft.com/office/powerpoint/2010/main" val="2607907645"/>
              </p:ext>
            </p:extLst>
          </p:nvPr>
        </p:nvGraphicFramePr>
        <p:xfrm>
          <a:off x="6240463" y="3500435"/>
          <a:ext cx="2222500" cy="1408115"/>
        </p:xfrm>
        <a:graphic>
          <a:graphicData uri="http://schemas.openxmlformats.org/drawingml/2006/table">
            <a:tbl>
              <a:tblPr/>
              <a:tblGrid>
                <a:gridCol w="10033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tblGrid>
              <a:tr h="328825">
                <a:tc>
                  <a:txBody>
                    <a:bodyPr/>
                    <a:lstStyle/>
                    <a:p>
                      <a:pPr algn="l" fontAlgn="b"/>
                      <a:endParaRPr lang="pt-BR"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pt-BR" sz="1400" b="1" i="0" u="none" strike="noStrike" dirty="0" smtClean="0">
                          <a:solidFill>
                            <a:srgbClr val="000000"/>
                          </a:solidFill>
                          <a:latin typeface="Arial" panose="020B0604020202020204" pitchFamily="34" charset="0"/>
                          <a:cs typeface="Arial" panose="020B0604020202020204" pitchFamily="34" charset="0"/>
                        </a:rPr>
                        <a:t>Casos</a:t>
                      </a:r>
                      <a:endParaRPr lang="pt-BR"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400" b="1" i="0" u="none" strike="noStrike" dirty="0" err="1" smtClean="0">
                          <a:solidFill>
                            <a:srgbClr val="000000"/>
                          </a:solidFill>
                          <a:latin typeface="Arial" panose="020B0604020202020204" pitchFamily="34" charset="0"/>
                          <a:cs typeface="Arial" panose="020B0604020202020204" pitchFamily="34" charset="0"/>
                        </a:rPr>
                        <a:t>Contr</a:t>
                      </a:r>
                      <a:endParaRPr lang="pt-BR"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50766">
                <a:tc>
                  <a:txBody>
                    <a:bodyPr/>
                    <a:lstStyle/>
                    <a:p>
                      <a:pPr algn="l" fontAlgn="b"/>
                      <a:r>
                        <a:rPr lang="pt-BR" sz="1600" b="0" i="0" u="none" strike="noStrike" dirty="0" smtClean="0">
                          <a:solidFill>
                            <a:srgbClr val="000000"/>
                          </a:solidFill>
                          <a:latin typeface="Arial" panose="020B0604020202020204" pitchFamily="34" charset="0"/>
                          <a:cs typeface="Arial" panose="020B0604020202020204" pitchFamily="34" charset="0"/>
                        </a:rPr>
                        <a:t>Expostos</a:t>
                      </a:r>
                      <a:endParaRPr lang="pt-BR" sz="16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800" b="1" i="0" u="none" strike="noStrike" dirty="0">
                          <a:solidFill>
                            <a:srgbClr val="FFFFFF"/>
                          </a:solidFill>
                          <a:latin typeface="Arial" panose="020B0604020202020204" pitchFamily="34" charset="0"/>
                          <a:cs typeface="Arial" panose="020B0604020202020204" pitchFamily="34"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ctr" fontAlgn="ctr"/>
                      <a:r>
                        <a:rPr lang="pt-BR" sz="1800" b="1" i="0" u="none" strike="noStrike" dirty="0">
                          <a:solidFill>
                            <a:srgbClr val="FFFFFF"/>
                          </a:solidFill>
                          <a:latin typeface="Arial" panose="020B0604020202020204" pitchFamily="34" charset="0"/>
                          <a:cs typeface="Arial" panose="020B0604020202020204" pitchFamily="34"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1"/>
                  </a:ext>
                </a:extLst>
              </a:tr>
              <a:tr h="528524">
                <a:tc>
                  <a:txBody>
                    <a:bodyPr/>
                    <a:lstStyle/>
                    <a:p>
                      <a:pPr algn="l" fontAlgn="b"/>
                      <a:r>
                        <a:rPr lang="pt-BR" sz="1600" b="0" i="0" u="none" strike="noStrike" dirty="0" smtClean="0">
                          <a:solidFill>
                            <a:srgbClr val="000000"/>
                          </a:solidFill>
                          <a:latin typeface="Arial" panose="020B0604020202020204" pitchFamily="34" charset="0"/>
                          <a:cs typeface="Arial" panose="020B0604020202020204" pitchFamily="34" charset="0"/>
                        </a:rPr>
                        <a:t>Não </a:t>
                      </a:r>
                      <a:r>
                        <a:rPr lang="pt-BR" sz="1600" b="0" i="0" u="none" strike="noStrike" dirty="0">
                          <a:solidFill>
                            <a:srgbClr val="000000"/>
                          </a:solidFill>
                          <a:latin typeface="Arial" panose="020B0604020202020204" pitchFamily="34" charset="0"/>
                          <a:cs typeface="Arial" panose="020B0604020202020204" pitchFamily="34" charset="0"/>
                        </a:rPr>
                        <a:t>expostos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pt-BR" sz="1600" b="1" i="0" u="none" strike="noStrike" dirty="0" smtClean="0">
                        <a:solidFill>
                          <a:schemeClr val="tx1"/>
                        </a:solidFill>
                        <a:latin typeface="Arial" panose="020B0604020202020204" pitchFamily="34" charset="0"/>
                        <a:cs typeface="Arial" panose="020B0604020202020204" pitchFamily="34" charset="0"/>
                      </a:endParaRPr>
                    </a:p>
                    <a:p>
                      <a:pPr algn="ctr" fontAlgn="ctr"/>
                      <a:r>
                        <a:rPr lang="pt-BR" sz="1600" b="1" i="0" u="none" strike="noStrike" dirty="0" smtClean="0">
                          <a:solidFill>
                            <a:schemeClr val="tx1"/>
                          </a:solidFill>
                          <a:latin typeface="Arial" panose="020B0604020202020204" pitchFamily="34" charset="0"/>
                          <a:cs typeface="Arial" panose="020B0604020202020204" pitchFamily="34" charset="0"/>
                        </a:rPr>
                        <a:t>c</a:t>
                      </a:r>
                      <a:endParaRPr lang="pt-BR" sz="1600" b="1"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8CA1"/>
                    </a:solidFill>
                  </a:tcPr>
                </a:tc>
                <a:tc>
                  <a:txBody>
                    <a:bodyPr/>
                    <a:lstStyle/>
                    <a:p>
                      <a:pPr algn="ctr" fontAlgn="ctr"/>
                      <a:r>
                        <a:rPr lang="pt-BR" sz="1800" b="1" i="0" u="none" strike="noStrike" dirty="0">
                          <a:solidFill>
                            <a:schemeClr val="tx1"/>
                          </a:solidFill>
                          <a:latin typeface="Arial" panose="020B0604020202020204" pitchFamily="34" charset="0"/>
                          <a:cs typeface="Arial" panose="020B060402020202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bl>
          </a:graphicData>
        </a:graphic>
      </p:graphicFrame>
      <p:sp>
        <p:nvSpPr>
          <p:cNvPr id="31783" name="CaixaDeTexto 38"/>
          <p:cNvSpPr txBox="1">
            <a:spLocks noChangeArrowheads="1"/>
          </p:cNvSpPr>
          <p:nvPr/>
        </p:nvSpPr>
        <p:spPr bwMode="auto">
          <a:xfrm>
            <a:off x="9170231" y="5171611"/>
            <a:ext cx="1187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b="1" dirty="0"/>
              <a:t>Viés</a:t>
            </a:r>
          </a:p>
        </p:txBody>
      </p:sp>
      <p:sp>
        <p:nvSpPr>
          <p:cNvPr id="31784" name="Retângulo 39"/>
          <p:cNvSpPr>
            <a:spLocks noChangeArrowheads="1"/>
          </p:cNvSpPr>
          <p:nvPr/>
        </p:nvSpPr>
        <p:spPr bwMode="auto">
          <a:xfrm>
            <a:off x="7246939" y="3784600"/>
            <a:ext cx="623887" cy="787401"/>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dirty="0">
                <a:solidFill>
                  <a:schemeClr val="bg1"/>
                </a:solidFill>
              </a:rPr>
              <a:t>  </a:t>
            </a:r>
            <a:r>
              <a:rPr lang="pt-BR" altLang="pt-BR" sz="1800" dirty="0"/>
              <a:t>a</a:t>
            </a:r>
            <a:endParaRPr lang="pt-BR" altLang="pt-BR" sz="1800" dirty="0">
              <a:solidFill>
                <a:schemeClr val="bg1"/>
              </a:solidFill>
            </a:endParaRPr>
          </a:p>
          <a:p>
            <a:pPr eaLnBrk="1" hangingPunct="1">
              <a:spcBef>
                <a:spcPct val="0"/>
              </a:spcBef>
              <a:buClr>
                <a:srgbClr val="000000"/>
              </a:buClr>
              <a:buFont typeface="Times New Roman" panose="02020603050405020304" pitchFamily="18" charset="0"/>
              <a:buNone/>
            </a:pPr>
            <a:r>
              <a:rPr lang="pt-BR" altLang="pt-BR" sz="1800" dirty="0"/>
              <a:t>  </a:t>
            </a:r>
            <a:endParaRPr lang="pt-BR" altLang="pt-BR" sz="1800" dirty="0">
              <a:solidFill>
                <a:schemeClr val="bg1"/>
              </a:solidFill>
            </a:endParaRPr>
          </a:p>
        </p:txBody>
      </p:sp>
      <p:sp>
        <p:nvSpPr>
          <p:cNvPr id="31785" name="Retângulo 40"/>
          <p:cNvSpPr>
            <a:spLocks noChangeArrowheads="1"/>
          </p:cNvSpPr>
          <p:nvPr/>
        </p:nvSpPr>
        <p:spPr bwMode="auto">
          <a:xfrm>
            <a:off x="6672264" y="5084764"/>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dirty="0"/>
              <a:t>a/c</a:t>
            </a:r>
            <a:r>
              <a:rPr lang="pt-BR" altLang="pt-BR" sz="1800" b="1" dirty="0"/>
              <a:t>&gt;</a:t>
            </a:r>
            <a:r>
              <a:rPr lang="pt-BR" altLang="pt-BR" sz="1800" dirty="0"/>
              <a:t>b/d</a:t>
            </a:r>
            <a:r>
              <a:rPr lang="pt-BR" altLang="pt-BR" sz="1800" dirty="0">
                <a:sym typeface="Symbol" panose="05050102010706020507" pitchFamily="18" charset="2"/>
              </a:rPr>
              <a:t> </a:t>
            </a:r>
            <a:r>
              <a:rPr lang="pt-BR" altLang="pt-BR" sz="1800" dirty="0"/>
              <a:t>OR</a:t>
            </a:r>
            <a:r>
              <a:rPr lang="pt-BR" altLang="pt-BR" sz="1800" b="1" dirty="0"/>
              <a:t>≠ 6,0</a:t>
            </a:r>
            <a:r>
              <a:rPr lang="pt-BR" altLang="pt-BR" sz="1800" dirty="0">
                <a:solidFill>
                  <a:srgbClr val="FF0000"/>
                </a:solidFill>
              </a:rPr>
              <a:t> </a:t>
            </a:r>
            <a:endParaRPr lang="pt-BR" altLang="pt-BR" sz="1800" b="1" dirty="0">
              <a:solidFill>
                <a:srgbClr val="FF0000"/>
              </a:solidFill>
            </a:endParaRPr>
          </a:p>
        </p:txBody>
      </p:sp>
      <p:sp>
        <p:nvSpPr>
          <p:cNvPr id="31786" name="Retângulo 41"/>
          <p:cNvSpPr>
            <a:spLocks noChangeArrowheads="1"/>
          </p:cNvSpPr>
          <p:nvPr/>
        </p:nvSpPr>
        <p:spPr bwMode="auto">
          <a:xfrm>
            <a:off x="7870826" y="3784600"/>
            <a:ext cx="574675" cy="641350"/>
          </a:xfrm>
          <a:prstGeom prst="rect">
            <a:avLst/>
          </a:prstGeom>
          <a:solidFill>
            <a:srgbClr val="0070C0"/>
          </a:solidFill>
          <a:ln w="9525" algn="ctr">
            <a:solidFill>
              <a:srgbClr val="0070C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ctr" hangingPunct="1">
              <a:spcBef>
                <a:spcPct val="0"/>
              </a:spcBef>
              <a:buFontTx/>
              <a:buNone/>
            </a:pPr>
            <a:r>
              <a:rPr lang="pt-BR" altLang="pt-BR" sz="1800" b="1">
                <a:solidFill>
                  <a:srgbClr val="FFFFFF"/>
                </a:solidFill>
                <a:latin typeface="Calibri" panose="020F0502020204030204" pitchFamily="34" charset="0"/>
              </a:rPr>
              <a:t>b</a:t>
            </a:r>
          </a:p>
        </p:txBody>
      </p:sp>
      <p:cxnSp>
        <p:nvCxnSpPr>
          <p:cNvPr id="44" name="Conector de seta reta 43"/>
          <p:cNvCxnSpPr/>
          <p:nvPr/>
        </p:nvCxnSpPr>
        <p:spPr bwMode="auto">
          <a:xfrm>
            <a:off x="5021705" y="3608386"/>
            <a:ext cx="2225234" cy="288823"/>
          </a:xfrm>
          <a:prstGeom prst="straightConnector1">
            <a:avLst/>
          </a:prstGeom>
          <a:solidFill>
            <a:srgbClr val="00B8FF"/>
          </a:solidFill>
          <a:ln w="28575" cap="flat" cmpd="sng" algn="ctr">
            <a:solidFill>
              <a:schemeClr val="accent6">
                <a:lumMod val="75000"/>
              </a:schemeClr>
            </a:solidFill>
            <a:prstDash val="sysDash"/>
            <a:round/>
            <a:headEnd type="none" w="med" len="med"/>
            <a:tailEnd type="arrow"/>
          </a:ln>
          <a:effectLst/>
        </p:spPr>
      </p:cxnSp>
      <p:cxnSp>
        <p:nvCxnSpPr>
          <p:cNvPr id="5" name="Conector de seta reta 4"/>
          <p:cNvCxnSpPr/>
          <p:nvPr/>
        </p:nvCxnSpPr>
        <p:spPr>
          <a:xfrm flipV="1">
            <a:off x="8818563" y="5160964"/>
            <a:ext cx="0" cy="257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89" name="CaixaDeTexto 17"/>
          <p:cNvSpPr txBox="1">
            <a:spLocks noChangeArrowheads="1"/>
          </p:cNvSpPr>
          <p:nvPr/>
        </p:nvSpPr>
        <p:spPr bwMode="auto">
          <a:xfrm>
            <a:off x="6272732" y="5678387"/>
            <a:ext cx="54495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pt-BR" sz="1800" b="1" dirty="0"/>
              <a:t>Nesta situação, houve superestimação da OR</a:t>
            </a:r>
          </a:p>
        </p:txBody>
      </p:sp>
    </p:spTree>
    <p:extLst>
      <p:ext uri="{BB962C8B-B14F-4D97-AF65-F5344CB8AC3E}">
        <p14:creationId xmlns:p14="http://schemas.microsoft.com/office/powerpoint/2010/main" val="24135870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7"/>
          <p:cNvSpPr/>
          <p:nvPr/>
        </p:nvSpPr>
        <p:spPr>
          <a:xfrm>
            <a:off x="1974850" y="1581150"/>
            <a:ext cx="2063750" cy="742950"/>
          </a:xfrm>
          <a:custGeom>
            <a:avLst/>
            <a:gdLst>
              <a:gd name="connsiteX0" fmla="*/ 6350 w 2063750"/>
              <a:gd name="connsiteY0" fmla="*/ 743204 h 742950"/>
              <a:gd name="connsiteX1" fmla="*/ 2063750 w 2063750"/>
              <a:gd name="connsiteY1" fmla="*/ 743204 h 742950"/>
              <a:gd name="connsiteX2" fmla="*/ 2063750 w 2063750"/>
              <a:gd name="connsiteY2" fmla="*/ 19037 h 742950"/>
              <a:gd name="connsiteX3" fmla="*/ 6350 w 2063750"/>
              <a:gd name="connsiteY3" fmla="*/ 19037 h 742950"/>
              <a:gd name="connsiteX4" fmla="*/ 6350 w 2063750"/>
              <a:gd name="connsiteY4" fmla="*/ 743204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42950">
                <a:moveTo>
                  <a:pt x="6350" y="743204"/>
                </a:moveTo>
                <a:lnTo>
                  <a:pt x="2063750" y="743204"/>
                </a:lnTo>
                <a:lnTo>
                  <a:pt x="2063750" y="19037"/>
                </a:lnTo>
                <a:lnTo>
                  <a:pt x="6350" y="19037"/>
                </a:lnTo>
                <a:lnTo>
                  <a:pt x="6350" y="743204"/>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8" name="Freeform 8"/>
          <p:cNvSpPr/>
          <p:nvPr/>
        </p:nvSpPr>
        <p:spPr>
          <a:xfrm>
            <a:off x="4032250" y="1581150"/>
            <a:ext cx="2063750" cy="742950"/>
          </a:xfrm>
          <a:custGeom>
            <a:avLst/>
            <a:gdLst>
              <a:gd name="connsiteX0" fmla="*/ 6350 w 2063750"/>
              <a:gd name="connsiteY0" fmla="*/ 743204 h 742950"/>
              <a:gd name="connsiteX1" fmla="*/ 2063750 w 2063750"/>
              <a:gd name="connsiteY1" fmla="*/ 743204 h 742950"/>
              <a:gd name="connsiteX2" fmla="*/ 2063750 w 2063750"/>
              <a:gd name="connsiteY2" fmla="*/ 19037 h 742950"/>
              <a:gd name="connsiteX3" fmla="*/ 6350 w 2063750"/>
              <a:gd name="connsiteY3" fmla="*/ 19037 h 742950"/>
              <a:gd name="connsiteX4" fmla="*/ 6350 w 2063750"/>
              <a:gd name="connsiteY4" fmla="*/ 743204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42950">
                <a:moveTo>
                  <a:pt x="6350" y="743204"/>
                </a:moveTo>
                <a:lnTo>
                  <a:pt x="2063750" y="743204"/>
                </a:lnTo>
                <a:lnTo>
                  <a:pt x="2063750" y="19037"/>
                </a:lnTo>
                <a:lnTo>
                  <a:pt x="6350" y="19037"/>
                </a:lnTo>
                <a:lnTo>
                  <a:pt x="6350" y="743204"/>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9" name="Freeform 9"/>
          <p:cNvSpPr/>
          <p:nvPr/>
        </p:nvSpPr>
        <p:spPr>
          <a:xfrm>
            <a:off x="6089650" y="1581150"/>
            <a:ext cx="1657350" cy="742950"/>
          </a:xfrm>
          <a:custGeom>
            <a:avLst/>
            <a:gdLst>
              <a:gd name="connsiteX0" fmla="*/ 6350 w 1657350"/>
              <a:gd name="connsiteY0" fmla="*/ 743204 h 742950"/>
              <a:gd name="connsiteX1" fmla="*/ 1662557 w 1657350"/>
              <a:gd name="connsiteY1" fmla="*/ 743204 h 742950"/>
              <a:gd name="connsiteX2" fmla="*/ 1662557 w 1657350"/>
              <a:gd name="connsiteY2" fmla="*/ 19037 h 742950"/>
              <a:gd name="connsiteX3" fmla="*/ 6350 w 1657350"/>
              <a:gd name="connsiteY3" fmla="*/ 19037 h 742950"/>
              <a:gd name="connsiteX4" fmla="*/ 6350 w 1657350"/>
              <a:gd name="connsiteY4" fmla="*/ 743204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742950">
                <a:moveTo>
                  <a:pt x="6350" y="743204"/>
                </a:moveTo>
                <a:lnTo>
                  <a:pt x="1662557" y="743204"/>
                </a:lnTo>
                <a:lnTo>
                  <a:pt x="1662557" y="19037"/>
                </a:lnTo>
                <a:lnTo>
                  <a:pt x="6350" y="19037"/>
                </a:lnTo>
                <a:lnTo>
                  <a:pt x="6350" y="743204"/>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0" name="Freeform 10"/>
          <p:cNvSpPr/>
          <p:nvPr/>
        </p:nvSpPr>
        <p:spPr>
          <a:xfrm>
            <a:off x="7740650" y="1581150"/>
            <a:ext cx="2470150" cy="742950"/>
          </a:xfrm>
          <a:custGeom>
            <a:avLst/>
            <a:gdLst>
              <a:gd name="connsiteX0" fmla="*/ 11557 w 2470150"/>
              <a:gd name="connsiteY0" fmla="*/ 743204 h 742950"/>
              <a:gd name="connsiteX1" fmla="*/ 2470150 w 2470150"/>
              <a:gd name="connsiteY1" fmla="*/ 743204 h 742950"/>
              <a:gd name="connsiteX2" fmla="*/ 2470150 w 2470150"/>
              <a:gd name="connsiteY2" fmla="*/ 19037 h 742950"/>
              <a:gd name="connsiteX3" fmla="*/ 11557 w 2470150"/>
              <a:gd name="connsiteY3" fmla="*/ 19037 h 742950"/>
              <a:gd name="connsiteX4" fmla="*/ 11557 w 2470150"/>
              <a:gd name="connsiteY4" fmla="*/ 743204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742950">
                <a:moveTo>
                  <a:pt x="11557" y="743204"/>
                </a:moveTo>
                <a:lnTo>
                  <a:pt x="2470150" y="743204"/>
                </a:lnTo>
                <a:lnTo>
                  <a:pt x="2470150" y="19037"/>
                </a:lnTo>
                <a:lnTo>
                  <a:pt x="11557" y="19037"/>
                </a:lnTo>
                <a:lnTo>
                  <a:pt x="11557" y="743204"/>
                </a:lnTo>
                <a:close/>
              </a:path>
            </a:pathLst>
          </a:custGeom>
          <a:solidFill>
            <a:srgbClr val="B9DE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1" name="Freeform 11"/>
          <p:cNvSpPr/>
          <p:nvPr/>
        </p:nvSpPr>
        <p:spPr>
          <a:xfrm>
            <a:off x="1974850" y="2317750"/>
            <a:ext cx="2063750" cy="730250"/>
          </a:xfrm>
          <a:custGeom>
            <a:avLst/>
            <a:gdLst>
              <a:gd name="connsiteX0" fmla="*/ 6350 w 2063750"/>
              <a:gd name="connsiteY0" fmla="*/ 730758 h 730250"/>
              <a:gd name="connsiteX1" fmla="*/ 2063750 w 2063750"/>
              <a:gd name="connsiteY1" fmla="*/ 730758 h 730250"/>
              <a:gd name="connsiteX2" fmla="*/ 2063750 w 2063750"/>
              <a:gd name="connsiteY2" fmla="*/ 6591 h 730250"/>
              <a:gd name="connsiteX3" fmla="*/ 6350 w 2063750"/>
              <a:gd name="connsiteY3" fmla="*/ 6591 h 730250"/>
              <a:gd name="connsiteX4" fmla="*/ 6350 w 2063750"/>
              <a:gd name="connsiteY4" fmla="*/ 730758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30250">
                <a:moveTo>
                  <a:pt x="6350" y="730758"/>
                </a:moveTo>
                <a:lnTo>
                  <a:pt x="2063750" y="730758"/>
                </a:lnTo>
                <a:lnTo>
                  <a:pt x="2063750" y="6591"/>
                </a:lnTo>
                <a:lnTo>
                  <a:pt x="6350" y="6591"/>
                </a:lnTo>
                <a:lnTo>
                  <a:pt x="6350" y="730758"/>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2" name="Freeform 12"/>
          <p:cNvSpPr/>
          <p:nvPr/>
        </p:nvSpPr>
        <p:spPr>
          <a:xfrm>
            <a:off x="4032250" y="2317750"/>
            <a:ext cx="2063750" cy="730250"/>
          </a:xfrm>
          <a:custGeom>
            <a:avLst/>
            <a:gdLst>
              <a:gd name="connsiteX0" fmla="*/ 6350 w 2063750"/>
              <a:gd name="connsiteY0" fmla="*/ 730758 h 730250"/>
              <a:gd name="connsiteX1" fmla="*/ 2063750 w 2063750"/>
              <a:gd name="connsiteY1" fmla="*/ 730758 h 730250"/>
              <a:gd name="connsiteX2" fmla="*/ 2063750 w 2063750"/>
              <a:gd name="connsiteY2" fmla="*/ 6591 h 730250"/>
              <a:gd name="connsiteX3" fmla="*/ 6350 w 2063750"/>
              <a:gd name="connsiteY3" fmla="*/ 6591 h 730250"/>
              <a:gd name="connsiteX4" fmla="*/ 6350 w 2063750"/>
              <a:gd name="connsiteY4" fmla="*/ 730758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30250">
                <a:moveTo>
                  <a:pt x="6350" y="730758"/>
                </a:moveTo>
                <a:lnTo>
                  <a:pt x="2063750" y="730758"/>
                </a:lnTo>
                <a:lnTo>
                  <a:pt x="2063750" y="6591"/>
                </a:lnTo>
                <a:lnTo>
                  <a:pt x="6350" y="6591"/>
                </a:lnTo>
                <a:lnTo>
                  <a:pt x="6350" y="730758"/>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3" name="Freeform 13"/>
          <p:cNvSpPr/>
          <p:nvPr/>
        </p:nvSpPr>
        <p:spPr>
          <a:xfrm>
            <a:off x="6089649" y="2317750"/>
            <a:ext cx="1672049" cy="730250"/>
          </a:xfrm>
          <a:custGeom>
            <a:avLst/>
            <a:gdLst>
              <a:gd name="connsiteX0" fmla="*/ 6350 w 1657350"/>
              <a:gd name="connsiteY0" fmla="*/ 730758 h 730250"/>
              <a:gd name="connsiteX1" fmla="*/ 1662557 w 1657350"/>
              <a:gd name="connsiteY1" fmla="*/ 730758 h 730250"/>
              <a:gd name="connsiteX2" fmla="*/ 1662557 w 1657350"/>
              <a:gd name="connsiteY2" fmla="*/ 6591 h 730250"/>
              <a:gd name="connsiteX3" fmla="*/ 6350 w 1657350"/>
              <a:gd name="connsiteY3" fmla="*/ 6591 h 730250"/>
              <a:gd name="connsiteX4" fmla="*/ 6350 w 1657350"/>
              <a:gd name="connsiteY4" fmla="*/ 730758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730250">
                <a:moveTo>
                  <a:pt x="6350" y="730758"/>
                </a:moveTo>
                <a:lnTo>
                  <a:pt x="1662557" y="730758"/>
                </a:lnTo>
                <a:lnTo>
                  <a:pt x="1662557" y="6591"/>
                </a:lnTo>
                <a:lnTo>
                  <a:pt x="6350" y="6591"/>
                </a:lnTo>
                <a:lnTo>
                  <a:pt x="6350" y="730758"/>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4" name="Freeform 14"/>
          <p:cNvSpPr/>
          <p:nvPr/>
        </p:nvSpPr>
        <p:spPr>
          <a:xfrm>
            <a:off x="7747000" y="2317750"/>
            <a:ext cx="2501900" cy="730250"/>
          </a:xfrm>
          <a:custGeom>
            <a:avLst/>
            <a:gdLst>
              <a:gd name="connsiteX0" fmla="*/ 11557 w 2470150"/>
              <a:gd name="connsiteY0" fmla="*/ 730758 h 730250"/>
              <a:gd name="connsiteX1" fmla="*/ 2470150 w 2470150"/>
              <a:gd name="connsiteY1" fmla="*/ 730758 h 730250"/>
              <a:gd name="connsiteX2" fmla="*/ 2470150 w 2470150"/>
              <a:gd name="connsiteY2" fmla="*/ 6591 h 730250"/>
              <a:gd name="connsiteX3" fmla="*/ 11557 w 2470150"/>
              <a:gd name="connsiteY3" fmla="*/ 6591 h 730250"/>
              <a:gd name="connsiteX4" fmla="*/ 11557 w 2470150"/>
              <a:gd name="connsiteY4" fmla="*/ 730758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730250">
                <a:moveTo>
                  <a:pt x="11557" y="730758"/>
                </a:moveTo>
                <a:lnTo>
                  <a:pt x="2470150" y="730758"/>
                </a:lnTo>
                <a:lnTo>
                  <a:pt x="2470150" y="6591"/>
                </a:lnTo>
                <a:lnTo>
                  <a:pt x="11557" y="6591"/>
                </a:lnTo>
                <a:lnTo>
                  <a:pt x="11557" y="730758"/>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5" name="Freeform 15"/>
          <p:cNvSpPr/>
          <p:nvPr/>
        </p:nvSpPr>
        <p:spPr>
          <a:xfrm>
            <a:off x="1974850" y="3765550"/>
            <a:ext cx="2063750" cy="920750"/>
          </a:xfrm>
          <a:custGeom>
            <a:avLst/>
            <a:gdLst>
              <a:gd name="connsiteX0" fmla="*/ 6350 w 2063750"/>
              <a:gd name="connsiteY0" fmla="*/ 921512 h 920750"/>
              <a:gd name="connsiteX1" fmla="*/ 2063750 w 2063750"/>
              <a:gd name="connsiteY1" fmla="*/ 921512 h 920750"/>
              <a:gd name="connsiteX2" fmla="*/ 2063750 w 2063750"/>
              <a:gd name="connsiteY2" fmla="*/ 7112 h 920750"/>
              <a:gd name="connsiteX3" fmla="*/ 6350 w 2063750"/>
              <a:gd name="connsiteY3" fmla="*/ 7112 h 920750"/>
              <a:gd name="connsiteX4" fmla="*/ 6350 w 2063750"/>
              <a:gd name="connsiteY4" fmla="*/ 921512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920750">
                <a:moveTo>
                  <a:pt x="6350" y="921512"/>
                </a:moveTo>
                <a:lnTo>
                  <a:pt x="2063750" y="921512"/>
                </a:lnTo>
                <a:lnTo>
                  <a:pt x="2063750" y="7112"/>
                </a:lnTo>
                <a:lnTo>
                  <a:pt x="6350" y="7112"/>
                </a:lnTo>
                <a:lnTo>
                  <a:pt x="6350" y="921512"/>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6" name="Freeform 16"/>
          <p:cNvSpPr/>
          <p:nvPr/>
        </p:nvSpPr>
        <p:spPr>
          <a:xfrm>
            <a:off x="4032250" y="3765550"/>
            <a:ext cx="2063750" cy="920750"/>
          </a:xfrm>
          <a:custGeom>
            <a:avLst/>
            <a:gdLst>
              <a:gd name="connsiteX0" fmla="*/ 6350 w 2063750"/>
              <a:gd name="connsiteY0" fmla="*/ 921512 h 920750"/>
              <a:gd name="connsiteX1" fmla="*/ 2063750 w 2063750"/>
              <a:gd name="connsiteY1" fmla="*/ 921512 h 920750"/>
              <a:gd name="connsiteX2" fmla="*/ 2063750 w 2063750"/>
              <a:gd name="connsiteY2" fmla="*/ 7112 h 920750"/>
              <a:gd name="connsiteX3" fmla="*/ 6350 w 2063750"/>
              <a:gd name="connsiteY3" fmla="*/ 7112 h 920750"/>
              <a:gd name="connsiteX4" fmla="*/ 6350 w 2063750"/>
              <a:gd name="connsiteY4" fmla="*/ 921512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920750">
                <a:moveTo>
                  <a:pt x="6350" y="921512"/>
                </a:moveTo>
                <a:lnTo>
                  <a:pt x="2063750" y="921512"/>
                </a:lnTo>
                <a:lnTo>
                  <a:pt x="2063750" y="7112"/>
                </a:lnTo>
                <a:lnTo>
                  <a:pt x="6350" y="7112"/>
                </a:lnTo>
                <a:lnTo>
                  <a:pt x="6350" y="921512"/>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7" name="Freeform 17"/>
          <p:cNvSpPr/>
          <p:nvPr/>
        </p:nvSpPr>
        <p:spPr>
          <a:xfrm>
            <a:off x="6089650" y="3765550"/>
            <a:ext cx="1657350" cy="920750"/>
          </a:xfrm>
          <a:custGeom>
            <a:avLst/>
            <a:gdLst>
              <a:gd name="connsiteX0" fmla="*/ 6350 w 1657350"/>
              <a:gd name="connsiteY0" fmla="*/ 921512 h 920750"/>
              <a:gd name="connsiteX1" fmla="*/ 1662557 w 1657350"/>
              <a:gd name="connsiteY1" fmla="*/ 921512 h 920750"/>
              <a:gd name="connsiteX2" fmla="*/ 1662557 w 1657350"/>
              <a:gd name="connsiteY2" fmla="*/ 7112 h 920750"/>
              <a:gd name="connsiteX3" fmla="*/ 6350 w 1657350"/>
              <a:gd name="connsiteY3" fmla="*/ 7112 h 920750"/>
              <a:gd name="connsiteX4" fmla="*/ 6350 w 1657350"/>
              <a:gd name="connsiteY4" fmla="*/ 921512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920750">
                <a:moveTo>
                  <a:pt x="6350" y="921512"/>
                </a:moveTo>
                <a:lnTo>
                  <a:pt x="1662557" y="921512"/>
                </a:lnTo>
                <a:lnTo>
                  <a:pt x="1662557" y="7112"/>
                </a:lnTo>
                <a:lnTo>
                  <a:pt x="6350" y="7112"/>
                </a:lnTo>
                <a:lnTo>
                  <a:pt x="6350" y="921512"/>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8" name="Freeform 18"/>
          <p:cNvSpPr/>
          <p:nvPr/>
        </p:nvSpPr>
        <p:spPr>
          <a:xfrm>
            <a:off x="7740650" y="3765550"/>
            <a:ext cx="2470150" cy="920750"/>
          </a:xfrm>
          <a:custGeom>
            <a:avLst/>
            <a:gdLst>
              <a:gd name="connsiteX0" fmla="*/ 11557 w 2470150"/>
              <a:gd name="connsiteY0" fmla="*/ 921512 h 920750"/>
              <a:gd name="connsiteX1" fmla="*/ 2470150 w 2470150"/>
              <a:gd name="connsiteY1" fmla="*/ 921512 h 920750"/>
              <a:gd name="connsiteX2" fmla="*/ 2470150 w 2470150"/>
              <a:gd name="connsiteY2" fmla="*/ 7112 h 920750"/>
              <a:gd name="connsiteX3" fmla="*/ 11557 w 2470150"/>
              <a:gd name="connsiteY3" fmla="*/ 7112 h 920750"/>
              <a:gd name="connsiteX4" fmla="*/ 11557 w 2470150"/>
              <a:gd name="connsiteY4" fmla="*/ 921512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920750">
                <a:moveTo>
                  <a:pt x="11557" y="921512"/>
                </a:moveTo>
                <a:lnTo>
                  <a:pt x="2470150" y="921512"/>
                </a:lnTo>
                <a:lnTo>
                  <a:pt x="2470150" y="7112"/>
                </a:lnTo>
                <a:lnTo>
                  <a:pt x="11557" y="7112"/>
                </a:lnTo>
                <a:lnTo>
                  <a:pt x="11557" y="921512"/>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9" name="Freeform 19"/>
          <p:cNvSpPr/>
          <p:nvPr/>
        </p:nvSpPr>
        <p:spPr>
          <a:xfrm>
            <a:off x="1974850" y="5403850"/>
            <a:ext cx="2063750" cy="730250"/>
          </a:xfrm>
          <a:custGeom>
            <a:avLst/>
            <a:gdLst>
              <a:gd name="connsiteX0" fmla="*/ 6350 w 2063750"/>
              <a:gd name="connsiteY0" fmla="*/ 731571 h 730250"/>
              <a:gd name="connsiteX1" fmla="*/ 2063750 w 2063750"/>
              <a:gd name="connsiteY1" fmla="*/ 731571 h 730250"/>
              <a:gd name="connsiteX2" fmla="*/ 2063750 w 2063750"/>
              <a:gd name="connsiteY2" fmla="*/ 7404 h 730250"/>
              <a:gd name="connsiteX3" fmla="*/ 6350 w 2063750"/>
              <a:gd name="connsiteY3" fmla="*/ 7404 h 730250"/>
              <a:gd name="connsiteX4" fmla="*/ 6350 w 2063750"/>
              <a:gd name="connsiteY4" fmla="*/ 731571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30250">
                <a:moveTo>
                  <a:pt x="6350" y="731571"/>
                </a:moveTo>
                <a:lnTo>
                  <a:pt x="2063750" y="731571"/>
                </a:lnTo>
                <a:lnTo>
                  <a:pt x="2063750" y="7404"/>
                </a:lnTo>
                <a:lnTo>
                  <a:pt x="6350" y="7404"/>
                </a:lnTo>
                <a:lnTo>
                  <a:pt x="6350" y="731571"/>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0" name="Freeform 20"/>
          <p:cNvSpPr/>
          <p:nvPr/>
        </p:nvSpPr>
        <p:spPr>
          <a:xfrm>
            <a:off x="4032250" y="5403850"/>
            <a:ext cx="2063750" cy="730250"/>
          </a:xfrm>
          <a:custGeom>
            <a:avLst/>
            <a:gdLst>
              <a:gd name="connsiteX0" fmla="*/ 6350 w 2063750"/>
              <a:gd name="connsiteY0" fmla="*/ 731571 h 730250"/>
              <a:gd name="connsiteX1" fmla="*/ 2063750 w 2063750"/>
              <a:gd name="connsiteY1" fmla="*/ 731571 h 730250"/>
              <a:gd name="connsiteX2" fmla="*/ 2063750 w 2063750"/>
              <a:gd name="connsiteY2" fmla="*/ 7404 h 730250"/>
              <a:gd name="connsiteX3" fmla="*/ 6350 w 2063750"/>
              <a:gd name="connsiteY3" fmla="*/ 7404 h 730250"/>
              <a:gd name="connsiteX4" fmla="*/ 6350 w 2063750"/>
              <a:gd name="connsiteY4" fmla="*/ 731571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0" h="730250">
                <a:moveTo>
                  <a:pt x="6350" y="731571"/>
                </a:moveTo>
                <a:lnTo>
                  <a:pt x="2063750" y="731571"/>
                </a:lnTo>
                <a:lnTo>
                  <a:pt x="2063750" y="7404"/>
                </a:lnTo>
                <a:lnTo>
                  <a:pt x="6350" y="7404"/>
                </a:lnTo>
                <a:lnTo>
                  <a:pt x="6350" y="731571"/>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1" name="Freeform 21"/>
          <p:cNvSpPr/>
          <p:nvPr/>
        </p:nvSpPr>
        <p:spPr>
          <a:xfrm>
            <a:off x="6089650" y="5403850"/>
            <a:ext cx="1657350" cy="730250"/>
          </a:xfrm>
          <a:custGeom>
            <a:avLst/>
            <a:gdLst>
              <a:gd name="connsiteX0" fmla="*/ 6350 w 1657350"/>
              <a:gd name="connsiteY0" fmla="*/ 731571 h 730250"/>
              <a:gd name="connsiteX1" fmla="*/ 1662557 w 1657350"/>
              <a:gd name="connsiteY1" fmla="*/ 731571 h 730250"/>
              <a:gd name="connsiteX2" fmla="*/ 1662557 w 1657350"/>
              <a:gd name="connsiteY2" fmla="*/ 7404 h 730250"/>
              <a:gd name="connsiteX3" fmla="*/ 6350 w 1657350"/>
              <a:gd name="connsiteY3" fmla="*/ 7404 h 730250"/>
              <a:gd name="connsiteX4" fmla="*/ 6350 w 1657350"/>
              <a:gd name="connsiteY4" fmla="*/ 731571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730250">
                <a:moveTo>
                  <a:pt x="6350" y="731571"/>
                </a:moveTo>
                <a:lnTo>
                  <a:pt x="1662557" y="731571"/>
                </a:lnTo>
                <a:lnTo>
                  <a:pt x="1662557" y="7404"/>
                </a:lnTo>
                <a:lnTo>
                  <a:pt x="6350" y="7404"/>
                </a:lnTo>
                <a:lnTo>
                  <a:pt x="6350" y="731571"/>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2" name="Freeform 22"/>
          <p:cNvSpPr/>
          <p:nvPr/>
        </p:nvSpPr>
        <p:spPr>
          <a:xfrm>
            <a:off x="7740650" y="5403850"/>
            <a:ext cx="2470150" cy="730250"/>
          </a:xfrm>
          <a:custGeom>
            <a:avLst/>
            <a:gdLst>
              <a:gd name="connsiteX0" fmla="*/ 11557 w 2470150"/>
              <a:gd name="connsiteY0" fmla="*/ 731571 h 730250"/>
              <a:gd name="connsiteX1" fmla="*/ 2470150 w 2470150"/>
              <a:gd name="connsiteY1" fmla="*/ 731571 h 730250"/>
              <a:gd name="connsiteX2" fmla="*/ 2470150 w 2470150"/>
              <a:gd name="connsiteY2" fmla="*/ 7404 h 730250"/>
              <a:gd name="connsiteX3" fmla="*/ 11557 w 2470150"/>
              <a:gd name="connsiteY3" fmla="*/ 7404 h 730250"/>
              <a:gd name="connsiteX4" fmla="*/ 11557 w 2470150"/>
              <a:gd name="connsiteY4" fmla="*/ 731571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730250">
                <a:moveTo>
                  <a:pt x="11557" y="731571"/>
                </a:moveTo>
                <a:lnTo>
                  <a:pt x="2470150" y="731571"/>
                </a:lnTo>
                <a:lnTo>
                  <a:pt x="2470150" y="7404"/>
                </a:lnTo>
                <a:lnTo>
                  <a:pt x="11557" y="7404"/>
                </a:lnTo>
                <a:lnTo>
                  <a:pt x="11557" y="731571"/>
                </a:lnTo>
                <a:close/>
              </a:path>
            </a:pathLst>
          </a:custGeom>
          <a:solidFill>
            <a:srgbClr val="E6E6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3" name="Freeform 23"/>
          <p:cNvSpPr/>
          <p:nvPr/>
        </p:nvSpPr>
        <p:spPr>
          <a:xfrm>
            <a:off x="1968500" y="2311400"/>
            <a:ext cx="8242300" cy="38100"/>
          </a:xfrm>
          <a:custGeom>
            <a:avLst/>
            <a:gdLst>
              <a:gd name="connsiteX0" fmla="*/ 12700 w 8242300"/>
              <a:gd name="connsiteY0" fmla="*/ 12954 h 38100"/>
              <a:gd name="connsiteX1" fmla="*/ 8242300 w 8242300"/>
              <a:gd name="connsiteY1" fmla="*/ 12954 h 38100"/>
            </a:gdLst>
            <a:ahLst/>
            <a:cxnLst>
              <a:cxn ang="0">
                <a:pos x="connsiteX0" y="connsiteY0"/>
              </a:cxn>
              <a:cxn ang="0">
                <a:pos x="connsiteX1" y="connsiteY1"/>
              </a:cxn>
            </a:cxnLst>
            <a:rect l="l" t="t" r="r" b="b"/>
            <a:pathLst>
              <a:path w="8242300" h="38100">
                <a:moveTo>
                  <a:pt x="12700" y="12954"/>
                </a:moveTo>
                <a:lnTo>
                  <a:pt x="8242300" y="12954"/>
                </a:lnTo>
              </a:path>
            </a:pathLst>
          </a:custGeom>
          <a:ln w="254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4" name="Freeform 24"/>
          <p:cNvSpPr/>
          <p:nvPr/>
        </p:nvSpPr>
        <p:spPr>
          <a:xfrm>
            <a:off x="1968500" y="1587500"/>
            <a:ext cx="8242300" cy="38100"/>
          </a:xfrm>
          <a:custGeom>
            <a:avLst/>
            <a:gdLst>
              <a:gd name="connsiteX0" fmla="*/ 12700 w 8242300"/>
              <a:gd name="connsiteY0" fmla="*/ 12700 h 38100"/>
              <a:gd name="connsiteX1" fmla="*/ 8242300 w 8242300"/>
              <a:gd name="connsiteY1" fmla="*/ 12700 h 38100"/>
            </a:gdLst>
            <a:ahLst/>
            <a:cxnLst>
              <a:cxn ang="0">
                <a:pos x="connsiteX0" y="connsiteY0"/>
              </a:cxn>
              <a:cxn ang="0">
                <a:pos x="connsiteX1" y="connsiteY1"/>
              </a:cxn>
            </a:cxnLst>
            <a:rect l="l" t="t" r="r" b="b"/>
            <a:pathLst>
              <a:path w="8242300" h="38100">
                <a:moveTo>
                  <a:pt x="12700" y="12700"/>
                </a:moveTo>
                <a:lnTo>
                  <a:pt x="8242300" y="12700"/>
                </a:lnTo>
              </a:path>
            </a:pathLst>
          </a:custGeom>
          <a:ln w="254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5" name="Freeform 25"/>
          <p:cNvSpPr/>
          <p:nvPr/>
        </p:nvSpPr>
        <p:spPr>
          <a:xfrm>
            <a:off x="1981200" y="6858000"/>
            <a:ext cx="8229600" cy="0"/>
          </a:xfrm>
          <a:custGeom>
            <a:avLst/>
            <a:gdLst>
              <a:gd name="connsiteX0" fmla="*/ 0 w 8229600"/>
              <a:gd name="connsiteY0" fmla="*/ 0 h 0"/>
              <a:gd name="connsiteX1" fmla="*/ 8229600 w 8229600"/>
              <a:gd name="connsiteY1" fmla="*/ 0 h 0"/>
            </a:gdLst>
            <a:ahLst/>
            <a:cxnLst>
              <a:cxn ang="0">
                <a:pos x="connsiteX0" y="connsiteY0"/>
              </a:cxn>
              <a:cxn ang="0">
                <a:pos x="connsiteX1" y="connsiteY1"/>
              </a:cxn>
            </a:cxnLst>
            <a:rect l="l" t="t" r="r" b="b"/>
            <a:pathLst>
              <a:path w="8229600">
                <a:moveTo>
                  <a:pt x="0" y="0"/>
                </a:moveTo>
                <a:lnTo>
                  <a:pt x="8229600" y="0"/>
                </a:lnTo>
              </a:path>
            </a:pathLst>
          </a:custGeom>
          <a:ln w="254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6" name="Freeform 26"/>
          <p:cNvSpPr/>
          <p:nvPr/>
        </p:nvSpPr>
        <p:spPr>
          <a:xfrm>
            <a:off x="2057400" y="1879600"/>
            <a:ext cx="1358900" cy="25400"/>
          </a:xfrm>
          <a:custGeom>
            <a:avLst/>
            <a:gdLst>
              <a:gd name="connsiteX0" fmla="*/ 15240 w 1358900"/>
              <a:gd name="connsiteY0" fmla="*/ 13208 h 25400"/>
              <a:gd name="connsiteX1" fmla="*/ 466852 w 1358900"/>
              <a:gd name="connsiteY1" fmla="*/ 13208 h 25400"/>
              <a:gd name="connsiteX2" fmla="*/ 918463 w 1358900"/>
              <a:gd name="connsiteY2" fmla="*/ 13208 h 25400"/>
              <a:gd name="connsiteX3" fmla="*/ 1370076 w 1358900"/>
              <a:gd name="connsiteY3" fmla="*/ 13208 h 25400"/>
              <a:gd name="connsiteX4" fmla="*/ 1370076 w 1358900"/>
              <a:gd name="connsiteY4" fmla="*/ 37592 h 25400"/>
              <a:gd name="connsiteX5" fmla="*/ 918463 w 1358900"/>
              <a:gd name="connsiteY5" fmla="*/ 37592 h 25400"/>
              <a:gd name="connsiteX6" fmla="*/ 466852 w 1358900"/>
              <a:gd name="connsiteY6" fmla="*/ 37592 h 25400"/>
              <a:gd name="connsiteX7" fmla="*/ 15240 w 1358900"/>
              <a:gd name="connsiteY7" fmla="*/ 37592 h 25400"/>
              <a:gd name="connsiteX8" fmla="*/ 15240 w 1358900"/>
              <a:gd name="connsiteY8" fmla="*/ 13208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900" h="25400">
                <a:moveTo>
                  <a:pt x="15240" y="13208"/>
                </a:moveTo>
                <a:lnTo>
                  <a:pt x="466852" y="13208"/>
                </a:lnTo>
                <a:lnTo>
                  <a:pt x="918463" y="13208"/>
                </a:lnTo>
                <a:lnTo>
                  <a:pt x="1370076" y="13208"/>
                </a:lnTo>
                <a:lnTo>
                  <a:pt x="1370076" y="37592"/>
                </a:lnTo>
                <a:lnTo>
                  <a:pt x="918463" y="37592"/>
                </a:lnTo>
                <a:lnTo>
                  <a:pt x="466852" y="37592"/>
                </a:lnTo>
                <a:lnTo>
                  <a:pt x="15240" y="37592"/>
                </a:lnTo>
                <a:lnTo>
                  <a:pt x="15240" y="13208"/>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7" name="Freeform 27"/>
          <p:cNvSpPr/>
          <p:nvPr/>
        </p:nvSpPr>
        <p:spPr>
          <a:xfrm>
            <a:off x="4114800" y="1879600"/>
            <a:ext cx="1612900" cy="25400"/>
          </a:xfrm>
          <a:custGeom>
            <a:avLst/>
            <a:gdLst>
              <a:gd name="connsiteX0" fmla="*/ 15239 w 1612900"/>
              <a:gd name="connsiteY0" fmla="*/ 13208 h 25400"/>
              <a:gd name="connsiteX1" fmla="*/ 417576 w 1612900"/>
              <a:gd name="connsiteY1" fmla="*/ 13208 h 25400"/>
              <a:gd name="connsiteX2" fmla="*/ 819911 w 1612900"/>
              <a:gd name="connsiteY2" fmla="*/ 13208 h 25400"/>
              <a:gd name="connsiteX3" fmla="*/ 1222247 w 1612900"/>
              <a:gd name="connsiteY3" fmla="*/ 13208 h 25400"/>
              <a:gd name="connsiteX4" fmla="*/ 1624584 w 1612900"/>
              <a:gd name="connsiteY4" fmla="*/ 13208 h 25400"/>
              <a:gd name="connsiteX5" fmla="*/ 1624584 w 1612900"/>
              <a:gd name="connsiteY5" fmla="*/ 37592 h 25400"/>
              <a:gd name="connsiteX6" fmla="*/ 1222247 w 1612900"/>
              <a:gd name="connsiteY6" fmla="*/ 37592 h 25400"/>
              <a:gd name="connsiteX7" fmla="*/ 819911 w 1612900"/>
              <a:gd name="connsiteY7" fmla="*/ 37592 h 25400"/>
              <a:gd name="connsiteX8" fmla="*/ 417576 w 1612900"/>
              <a:gd name="connsiteY8" fmla="*/ 37592 h 25400"/>
              <a:gd name="connsiteX9" fmla="*/ 15239 w 1612900"/>
              <a:gd name="connsiteY9" fmla="*/ 37592 h 25400"/>
              <a:gd name="connsiteX10" fmla="*/ 15239 w 1612900"/>
              <a:gd name="connsiteY10" fmla="*/ 13208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2900" h="25400">
                <a:moveTo>
                  <a:pt x="15239" y="13208"/>
                </a:moveTo>
                <a:lnTo>
                  <a:pt x="417576" y="13208"/>
                </a:lnTo>
                <a:lnTo>
                  <a:pt x="819911" y="13208"/>
                </a:lnTo>
                <a:lnTo>
                  <a:pt x="1222247" y="13208"/>
                </a:lnTo>
                <a:lnTo>
                  <a:pt x="1624584" y="13208"/>
                </a:lnTo>
                <a:lnTo>
                  <a:pt x="1624584" y="37592"/>
                </a:lnTo>
                <a:lnTo>
                  <a:pt x="1222247" y="37592"/>
                </a:lnTo>
                <a:lnTo>
                  <a:pt x="819911" y="37592"/>
                </a:lnTo>
                <a:lnTo>
                  <a:pt x="417576" y="37592"/>
                </a:lnTo>
                <a:lnTo>
                  <a:pt x="15239" y="37592"/>
                </a:lnTo>
                <a:lnTo>
                  <a:pt x="15239" y="13208"/>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8" name="Freeform 28"/>
          <p:cNvSpPr/>
          <p:nvPr/>
        </p:nvSpPr>
        <p:spPr>
          <a:xfrm>
            <a:off x="6172200" y="1879600"/>
            <a:ext cx="1168400" cy="25400"/>
          </a:xfrm>
          <a:custGeom>
            <a:avLst/>
            <a:gdLst>
              <a:gd name="connsiteX0" fmla="*/ 15240 w 1168400"/>
              <a:gd name="connsiteY0" fmla="*/ 13208 h 25400"/>
              <a:gd name="connsiteX1" fmla="*/ 304419 w 1168400"/>
              <a:gd name="connsiteY1" fmla="*/ 13208 h 25400"/>
              <a:gd name="connsiteX2" fmla="*/ 593597 w 1168400"/>
              <a:gd name="connsiteY2" fmla="*/ 13208 h 25400"/>
              <a:gd name="connsiteX3" fmla="*/ 882777 w 1168400"/>
              <a:gd name="connsiteY3" fmla="*/ 13208 h 25400"/>
              <a:gd name="connsiteX4" fmla="*/ 1171955 w 1168400"/>
              <a:gd name="connsiteY4" fmla="*/ 13208 h 25400"/>
              <a:gd name="connsiteX5" fmla="*/ 1171955 w 1168400"/>
              <a:gd name="connsiteY5" fmla="*/ 37592 h 25400"/>
              <a:gd name="connsiteX6" fmla="*/ 882777 w 1168400"/>
              <a:gd name="connsiteY6" fmla="*/ 37592 h 25400"/>
              <a:gd name="connsiteX7" fmla="*/ 593597 w 1168400"/>
              <a:gd name="connsiteY7" fmla="*/ 37592 h 25400"/>
              <a:gd name="connsiteX8" fmla="*/ 304419 w 1168400"/>
              <a:gd name="connsiteY8" fmla="*/ 37592 h 25400"/>
              <a:gd name="connsiteX9" fmla="*/ 15240 w 1168400"/>
              <a:gd name="connsiteY9" fmla="*/ 37592 h 25400"/>
              <a:gd name="connsiteX10" fmla="*/ 15240 w 1168400"/>
              <a:gd name="connsiteY10" fmla="*/ 13208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8400" h="25400">
                <a:moveTo>
                  <a:pt x="15240" y="13208"/>
                </a:moveTo>
                <a:lnTo>
                  <a:pt x="304419" y="13208"/>
                </a:lnTo>
                <a:lnTo>
                  <a:pt x="593597" y="13208"/>
                </a:lnTo>
                <a:lnTo>
                  <a:pt x="882777" y="13208"/>
                </a:lnTo>
                <a:lnTo>
                  <a:pt x="1171955" y="13208"/>
                </a:lnTo>
                <a:lnTo>
                  <a:pt x="1171955" y="37592"/>
                </a:lnTo>
                <a:lnTo>
                  <a:pt x="882777" y="37592"/>
                </a:lnTo>
                <a:lnTo>
                  <a:pt x="593597" y="37592"/>
                </a:lnTo>
                <a:lnTo>
                  <a:pt x="304419" y="37592"/>
                </a:lnTo>
                <a:lnTo>
                  <a:pt x="15240" y="37592"/>
                </a:lnTo>
                <a:lnTo>
                  <a:pt x="15240" y="13208"/>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9" name="Freeform 29"/>
          <p:cNvSpPr/>
          <p:nvPr/>
        </p:nvSpPr>
        <p:spPr>
          <a:xfrm>
            <a:off x="7823200" y="1879600"/>
            <a:ext cx="1638300" cy="25400"/>
          </a:xfrm>
          <a:custGeom>
            <a:avLst/>
            <a:gdLst>
              <a:gd name="connsiteX0" fmla="*/ 20446 w 1638300"/>
              <a:gd name="connsiteY0" fmla="*/ 13208 h 25400"/>
              <a:gd name="connsiteX1" fmla="*/ 560958 w 1638300"/>
              <a:gd name="connsiteY1" fmla="*/ 13208 h 25400"/>
              <a:gd name="connsiteX2" fmla="*/ 1101470 w 1638300"/>
              <a:gd name="connsiteY2" fmla="*/ 13208 h 25400"/>
              <a:gd name="connsiteX3" fmla="*/ 1641982 w 1638300"/>
              <a:gd name="connsiteY3" fmla="*/ 13208 h 25400"/>
              <a:gd name="connsiteX4" fmla="*/ 1641982 w 1638300"/>
              <a:gd name="connsiteY4" fmla="*/ 37592 h 25400"/>
              <a:gd name="connsiteX5" fmla="*/ 1101470 w 1638300"/>
              <a:gd name="connsiteY5" fmla="*/ 37592 h 25400"/>
              <a:gd name="connsiteX6" fmla="*/ 560958 w 1638300"/>
              <a:gd name="connsiteY6" fmla="*/ 37592 h 25400"/>
              <a:gd name="connsiteX7" fmla="*/ 20446 w 1638300"/>
              <a:gd name="connsiteY7" fmla="*/ 37592 h 25400"/>
              <a:gd name="connsiteX8" fmla="*/ 20446 w 1638300"/>
              <a:gd name="connsiteY8" fmla="*/ 13208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5400">
                <a:moveTo>
                  <a:pt x="20446" y="13208"/>
                </a:moveTo>
                <a:lnTo>
                  <a:pt x="560958" y="13208"/>
                </a:lnTo>
                <a:lnTo>
                  <a:pt x="1101470" y="13208"/>
                </a:lnTo>
                <a:lnTo>
                  <a:pt x="1641982" y="13208"/>
                </a:lnTo>
                <a:lnTo>
                  <a:pt x="1641982" y="37592"/>
                </a:lnTo>
                <a:lnTo>
                  <a:pt x="1101470" y="37592"/>
                </a:lnTo>
                <a:lnTo>
                  <a:pt x="560958" y="37592"/>
                </a:lnTo>
                <a:lnTo>
                  <a:pt x="20446" y="37592"/>
                </a:lnTo>
                <a:lnTo>
                  <a:pt x="20446" y="13208"/>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0" name="TextBox 30"/>
          <p:cNvSpPr txBox="1"/>
          <p:nvPr/>
        </p:nvSpPr>
        <p:spPr>
          <a:xfrm>
            <a:off x="2072640" y="57394"/>
            <a:ext cx="7914664" cy="861774"/>
          </a:xfrm>
          <a:prstGeom prst="rect">
            <a:avLst/>
          </a:prstGeom>
          <a:noFill/>
        </p:spPr>
        <p:txBody>
          <a:bodyPr wrap="square" lIns="0" tIns="0" rIns="0" bIns="0" rtlCol="0">
            <a:spAutoFit/>
          </a:bodyPr>
          <a:lstStyle/>
          <a:p>
            <a:pPr indent="289534"/>
            <a:r>
              <a:rPr lang="en-US" altLang="zh-CN" sz="3600" dirty="0">
                <a:latin typeface="Arial"/>
                <a:ea typeface="Arial"/>
              </a:rPr>
              <a:t>Tipos</a:t>
            </a:r>
            <a:r>
              <a:rPr lang="en-US" altLang="zh-CN" sz="3600" dirty="0">
                <a:latin typeface="Arial"/>
                <a:cs typeface="Arial"/>
              </a:rPr>
              <a:t> </a:t>
            </a:r>
            <a:r>
              <a:rPr lang="en-US" altLang="zh-CN" sz="3600" dirty="0">
                <a:latin typeface="Arial"/>
                <a:ea typeface="Arial"/>
              </a:rPr>
              <a:t>de</a:t>
            </a:r>
            <a:r>
              <a:rPr lang="en-US" altLang="zh-CN" sz="3600" dirty="0">
                <a:latin typeface="Arial"/>
                <a:cs typeface="Arial"/>
              </a:rPr>
              <a:t> </a:t>
            </a:r>
            <a:r>
              <a:rPr lang="en-US" altLang="zh-CN" sz="3600" dirty="0" err="1" smtClean="0">
                <a:latin typeface="Arial"/>
                <a:ea typeface="Arial"/>
              </a:rPr>
              <a:t>estudos</a:t>
            </a:r>
            <a:r>
              <a:rPr lang="en-US" altLang="zh-CN" sz="3600" spc="-25" dirty="0" smtClean="0">
                <a:latin typeface="Arial"/>
                <a:cs typeface="Arial"/>
              </a:rPr>
              <a:t> </a:t>
            </a:r>
            <a:r>
              <a:rPr lang="en-US" altLang="zh-CN" sz="3600" dirty="0" err="1" smtClean="0">
                <a:latin typeface="Arial"/>
                <a:ea typeface="Arial"/>
              </a:rPr>
              <a:t>epidemiológicos</a:t>
            </a:r>
            <a:endParaRPr lang="en-US" altLang="zh-CN" sz="3600" dirty="0" smtClean="0">
              <a:latin typeface="Arial"/>
              <a:ea typeface="Arial"/>
            </a:endParaRPr>
          </a:p>
          <a:p>
            <a:pPr algn="ctr"/>
            <a:r>
              <a:rPr lang="en-US" altLang="zh-CN" sz="2000" dirty="0" smtClean="0">
                <a:latin typeface="Arial"/>
                <a:ea typeface="Arial"/>
              </a:rPr>
              <a:t>(</a:t>
            </a:r>
            <a:r>
              <a:rPr lang="en-US" altLang="zh-CN" sz="2000" dirty="0" err="1" smtClean="0">
                <a:latin typeface="Arial"/>
                <a:ea typeface="Arial"/>
              </a:rPr>
              <a:t>adaptado</a:t>
            </a:r>
            <a:r>
              <a:rPr lang="en-US" altLang="zh-CN" sz="2000" dirty="0" smtClean="0">
                <a:latin typeface="Arial"/>
                <a:cs typeface="Arial"/>
              </a:rPr>
              <a:t> </a:t>
            </a:r>
            <a:r>
              <a:rPr lang="en-US" altLang="zh-CN" sz="2000" dirty="0" smtClean="0">
                <a:latin typeface="Arial"/>
                <a:ea typeface="Arial"/>
              </a:rPr>
              <a:t>de</a:t>
            </a:r>
            <a:r>
              <a:rPr lang="en-US" altLang="zh-CN" sz="2000" dirty="0" smtClean="0">
                <a:latin typeface="Arial"/>
                <a:cs typeface="Arial"/>
              </a:rPr>
              <a:t> </a:t>
            </a:r>
            <a:r>
              <a:rPr lang="en-US" altLang="zh-CN" sz="2000" dirty="0" smtClean="0">
                <a:latin typeface="Arial"/>
                <a:ea typeface="Arial"/>
              </a:rPr>
              <a:t>Almeida</a:t>
            </a:r>
            <a:r>
              <a:rPr lang="en-US" altLang="zh-CN" sz="2000" dirty="0" smtClean="0">
                <a:latin typeface="Arial"/>
                <a:cs typeface="Arial"/>
              </a:rPr>
              <a:t> </a:t>
            </a:r>
            <a:r>
              <a:rPr lang="en-US" altLang="zh-CN" sz="2000" dirty="0" err="1" smtClean="0">
                <a:latin typeface="Arial"/>
                <a:ea typeface="Arial"/>
              </a:rPr>
              <a:t>Filho</a:t>
            </a:r>
            <a:r>
              <a:rPr lang="en-US" altLang="zh-CN" sz="2000" dirty="0" smtClean="0">
                <a:latin typeface="Arial"/>
                <a:ea typeface="Arial"/>
              </a:rPr>
              <a:t>,</a:t>
            </a:r>
            <a:r>
              <a:rPr lang="en-US" altLang="zh-CN" sz="2000" spc="-60" dirty="0" smtClean="0">
                <a:latin typeface="Arial"/>
                <a:cs typeface="Arial"/>
              </a:rPr>
              <a:t> </a:t>
            </a:r>
            <a:r>
              <a:rPr lang="en-US" altLang="zh-CN" sz="2000" dirty="0" smtClean="0">
                <a:latin typeface="Arial"/>
                <a:ea typeface="Arial"/>
              </a:rPr>
              <a:t>2003)</a:t>
            </a:r>
            <a:endParaRPr lang="en-US" altLang="zh-CN" sz="2000" dirty="0">
              <a:latin typeface="Arial"/>
              <a:ea typeface="Arial"/>
            </a:endParaRPr>
          </a:p>
        </p:txBody>
      </p:sp>
      <p:sp>
        <p:nvSpPr>
          <p:cNvPr id="31" name="TextBox 31"/>
          <p:cNvSpPr txBox="1"/>
          <p:nvPr/>
        </p:nvSpPr>
        <p:spPr>
          <a:xfrm>
            <a:off x="2072641" y="1649684"/>
            <a:ext cx="7521321" cy="274320"/>
          </a:xfrm>
          <a:prstGeom prst="rect">
            <a:avLst/>
          </a:prstGeom>
          <a:noFill/>
        </p:spPr>
        <p:txBody>
          <a:bodyPr wrap="square" lIns="0" tIns="0" rIns="0" bIns="0" rtlCol="0">
            <a:spAutoFit/>
          </a:bodyPr>
          <a:lstStyle/>
          <a:p>
            <a:pPr>
              <a:tabLst>
                <a:tab pos="2057654" algn="l"/>
                <a:tab pos="4115434" algn="l"/>
                <a:tab pos="5772022" algn="l"/>
              </a:tabLst>
            </a:pPr>
            <a:r>
              <a:rPr lang="en-US" altLang="zh-CN" b="1" spc="-5" dirty="0">
                <a:solidFill>
                  <a:srgbClr val="001E5E"/>
                </a:solidFill>
                <a:latin typeface="Arial"/>
                <a:ea typeface="Arial"/>
              </a:rPr>
              <a:t>Investigador	</a:t>
            </a:r>
            <a:r>
              <a:rPr lang="en-US" altLang="zh-CN" b="1" spc="-10" dirty="0">
                <a:solidFill>
                  <a:srgbClr val="001E5E"/>
                </a:solidFill>
                <a:latin typeface="Arial"/>
                <a:ea typeface="Arial"/>
              </a:rPr>
              <a:t>Temporalidade	</a:t>
            </a:r>
            <a:r>
              <a:rPr lang="en-US" altLang="zh-CN" b="1" dirty="0">
                <a:solidFill>
                  <a:srgbClr val="001E5E"/>
                </a:solidFill>
                <a:latin typeface="Arial"/>
                <a:ea typeface="Arial"/>
              </a:rPr>
              <a:t>População	Tipo</a:t>
            </a:r>
            <a:r>
              <a:rPr lang="en-US" altLang="zh-CN" b="1" dirty="0">
                <a:solidFill>
                  <a:srgbClr val="001E5E"/>
                </a:solidFill>
                <a:latin typeface="Arial"/>
                <a:cs typeface="Arial"/>
              </a:rPr>
              <a:t> </a:t>
            </a:r>
            <a:r>
              <a:rPr lang="en-US" altLang="zh-CN" b="1" dirty="0">
                <a:solidFill>
                  <a:srgbClr val="001E5E"/>
                </a:solidFill>
                <a:latin typeface="Arial"/>
                <a:ea typeface="Arial"/>
              </a:rPr>
              <a:t>de</a:t>
            </a:r>
            <a:r>
              <a:rPr lang="en-US" altLang="zh-CN" b="1" spc="-69" dirty="0">
                <a:solidFill>
                  <a:srgbClr val="001E5E"/>
                </a:solidFill>
                <a:latin typeface="Arial"/>
                <a:cs typeface="Arial"/>
              </a:rPr>
              <a:t> </a:t>
            </a:r>
            <a:r>
              <a:rPr lang="en-US" altLang="zh-CN" b="1" dirty="0" err="1">
                <a:solidFill>
                  <a:srgbClr val="001E5E"/>
                </a:solidFill>
                <a:latin typeface="Arial"/>
                <a:ea typeface="Arial"/>
              </a:rPr>
              <a:t>estudo</a:t>
            </a:r>
            <a:endParaRPr lang="en-US" altLang="zh-CN" b="1" dirty="0">
              <a:solidFill>
                <a:srgbClr val="001E5E"/>
              </a:solidFill>
              <a:latin typeface="Arial"/>
              <a:ea typeface="Arial"/>
            </a:endParaRPr>
          </a:p>
        </p:txBody>
      </p:sp>
      <p:sp>
        <p:nvSpPr>
          <p:cNvPr id="32" name="TextBox 32"/>
          <p:cNvSpPr txBox="1"/>
          <p:nvPr/>
        </p:nvSpPr>
        <p:spPr>
          <a:xfrm>
            <a:off x="2020570" y="2435505"/>
            <a:ext cx="7625462" cy="276999"/>
          </a:xfrm>
          <a:prstGeom prst="rect">
            <a:avLst/>
          </a:prstGeom>
          <a:noFill/>
        </p:spPr>
        <p:txBody>
          <a:bodyPr wrap="square" lIns="0" tIns="0" rIns="0" bIns="0" rtlCol="0">
            <a:spAutoFit/>
          </a:bodyPr>
          <a:lstStyle/>
          <a:p>
            <a:pPr algn="r">
              <a:tabLst>
                <a:tab pos="2057654" algn="l"/>
                <a:tab pos="4115434" algn="l"/>
                <a:tab pos="5772022" algn="l"/>
              </a:tabLst>
            </a:pPr>
            <a:r>
              <a:rPr lang="en-US" altLang="zh-CN" b="1" spc="-5" dirty="0">
                <a:solidFill>
                  <a:srgbClr val="006EBF"/>
                </a:solidFill>
                <a:latin typeface="Arial"/>
                <a:ea typeface="Arial"/>
              </a:rPr>
              <a:t>Observacional	</a:t>
            </a:r>
            <a:r>
              <a:rPr lang="en-US" altLang="zh-CN" b="1" spc="-15" dirty="0">
                <a:solidFill>
                  <a:schemeClr val="accent2">
                    <a:lumMod val="75000"/>
                  </a:schemeClr>
                </a:solidFill>
                <a:latin typeface="Arial"/>
                <a:ea typeface="Arial"/>
              </a:rPr>
              <a:t>Transversal</a:t>
            </a:r>
            <a:r>
              <a:rPr lang="en-US" altLang="zh-CN" b="1" spc="-15" dirty="0">
                <a:solidFill>
                  <a:srgbClr val="6A6ACE"/>
                </a:solidFill>
                <a:latin typeface="Arial"/>
                <a:ea typeface="Arial"/>
              </a:rPr>
              <a:t>	</a:t>
            </a:r>
            <a:r>
              <a:rPr lang="en-US" altLang="zh-CN" spc="-5" dirty="0" smtClean="0">
                <a:solidFill>
                  <a:srgbClr val="000000"/>
                </a:solidFill>
                <a:latin typeface="Arial"/>
                <a:ea typeface="Arial"/>
              </a:rPr>
              <a:t>Individual       </a:t>
            </a:r>
            <a:r>
              <a:rPr lang="en-US" altLang="zh-CN" b="1" dirty="0" smtClean="0">
                <a:solidFill>
                  <a:srgbClr val="009999"/>
                </a:solidFill>
                <a:latin typeface="Arial"/>
                <a:ea typeface="Arial"/>
              </a:rPr>
              <a:t>Estudo</a:t>
            </a:r>
            <a:r>
              <a:rPr lang="en-US" altLang="zh-CN" b="1" spc="-110" dirty="0" smtClean="0">
                <a:solidFill>
                  <a:srgbClr val="009999"/>
                </a:solidFill>
                <a:latin typeface="Arial"/>
                <a:cs typeface="Arial"/>
              </a:rPr>
              <a:t> </a:t>
            </a:r>
            <a:r>
              <a:rPr lang="en-US" altLang="zh-CN" b="1" dirty="0" smtClean="0">
                <a:solidFill>
                  <a:srgbClr val="009999"/>
                </a:solidFill>
                <a:latin typeface="Arial"/>
                <a:ea typeface="Arial"/>
              </a:rPr>
              <a:t>transversal</a:t>
            </a:r>
            <a:endParaRPr lang="en-US" altLang="zh-CN" sz="1000" b="1" dirty="0">
              <a:solidFill>
                <a:srgbClr val="009999"/>
              </a:solidFill>
              <a:latin typeface="Arial"/>
              <a:ea typeface="Arial"/>
            </a:endParaRPr>
          </a:p>
        </p:txBody>
      </p:sp>
      <p:sp>
        <p:nvSpPr>
          <p:cNvPr id="33" name="TextBox 33"/>
          <p:cNvSpPr txBox="1"/>
          <p:nvPr/>
        </p:nvSpPr>
        <p:spPr>
          <a:xfrm>
            <a:off x="6188076" y="3098152"/>
            <a:ext cx="3689341" cy="276999"/>
          </a:xfrm>
          <a:prstGeom prst="rect">
            <a:avLst/>
          </a:prstGeom>
          <a:noFill/>
        </p:spPr>
        <p:txBody>
          <a:bodyPr wrap="square" lIns="0" tIns="0" rIns="0" bIns="0" rtlCol="0">
            <a:spAutoFit/>
          </a:bodyPr>
          <a:lstStyle/>
          <a:p>
            <a:pPr>
              <a:tabLst>
                <a:tab pos="1656588" algn="l"/>
              </a:tabLst>
            </a:pPr>
            <a:r>
              <a:rPr lang="en-US" altLang="zh-CN" spc="-5" dirty="0" smtClean="0">
                <a:solidFill>
                  <a:srgbClr val="000000"/>
                </a:solidFill>
                <a:latin typeface="Arial"/>
                <a:ea typeface="Arial"/>
              </a:rPr>
              <a:t>Agregado       </a:t>
            </a:r>
            <a:r>
              <a:rPr lang="en-US" altLang="zh-CN" b="1" dirty="0" smtClean="0">
                <a:solidFill>
                  <a:srgbClr val="009999"/>
                </a:solidFill>
                <a:latin typeface="Arial"/>
                <a:ea typeface="Arial"/>
              </a:rPr>
              <a:t>Estudo</a:t>
            </a:r>
            <a:r>
              <a:rPr lang="en-US" altLang="zh-CN" b="1" spc="-40" dirty="0" smtClean="0">
                <a:solidFill>
                  <a:srgbClr val="009999"/>
                </a:solidFill>
                <a:latin typeface="Arial"/>
                <a:cs typeface="Arial"/>
              </a:rPr>
              <a:t> </a:t>
            </a:r>
            <a:r>
              <a:rPr lang="en-US" altLang="zh-CN" b="1" dirty="0" err="1" smtClean="0">
                <a:solidFill>
                  <a:srgbClr val="009999"/>
                </a:solidFill>
                <a:latin typeface="Arial"/>
                <a:ea typeface="Arial"/>
              </a:rPr>
              <a:t>ecológico</a:t>
            </a:r>
            <a:endParaRPr lang="en-US" altLang="zh-CN" b="1" dirty="0" smtClean="0">
              <a:solidFill>
                <a:srgbClr val="009999"/>
              </a:solidFill>
              <a:latin typeface="Arial"/>
              <a:ea typeface="Arial"/>
            </a:endParaRPr>
          </a:p>
        </p:txBody>
      </p:sp>
      <p:sp>
        <p:nvSpPr>
          <p:cNvPr id="34" name="TextBox 34"/>
          <p:cNvSpPr txBox="1"/>
          <p:nvPr/>
        </p:nvSpPr>
        <p:spPr>
          <a:xfrm>
            <a:off x="4130294" y="3823017"/>
            <a:ext cx="1502024" cy="274320"/>
          </a:xfrm>
          <a:prstGeom prst="rect">
            <a:avLst/>
          </a:prstGeom>
          <a:noFill/>
        </p:spPr>
        <p:txBody>
          <a:bodyPr wrap="square" lIns="0" tIns="0" rIns="0" bIns="0" rtlCol="0">
            <a:spAutoFit/>
          </a:bodyPr>
          <a:lstStyle/>
          <a:p>
            <a:r>
              <a:rPr lang="en-US" altLang="zh-CN" b="1" spc="5" dirty="0">
                <a:solidFill>
                  <a:schemeClr val="accent2">
                    <a:lumMod val="75000"/>
                  </a:schemeClr>
                </a:solidFill>
                <a:latin typeface="Arial"/>
                <a:ea typeface="Arial"/>
              </a:rPr>
              <a:t>Long</a:t>
            </a:r>
            <a:r>
              <a:rPr lang="en-US" altLang="zh-CN" b="1" dirty="0">
                <a:solidFill>
                  <a:schemeClr val="accent2">
                    <a:lumMod val="75000"/>
                  </a:schemeClr>
                </a:solidFill>
                <a:latin typeface="Arial"/>
                <a:ea typeface="Arial"/>
              </a:rPr>
              <a:t>itudinal</a:t>
            </a:r>
          </a:p>
        </p:txBody>
      </p:sp>
      <p:sp>
        <p:nvSpPr>
          <p:cNvPr id="35" name="TextBox 35"/>
          <p:cNvSpPr txBox="1"/>
          <p:nvPr/>
        </p:nvSpPr>
        <p:spPr>
          <a:xfrm>
            <a:off x="6188076" y="3820960"/>
            <a:ext cx="1090545" cy="274320"/>
          </a:xfrm>
          <a:prstGeom prst="rect">
            <a:avLst/>
          </a:prstGeom>
          <a:noFill/>
        </p:spPr>
        <p:txBody>
          <a:bodyPr wrap="square" lIns="0" tIns="0" rIns="0" bIns="0" rtlCol="0">
            <a:spAutoFit/>
          </a:bodyPr>
          <a:lstStyle/>
          <a:p>
            <a:r>
              <a:rPr lang="en-US" altLang="zh-CN" spc="-5" dirty="0">
                <a:solidFill>
                  <a:srgbClr val="000000"/>
                </a:solidFill>
                <a:latin typeface="Arial"/>
                <a:ea typeface="Arial"/>
              </a:rPr>
              <a:t>Indivi</a:t>
            </a:r>
            <a:r>
              <a:rPr lang="en-US" altLang="zh-CN" dirty="0">
                <a:solidFill>
                  <a:srgbClr val="000000"/>
                </a:solidFill>
                <a:latin typeface="Arial"/>
                <a:ea typeface="Arial"/>
              </a:rPr>
              <a:t>dual</a:t>
            </a:r>
          </a:p>
        </p:txBody>
      </p:sp>
      <p:sp>
        <p:nvSpPr>
          <p:cNvPr id="36" name="TextBox 36"/>
          <p:cNvSpPr txBox="1"/>
          <p:nvPr/>
        </p:nvSpPr>
        <p:spPr>
          <a:xfrm>
            <a:off x="7580434" y="3814475"/>
            <a:ext cx="2716778" cy="553998"/>
          </a:xfrm>
          <a:prstGeom prst="rect">
            <a:avLst/>
          </a:prstGeom>
          <a:noFill/>
        </p:spPr>
        <p:txBody>
          <a:bodyPr wrap="square" lIns="0" tIns="0" rIns="0" bIns="0" rtlCol="0">
            <a:spAutoFit/>
          </a:bodyPr>
          <a:lstStyle/>
          <a:p>
            <a:pPr hangingPunct="0"/>
            <a:r>
              <a:rPr lang="en-US" altLang="zh-CN" b="1" dirty="0">
                <a:solidFill>
                  <a:srgbClr val="009999"/>
                </a:solidFill>
                <a:latin typeface="Arial"/>
                <a:ea typeface="Arial"/>
              </a:rPr>
              <a:t>Estudo</a:t>
            </a:r>
            <a:r>
              <a:rPr lang="en-US" altLang="zh-CN" b="1" dirty="0">
                <a:solidFill>
                  <a:srgbClr val="009999"/>
                </a:solidFill>
                <a:latin typeface="Arial"/>
                <a:cs typeface="Arial"/>
              </a:rPr>
              <a:t> </a:t>
            </a:r>
            <a:r>
              <a:rPr lang="en-US" altLang="zh-CN" b="1" dirty="0">
                <a:solidFill>
                  <a:srgbClr val="009999"/>
                </a:solidFill>
                <a:latin typeface="Arial"/>
                <a:ea typeface="Arial"/>
              </a:rPr>
              <a:t>de</a:t>
            </a:r>
            <a:r>
              <a:rPr lang="en-US" altLang="zh-CN" b="1" spc="-50" dirty="0">
                <a:solidFill>
                  <a:srgbClr val="009999"/>
                </a:solidFill>
                <a:latin typeface="Arial"/>
                <a:cs typeface="Arial"/>
              </a:rPr>
              <a:t> </a:t>
            </a:r>
            <a:r>
              <a:rPr lang="en-US" altLang="zh-CN" b="1" dirty="0" err="1">
                <a:solidFill>
                  <a:srgbClr val="009999"/>
                </a:solidFill>
                <a:latin typeface="Arial"/>
                <a:ea typeface="Arial"/>
              </a:rPr>
              <a:t>coorte</a:t>
            </a:r>
            <a:r>
              <a:rPr lang="en-US" altLang="zh-CN" b="1" dirty="0">
                <a:solidFill>
                  <a:srgbClr val="009999"/>
                </a:solidFill>
                <a:latin typeface="Arial"/>
                <a:cs typeface="Arial"/>
              </a:rPr>
              <a:t> </a:t>
            </a:r>
            <a:r>
              <a:rPr lang="en-US" altLang="zh-CN" sz="1000" b="1" dirty="0" smtClean="0">
                <a:solidFill>
                  <a:srgbClr val="009999"/>
                </a:solidFill>
                <a:latin typeface="Arial"/>
                <a:cs typeface="Arial"/>
              </a:rPr>
              <a:t>(follow-up)</a:t>
            </a:r>
          </a:p>
          <a:p>
            <a:pPr hangingPunct="0"/>
            <a:r>
              <a:rPr lang="en-US" altLang="zh-CN" b="1" spc="44" dirty="0" smtClean="0">
                <a:solidFill>
                  <a:srgbClr val="009999"/>
                </a:solidFill>
                <a:latin typeface="Arial"/>
                <a:ea typeface="Arial"/>
              </a:rPr>
              <a:t>Estudo</a:t>
            </a:r>
            <a:r>
              <a:rPr lang="en-US" altLang="zh-CN" b="1" spc="-250" dirty="0" smtClean="0">
                <a:solidFill>
                  <a:srgbClr val="009999"/>
                </a:solidFill>
                <a:latin typeface="Arial"/>
                <a:cs typeface="Arial"/>
              </a:rPr>
              <a:t> </a:t>
            </a:r>
            <a:r>
              <a:rPr lang="en-US" altLang="zh-CN" b="1" spc="50" dirty="0">
                <a:solidFill>
                  <a:srgbClr val="009999"/>
                </a:solidFill>
                <a:latin typeface="Arial"/>
                <a:ea typeface="Arial"/>
              </a:rPr>
              <a:t>caso</a:t>
            </a:r>
            <a:r>
              <a:rPr lang="en-US" altLang="zh-CN" b="1" spc="30" dirty="0">
                <a:solidFill>
                  <a:srgbClr val="009999"/>
                </a:solidFill>
                <a:latin typeface="Arial"/>
                <a:ea typeface="Arial"/>
              </a:rPr>
              <a:t>-</a:t>
            </a:r>
            <a:r>
              <a:rPr lang="en-US" altLang="zh-CN" b="1" dirty="0">
                <a:solidFill>
                  <a:srgbClr val="009999"/>
                </a:solidFill>
                <a:latin typeface="Arial"/>
                <a:cs typeface="Arial"/>
              </a:rPr>
              <a:t> </a:t>
            </a:r>
            <a:r>
              <a:rPr lang="en-US" altLang="zh-CN" b="1" spc="-5" dirty="0">
                <a:solidFill>
                  <a:srgbClr val="009999"/>
                </a:solidFill>
                <a:latin typeface="Arial"/>
                <a:ea typeface="Arial"/>
              </a:rPr>
              <a:t>c</a:t>
            </a:r>
            <a:r>
              <a:rPr lang="en-US" altLang="zh-CN" b="1" dirty="0">
                <a:solidFill>
                  <a:srgbClr val="009999"/>
                </a:solidFill>
                <a:latin typeface="Arial"/>
                <a:ea typeface="Arial"/>
              </a:rPr>
              <a:t>ontrole</a:t>
            </a:r>
          </a:p>
        </p:txBody>
      </p:sp>
      <p:sp>
        <p:nvSpPr>
          <p:cNvPr id="37" name="TextBox 37"/>
          <p:cNvSpPr txBox="1"/>
          <p:nvPr/>
        </p:nvSpPr>
        <p:spPr>
          <a:xfrm>
            <a:off x="6188075" y="4735360"/>
            <a:ext cx="1117284" cy="274320"/>
          </a:xfrm>
          <a:prstGeom prst="rect">
            <a:avLst/>
          </a:prstGeom>
          <a:noFill/>
        </p:spPr>
        <p:txBody>
          <a:bodyPr wrap="square" lIns="0" tIns="0" rIns="0" bIns="0" rtlCol="0">
            <a:spAutoFit/>
          </a:bodyPr>
          <a:lstStyle/>
          <a:p>
            <a:r>
              <a:rPr lang="en-US" altLang="zh-CN" spc="-5" dirty="0">
                <a:solidFill>
                  <a:srgbClr val="000000"/>
                </a:solidFill>
                <a:latin typeface="Arial"/>
                <a:ea typeface="Arial"/>
              </a:rPr>
              <a:t>Agre</a:t>
            </a:r>
            <a:r>
              <a:rPr lang="en-US" altLang="zh-CN" dirty="0">
                <a:solidFill>
                  <a:srgbClr val="000000"/>
                </a:solidFill>
                <a:latin typeface="Arial"/>
                <a:ea typeface="Arial"/>
              </a:rPr>
              <a:t>gado</a:t>
            </a:r>
          </a:p>
        </p:txBody>
      </p:sp>
      <p:sp>
        <p:nvSpPr>
          <p:cNvPr id="38" name="TextBox 38"/>
          <p:cNvSpPr txBox="1"/>
          <p:nvPr/>
        </p:nvSpPr>
        <p:spPr>
          <a:xfrm>
            <a:off x="7683368" y="4743767"/>
            <a:ext cx="1662236" cy="549402"/>
          </a:xfrm>
          <a:prstGeom prst="rect">
            <a:avLst/>
          </a:prstGeom>
          <a:noFill/>
        </p:spPr>
        <p:txBody>
          <a:bodyPr wrap="square" lIns="0" tIns="0" rIns="0" bIns="0" rtlCol="0">
            <a:spAutoFit/>
          </a:bodyPr>
          <a:lstStyle/>
          <a:p>
            <a:pPr hangingPunct="0"/>
            <a:r>
              <a:rPr lang="en-US" altLang="zh-CN" b="1" spc="30" dirty="0">
                <a:solidFill>
                  <a:srgbClr val="009999"/>
                </a:solidFill>
                <a:latin typeface="Arial"/>
                <a:ea typeface="Arial"/>
              </a:rPr>
              <a:t>Série</a:t>
            </a:r>
            <a:r>
              <a:rPr lang="en-US" altLang="zh-CN" b="1" spc="-245" dirty="0">
                <a:solidFill>
                  <a:srgbClr val="009999"/>
                </a:solidFill>
                <a:latin typeface="Arial"/>
                <a:cs typeface="Arial"/>
              </a:rPr>
              <a:t> </a:t>
            </a:r>
            <a:r>
              <a:rPr lang="en-US" altLang="zh-CN" b="1" spc="34" dirty="0">
                <a:solidFill>
                  <a:srgbClr val="009999"/>
                </a:solidFill>
                <a:latin typeface="Arial"/>
                <a:ea typeface="Arial"/>
              </a:rPr>
              <a:t>temporal</a:t>
            </a:r>
            <a:r>
              <a:rPr lang="en-US" altLang="zh-CN" b="1" dirty="0">
                <a:solidFill>
                  <a:srgbClr val="009999"/>
                </a:solidFill>
                <a:latin typeface="Arial"/>
                <a:cs typeface="Arial"/>
              </a:rPr>
              <a:t> </a:t>
            </a:r>
            <a:r>
              <a:rPr lang="en-US" altLang="zh-CN" b="1" dirty="0">
                <a:solidFill>
                  <a:srgbClr val="009999"/>
                </a:solidFill>
                <a:latin typeface="Arial"/>
                <a:ea typeface="Arial"/>
              </a:rPr>
              <a:t>(ecológico)</a:t>
            </a:r>
          </a:p>
        </p:txBody>
      </p:sp>
      <p:sp>
        <p:nvSpPr>
          <p:cNvPr id="39" name="TextBox 39"/>
          <p:cNvSpPr txBox="1"/>
          <p:nvPr/>
        </p:nvSpPr>
        <p:spPr>
          <a:xfrm>
            <a:off x="2072640" y="5461978"/>
            <a:ext cx="1785284" cy="492443"/>
          </a:xfrm>
          <a:prstGeom prst="rect">
            <a:avLst/>
          </a:prstGeom>
          <a:noFill/>
        </p:spPr>
        <p:txBody>
          <a:bodyPr wrap="square" lIns="0" tIns="0" rIns="0" bIns="0" rtlCol="0">
            <a:spAutoFit/>
          </a:bodyPr>
          <a:lstStyle/>
          <a:p>
            <a:r>
              <a:rPr lang="en-US" altLang="zh-CN" b="1" spc="-5" dirty="0">
                <a:solidFill>
                  <a:srgbClr val="006EBF"/>
                </a:solidFill>
                <a:latin typeface="Arial"/>
                <a:ea typeface="Arial"/>
              </a:rPr>
              <a:t>Exper</a:t>
            </a:r>
            <a:r>
              <a:rPr lang="en-US" altLang="zh-CN" b="1" dirty="0">
                <a:solidFill>
                  <a:srgbClr val="006EBF"/>
                </a:solidFill>
                <a:latin typeface="Arial"/>
                <a:ea typeface="Arial"/>
              </a:rPr>
              <a:t>imental</a:t>
            </a:r>
          </a:p>
          <a:p>
            <a:r>
              <a:rPr lang="en-US" altLang="zh-CN" sz="1400" b="1" spc="-5" dirty="0">
                <a:solidFill>
                  <a:srgbClr val="006EBF"/>
                </a:solidFill>
                <a:latin typeface="Arial"/>
                <a:ea typeface="Arial"/>
              </a:rPr>
              <a:t>(</a:t>
            </a:r>
            <a:r>
              <a:rPr lang="en-US" altLang="zh-CN" sz="1400" b="1" spc="-5" dirty="0" err="1">
                <a:solidFill>
                  <a:srgbClr val="006EBF"/>
                </a:solidFill>
                <a:latin typeface="Arial"/>
                <a:ea typeface="Arial"/>
              </a:rPr>
              <a:t>ou</a:t>
            </a:r>
            <a:r>
              <a:rPr lang="en-US" altLang="zh-CN" sz="1400" b="1" spc="5" dirty="0">
                <a:solidFill>
                  <a:srgbClr val="006EBF"/>
                </a:solidFill>
                <a:latin typeface="Arial"/>
                <a:cs typeface="Arial"/>
              </a:rPr>
              <a:t> </a:t>
            </a:r>
            <a:r>
              <a:rPr lang="en-US" altLang="zh-CN" sz="1400" b="1" spc="5" dirty="0" smtClean="0">
                <a:solidFill>
                  <a:srgbClr val="006EBF"/>
                </a:solidFill>
                <a:latin typeface="Arial"/>
                <a:cs typeface="Arial"/>
              </a:rPr>
              <a:t>de </a:t>
            </a:r>
            <a:r>
              <a:rPr lang="en-US" altLang="zh-CN" sz="1400" b="1" spc="5" dirty="0" err="1" smtClean="0">
                <a:solidFill>
                  <a:srgbClr val="006EBF"/>
                </a:solidFill>
                <a:latin typeface="Arial"/>
                <a:cs typeface="Arial"/>
              </a:rPr>
              <a:t>i</a:t>
            </a:r>
            <a:r>
              <a:rPr lang="en-US" altLang="zh-CN" sz="1400" b="1" spc="-5" dirty="0" err="1" smtClean="0">
                <a:solidFill>
                  <a:srgbClr val="006EBF"/>
                </a:solidFill>
                <a:latin typeface="Arial"/>
                <a:ea typeface="Arial"/>
              </a:rPr>
              <a:t>ntervenção</a:t>
            </a:r>
            <a:r>
              <a:rPr lang="en-US" altLang="zh-CN" sz="1400" b="1" spc="10" dirty="0">
                <a:solidFill>
                  <a:srgbClr val="006EBF"/>
                </a:solidFill>
                <a:latin typeface="Arial"/>
                <a:ea typeface="Arial"/>
              </a:rPr>
              <a:t>)</a:t>
            </a:r>
          </a:p>
        </p:txBody>
      </p:sp>
      <p:sp>
        <p:nvSpPr>
          <p:cNvPr id="40" name="TextBox 40"/>
          <p:cNvSpPr txBox="1"/>
          <p:nvPr/>
        </p:nvSpPr>
        <p:spPr>
          <a:xfrm>
            <a:off x="4130294" y="5461978"/>
            <a:ext cx="1502024" cy="274320"/>
          </a:xfrm>
          <a:prstGeom prst="rect">
            <a:avLst/>
          </a:prstGeom>
          <a:noFill/>
        </p:spPr>
        <p:txBody>
          <a:bodyPr wrap="square" lIns="0" tIns="0" rIns="0" bIns="0" rtlCol="0">
            <a:spAutoFit/>
          </a:bodyPr>
          <a:lstStyle/>
          <a:p>
            <a:r>
              <a:rPr lang="en-US" altLang="zh-CN" b="1" spc="5" dirty="0">
                <a:solidFill>
                  <a:schemeClr val="accent2">
                    <a:lumMod val="75000"/>
                  </a:schemeClr>
                </a:solidFill>
                <a:latin typeface="Arial"/>
                <a:ea typeface="Arial"/>
              </a:rPr>
              <a:t>Long</a:t>
            </a:r>
            <a:r>
              <a:rPr lang="en-US" altLang="zh-CN" b="1" dirty="0">
                <a:solidFill>
                  <a:schemeClr val="accent2">
                    <a:lumMod val="75000"/>
                  </a:schemeClr>
                </a:solidFill>
                <a:latin typeface="Arial"/>
                <a:ea typeface="Arial"/>
              </a:rPr>
              <a:t>itudinal</a:t>
            </a:r>
          </a:p>
        </p:txBody>
      </p:sp>
      <p:sp>
        <p:nvSpPr>
          <p:cNvPr id="41" name="TextBox 41"/>
          <p:cNvSpPr txBox="1"/>
          <p:nvPr/>
        </p:nvSpPr>
        <p:spPr>
          <a:xfrm>
            <a:off x="6188076" y="5459920"/>
            <a:ext cx="1090545" cy="274320"/>
          </a:xfrm>
          <a:prstGeom prst="rect">
            <a:avLst/>
          </a:prstGeom>
          <a:noFill/>
        </p:spPr>
        <p:txBody>
          <a:bodyPr wrap="square" lIns="0" tIns="0" rIns="0" bIns="0" rtlCol="0">
            <a:spAutoFit/>
          </a:bodyPr>
          <a:lstStyle/>
          <a:p>
            <a:r>
              <a:rPr lang="en-US" altLang="zh-CN" spc="-5" dirty="0">
                <a:solidFill>
                  <a:srgbClr val="000000"/>
                </a:solidFill>
                <a:latin typeface="Arial"/>
                <a:ea typeface="Arial"/>
              </a:rPr>
              <a:t>Indivi</a:t>
            </a:r>
            <a:r>
              <a:rPr lang="en-US" altLang="zh-CN" dirty="0">
                <a:solidFill>
                  <a:srgbClr val="000000"/>
                </a:solidFill>
                <a:latin typeface="Arial"/>
                <a:ea typeface="Arial"/>
              </a:rPr>
              <a:t>dual</a:t>
            </a:r>
          </a:p>
        </p:txBody>
      </p:sp>
      <p:sp>
        <p:nvSpPr>
          <p:cNvPr id="42" name="TextBox 42"/>
          <p:cNvSpPr txBox="1"/>
          <p:nvPr/>
        </p:nvSpPr>
        <p:spPr>
          <a:xfrm>
            <a:off x="7747000" y="5459920"/>
            <a:ext cx="1664175" cy="274320"/>
          </a:xfrm>
          <a:prstGeom prst="rect">
            <a:avLst/>
          </a:prstGeom>
          <a:noFill/>
        </p:spPr>
        <p:txBody>
          <a:bodyPr wrap="square" lIns="0" tIns="0" rIns="0" bIns="0" rtlCol="0">
            <a:spAutoFit/>
          </a:bodyPr>
          <a:lstStyle/>
          <a:p>
            <a:r>
              <a:rPr lang="en-US" altLang="zh-CN" b="1" dirty="0">
                <a:solidFill>
                  <a:srgbClr val="009999"/>
                </a:solidFill>
                <a:latin typeface="Arial"/>
                <a:ea typeface="Arial"/>
              </a:rPr>
              <a:t>Ensaio</a:t>
            </a:r>
            <a:r>
              <a:rPr lang="en-US" altLang="zh-CN" b="1" spc="-10" dirty="0">
                <a:solidFill>
                  <a:srgbClr val="009999"/>
                </a:solidFill>
                <a:latin typeface="Arial"/>
                <a:cs typeface="Arial"/>
              </a:rPr>
              <a:t> </a:t>
            </a:r>
            <a:r>
              <a:rPr lang="en-US" altLang="zh-CN" b="1" dirty="0">
                <a:solidFill>
                  <a:srgbClr val="009999"/>
                </a:solidFill>
                <a:latin typeface="Arial"/>
                <a:ea typeface="Arial"/>
              </a:rPr>
              <a:t>clínico</a:t>
            </a:r>
          </a:p>
        </p:txBody>
      </p:sp>
      <p:sp>
        <p:nvSpPr>
          <p:cNvPr id="43" name="TextBox 43"/>
          <p:cNvSpPr txBox="1"/>
          <p:nvPr/>
        </p:nvSpPr>
        <p:spPr>
          <a:xfrm>
            <a:off x="6188075" y="6174369"/>
            <a:ext cx="3903692" cy="274320"/>
          </a:xfrm>
          <a:prstGeom prst="rect">
            <a:avLst/>
          </a:prstGeom>
          <a:noFill/>
        </p:spPr>
        <p:txBody>
          <a:bodyPr wrap="square" lIns="0" tIns="0" rIns="0" bIns="0" rtlCol="0">
            <a:spAutoFit/>
          </a:bodyPr>
          <a:lstStyle/>
          <a:p>
            <a:pPr>
              <a:tabLst>
                <a:tab pos="1656588" algn="l"/>
              </a:tabLst>
            </a:pPr>
            <a:r>
              <a:rPr lang="en-US" altLang="zh-CN" spc="-5" dirty="0" smtClean="0">
                <a:solidFill>
                  <a:srgbClr val="000000"/>
                </a:solidFill>
                <a:latin typeface="Arial"/>
                <a:ea typeface="Arial"/>
              </a:rPr>
              <a:t>Agregado         </a:t>
            </a:r>
            <a:r>
              <a:rPr lang="en-US" altLang="zh-CN" b="1" dirty="0" smtClean="0">
                <a:solidFill>
                  <a:srgbClr val="009999"/>
                </a:solidFill>
                <a:latin typeface="Arial"/>
                <a:ea typeface="Arial"/>
              </a:rPr>
              <a:t>Ensaio</a:t>
            </a:r>
            <a:r>
              <a:rPr lang="en-US" altLang="zh-CN" b="1" spc="-50" dirty="0" smtClean="0">
                <a:solidFill>
                  <a:srgbClr val="009999"/>
                </a:solidFill>
                <a:latin typeface="Arial"/>
                <a:cs typeface="Arial"/>
              </a:rPr>
              <a:t> </a:t>
            </a:r>
            <a:r>
              <a:rPr lang="en-US" altLang="zh-CN" b="1" dirty="0">
                <a:solidFill>
                  <a:srgbClr val="009999"/>
                </a:solidFill>
                <a:latin typeface="Arial"/>
                <a:ea typeface="Arial"/>
              </a:rPr>
              <a:t>comunitário</a:t>
            </a:r>
          </a:p>
        </p:txBody>
      </p:sp>
      <p:sp>
        <p:nvSpPr>
          <p:cNvPr id="44" name="TextBox 42"/>
          <p:cNvSpPr txBox="1"/>
          <p:nvPr/>
        </p:nvSpPr>
        <p:spPr>
          <a:xfrm>
            <a:off x="7728160" y="5787770"/>
            <a:ext cx="2178258" cy="276999"/>
          </a:xfrm>
          <a:prstGeom prst="rect">
            <a:avLst/>
          </a:prstGeom>
          <a:noFill/>
        </p:spPr>
        <p:txBody>
          <a:bodyPr wrap="square" lIns="0" tIns="0" rIns="0" bIns="0" rtlCol="0">
            <a:spAutoFit/>
          </a:bodyPr>
          <a:lstStyle/>
          <a:p>
            <a:r>
              <a:rPr lang="en-US" altLang="zh-CN" b="1" dirty="0">
                <a:solidFill>
                  <a:srgbClr val="009999"/>
                </a:solidFill>
                <a:latin typeface="Arial"/>
                <a:ea typeface="Arial"/>
              </a:rPr>
              <a:t>Ensaio</a:t>
            </a:r>
            <a:r>
              <a:rPr lang="en-US" altLang="zh-CN" b="1" spc="-10" dirty="0">
                <a:solidFill>
                  <a:srgbClr val="009999"/>
                </a:solidFill>
                <a:latin typeface="Arial"/>
                <a:cs typeface="Arial"/>
              </a:rPr>
              <a:t> </a:t>
            </a:r>
            <a:r>
              <a:rPr lang="en-US" altLang="zh-CN" b="1" spc="-10" dirty="0" smtClean="0">
                <a:solidFill>
                  <a:srgbClr val="009999"/>
                </a:solidFill>
                <a:latin typeface="Arial"/>
                <a:cs typeface="Arial"/>
              </a:rPr>
              <a:t>de campo</a:t>
            </a:r>
            <a:endParaRPr lang="en-US" altLang="zh-CN" b="1" dirty="0">
              <a:solidFill>
                <a:srgbClr val="009999"/>
              </a:solidFill>
              <a:latin typeface="Arial"/>
              <a:ea typeface="Arial"/>
            </a:endParaRPr>
          </a:p>
        </p:txBody>
      </p:sp>
      <p:sp>
        <p:nvSpPr>
          <p:cNvPr id="2" name="CaixaDeTexto 1"/>
          <p:cNvSpPr txBox="1"/>
          <p:nvPr/>
        </p:nvSpPr>
        <p:spPr>
          <a:xfrm>
            <a:off x="7529533" y="2682875"/>
            <a:ext cx="2702316" cy="261610"/>
          </a:xfrm>
          <a:prstGeom prst="rect">
            <a:avLst/>
          </a:prstGeom>
          <a:noFill/>
        </p:spPr>
        <p:txBody>
          <a:bodyPr wrap="square" rtlCol="0">
            <a:spAutoFit/>
          </a:bodyPr>
          <a:lstStyle/>
          <a:p>
            <a:r>
              <a:rPr lang="en-US" altLang="zh-CN" sz="1100" b="1" dirty="0">
                <a:solidFill>
                  <a:srgbClr val="009999"/>
                </a:solidFill>
                <a:latin typeface="Arial"/>
                <a:ea typeface="Arial"/>
              </a:rPr>
              <a:t>(</a:t>
            </a:r>
            <a:r>
              <a:rPr lang="en-US" altLang="zh-CN" sz="1100" b="1" dirty="0" err="1">
                <a:solidFill>
                  <a:srgbClr val="009999"/>
                </a:solidFill>
                <a:latin typeface="Arial"/>
                <a:ea typeface="Arial"/>
              </a:rPr>
              <a:t>seccional</a:t>
            </a:r>
            <a:r>
              <a:rPr lang="en-US" altLang="zh-CN" sz="1100" b="1" dirty="0">
                <a:solidFill>
                  <a:srgbClr val="009999"/>
                </a:solidFill>
                <a:latin typeface="Arial"/>
                <a:ea typeface="Arial"/>
              </a:rPr>
              <a:t>, vertical </a:t>
            </a:r>
            <a:r>
              <a:rPr lang="en-US" altLang="zh-CN" sz="1100" b="1" dirty="0" err="1">
                <a:solidFill>
                  <a:srgbClr val="009999"/>
                </a:solidFill>
                <a:latin typeface="Arial"/>
                <a:ea typeface="Arial"/>
              </a:rPr>
              <a:t>ou</a:t>
            </a:r>
            <a:r>
              <a:rPr lang="en-US" altLang="zh-CN" sz="1100" b="1" dirty="0">
                <a:solidFill>
                  <a:srgbClr val="009999"/>
                </a:solidFill>
                <a:latin typeface="Arial"/>
                <a:ea typeface="Arial"/>
              </a:rPr>
              <a:t> de </a:t>
            </a:r>
            <a:r>
              <a:rPr lang="en-US" altLang="zh-CN" sz="1100" b="1" dirty="0" err="1">
                <a:solidFill>
                  <a:srgbClr val="009999"/>
                </a:solidFill>
                <a:latin typeface="Arial"/>
                <a:ea typeface="Arial"/>
              </a:rPr>
              <a:t>prevalência</a:t>
            </a:r>
            <a:r>
              <a:rPr lang="en-US" altLang="zh-CN" sz="1100" b="1" dirty="0" smtClean="0">
                <a:solidFill>
                  <a:srgbClr val="009999"/>
                </a:solidFill>
                <a:latin typeface="Arial"/>
                <a:ea typeface="Arial"/>
              </a:rPr>
              <a:t>)</a:t>
            </a:r>
            <a:endParaRPr lang="pt-BR" dirty="0"/>
          </a:p>
        </p:txBody>
      </p:sp>
      <p:sp>
        <p:nvSpPr>
          <p:cNvPr id="45" name="CaixaDeTexto 44"/>
          <p:cNvSpPr txBox="1"/>
          <p:nvPr/>
        </p:nvSpPr>
        <p:spPr>
          <a:xfrm>
            <a:off x="7580435" y="3425303"/>
            <a:ext cx="1674402" cy="246221"/>
          </a:xfrm>
          <a:prstGeom prst="rect">
            <a:avLst/>
          </a:prstGeom>
          <a:noFill/>
        </p:spPr>
        <p:txBody>
          <a:bodyPr wrap="square" rtlCol="0">
            <a:spAutoFit/>
          </a:bodyPr>
          <a:lstStyle/>
          <a:p>
            <a:r>
              <a:rPr lang="en-US" altLang="zh-CN" sz="1000" b="1" dirty="0">
                <a:solidFill>
                  <a:srgbClr val="009999"/>
                </a:solidFill>
                <a:latin typeface="Arial"/>
                <a:ea typeface="Arial"/>
              </a:rPr>
              <a:t>(Estudo de </a:t>
            </a:r>
            <a:r>
              <a:rPr lang="en-US" altLang="zh-CN" sz="1000" b="1" dirty="0" err="1">
                <a:solidFill>
                  <a:srgbClr val="009999"/>
                </a:solidFill>
                <a:latin typeface="Arial"/>
                <a:ea typeface="Arial"/>
              </a:rPr>
              <a:t>correlação</a:t>
            </a:r>
            <a:r>
              <a:rPr lang="en-US" altLang="zh-CN" sz="1000" b="1" dirty="0" smtClean="0">
                <a:solidFill>
                  <a:srgbClr val="009999"/>
                </a:solidFill>
                <a:latin typeface="Arial"/>
                <a:ea typeface="Arial"/>
              </a:rPr>
              <a:t>)</a:t>
            </a:r>
            <a:endParaRPr lang="pt-BR" dirty="0"/>
          </a:p>
        </p:txBody>
      </p:sp>
      <p:sp>
        <p:nvSpPr>
          <p:cNvPr id="46" name="CaixaDeTexto 45"/>
          <p:cNvSpPr txBox="1"/>
          <p:nvPr/>
        </p:nvSpPr>
        <p:spPr>
          <a:xfrm>
            <a:off x="7580434" y="4364585"/>
            <a:ext cx="2065597" cy="246221"/>
          </a:xfrm>
          <a:prstGeom prst="rect">
            <a:avLst/>
          </a:prstGeom>
          <a:noFill/>
        </p:spPr>
        <p:txBody>
          <a:bodyPr wrap="square" rtlCol="0">
            <a:spAutoFit/>
          </a:bodyPr>
          <a:lstStyle/>
          <a:p>
            <a:r>
              <a:rPr lang="en-US" altLang="zh-CN" sz="1000" b="1" dirty="0">
                <a:solidFill>
                  <a:srgbClr val="009999"/>
                </a:solidFill>
                <a:latin typeface="Arial"/>
                <a:ea typeface="Arial"/>
              </a:rPr>
              <a:t>(Estudo de </a:t>
            </a:r>
            <a:r>
              <a:rPr lang="en-US" altLang="zh-CN" sz="1000" b="1" dirty="0" err="1" smtClean="0">
                <a:solidFill>
                  <a:srgbClr val="009999"/>
                </a:solidFill>
                <a:latin typeface="Arial"/>
                <a:ea typeface="Arial"/>
              </a:rPr>
              <a:t>caso</a:t>
            </a:r>
            <a:r>
              <a:rPr lang="en-US" altLang="zh-CN" sz="1000" b="1" dirty="0" smtClean="0">
                <a:solidFill>
                  <a:srgbClr val="009999"/>
                </a:solidFill>
                <a:latin typeface="Arial"/>
                <a:ea typeface="Arial"/>
              </a:rPr>
              <a:t> </a:t>
            </a:r>
            <a:r>
              <a:rPr lang="en-US" altLang="zh-CN" sz="1000" b="1" dirty="0" err="1" smtClean="0">
                <a:solidFill>
                  <a:srgbClr val="009999"/>
                </a:solidFill>
                <a:latin typeface="Arial"/>
                <a:ea typeface="Arial"/>
              </a:rPr>
              <a:t>referência</a:t>
            </a:r>
            <a:r>
              <a:rPr lang="en-US" altLang="zh-CN" sz="1000" b="1" dirty="0" smtClean="0">
                <a:solidFill>
                  <a:srgbClr val="009999"/>
                </a:solidFill>
                <a:latin typeface="Arial"/>
                <a:ea typeface="Arial"/>
              </a:rPr>
              <a:t>)</a:t>
            </a:r>
            <a:endParaRPr lang="pt-BR" dirty="0"/>
          </a:p>
        </p:txBody>
      </p:sp>
    </p:spTree>
    <p:extLst>
      <p:ext uri="{BB962C8B-B14F-4D97-AF65-F5344CB8AC3E}">
        <p14:creationId xmlns:p14="http://schemas.microsoft.com/office/powerpoint/2010/main" val="2582118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9" y="2286001"/>
            <a:ext cx="248443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Conector reto 59"/>
          <p:cNvCxnSpPr/>
          <p:nvPr/>
        </p:nvCxnSpPr>
        <p:spPr>
          <a:xfrm rot="10800000">
            <a:off x="4295776" y="2708276"/>
            <a:ext cx="1952625" cy="3175"/>
          </a:xfrm>
          <a:prstGeom prst="line">
            <a:avLst/>
          </a:prstGeom>
          <a:ln w="38100">
            <a:solidFill>
              <a:srgbClr val="0099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Conector reto 59"/>
          <p:cNvCxnSpPr/>
          <p:nvPr/>
        </p:nvCxnSpPr>
        <p:spPr>
          <a:xfrm rot="10800000">
            <a:off x="4367214" y="3860801"/>
            <a:ext cx="1952625" cy="3175"/>
          </a:xfrm>
          <a:prstGeom prst="line">
            <a:avLst/>
          </a:prstGeom>
          <a:ln w="38100">
            <a:solidFill>
              <a:srgbClr val="0099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4727575" y="2708275"/>
            <a:ext cx="1428750" cy="1588"/>
          </a:xfrm>
          <a:prstGeom prst="line">
            <a:avLst/>
          </a:prstGeom>
          <a:ln w="127000" cap="rnd">
            <a:prstDash val="sysDash"/>
            <a:miter lim="800000"/>
            <a:tailEnd type="triangle"/>
          </a:ln>
        </p:spPr>
        <p:style>
          <a:lnRef idx="3">
            <a:schemeClr val="dk1"/>
          </a:lnRef>
          <a:fillRef idx="0">
            <a:schemeClr val="dk1"/>
          </a:fillRef>
          <a:effectRef idx="2">
            <a:schemeClr val="dk1"/>
          </a:effectRef>
          <a:fontRef idx="minor">
            <a:schemeClr val="tx1"/>
          </a:fontRef>
        </p:style>
      </p:cxnSp>
      <p:cxnSp>
        <p:nvCxnSpPr>
          <p:cNvPr id="3" name="Conector reto 40"/>
          <p:cNvCxnSpPr/>
          <p:nvPr/>
        </p:nvCxnSpPr>
        <p:spPr>
          <a:xfrm>
            <a:off x="4800600" y="3860800"/>
            <a:ext cx="1428750" cy="1588"/>
          </a:xfrm>
          <a:prstGeom prst="line">
            <a:avLst/>
          </a:prstGeom>
          <a:ln w="127000" cap="rnd">
            <a:prstDash val="sysDash"/>
            <a:miter lim="800000"/>
            <a:tailEnd type="triangle"/>
          </a:ln>
        </p:spPr>
        <p:style>
          <a:lnRef idx="3">
            <a:schemeClr val="dk1"/>
          </a:lnRef>
          <a:fillRef idx="0">
            <a:schemeClr val="dk1"/>
          </a:fillRef>
          <a:effectRef idx="2">
            <a:schemeClr val="dk1"/>
          </a:effectRef>
          <a:fontRef idx="minor">
            <a:schemeClr val="tx1"/>
          </a:fontRef>
        </p:style>
      </p:cxnSp>
      <p:sp>
        <p:nvSpPr>
          <p:cNvPr id="37895" name="CaixaDeTexto 11"/>
          <p:cNvSpPr txBox="1">
            <a:spLocks noChangeArrowheads="1"/>
          </p:cNvSpPr>
          <p:nvPr/>
        </p:nvSpPr>
        <p:spPr bwMode="auto">
          <a:xfrm>
            <a:off x="5087939" y="76201"/>
            <a:ext cx="2028825" cy="862013"/>
          </a:xfrm>
          <a:prstGeom prst="rect">
            <a:avLst/>
          </a:prstGeom>
          <a:solidFill>
            <a:srgbClr val="009999"/>
          </a:solidFill>
          <a:ln>
            <a:noFill/>
          </a:ln>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800" b="1" dirty="0">
                <a:solidFill>
                  <a:srgbClr val="FFFFFF"/>
                </a:solidFill>
                <a:cs typeface="Arial" panose="020B0604020202020204" pitchFamily="34" charset="0"/>
              </a:rPr>
              <a:t>EXPOSTOS</a:t>
            </a:r>
          </a:p>
          <a:p>
            <a:pPr algn="ctr" fontAlgn="base">
              <a:spcBef>
                <a:spcPct val="0"/>
              </a:spcBef>
              <a:spcAft>
                <a:spcPct val="0"/>
              </a:spcAft>
              <a:buFontTx/>
              <a:buNone/>
            </a:pPr>
            <a:r>
              <a:rPr lang="pt-BR" altLang="pt-BR" sz="1600" b="1" dirty="0">
                <a:solidFill>
                  <a:srgbClr val="FFFFFF"/>
                </a:solidFill>
                <a:cs typeface="Arial" panose="020B0604020202020204" pitchFamily="34" charset="0"/>
              </a:rPr>
              <a:t>ITU+/IR+/</a:t>
            </a:r>
            <a:r>
              <a:rPr lang="pt-BR" altLang="pt-BR" sz="1600" b="1" dirty="0" err="1">
                <a:solidFill>
                  <a:srgbClr val="FFFFFF"/>
                </a:solidFill>
                <a:cs typeface="Arial" panose="020B0604020202020204" pitchFamily="34" charset="0"/>
              </a:rPr>
              <a:t>ab</a:t>
            </a:r>
            <a:r>
              <a:rPr lang="pt-BR" altLang="pt-BR" sz="1600" b="1" dirty="0">
                <a:solidFill>
                  <a:srgbClr val="FFFFFF"/>
                </a:solidFill>
                <a:cs typeface="Arial" panose="020B0604020202020204" pitchFamily="34" charset="0"/>
              </a:rPr>
              <a:t>+</a:t>
            </a:r>
          </a:p>
          <a:p>
            <a:pPr algn="ctr" fontAlgn="base">
              <a:spcBef>
                <a:spcPct val="0"/>
              </a:spcBef>
              <a:spcAft>
                <a:spcPct val="0"/>
              </a:spcAft>
              <a:buFontTx/>
              <a:buNone/>
            </a:pPr>
            <a:endParaRPr lang="pt-BR" altLang="pt-BR" sz="1600" b="1" dirty="0">
              <a:solidFill>
                <a:srgbClr val="FFFFFF"/>
              </a:solidFill>
              <a:cs typeface="Arial" panose="020B0604020202020204" pitchFamily="34" charset="0"/>
            </a:endParaRPr>
          </a:p>
        </p:txBody>
      </p:sp>
      <p:sp>
        <p:nvSpPr>
          <p:cNvPr id="14" name="CaixaDeTexto 13"/>
          <p:cNvSpPr txBox="1"/>
          <p:nvPr/>
        </p:nvSpPr>
        <p:spPr>
          <a:xfrm>
            <a:off x="5032899" y="914401"/>
            <a:ext cx="2091278" cy="646331"/>
          </a:xfrm>
          <a:prstGeom prst="rect">
            <a:avLst/>
          </a:prstGeom>
          <a:solidFill>
            <a:schemeClr val="accent3">
              <a:lumMod val="60000"/>
              <a:lumOff val="40000"/>
            </a:schemeClr>
          </a:solidFill>
        </p:spPr>
        <p:txBody>
          <a:bodyPr wrap="none">
            <a:spAutoFit/>
          </a:bodyPr>
          <a:lstStyle/>
          <a:p>
            <a:pPr algn="ctr">
              <a:defRPr/>
            </a:pPr>
            <a:r>
              <a:rPr lang="pt-BR" b="1" dirty="0">
                <a:solidFill>
                  <a:srgbClr val="000000"/>
                </a:solidFill>
                <a:ea typeface="ＭＳ Ｐゴシック" panose="020B0600070205080204" pitchFamily="34" charset="-128"/>
              </a:rPr>
              <a:t> NÃO EXPOSTOS</a:t>
            </a:r>
          </a:p>
          <a:p>
            <a:pPr algn="ctr">
              <a:defRPr/>
            </a:pPr>
            <a:r>
              <a:rPr lang="pt-BR" altLang="pt-BR" b="1" dirty="0">
                <a:solidFill>
                  <a:srgbClr val="000000"/>
                </a:solidFill>
                <a:ea typeface="ＭＳ Ｐゴシック" panose="020B0600070205080204" pitchFamily="34" charset="-128"/>
              </a:rPr>
              <a:t>ITU-/IR-/</a:t>
            </a:r>
            <a:r>
              <a:rPr lang="pt-BR" altLang="pt-BR" b="1" dirty="0" err="1">
                <a:solidFill>
                  <a:srgbClr val="000000"/>
                </a:solidFill>
                <a:ea typeface="ＭＳ Ｐゴシック" panose="020B0600070205080204" pitchFamily="34" charset="-128"/>
              </a:rPr>
              <a:t>ab</a:t>
            </a:r>
            <a:r>
              <a:rPr lang="pt-BR" altLang="pt-BR" b="1" dirty="0">
                <a:solidFill>
                  <a:srgbClr val="000000"/>
                </a:solidFill>
                <a:ea typeface="ＭＳ Ｐゴシック" panose="020B0600070205080204" pitchFamily="34" charset="-128"/>
              </a:rPr>
              <a:t>-</a:t>
            </a:r>
            <a:endParaRPr lang="pt-BR" b="1" dirty="0">
              <a:solidFill>
                <a:srgbClr val="000000"/>
              </a:solidFill>
              <a:ea typeface="ＭＳ Ｐゴシック" panose="020B0600070205080204" pitchFamily="34" charset="-128"/>
            </a:endParaRPr>
          </a:p>
        </p:txBody>
      </p:sp>
      <p:sp>
        <p:nvSpPr>
          <p:cNvPr id="13" name="Elipse 12"/>
          <p:cNvSpPr/>
          <p:nvPr/>
        </p:nvSpPr>
        <p:spPr>
          <a:xfrm>
            <a:off x="7226301" y="1912939"/>
            <a:ext cx="2447925" cy="115252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bg1"/>
                </a:solidFill>
                <a:ea typeface="ＭＳ Ｐゴシック" pitchFamily="34" charset="-128"/>
              </a:rPr>
              <a:t>1533 </a:t>
            </a:r>
          </a:p>
          <a:p>
            <a:pPr algn="ctr">
              <a:defRPr/>
            </a:pPr>
            <a:r>
              <a:rPr lang="pt-BR" b="1" dirty="0">
                <a:solidFill>
                  <a:schemeClr val="bg1"/>
                </a:solidFill>
                <a:ea typeface="ＭＳ Ｐゴシック" pitchFamily="34" charset="-128"/>
              </a:rPr>
              <a:t>CASOS</a:t>
            </a:r>
          </a:p>
          <a:p>
            <a:pPr algn="ctr">
              <a:defRPr/>
            </a:pPr>
            <a:r>
              <a:rPr lang="pt-BR" sz="1600" b="1" dirty="0" err="1">
                <a:solidFill>
                  <a:schemeClr val="bg1"/>
                </a:solidFill>
                <a:ea typeface="ＭＳ Ｐゴシック" pitchFamily="34" charset="-128"/>
              </a:rPr>
              <a:t>Pré-eclampsia</a:t>
            </a:r>
            <a:r>
              <a:rPr lang="pt-BR" sz="1600" b="1" dirty="0">
                <a:solidFill>
                  <a:schemeClr val="bg1"/>
                </a:solidFill>
                <a:ea typeface="ＭＳ Ｐゴシック" pitchFamily="34" charset="-128"/>
              </a:rPr>
              <a:t>+</a:t>
            </a:r>
          </a:p>
        </p:txBody>
      </p:sp>
      <p:sp>
        <p:nvSpPr>
          <p:cNvPr id="15" name="Elipse 14"/>
          <p:cNvSpPr/>
          <p:nvPr/>
        </p:nvSpPr>
        <p:spPr>
          <a:xfrm>
            <a:off x="7226300" y="3429001"/>
            <a:ext cx="2376488" cy="1152525"/>
          </a:xfrm>
          <a:prstGeom prst="ellipse">
            <a:avLst/>
          </a:prstGeom>
          <a:solidFill>
            <a:schemeClr val="accent2">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000000"/>
                </a:solidFill>
                <a:ea typeface="ＭＳ Ｐゴシック" pitchFamily="34" charset="-128"/>
              </a:rPr>
              <a:t>14236 CONTROLES</a:t>
            </a:r>
          </a:p>
          <a:p>
            <a:pPr algn="ctr">
              <a:defRPr/>
            </a:pPr>
            <a:r>
              <a:rPr lang="pt-BR" sz="1600" b="1" dirty="0" err="1">
                <a:solidFill>
                  <a:srgbClr val="000000"/>
                </a:solidFill>
                <a:ea typeface="ＭＳ Ｐゴシック" pitchFamily="34" charset="-128"/>
              </a:rPr>
              <a:t>Pré-eclampsia</a:t>
            </a:r>
            <a:r>
              <a:rPr lang="pt-BR" sz="1600" b="1" dirty="0">
                <a:solidFill>
                  <a:srgbClr val="000000"/>
                </a:solidFill>
                <a:ea typeface="ＭＳ Ｐゴシック" pitchFamily="34" charset="-128"/>
              </a:rPr>
              <a:t>-</a:t>
            </a:r>
          </a:p>
        </p:txBody>
      </p:sp>
      <p:sp>
        <p:nvSpPr>
          <p:cNvPr id="37899" name="CaixaDeTexto 26"/>
          <p:cNvSpPr txBox="1">
            <a:spLocks noChangeArrowheads="1"/>
          </p:cNvSpPr>
          <p:nvPr/>
        </p:nvSpPr>
        <p:spPr bwMode="auto">
          <a:xfrm>
            <a:off x="7834117" y="6043613"/>
            <a:ext cx="26340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800" dirty="0">
                <a:solidFill>
                  <a:srgbClr val="FF0000"/>
                </a:solidFill>
                <a:cs typeface="Arial" panose="020B0604020202020204" pitchFamily="34" charset="0"/>
              </a:rPr>
              <a:t>Posição do investigador</a:t>
            </a:r>
          </a:p>
          <a:p>
            <a:pPr algn="ctr" fontAlgn="base">
              <a:spcBef>
                <a:spcPct val="0"/>
              </a:spcBef>
              <a:spcAft>
                <a:spcPct val="0"/>
              </a:spcAft>
              <a:buFontTx/>
              <a:buNone/>
            </a:pPr>
            <a:r>
              <a:rPr lang="pt-BR" altLang="pt-BR" sz="1800" dirty="0">
                <a:solidFill>
                  <a:srgbClr val="FF0000"/>
                </a:solidFill>
                <a:cs typeface="Arial" panose="020B0604020202020204" pitchFamily="34" charset="0"/>
              </a:rPr>
              <a:t>Caso-controle aninhado</a:t>
            </a:r>
          </a:p>
        </p:txBody>
      </p:sp>
      <p:sp>
        <p:nvSpPr>
          <p:cNvPr id="17" name="Elipse 16"/>
          <p:cNvSpPr/>
          <p:nvPr/>
        </p:nvSpPr>
        <p:spPr>
          <a:xfrm>
            <a:off x="10202864" y="2827339"/>
            <a:ext cx="282575" cy="573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cxnSp>
        <p:nvCxnSpPr>
          <p:cNvPr id="18" name="Conector reto 17"/>
          <p:cNvCxnSpPr>
            <a:endCxn id="37904" idx="3"/>
          </p:cNvCxnSpPr>
          <p:nvPr/>
        </p:nvCxnSpPr>
        <p:spPr>
          <a:xfrm flipV="1">
            <a:off x="4330701" y="4122739"/>
            <a:ext cx="2968625" cy="650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1628775" y="4238626"/>
            <a:ext cx="4572000" cy="2308225"/>
          </a:xfrm>
          <a:prstGeom prst="rect">
            <a:avLst/>
          </a:prstGeom>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pt-BR" dirty="0" err="1">
                <a:solidFill>
                  <a:srgbClr val="000000"/>
                </a:solidFill>
              </a:rPr>
              <a:t>Mulheres</a:t>
            </a:r>
            <a:r>
              <a:rPr lang="en-US" altLang="pt-BR" dirty="0">
                <a:solidFill>
                  <a:srgbClr val="000000"/>
                </a:solidFill>
              </a:rPr>
              <a:t> </a:t>
            </a:r>
            <a:r>
              <a:rPr lang="en-US" altLang="pt-BR" dirty="0" err="1">
                <a:solidFill>
                  <a:srgbClr val="000000"/>
                </a:solidFill>
              </a:rPr>
              <a:t>registradas</a:t>
            </a:r>
            <a:r>
              <a:rPr lang="en-US" altLang="pt-BR" dirty="0">
                <a:solidFill>
                  <a:srgbClr val="000000"/>
                </a:solidFill>
              </a:rPr>
              <a:t>  </a:t>
            </a:r>
          </a:p>
          <a:p>
            <a:pPr fontAlgn="base">
              <a:spcBef>
                <a:spcPct val="0"/>
              </a:spcBef>
              <a:spcAft>
                <a:spcPct val="0"/>
              </a:spcAft>
            </a:pPr>
            <a:r>
              <a:rPr lang="en-US" altLang="pt-BR" dirty="0" err="1">
                <a:solidFill>
                  <a:srgbClr val="000000"/>
                </a:solidFill>
              </a:rPr>
              <a:t>numa</a:t>
            </a:r>
            <a:r>
              <a:rPr lang="en-US" altLang="pt-BR" dirty="0">
                <a:solidFill>
                  <a:srgbClr val="000000"/>
                </a:solidFill>
              </a:rPr>
              <a:t> das 600</a:t>
            </a:r>
          </a:p>
          <a:p>
            <a:pPr fontAlgn="base">
              <a:spcBef>
                <a:spcPct val="0"/>
              </a:spcBef>
              <a:spcAft>
                <a:spcPct val="0"/>
              </a:spcAft>
            </a:pPr>
            <a:r>
              <a:rPr lang="en-US" altLang="pt-BR" dirty="0" err="1">
                <a:solidFill>
                  <a:srgbClr val="000000"/>
                </a:solidFill>
              </a:rPr>
              <a:t>clínicas</a:t>
            </a:r>
            <a:r>
              <a:rPr lang="en-US" altLang="pt-BR" dirty="0">
                <a:solidFill>
                  <a:srgbClr val="000000"/>
                </a:solidFill>
              </a:rPr>
              <a:t> de </a:t>
            </a:r>
            <a:r>
              <a:rPr lang="en-US" altLang="pt-BR" dirty="0" err="1">
                <a:solidFill>
                  <a:srgbClr val="000000"/>
                </a:solidFill>
              </a:rPr>
              <a:t>generalistas</a:t>
            </a:r>
            <a:endParaRPr lang="en-US" altLang="pt-BR" dirty="0">
              <a:solidFill>
                <a:srgbClr val="000000"/>
              </a:solidFill>
            </a:endParaRPr>
          </a:p>
          <a:p>
            <a:pPr fontAlgn="base">
              <a:spcBef>
                <a:spcPct val="0"/>
              </a:spcBef>
              <a:spcAft>
                <a:spcPct val="0"/>
              </a:spcAft>
              <a:buFont typeface="Arial" panose="020B0604020202020204" pitchFamily="34" charset="0"/>
              <a:buChar char="•"/>
            </a:pPr>
            <a:r>
              <a:rPr lang="en-US" altLang="pt-BR" dirty="0">
                <a:solidFill>
                  <a:srgbClr val="000000"/>
                </a:solidFill>
              </a:rPr>
              <a:t>1/1/87 a 30/10/2007, </a:t>
            </a:r>
          </a:p>
          <a:p>
            <a:pPr fontAlgn="base">
              <a:spcBef>
                <a:spcPct val="0"/>
              </a:spcBef>
              <a:spcAft>
                <a:spcPct val="0"/>
              </a:spcAft>
              <a:buFont typeface="Arial" panose="020B0604020202020204" pitchFamily="34" charset="0"/>
              <a:buChar char="•"/>
            </a:pPr>
            <a:r>
              <a:rPr lang="en-US" altLang="pt-BR" dirty="0" err="1">
                <a:solidFill>
                  <a:srgbClr val="000000"/>
                </a:solidFill>
              </a:rPr>
              <a:t>primíparas</a:t>
            </a:r>
            <a:endParaRPr lang="en-US" altLang="pt-BR" dirty="0">
              <a:solidFill>
                <a:srgbClr val="000000"/>
              </a:solidFill>
            </a:endParaRPr>
          </a:p>
          <a:p>
            <a:pPr fontAlgn="base">
              <a:spcBef>
                <a:spcPct val="0"/>
              </a:spcBef>
              <a:spcAft>
                <a:spcPct val="0"/>
              </a:spcAft>
              <a:buFont typeface="Arial" panose="020B0604020202020204" pitchFamily="34" charset="0"/>
              <a:buChar char="•"/>
            </a:pPr>
            <a:r>
              <a:rPr lang="en-US" altLang="pt-BR" dirty="0">
                <a:solidFill>
                  <a:srgbClr val="000000"/>
                </a:solidFill>
              </a:rPr>
              <a:t>13 </a:t>
            </a:r>
            <a:r>
              <a:rPr lang="en-US" altLang="pt-BR" dirty="0" err="1">
                <a:solidFill>
                  <a:srgbClr val="000000"/>
                </a:solidFill>
              </a:rPr>
              <a:t>anos</a:t>
            </a:r>
            <a:r>
              <a:rPr lang="en-US" altLang="pt-BR" dirty="0">
                <a:solidFill>
                  <a:srgbClr val="000000"/>
                </a:solidFill>
              </a:rPr>
              <a:t> </a:t>
            </a:r>
            <a:r>
              <a:rPr lang="en-US" altLang="pt-BR" dirty="0" err="1">
                <a:solidFill>
                  <a:srgbClr val="000000"/>
                </a:solidFill>
              </a:rPr>
              <a:t>ou</a:t>
            </a:r>
            <a:r>
              <a:rPr lang="en-US" altLang="pt-BR" dirty="0">
                <a:solidFill>
                  <a:srgbClr val="000000"/>
                </a:solidFill>
              </a:rPr>
              <a:t> </a:t>
            </a:r>
            <a:r>
              <a:rPr lang="en-US" altLang="pt-BR" dirty="0" err="1">
                <a:solidFill>
                  <a:srgbClr val="000000"/>
                </a:solidFill>
              </a:rPr>
              <a:t>mais</a:t>
            </a:r>
            <a:r>
              <a:rPr lang="en-US" altLang="pt-BR" dirty="0">
                <a:solidFill>
                  <a:srgbClr val="000000"/>
                </a:solidFill>
              </a:rPr>
              <a:t> no </a:t>
            </a:r>
            <a:r>
              <a:rPr lang="en-US" altLang="pt-BR" dirty="0" err="1">
                <a:solidFill>
                  <a:srgbClr val="000000"/>
                </a:solidFill>
              </a:rPr>
              <a:t>parto</a:t>
            </a:r>
            <a:endParaRPr lang="en-US" altLang="pt-BR" dirty="0">
              <a:solidFill>
                <a:srgbClr val="000000"/>
              </a:solidFill>
            </a:endParaRPr>
          </a:p>
          <a:p>
            <a:pPr fontAlgn="base">
              <a:spcBef>
                <a:spcPct val="0"/>
              </a:spcBef>
              <a:spcAft>
                <a:spcPct val="0"/>
              </a:spcAft>
              <a:buFont typeface="Arial" panose="020B0604020202020204" pitchFamily="34" charset="0"/>
              <a:buChar char="•"/>
            </a:pPr>
            <a:r>
              <a:rPr lang="en-US" altLang="pt-BR" dirty="0">
                <a:solidFill>
                  <a:srgbClr val="000000"/>
                </a:solidFill>
                <a:cs typeface="Arial" panose="020B0604020202020204" pitchFamily="34" charset="0"/>
              </a:rPr>
              <a:t>≥</a:t>
            </a:r>
            <a:r>
              <a:rPr lang="en-US" altLang="pt-BR" dirty="0">
                <a:solidFill>
                  <a:srgbClr val="000000"/>
                </a:solidFill>
              </a:rPr>
              <a:t>37 </a:t>
            </a:r>
            <a:r>
              <a:rPr lang="en-US" altLang="pt-BR" dirty="0" err="1">
                <a:solidFill>
                  <a:srgbClr val="000000"/>
                </a:solidFill>
              </a:rPr>
              <a:t>semanas</a:t>
            </a:r>
            <a:r>
              <a:rPr lang="en-US" altLang="pt-BR" dirty="0">
                <a:solidFill>
                  <a:srgbClr val="000000"/>
                </a:solidFill>
              </a:rPr>
              <a:t> de </a:t>
            </a:r>
            <a:r>
              <a:rPr lang="en-US" altLang="pt-BR" dirty="0" err="1">
                <a:solidFill>
                  <a:srgbClr val="000000"/>
                </a:solidFill>
              </a:rPr>
              <a:t>gestação</a:t>
            </a:r>
            <a:endParaRPr lang="en-US" altLang="pt-BR" dirty="0">
              <a:solidFill>
                <a:srgbClr val="000000"/>
              </a:solidFill>
            </a:endParaRPr>
          </a:p>
          <a:p>
            <a:pPr fontAlgn="base">
              <a:spcBef>
                <a:spcPct val="0"/>
              </a:spcBef>
              <a:spcAft>
                <a:spcPct val="0"/>
              </a:spcAft>
            </a:pPr>
            <a:r>
              <a:rPr lang="en-US" altLang="pt-BR" dirty="0">
                <a:solidFill>
                  <a:srgbClr val="000000"/>
                </a:solidFill>
              </a:rPr>
              <a:t> </a:t>
            </a:r>
            <a:endParaRPr lang="pt-BR" altLang="pt-BR" dirty="0">
              <a:solidFill>
                <a:srgbClr val="000000"/>
              </a:solidFill>
            </a:endParaRPr>
          </a:p>
        </p:txBody>
      </p:sp>
      <p:sp>
        <p:nvSpPr>
          <p:cNvPr id="37903" name="CaixaDeTexto 11"/>
          <p:cNvSpPr txBox="1">
            <a:spLocks noChangeArrowheads="1"/>
          </p:cNvSpPr>
          <p:nvPr/>
        </p:nvSpPr>
        <p:spPr bwMode="auto">
          <a:xfrm>
            <a:off x="7148513" y="3078163"/>
            <a:ext cx="305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pt-BR" altLang="pt-BR" sz="1800">
                <a:solidFill>
                  <a:srgbClr val="000000"/>
                </a:solidFill>
                <a:latin typeface="Calibri" panose="020F0502020204030204" pitchFamily="34" charset="0"/>
                <a:cs typeface="Arial" panose="020B0604020202020204" pitchFamily="34" charset="0"/>
              </a:rPr>
              <a:t>Pareamento: clinica, ano parto</a:t>
            </a:r>
          </a:p>
        </p:txBody>
      </p:sp>
      <p:sp>
        <p:nvSpPr>
          <p:cNvPr id="37904" name="CaixaDeTexto 20"/>
          <p:cNvSpPr txBox="1">
            <a:spLocks noChangeArrowheads="1"/>
          </p:cNvSpPr>
          <p:nvPr/>
        </p:nvSpPr>
        <p:spPr bwMode="auto">
          <a:xfrm rot="-757185">
            <a:off x="4303714" y="4162425"/>
            <a:ext cx="303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pt-BR" altLang="pt-BR" sz="1600" dirty="0">
                <a:solidFill>
                  <a:srgbClr val="FF0000"/>
                </a:solidFill>
                <a:latin typeface="Calibri" panose="020F0502020204030204" pitchFamily="34" charset="0"/>
                <a:cs typeface="Arial" panose="020B0604020202020204" pitchFamily="34" charset="0"/>
              </a:rPr>
              <a:t>Selecionados aleatoriamente</a:t>
            </a:r>
          </a:p>
          <a:p>
            <a:pPr fontAlgn="base">
              <a:spcBef>
                <a:spcPct val="0"/>
              </a:spcBef>
              <a:spcAft>
                <a:spcPct val="0"/>
              </a:spcAft>
              <a:buFontTx/>
              <a:buNone/>
            </a:pPr>
            <a:r>
              <a:rPr lang="pt-BR" altLang="pt-BR" sz="1600" dirty="0">
                <a:solidFill>
                  <a:srgbClr val="FF0000"/>
                </a:solidFill>
                <a:latin typeface="Calibri" panose="020F0502020204030204" pitchFamily="34" charset="0"/>
                <a:cs typeface="Arial" panose="020B0604020202020204" pitchFamily="34" charset="0"/>
              </a:rPr>
              <a:t>entre as mulheres </a:t>
            </a:r>
            <a:r>
              <a:rPr lang="pt-BR" altLang="pt-BR" sz="1600" dirty="0" err="1">
                <a:solidFill>
                  <a:srgbClr val="FF0000"/>
                </a:solidFill>
                <a:latin typeface="Calibri" panose="020F0502020204030204" pitchFamily="34" charset="0"/>
                <a:cs typeface="Arial" panose="020B0604020202020204" pitchFamily="34" charset="0"/>
              </a:rPr>
              <a:t>pré-eclampsia</a:t>
            </a:r>
            <a:r>
              <a:rPr lang="pt-BR" altLang="pt-BR" sz="1600" dirty="0">
                <a:solidFill>
                  <a:srgbClr val="FF0000"/>
                </a:solidFill>
                <a:latin typeface="Calibri" panose="020F0502020204030204" pitchFamily="34" charset="0"/>
                <a:cs typeface="Arial" panose="020B0604020202020204" pitchFamily="34" charset="0"/>
              </a:rPr>
              <a:t> </a:t>
            </a:r>
            <a:r>
              <a:rPr lang="pt-BR" altLang="pt-BR" sz="1600" b="1" dirty="0">
                <a:solidFill>
                  <a:srgbClr val="FF0000"/>
                </a:solidFill>
                <a:latin typeface="Calibri" panose="020F0502020204030204" pitchFamily="34" charset="0"/>
                <a:cs typeface="Arial" panose="020B0604020202020204" pitchFamily="34" charset="0"/>
              </a:rPr>
              <a:t>-</a:t>
            </a:r>
          </a:p>
        </p:txBody>
      </p:sp>
      <p:sp>
        <p:nvSpPr>
          <p:cNvPr id="37905" name="CaixaDeTexto 11"/>
          <p:cNvSpPr txBox="1">
            <a:spLocks noChangeArrowheads="1"/>
          </p:cNvSpPr>
          <p:nvPr/>
        </p:nvSpPr>
        <p:spPr bwMode="auto">
          <a:xfrm>
            <a:off x="5119689" y="5257800"/>
            <a:ext cx="2028825" cy="615950"/>
          </a:xfrm>
          <a:prstGeom prst="rect">
            <a:avLst/>
          </a:prstGeom>
          <a:solidFill>
            <a:srgbClr val="009999"/>
          </a:solidFill>
          <a:ln>
            <a:noFill/>
          </a:ln>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pt-BR" altLang="pt-BR" sz="1800" b="1" dirty="0">
                <a:solidFill>
                  <a:srgbClr val="FFFFFF"/>
                </a:solidFill>
                <a:cs typeface="Arial" panose="020B0604020202020204" pitchFamily="34" charset="0"/>
              </a:rPr>
              <a:t>EXPOSTOS</a:t>
            </a:r>
          </a:p>
          <a:p>
            <a:pPr algn="ctr" fontAlgn="base">
              <a:spcBef>
                <a:spcPct val="0"/>
              </a:spcBef>
              <a:spcAft>
                <a:spcPct val="0"/>
              </a:spcAft>
              <a:buFontTx/>
              <a:buNone/>
            </a:pPr>
            <a:r>
              <a:rPr lang="pt-BR" altLang="pt-BR" sz="1600" b="1" dirty="0">
                <a:solidFill>
                  <a:srgbClr val="FFFFFF"/>
                </a:solidFill>
                <a:cs typeface="Arial" panose="020B0604020202020204" pitchFamily="34" charset="0"/>
              </a:rPr>
              <a:t>ITU+/IR+/</a:t>
            </a:r>
            <a:r>
              <a:rPr lang="pt-BR" altLang="pt-BR" sz="1600" b="1" dirty="0" err="1">
                <a:solidFill>
                  <a:srgbClr val="FFFFFF"/>
                </a:solidFill>
                <a:cs typeface="Arial" panose="020B0604020202020204" pitchFamily="34" charset="0"/>
              </a:rPr>
              <a:t>ab</a:t>
            </a:r>
            <a:r>
              <a:rPr lang="pt-BR" altLang="pt-BR" sz="1600" b="1" dirty="0">
                <a:solidFill>
                  <a:srgbClr val="FFFFFF"/>
                </a:solidFill>
                <a:cs typeface="Arial" panose="020B0604020202020204" pitchFamily="34" charset="0"/>
              </a:rPr>
              <a:t>+</a:t>
            </a:r>
          </a:p>
        </p:txBody>
      </p:sp>
      <p:sp>
        <p:nvSpPr>
          <p:cNvPr id="35" name="CaixaDeTexto 34"/>
          <p:cNvSpPr txBox="1"/>
          <p:nvPr/>
        </p:nvSpPr>
        <p:spPr>
          <a:xfrm>
            <a:off x="5032899" y="6043614"/>
            <a:ext cx="2091278" cy="646331"/>
          </a:xfrm>
          <a:prstGeom prst="rect">
            <a:avLst/>
          </a:prstGeom>
          <a:solidFill>
            <a:schemeClr val="accent3">
              <a:lumMod val="60000"/>
              <a:lumOff val="40000"/>
            </a:schemeClr>
          </a:solidFill>
        </p:spPr>
        <p:txBody>
          <a:bodyPr wrap="none">
            <a:spAutoFit/>
          </a:bodyPr>
          <a:lstStyle/>
          <a:p>
            <a:pPr algn="ctr">
              <a:defRPr/>
            </a:pPr>
            <a:r>
              <a:rPr lang="pt-BR" b="1" dirty="0">
                <a:solidFill>
                  <a:srgbClr val="000000"/>
                </a:solidFill>
                <a:ea typeface="ＭＳ Ｐゴシック" panose="020B0600070205080204" pitchFamily="34" charset="-128"/>
              </a:rPr>
              <a:t> NÃO EXPOSTOS</a:t>
            </a:r>
          </a:p>
          <a:p>
            <a:pPr algn="ctr">
              <a:defRPr/>
            </a:pPr>
            <a:r>
              <a:rPr lang="pt-BR" altLang="pt-BR" b="1" dirty="0">
                <a:solidFill>
                  <a:srgbClr val="000000"/>
                </a:solidFill>
                <a:ea typeface="ＭＳ Ｐゴシック" panose="020B0600070205080204" pitchFamily="34" charset="-128"/>
              </a:rPr>
              <a:t>ITU-/IR-/</a:t>
            </a:r>
            <a:r>
              <a:rPr lang="pt-BR" altLang="pt-BR" b="1" dirty="0" err="1">
                <a:solidFill>
                  <a:srgbClr val="000000"/>
                </a:solidFill>
                <a:ea typeface="ＭＳ Ｐゴシック" panose="020B0600070205080204" pitchFamily="34" charset="-128"/>
              </a:rPr>
              <a:t>ab</a:t>
            </a:r>
            <a:r>
              <a:rPr lang="pt-BR" altLang="pt-BR" b="1" dirty="0">
                <a:solidFill>
                  <a:srgbClr val="000000"/>
                </a:solidFill>
                <a:ea typeface="ＭＳ Ｐゴシック" panose="020B0600070205080204" pitchFamily="34" charset="-128"/>
              </a:rPr>
              <a:t>-</a:t>
            </a:r>
            <a:endParaRPr lang="pt-BR" b="1" dirty="0">
              <a:solidFill>
                <a:srgbClr val="000000"/>
              </a:solidFill>
              <a:ea typeface="ＭＳ Ｐゴシック" panose="020B0600070205080204" pitchFamily="34" charset="-128"/>
            </a:endParaRPr>
          </a:p>
        </p:txBody>
      </p:sp>
      <p:cxnSp>
        <p:nvCxnSpPr>
          <p:cNvPr id="29" name="Conector reto 28"/>
          <p:cNvCxnSpPr/>
          <p:nvPr/>
        </p:nvCxnSpPr>
        <p:spPr>
          <a:xfrm flipH="1">
            <a:off x="9369425" y="3365500"/>
            <a:ext cx="973138" cy="2597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aixaDeTexto 3">
            <a:hlinkClick r:id="rId4"/>
          </p:cNvPr>
          <p:cNvSpPr txBox="1"/>
          <p:nvPr/>
        </p:nvSpPr>
        <p:spPr>
          <a:xfrm>
            <a:off x="7844118" y="206188"/>
            <a:ext cx="4240306" cy="1323439"/>
          </a:xfrm>
          <a:prstGeom prst="rect">
            <a:avLst/>
          </a:prstGeom>
          <a:noFill/>
        </p:spPr>
        <p:txBody>
          <a:bodyPr wrap="square" rtlCol="0">
            <a:spAutoFit/>
          </a:bodyPr>
          <a:lstStyle/>
          <a:p>
            <a:pPr lvl="0">
              <a:defRPr/>
            </a:pPr>
            <a:r>
              <a:rPr lang="en-US" sz="1600" dirty="0" err="1" smtClean="0">
                <a:solidFill>
                  <a:schemeClr val="accent2">
                    <a:lumMod val="75000"/>
                  </a:schemeClr>
                </a:solidFill>
                <a:latin typeface="Arial" panose="020B0604020202020204" pitchFamily="34" charset="0"/>
                <a:cs typeface="Arial" panose="020B0604020202020204" pitchFamily="34" charset="0"/>
              </a:rPr>
              <a:t>Minassian</a:t>
            </a:r>
            <a:r>
              <a:rPr lang="en-US" sz="1600" dirty="0" smtClean="0">
                <a:solidFill>
                  <a:schemeClr val="accent2">
                    <a:lumMod val="75000"/>
                  </a:schemeClr>
                </a:solidFill>
                <a:latin typeface="Arial" panose="020B0604020202020204" pitchFamily="34" charset="0"/>
                <a:cs typeface="Arial" panose="020B0604020202020204" pitchFamily="34" charset="0"/>
              </a:rPr>
              <a:t> et al. Acute </a:t>
            </a:r>
            <a:r>
              <a:rPr lang="en-US" sz="1600" dirty="0">
                <a:solidFill>
                  <a:schemeClr val="accent2">
                    <a:lumMod val="75000"/>
                  </a:schemeClr>
                </a:solidFill>
                <a:latin typeface="Arial" panose="020B0604020202020204" pitchFamily="34" charset="0"/>
                <a:cs typeface="Arial" panose="020B0604020202020204" pitchFamily="34" charset="0"/>
              </a:rPr>
              <a:t>maternal infection and risk of pre-eclampsia: a population-based case-control study</a:t>
            </a:r>
            <a:r>
              <a:rPr lang="en-US" sz="1600" dirty="0" smtClean="0">
                <a:solidFill>
                  <a:schemeClr val="accent2">
                    <a:lumMod val="75000"/>
                  </a:schemeClr>
                </a:solidFill>
                <a:latin typeface="Arial" panose="020B0604020202020204" pitchFamily="34" charset="0"/>
                <a:cs typeface="Arial" panose="020B0604020202020204" pitchFamily="34" charset="0"/>
              </a:rPr>
              <a:t>. </a:t>
            </a:r>
            <a:r>
              <a:rPr lang="en-US" altLang="pt-BR" sz="1600" dirty="0">
                <a:solidFill>
                  <a:schemeClr val="accent2">
                    <a:lumMod val="75000"/>
                  </a:schemeClr>
                </a:solidFill>
                <a:latin typeface="Arial" panose="020B0604020202020204" pitchFamily="34" charset="0"/>
                <a:cs typeface="Arial" panose="020B0604020202020204" pitchFamily="34" charset="0"/>
              </a:rPr>
              <a:t>A </a:t>
            </a:r>
            <a:r>
              <a:rPr lang="pt-BR" altLang="pt-BR" sz="1600" dirty="0" err="1">
                <a:solidFill>
                  <a:schemeClr val="accent2">
                    <a:lumMod val="75000"/>
                  </a:schemeClr>
                </a:solidFill>
                <a:latin typeface="Arial" panose="020B0604020202020204" pitchFamily="34" charset="0"/>
                <a:cs typeface="Arial" panose="020B0604020202020204" pitchFamily="34" charset="0"/>
              </a:rPr>
              <a:t>Population-Based</a:t>
            </a:r>
            <a:r>
              <a:rPr lang="pt-BR" altLang="pt-BR" sz="1600" dirty="0">
                <a:solidFill>
                  <a:schemeClr val="accent2">
                    <a:lumMod val="75000"/>
                  </a:schemeClr>
                </a:solidFill>
                <a:latin typeface="Arial" panose="020B0604020202020204" pitchFamily="34" charset="0"/>
                <a:cs typeface="Arial" panose="020B0604020202020204" pitchFamily="34" charset="0"/>
              </a:rPr>
              <a:t> Case-</a:t>
            </a:r>
            <a:r>
              <a:rPr lang="pt-BR" altLang="pt-BR" sz="1600" dirty="0" err="1">
                <a:solidFill>
                  <a:schemeClr val="accent2">
                    <a:lumMod val="75000"/>
                  </a:schemeClr>
                </a:solidFill>
                <a:latin typeface="Arial" panose="020B0604020202020204" pitchFamily="34" charset="0"/>
                <a:cs typeface="Arial" panose="020B0604020202020204" pitchFamily="34" charset="0"/>
              </a:rPr>
              <a:t>Control</a:t>
            </a:r>
            <a:r>
              <a:rPr lang="pt-BR" altLang="pt-BR" sz="1600" dirty="0">
                <a:solidFill>
                  <a:schemeClr val="accent2">
                    <a:lumMod val="75000"/>
                  </a:schemeClr>
                </a:solidFill>
                <a:latin typeface="Arial" panose="020B0604020202020204" pitchFamily="34" charset="0"/>
                <a:cs typeface="Arial" panose="020B0604020202020204" pitchFamily="34" charset="0"/>
              </a:rPr>
              <a:t> </a:t>
            </a:r>
            <a:r>
              <a:rPr lang="pt-BR" altLang="pt-BR" sz="1600" dirty="0" err="1">
                <a:solidFill>
                  <a:schemeClr val="accent2">
                    <a:lumMod val="75000"/>
                  </a:schemeClr>
                </a:solidFill>
                <a:latin typeface="Arial" panose="020B0604020202020204" pitchFamily="34" charset="0"/>
                <a:cs typeface="Arial" panose="020B0604020202020204" pitchFamily="34" charset="0"/>
              </a:rPr>
              <a:t>Study</a:t>
            </a:r>
            <a:r>
              <a:rPr lang="pt-BR" altLang="pt-BR" sz="1600" dirty="0">
                <a:solidFill>
                  <a:schemeClr val="accent2">
                    <a:lumMod val="75000"/>
                  </a:schemeClr>
                </a:solidFill>
                <a:latin typeface="Arial" panose="020B0604020202020204" pitchFamily="34" charset="0"/>
                <a:cs typeface="Arial" panose="020B0604020202020204" pitchFamily="34" charset="0"/>
              </a:rPr>
              <a:t>. </a:t>
            </a:r>
            <a:r>
              <a:rPr lang="pt-BR" altLang="pt-BR" sz="1600" dirty="0" err="1">
                <a:solidFill>
                  <a:schemeClr val="accent2">
                    <a:lumMod val="75000"/>
                  </a:schemeClr>
                </a:solidFill>
                <a:latin typeface="Arial" panose="020B0604020202020204" pitchFamily="34" charset="0"/>
                <a:cs typeface="Arial" panose="020B0604020202020204" pitchFamily="34" charset="0"/>
              </a:rPr>
              <a:t>PLoS</a:t>
            </a:r>
            <a:r>
              <a:rPr lang="pt-BR" altLang="pt-BR" sz="1600" dirty="0">
                <a:solidFill>
                  <a:schemeClr val="accent2">
                    <a:lumMod val="75000"/>
                  </a:schemeClr>
                </a:solidFill>
                <a:latin typeface="Arial" panose="020B0604020202020204" pitchFamily="34" charset="0"/>
                <a:cs typeface="Arial" panose="020B0604020202020204" pitchFamily="34" charset="0"/>
              </a:rPr>
              <a:t> </a:t>
            </a:r>
            <a:r>
              <a:rPr lang="pt-BR" altLang="pt-BR" sz="1600" dirty="0" err="1">
                <a:solidFill>
                  <a:schemeClr val="accent2">
                    <a:lumMod val="75000"/>
                  </a:schemeClr>
                </a:solidFill>
                <a:latin typeface="Arial" panose="020B0604020202020204" pitchFamily="34" charset="0"/>
                <a:cs typeface="Arial" panose="020B0604020202020204" pitchFamily="34" charset="0"/>
              </a:rPr>
              <a:t>One</a:t>
            </a:r>
            <a:r>
              <a:rPr lang="pt-BR" altLang="pt-BR" sz="1600" dirty="0">
                <a:solidFill>
                  <a:schemeClr val="accent2">
                    <a:lumMod val="75000"/>
                  </a:schemeClr>
                </a:solidFill>
                <a:latin typeface="Arial" panose="020B0604020202020204" pitchFamily="34" charset="0"/>
                <a:cs typeface="Arial" panose="020B0604020202020204" pitchFamily="34" charset="0"/>
              </a:rPr>
              <a:t>. 2013 </a:t>
            </a:r>
            <a:r>
              <a:rPr lang="pt-BR" altLang="pt-BR" sz="1600" dirty="0" err="1">
                <a:solidFill>
                  <a:schemeClr val="accent2">
                    <a:lumMod val="75000"/>
                  </a:schemeClr>
                </a:solidFill>
                <a:latin typeface="Arial" panose="020B0604020202020204" pitchFamily="34" charset="0"/>
                <a:cs typeface="Arial" panose="020B0604020202020204" pitchFamily="34" charset="0"/>
              </a:rPr>
              <a:t>Sep</a:t>
            </a:r>
            <a:r>
              <a:rPr lang="pt-BR" altLang="pt-BR" sz="1600" dirty="0">
                <a:solidFill>
                  <a:schemeClr val="accent2">
                    <a:lumMod val="75000"/>
                  </a:schemeClr>
                </a:solidFill>
                <a:latin typeface="Arial" panose="020B0604020202020204" pitchFamily="34" charset="0"/>
                <a:cs typeface="Arial" panose="020B0604020202020204" pitchFamily="34" charset="0"/>
              </a:rPr>
              <a:t> 3;8(9):</a:t>
            </a:r>
            <a:r>
              <a:rPr lang="pt-BR" altLang="pt-BR" sz="1600" dirty="0" smtClean="0">
                <a:solidFill>
                  <a:schemeClr val="accent2">
                    <a:lumMod val="75000"/>
                  </a:schemeClr>
                </a:solidFill>
                <a:latin typeface="Arial" panose="020B0604020202020204" pitchFamily="34" charset="0"/>
                <a:cs typeface="Arial" panose="020B0604020202020204" pitchFamily="34" charset="0"/>
              </a:rPr>
              <a:t>e73047</a:t>
            </a:r>
            <a:endParaRPr lang="pt-BR" sz="1600" dirty="0">
              <a:solidFill>
                <a:schemeClr val="accent2">
                  <a:lumMod val="75000"/>
                </a:schemeClr>
              </a:solidFill>
              <a:latin typeface="Arial" panose="020B0604020202020204" pitchFamily="34" charset="0"/>
              <a:cs typeface="Arial" panose="020B0604020202020204" pitchFamily="34" charset="0"/>
            </a:endParaRPr>
          </a:p>
        </p:txBody>
      </p:sp>
      <p:sp>
        <p:nvSpPr>
          <p:cNvPr id="5" name="Retângulo 4"/>
          <p:cNvSpPr/>
          <p:nvPr/>
        </p:nvSpPr>
        <p:spPr>
          <a:xfrm>
            <a:off x="-58022" y="435668"/>
            <a:ext cx="5145961" cy="523220"/>
          </a:xfrm>
          <a:prstGeom prst="rect">
            <a:avLst/>
          </a:prstGeom>
        </p:spPr>
        <p:txBody>
          <a:bodyPr wrap="none">
            <a:spAutoFit/>
          </a:bodyPr>
          <a:lstStyle/>
          <a:p>
            <a:pPr algn="ctr" fontAlgn="base">
              <a:spcBef>
                <a:spcPct val="0"/>
              </a:spcBef>
              <a:spcAft>
                <a:spcPct val="0"/>
              </a:spcAft>
              <a:buFontTx/>
              <a:buNone/>
            </a:pPr>
            <a:r>
              <a:rPr lang="en-US" altLang="pt-BR" sz="2800" dirty="0">
                <a:solidFill>
                  <a:srgbClr val="0070C0"/>
                </a:solidFill>
                <a:cs typeface="Arial" panose="020B0604020202020204" pitchFamily="34" charset="0"/>
              </a:rPr>
              <a:t>Estudo </a:t>
            </a:r>
            <a:r>
              <a:rPr lang="en-US" altLang="pt-BR" sz="2800" dirty="0" err="1">
                <a:solidFill>
                  <a:srgbClr val="0070C0"/>
                </a:solidFill>
                <a:cs typeface="Arial" panose="020B0604020202020204" pitchFamily="34" charset="0"/>
              </a:rPr>
              <a:t>caso-controle</a:t>
            </a:r>
            <a:r>
              <a:rPr lang="en-US" altLang="pt-BR" sz="2800" dirty="0">
                <a:solidFill>
                  <a:srgbClr val="0070C0"/>
                </a:solidFill>
                <a:cs typeface="Arial" panose="020B0604020202020204" pitchFamily="34" charset="0"/>
              </a:rPr>
              <a:t> </a:t>
            </a:r>
            <a:r>
              <a:rPr lang="en-US" altLang="pt-BR" sz="2800" dirty="0" err="1">
                <a:solidFill>
                  <a:srgbClr val="0070C0"/>
                </a:solidFill>
                <a:cs typeface="Arial" panose="020B0604020202020204" pitchFamily="34" charset="0"/>
              </a:rPr>
              <a:t>aninhado</a:t>
            </a:r>
            <a:endParaRPr lang="pt-BR" altLang="pt-BR" sz="2800" dirty="0">
              <a:solidFill>
                <a:srgbClr val="0070C0"/>
              </a:solidFill>
              <a:cs typeface="Arial" panose="020B0604020202020204" pitchFamily="34" charset="0"/>
            </a:endParaRPr>
          </a:p>
        </p:txBody>
      </p:sp>
    </p:spTree>
    <p:extLst>
      <p:ext uri="{BB962C8B-B14F-4D97-AF65-F5344CB8AC3E}">
        <p14:creationId xmlns:p14="http://schemas.microsoft.com/office/powerpoint/2010/main" val="2578875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5507" y="0"/>
            <a:ext cx="5251356" cy="6858000"/>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val="1181336562"/>
              </p:ext>
            </p:extLst>
          </p:nvPr>
        </p:nvGraphicFramePr>
        <p:xfrm>
          <a:off x="5549154" y="1463296"/>
          <a:ext cx="6548716" cy="3870265"/>
        </p:xfrm>
        <a:graphic>
          <a:graphicData uri="http://schemas.openxmlformats.org/drawingml/2006/table">
            <a:tbl>
              <a:tblPr/>
              <a:tblGrid>
                <a:gridCol w="1833886">
                  <a:extLst>
                    <a:ext uri="{9D8B030D-6E8A-4147-A177-3AD203B41FA5}">
                      <a16:colId xmlns:a16="http://schemas.microsoft.com/office/drawing/2014/main" xmlns="" val="20000"/>
                    </a:ext>
                  </a:extLst>
                </a:gridCol>
                <a:gridCol w="1833886">
                  <a:extLst>
                    <a:ext uri="{9D8B030D-6E8A-4147-A177-3AD203B41FA5}">
                      <a16:colId xmlns:a16="http://schemas.microsoft.com/office/drawing/2014/main" xmlns="" val="20001"/>
                    </a:ext>
                  </a:extLst>
                </a:gridCol>
                <a:gridCol w="1519060">
                  <a:extLst>
                    <a:ext uri="{9D8B030D-6E8A-4147-A177-3AD203B41FA5}">
                      <a16:colId xmlns:a16="http://schemas.microsoft.com/office/drawing/2014/main" xmlns="" val="20002"/>
                    </a:ext>
                  </a:extLst>
                </a:gridCol>
                <a:gridCol w="1361884">
                  <a:extLst>
                    <a:ext uri="{9D8B030D-6E8A-4147-A177-3AD203B41FA5}">
                      <a16:colId xmlns:a16="http://schemas.microsoft.com/office/drawing/2014/main" xmlns="" val="20003"/>
                    </a:ext>
                  </a:extLst>
                </a:gridCol>
              </a:tblGrid>
              <a:tr h="1127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Exposição</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Casos </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Controles</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Total </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0"/>
                  </a:ext>
                </a:extLst>
              </a:tr>
              <a:tr h="1023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Tto</a:t>
                      </a: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antibiótico</a:t>
                      </a: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528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4.110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4.638</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1"/>
                  </a:ext>
                </a:extLst>
              </a:tr>
              <a:tr h="1023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Não</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1.005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10.126</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11.131</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2"/>
                  </a:ext>
                </a:extLst>
              </a:tr>
              <a:tr h="69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TOTAL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1.533</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14.236</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ＭＳ Ｐゴシック" pitchFamily="34" charset="-128"/>
                        </a:rPr>
                        <a:t>15.769</a:t>
                      </a:r>
                    </a:p>
                  </a:txBody>
                  <a:tcPr marT="45656" marB="456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D4EE"/>
                    </a:solidFill>
                  </a:tcPr>
                </a:tc>
                <a:extLst>
                  <a:ext uri="{0D108BD9-81ED-4DB2-BD59-A6C34878D82A}">
                    <a16:rowId xmlns:a16="http://schemas.microsoft.com/office/drawing/2014/main" xmlns="" val="10003"/>
                  </a:ext>
                </a:extLst>
              </a:tr>
            </a:tbl>
          </a:graphicData>
        </a:graphic>
      </p:graphicFrame>
      <p:sp>
        <p:nvSpPr>
          <p:cNvPr id="5" name="CaixaDeTexto 4"/>
          <p:cNvSpPr txBox="1"/>
          <p:nvPr/>
        </p:nvSpPr>
        <p:spPr>
          <a:xfrm>
            <a:off x="6122894" y="5602941"/>
            <a:ext cx="4939553" cy="646331"/>
          </a:xfrm>
          <a:prstGeom prst="rect">
            <a:avLst/>
          </a:prstGeom>
          <a:noFill/>
        </p:spPr>
        <p:txBody>
          <a:bodyPr wrap="square" rtlCol="0">
            <a:spAutoFit/>
          </a:bodyPr>
          <a:lstStyle/>
          <a:p>
            <a:r>
              <a:rPr lang="pt-BR" dirty="0" smtClean="0"/>
              <a:t>OR=(528 x 10.126)/(1.005 x 4.110)=1,29 </a:t>
            </a:r>
          </a:p>
          <a:p>
            <a:r>
              <a:rPr lang="pt-BR" dirty="0" smtClean="0"/>
              <a:t>IC 95%(1,15-1,44)</a:t>
            </a:r>
            <a:endParaRPr lang="pt-BR" dirty="0"/>
          </a:p>
        </p:txBody>
      </p:sp>
    </p:spTree>
    <p:extLst>
      <p:ext uri="{BB962C8B-B14F-4D97-AF65-F5344CB8AC3E}">
        <p14:creationId xmlns:p14="http://schemas.microsoft.com/office/powerpoint/2010/main" val="2795490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6749" y="1353099"/>
            <a:ext cx="12125251" cy="3864934"/>
          </a:xfrm>
          <a:prstGeom prst="rect">
            <a:avLst/>
          </a:prstGeom>
        </p:spPr>
      </p:pic>
    </p:spTree>
    <p:extLst>
      <p:ext uri="{BB962C8B-B14F-4D97-AF65-F5344CB8AC3E}">
        <p14:creationId xmlns:p14="http://schemas.microsoft.com/office/powerpoint/2010/main" val="2052898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09800" y="404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n-US" altLang="pt-BR" sz="4000" dirty="0">
                <a:solidFill>
                  <a:srgbClr val="0070C0"/>
                </a:solidFill>
                <a:cs typeface="Arial" panose="020B0604020202020204" pitchFamily="34" charset="0"/>
              </a:rPr>
              <a:t>Estudo </a:t>
            </a:r>
            <a:r>
              <a:rPr lang="en-US" altLang="pt-BR" sz="4000" dirty="0" err="1">
                <a:solidFill>
                  <a:srgbClr val="0070C0"/>
                </a:solidFill>
                <a:cs typeface="Arial" panose="020B0604020202020204" pitchFamily="34" charset="0"/>
              </a:rPr>
              <a:t>caso-controle</a:t>
            </a:r>
            <a:r>
              <a:rPr lang="en-US" altLang="pt-BR" sz="4000" dirty="0">
                <a:solidFill>
                  <a:srgbClr val="0070C0"/>
                </a:solidFill>
                <a:cs typeface="Arial" panose="020B0604020202020204" pitchFamily="34" charset="0"/>
              </a:rPr>
              <a:t> </a:t>
            </a:r>
            <a:r>
              <a:rPr lang="en-US" altLang="pt-BR" sz="4000" dirty="0" err="1">
                <a:solidFill>
                  <a:srgbClr val="0070C0"/>
                </a:solidFill>
                <a:cs typeface="Arial" panose="020B0604020202020204" pitchFamily="34" charset="0"/>
              </a:rPr>
              <a:t>aninhado</a:t>
            </a:r>
            <a:endParaRPr lang="pt-BR" altLang="pt-BR" sz="4000" dirty="0">
              <a:solidFill>
                <a:srgbClr val="0070C0"/>
              </a:solidFill>
              <a:cs typeface="Arial" panose="020B0604020202020204" pitchFamily="34" charset="0"/>
            </a:endParaRPr>
          </a:p>
        </p:txBody>
      </p:sp>
      <p:sp>
        <p:nvSpPr>
          <p:cNvPr id="38915" name="Rectangle 3"/>
          <p:cNvSpPr>
            <a:spLocks noChangeArrowheads="1"/>
          </p:cNvSpPr>
          <p:nvPr/>
        </p:nvSpPr>
        <p:spPr bwMode="auto">
          <a:xfrm>
            <a:off x="1716741" y="1792941"/>
            <a:ext cx="990151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Aft>
                <a:spcPct val="0"/>
              </a:spcAft>
            </a:pPr>
            <a:r>
              <a:rPr lang="en-US" altLang="pt-BR" sz="2800" dirty="0">
                <a:solidFill>
                  <a:srgbClr val="000000"/>
                </a:solidFill>
                <a:cs typeface="Arial" panose="020B0604020202020204" pitchFamily="34" charset="0"/>
              </a:rPr>
              <a:t>É </a:t>
            </a:r>
            <a:r>
              <a:rPr lang="en-US" altLang="pt-BR" sz="2800" dirty="0" err="1">
                <a:solidFill>
                  <a:srgbClr val="000000"/>
                </a:solidFill>
                <a:cs typeface="Arial" panose="020B0604020202020204" pitchFamily="34" charset="0"/>
              </a:rPr>
              <a:t>desenvolvido</a:t>
            </a:r>
            <a:r>
              <a:rPr lang="pt-BR" altLang="pt-BR" sz="2800" dirty="0">
                <a:solidFill>
                  <a:srgbClr val="000000"/>
                </a:solidFill>
                <a:cs typeface="Arial" panose="020B0604020202020204" pitchFamily="34" charset="0"/>
              </a:rPr>
              <a:t> no interior de uma coorte sob </a:t>
            </a:r>
            <a:r>
              <a:rPr lang="pt-BR" altLang="pt-BR" sz="2800" dirty="0" smtClean="0">
                <a:solidFill>
                  <a:srgbClr val="000000"/>
                </a:solidFill>
                <a:cs typeface="Arial" panose="020B0604020202020204" pitchFamily="34" charset="0"/>
              </a:rPr>
              <a:t>acompanhamento </a:t>
            </a:r>
            <a:endParaRPr lang="en-US" altLang="pt-BR" sz="2800" dirty="0">
              <a:solidFill>
                <a:srgbClr val="000000"/>
              </a:solidFill>
              <a:cs typeface="Arial" panose="020B0604020202020204" pitchFamily="34" charset="0"/>
            </a:endParaRPr>
          </a:p>
          <a:p>
            <a:pPr fontAlgn="base">
              <a:spcAft>
                <a:spcPct val="0"/>
              </a:spcAft>
            </a:pPr>
            <a:r>
              <a:rPr lang="pt-BR" altLang="pt-BR" sz="2800" dirty="0">
                <a:solidFill>
                  <a:srgbClr val="000000"/>
                </a:solidFill>
                <a:cs typeface="Arial" panose="020B0604020202020204" pitchFamily="34" charset="0"/>
              </a:rPr>
              <a:t>Utiliza</a:t>
            </a:r>
            <a:r>
              <a:rPr lang="en-US" altLang="pt-BR" sz="2800" dirty="0">
                <a:solidFill>
                  <a:srgbClr val="000000"/>
                </a:solidFill>
                <a:cs typeface="Arial" panose="020B0604020202020204" pitchFamily="34" charset="0"/>
              </a:rPr>
              <a:t>-</a:t>
            </a:r>
            <a:r>
              <a:rPr lang="pt-BR" altLang="pt-BR" sz="2800" dirty="0">
                <a:solidFill>
                  <a:srgbClr val="000000"/>
                </a:solidFill>
                <a:cs typeface="Arial" panose="020B0604020202020204" pitchFamily="34" charset="0"/>
              </a:rPr>
              <a:t>se como casos os indivíduos que se tornaram doentes no </a:t>
            </a:r>
            <a:r>
              <a:rPr lang="pt-BR" altLang="pt-BR" sz="2800" dirty="0" smtClean="0">
                <a:solidFill>
                  <a:srgbClr val="000000"/>
                </a:solidFill>
                <a:cs typeface="Arial" panose="020B0604020202020204" pitchFamily="34" charset="0"/>
              </a:rPr>
              <a:t>período</a:t>
            </a:r>
            <a:endParaRPr lang="en-US" altLang="pt-BR" sz="2800" dirty="0">
              <a:solidFill>
                <a:srgbClr val="000000"/>
              </a:solidFill>
              <a:cs typeface="Arial" panose="020B0604020202020204" pitchFamily="34" charset="0"/>
            </a:endParaRPr>
          </a:p>
          <a:p>
            <a:pPr fontAlgn="base">
              <a:spcAft>
                <a:spcPct val="0"/>
              </a:spcAft>
            </a:pPr>
            <a:r>
              <a:rPr lang="en-US" altLang="pt-BR" sz="2800" dirty="0">
                <a:solidFill>
                  <a:srgbClr val="000000"/>
                </a:solidFill>
                <a:cs typeface="Arial" panose="020B0604020202020204" pitchFamily="34" charset="0"/>
              </a:rPr>
              <a:t>E</a:t>
            </a:r>
            <a:r>
              <a:rPr lang="pt-BR" altLang="pt-BR" sz="2800" dirty="0">
                <a:solidFill>
                  <a:srgbClr val="000000"/>
                </a:solidFill>
                <a:cs typeface="Arial" panose="020B0604020202020204" pitchFamily="34" charset="0"/>
              </a:rPr>
              <a:t> como controles, uma amostra aleatória da coorte original, ou entre aqueles na coorte original, sem a doença.</a:t>
            </a:r>
          </a:p>
          <a:p>
            <a:pPr fontAlgn="base">
              <a:spcAft>
                <a:spcPct val="0"/>
              </a:spcAft>
            </a:pPr>
            <a:r>
              <a:rPr lang="pt-BR" altLang="pt-BR" sz="2800" dirty="0" smtClean="0">
                <a:solidFill>
                  <a:srgbClr val="000000"/>
                </a:solidFill>
                <a:cs typeface="Arial" panose="020B0604020202020204" pitchFamily="34" charset="0"/>
              </a:rPr>
              <a:t>Maior validade interna: </a:t>
            </a:r>
            <a:r>
              <a:rPr lang="pt-BR" altLang="pt-BR" sz="2800" dirty="0">
                <a:solidFill>
                  <a:srgbClr val="000000"/>
                </a:solidFill>
                <a:cs typeface="Arial" panose="020B0604020202020204" pitchFamily="34" charset="0"/>
              </a:rPr>
              <a:t>menos viés de seleção e de classificação </a:t>
            </a:r>
          </a:p>
        </p:txBody>
      </p:sp>
    </p:spTree>
    <p:extLst>
      <p:ext uri="{BB962C8B-B14F-4D97-AF65-F5344CB8AC3E}">
        <p14:creationId xmlns:p14="http://schemas.microsoft.com/office/powerpoint/2010/main" val="3801599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3151" y="261486"/>
            <a:ext cx="6682849" cy="565055"/>
          </a:xfrm>
          <a:prstGeom prst="rect">
            <a:avLst/>
          </a:prstGeom>
        </p:spPr>
        <p:txBody>
          <a:bodyPr vert="horz" wrap="square" lIns="0" tIns="10950" rIns="0" bIns="0" rtlCol="0">
            <a:spAutoFit/>
          </a:bodyPr>
          <a:lstStyle/>
          <a:p>
            <a:pPr marL="12679">
              <a:spcBef>
                <a:spcPts val="86"/>
              </a:spcBef>
            </a:pPr>
            <a:r>
              <a:rPr lang="pt-BR" sz="3600" spc="-5" dirty="0" smtClean="0">
                <a:solidFill>
                  <a:srgbClr val="CC00FF"/>
                </a:solidFill>
              </a:rPr>
              <a:t>Estudos</a:t>
            </a:r>
            <a:r>
              <a:rPr lang="pt-BR" sz="3600" spc="-68" dirty="0" smtClean="0">
                <a:solidFill>
                  <a:srgbClr val="CC00FF"/>
                </a:solidFill>
              </a:rPr>
              <a:t> </a:t>
            </a:r>
            <a:r>
              <a:rPr lang="pt-BR" sz="3600" spc="-5" dirty="0" smtClean="0">
                <a:solidFill>
                  <a:srgbClr val="CC00FF"/>
                </a:solidFill>
              </a:rPr>
              <a:t>ecológicos</a:t>
            </a:r>
            <a:endParaRPr lang="pt-BR" sz="3600" spc="-5" dirty="0">
              <a:solidFill>
                <a:srgbClr val="CC00FF"/>
              </a:solidFill>
            </a:endParaRPr>
          </a:p>
        </p:txBody>
      </p:sp>
      <p:sp>
        <p:nvSpPr>
          <p:cNvPr id="3" name="object 3"/>
          <p:cNvSpPr txBox="1"/>
          <p:nvPr/>
        </p:nvSpPr>
        <p:spPr>
          <a:xfrm>
            <a:off x="493059" y="1414169"/>
            <a:ext cx="11456893" cy="3735153"/>
          </a:xfrm>
          <a:prstGeom prst="rect">
            <a:avLst/>
          </a:prstGeom>
        </p:spPr>
        <p:txBody>
          <a:bodyPr vert="horz" wrap="square" lIns="0" tIns="10950" rIns="0" bIns="0" rtlCol="0">
            <a:spAutoFit/>
          </a:bodyPr>
          <a:lstStyle/>
          <a:p>
            <a:pPr marL="11527">
              <a:spcBef>
                <a:spcPts val="86"/>
              </a:spcBef>
            </a:pPr>
            <a:r>
              <a:rPr sz="3200" b="1" spc="-5" dirty="0">
                <a:solidFill>
                  <a:prstClr val="black"/>
                </a:solidFill>
                <a:uFill>
                  <a:solidFill>
                    <a:srgbClr val="000000"/>
                  </a:solidFill>
                </a:uFill>
                <a:latin typeface="Arial" panose="020B0604020202020204" pitchFamily="34" charset="0"/>
                <a:cs typeface="Arial" panose="020B0604020202020204" pitchFamily="34" charset="0"/>
              </a:rPr>
              <a:t>OBJETIVOS</a:t>
            </a:r>
            <a:endParaRPr sz="3200" dirty="0">
              <a:solidFill>
                <a:prstClr val="black"/>
              </a:solidFill>
              <a:latin typeface="Arial" panose="020B0604020202020204" pitchFamily="34" charset="0"/>
              <a:cs typeface="Arial" panose="020B0604020202020204" pitchFamily="34" charset="0"/>
            </a:endParaRPr>
          </a:p>
          <a:p>
            <a:pPr>
              <a:spcBef>
                <a:spcPts val="45"/>
              </a:spcBef>
            </a:pPr>
            <a:endParaRPr sz="3200" dirty="0">
              <a:solidFill>
                <a:prstClr val="black"/>
              </a:solidFill>
              <a:latin typeface="Arial" panose="020B0604020202020204" pitchFamily="34" charset="0"/>
              <a:cs typeface="Arial" panose="020B0604020202020204" pitchFamily="34" charset="0"/>
            </a:endParaRPr>
          </a:p>
          <a:p>
            <a:pPr marL="322743" marR="4611" indent="-311792">
              <a:lnSpc>
                <a:spcPts val="3031"/>
              </a:lnSpc>
              <a:buFontTx/>
              <a:buChar char="•"/>
              <a:tabLst>
                <a:tab pos="322166" algn="l"/>
                <a:tab pos="323319" algn="l"/>
              </a:tabLst>
            </a:pPr>
            <a:r>
              <a:rPr sz="3200" b="1" spc="-5" dirty="0">
                <a:solidFill>
                  <a:prstClr val="black"/>
                </a:solidFill>
                <a:uFill>
                  <a:solidFill>
                    <a:srgbClr val="000000"/>
                  </a:solidFill>
                </a:uFill>
                <a:latin typeface="Arial" panose="020B0604020202020204" pitchFamily="34" charset="0"/>
                <a:cs typeface="Arial" panose="020B0604020202020204" pitchFamily="34" charset="0"/>
              </a:rPr>
              <a:t>Gerar ou testar </a:t>
            </a:r>
            <a:r>
              <a:rPr sz="3200" b="1" spc="-5" dirty="0" err="1">
                <a:solidFill>
                  <a:prstClr val="black"/>
                </a:solidFill>
                <a:uFill>
                  <a:solidFill>
                    <a:srgbClr val="000000"/>
                  </a:solidFill>
                </a:uFill>
                <a:latin typeface="Arial" panose="020B0604020202020204" pitchFamily="34" charset="0"/>
                <a:cs typeface="Arial" panose="020B0604020202020204" pitchFamily="34" charset="0"/>
              </a:rPr>
              <a:t>hipóteses</a:t>
            </a:r>
            <a:r>
              <a:rPr sz="3200" b="1" spc="-5" dirty="0">
                <a:solidFill>
                  <a:prstClr val="black"/>
                </a:solidFill>
                <a:uFill>
                  <a:solidFill>
                    <a:srgbClr val="000000"/>
                  </a:solidFill>
                </a:uFill>
                <a:latin typeface="Arial" panose="020B0604020202020204" pitchFamily="34" charset="0"/>
                <a:cs typeface="Arial" panose="020B0604020202020204" pitchFamily="34" charset="0"/>
              </a:rPr>
              <a:t> </a:t>
            </a:r>
            <a:r>
              <a:rPr sz="3200" b="1" spc="-5" dirty="0" err="1" smtClean="0">
                <a:solidFill>
                  <a:prstClr val="black"/>
                </a:solidFill>
                <a:uFill>
                  <a:solidFill>
                    <a:srgbClr val="000000"/>
                  </a:solidFill>
                </a:uFill>
                <a:latin typeface="Arial" panose="020B0604020202020204" pitchFamily="34" charset="0"/>
                <a:cs typeface="Arial" panose="020B0604020202020204" pitchFamily="34" charset="0"/>
              </a:rPr>
              <a:t>etiológicas</a:t>
            </a:r>
            <a:r>
              <a:rPr lang="pt-BR" sz="3200" b="1" spc="-5" dirty="0" smtClean="0">
                <a:solidFill>
                  <a:prstClr val="black"/>
                </a:solidFill>
                <a:uFill>
                  <a:solidFill>
                    <a:srgbClr val="000000"/>
                  </a:solidFill>
                </a:uFill>
                <a:latin typeface="Arial" panose="020B0604020202020204" pitchFamily="34" charset="0"/>
                <a:cs typeface="Arial" panose="020B0604020202020204" pitchFamily="34" charset="0"/>
              </a:rPr>
              <a:t>:</a:t>
            </a:r>
            <a:r>
              <a:rPr sz="3200" b="1" spc="-5" dirty="0" smtClean="0">
                <a:solidFill>
                  <a:prstClr val="black"/>
                </a:solidFill>
                <a:latin typeface="Arial" panose="020B0604020202020204" pitchFamily="34" charset="0"/>
                <a:cs typeface="Arial" panose="020B0604020202020204" pitchFamily="34" charset="0"/>
              </a:rPr>
              <a:t> </a:t>
            </a:r>
            <a:r>
              <a:rPr sz="3200" dirty="0" err="1" smtClean="0">
                <a:solidFill>
                  <a:prstClr val="black"/>
                </a:solidFill>
                <a:latin typeface="Arial" panose="020B0604020202020204" pitchFamily="34" charset="0"/>
                <a:cs typeface="Arial" panose="020B0604020202020204" pitchFamily="34" charset="0"/>
              </a:rPr>
              <a:t>explicar</a:t>
            </a:r>
            <a:r>
              <a:rPr sz="3200" dirty="0" smtClean="0">
                <a:solidFill>
                  <a:prstClr val="black"/>
                </a:solidFill>
                <a:latin typeface="Arial" panose="020B0604020202020204" pitchFamily="34" charset="0"/>
                <a:cs typeface="Arial" panose="020B0604020202020204" pitchFamily="34" charset="0"/>
              </a:rPr>
              <a:t>  </a:t>
            </a:r>
            <a:r>
              <a:rPr sz="3200" spc="-5" dirty="0">
                <a:solidFill>
                  <a:prstClr val="black"/>
                </a:solidFill>
                <a:latin typeface="Arial" panose="020B0604020202020204" pitchFamily="34" charset="0"/>
                <a:cs typeface="Arial" panose="020B0604020202020204" pitchFamily="34" charset="0"/>
              </a:rPr>
              <a:t>a </a:t>
            </a:r>
            <a:r>
              <a:rPr sz="3200" dirty="0">
                <a:solidFill>
                  <a:prstClr val="black"/>
                </a:solidFill>
                <a:latin typeface="Arial" panose="020B0604020202020204" pitchFamily="34" charset="0"/>
                <a:cs typeface="Arial" panose="020B0604020202020204" pitchFamily="34" charset="0"/>
              </a:rPr>
              <a:t>ocorrência </a:t>
            </a:r>
            <a:r>
              <a:rPr sz="3200" spc="-5" dirty="0">
                <a:solidFill>
                  <a:prstClr val="black"/>
                </a:solidFill>
                <a:latin typeface="Arial" panose="020B0604020202020204" pitchFamily="34" charset="0"/>
                <a:cs typeface="Arial" panose="020B0604020202020204" pitchFamily="34" charset="0"/>
              </a:rPr>
              <a:t>da</a:t>
            </a:r>
            <a:r>
              <a:rPr sz="3200" spc="14" dirty="0">
                <a:solidFill>
                  <a:prstClr val="black"/>
                </a:solidFill>
                <a:latin typeface="Arial" panose="020B0604020202020204" pitchFamily="34" charset="0"/>
                <a:cs typeface="Arial" panose="020B0604020202020204" pitchFamily="34" charset="0"/>
              </a:rPr>
              <a:t> </a:t>
            </a:r>
            <a:r>
              <a:rPr sz="3200" spc="-5" dirty="0">
                <a:solidFill>
                  <a:prstClr val="black"/>
                </a:solidFill>
                <a:latin typeface="Arial" panose="020B0604020202020204" pitchFamily="34" charset="0"/>
                <a:cs typeface="Arial" panose="020B0604020202020204" pitchFamily="34" charset="0"/>
              </a:rPr>
              <a:t>doença</a:t>
            </a:r>
            <a:endParaRPr sz="3200" dirty="0">
              <a:solidFill>
                <a:prstClr val="black"/>
              </a:solidFill>
              <a:latin typeface="Arial" panose="020B0604020202020204" pitchFamily="34" charset="0"/>
              <a:cs typeface="Arial" panose="020B0604020202020204" pitchFamily="34" charset="0"/>
            </a:endParaRPr>
          </a:p>
          <a:p>
            <a:pPr>
              <a:spcBef>
                <a:spcPts val="41"/>
              </a:spcBef>
              <a:buFont typeface="Arial"/>
              <a:buChar char="•"/>
            </a:pPr>
            <a:endParaRPr sz="3200" dirty="0">
              <a:solidFill>
                <a:prstClr val="black"/>
              </a:solidFill>
              <a:latin typeface="Arial" panose="020B0604020202020204" pitchFamily="34" charset="0"/>
              <a:cs typeface="Arial" panose="020B0604020202020204" pitchFamily="34" charset="0"/>
            </a:endParaRPr>
          </a:p>
          <a:p>
            <a:pPr marL="322166" marR="953243" indent="-311216">
              <a:lnSpc>
                <a:spcPct val="100099"/>
              </a:lnSpc>
              <a:buFontTx/>
              <a:buChar char="•"/>
              <a:tabLst>
                <a:tab pos="322743" algn="l"/>
                <a:tab pos="323319" algn="l"/>
              </a:tabLst>
            </a:pPr>
            <a:r>
              <a:rPr sz="3200" b="1" spc="-5" dirty="0">
                <a:solidFill>
                  <a:prstClr val="black"/>
                </a:solidFill>
                <a:uFill>
                  <a:solidFill>
                    <a:srgbClr val="000000"/>
                  </a:solidFill>
                </a:uFill>
                <a:latin typeface="Arial" panose="020B0604020202020204" pitchFamily="34" charset="0"/>
                <a:cs typeface="Arial" panose="020B0604020202020204" pitchFamily="34" charset="0"/>
              </a:rPr>
              <a:t>Avaliar a efetividade de </a:t>
            </a:r>
            <a:r>
              <a:rPr sz="3200" b="1" spc="-5" dirty="0" err="1">
                <a:solidFill>
                  <a:prstClr val="black"/>
                </a:solidFill>
                <a:uFill>
                  <a:solidFill>
                    <a:srgbClr val="000000"/>
                  </a:solidFill>
                </a:uFill>
                <a:latin typeface="Arial" panose="020B0604020202020204" pitchFamily="34" charset="0"/>
                <a:cs typeface="Arial" panose="020B0604020202020204" pitchFamily="34" charset="0"/>
              </a:rPr>
              <a:t>intervenções</a:t>
            </a:r>
            <a:r>
              <a:rPr sz="3200" b="1" spc="-5" dirty="0">
                <a:solidFill>
                  <a:prstClr val="black"/>
                </a:solidFill>
                <a:uFill>
                  <a:solidFill>
                    <a:srgbClr val="000000"/>
                  </a:solidFill>
                </a:uFill>
                <a:latin typeface="Arial" panose="020B0604020202020204" pitchFamily="34" charset="0"/>
                <a:cs typeface="Arial" panose="020B0604020202020204" pitchFamily="34" charset="0"/>
              </a:rPr>
              <a:t> </a:t>
            </a:r>
            <a:r>
              <a:rPr sz="3200" b="1" spc="-5" dirty="0" err="1" smtClean="0">
                <a:solidFill>
                  <a:prstClr val="black"/>
                </a:solidFill>
                <a:uFill>
                  <a:solidFill>
                    <a:srgbClr val="000000"/>
                  </a:solidFill>
                </a:uFill>
                <a:latin typeface="Arial" panose="020B0604020202020204" pitchFamily="34" charset="0"/>
                <a:cs typeface="Arial" panose="020B0604020202020204" pitchFamily="34" charset="0"/>
              </a:rPr>
              <a:t>na</a:t>
            </a:r>
            <a:r>
              <a:rPr lang="pt-BR" sz="3200" b="1" spc="-5" dirty="0" smtClean="0">
                <a:solidFill>
                  <a:prstClr val="black"/>
                </a:solidFill>
                <a:uFill>
                  <a:solidFill>
                    <a:srgbClr val="000000"/>
                  </a:solidFill>
                </a:uFill>
                <a:latin typeface="Arial" panose="020B0604020202020204" pitchFamily="34" charset="0"/>
                <a:cs typeface="Arial" panose="020B0604020202020204" pitchFamily="34" charset="0"/>
              </a:rPr>
              <a:t> </a:t>
            </a:r>
            <a:r>
              <a:rPr sz="3200" b="1" spc="-5" dirty="0" smtClean="0">
                <a:solidFill>
                  <a:prstClr val="black"/>
                </a:solidFill>
                <a:uFill>
                  <a:solidFill>
                    <a:srgbClr val="000000"/>
                  </a:solidFill>
                </a:uFill>
                <a:latin typeface="Arial" panose="020B0604020202020204" pitchFamily="34" charset="0"/>
                <a:cs typeface="Arial" panose="020B0604020202020204" pitchFamily="34" charset="0"/>
              </a:rPr>
              <a:t> </a:t>
            </a:r>
            <a:r>
              <a:rPr sz="3200" b="1" dirty="0" err="1" smtClean="0">
                <a:solidFill>
                  <a:prstClr val="black"/>
                </a:solidFill>
                <a:uFill>
                  <a:solidFill>
                    <a:srgbClr val="000000"/>
                  </a:solidFill>
                </a:uFill>
                <a:latin typeface="Arial" panose="020B0604020202020204" pitchFamily="34" charset="0"/>
                <a:cs typeface="Arial" panose="020B0604020202020204" pitchFamily="34" charset="0"/>
              </a:rPr>
              <a:t>população</a:t>
            </a:r>
            <a:r>
              <a:rPr lang="pt-BR" sz="3200" b="1" dirty="0" smtClean="0">
                <a:solidFill>
                  <a:prstClr val="black"/>
                </a:solidFill>
                <a:uFill>
                  <a:solidFill>
                    <a:srgbClr val="000000"/>
                  </a:solidFill>
                </a:uFill>
                <a:latin typeface="Arial" panose="020B0604020202020204" pitchFamily="34" charset="0"/>
                <a:cs typeface="Arial" panose="020B0604020202020204" pitchFamily="34" charset="0"/>
              </a:rPr>
              <a:t>:</a:t>
            </a:r>
            <a:r>
              <a:rPr sz="3200" b="1" dirty="0" smtClean="0">
                <a:solidFill>
                  <a:prstClr val="black"/>
                </a:solidFill>
                <a:latin typeface="Arial" panose="020B0604020202020204" pitchFamily="34" charset="0"/>
                <a:cs typeface="Arial" panose="020B0604020202020204" pitchFamily="34" charset="0"/>
              </a:rPr>
              <a:t> </a:t>
            </a:r>
            <a:r>
              <a:rPr sz="3200" b="1" spc="-5" dirty="0" smtClean="0">
                <a:solidFill>
                  <a:prstClr val="black"/>
                </a:solidFill>
                <a:latin typeface="Arial" panose="020B0604020202020204" pitchFamily="34" charset="0"/>
                <a:cs typeface="Arial" panose="020B0604020202020204" pitchFamily="34" charset="0"/>
              </a:rPr>
              <a:t> </a:t>
            </a:r>
            <a:r>
              <a:rPr sz="3200" spc="-5" dirty="0">
                <a:solidFill>
                  <a:prstClr val="black"/>
                </a:solidFill>
                <a:latin typeface="Arial" panose="020B0604020202020204" pitchFamily="34" charset="0"/>
                <a:cs typeface="Arial" panose="020B0604020202020204" pitchFamily="34" charset="0"/>
              </a:rPr>
              <a:t>testar a </a:t>
            </a:r>
            <a:r>
              <a:rPr sz="3200" dirty="0">
                <a:solidFill>
                  <a:prstClr val="black"/>
                </a:solidFill>
                <a:latin typeface="Arial" panose="020B0604020202020204" pitchFamily="34" charset="0"/>
                <a:cs typeface="Arial" panose="020B0604020202020204" pitchFamily="34" charset="0"/>
              </a:rPr>
              <a:t>aplicação </a:t>
            </a:r>
            <a:r>
              <a:rPr sz="3200" spc="-5" dirty="0">
                <a:solidFill>
                  <a:prstClr val="black"/>
                </a:solidFill>
                <a:latin typeface="Arial" panose="020B0604020202020204" pitchFamily="34" charset="0"/>
                <a:cs typeface="Arial" panose="020B0604020202020204" pitchFamily="34" charset="0"/>
              </a:rPr>
              <a:t>de </a:t>
            </a:r>
            <a:r>
              <a:rPr sz="3200" dirty="0">
                <a:solidFill>
                  <a:prstClr val="black"/>
                </a:solidFill>
                <a:latin typeface="Arial" panose="020B0604020202020204" pitchFamily="34" charset="0"/>
                <a:cs typeface="Arial" panose="020B0604020202020204" pitchFamily="34" charset="0"/>
              </a:rPr>
              <a:t>nosso  conhecimento </a:t>
            </a:r>
            <a:r>
              <a:rPr sz="3200" spc="-5" dirty="0">
                <a:solidFill>
                  <a:prstClr val="black"/>
                </a:solidFill>
                <a:latin typeface="Arial" panose="020B0604020202020204" pitchFamily="34" charset="0"/>
                <a:cs typeface="Arial" panose="020B0604020202020204" pitchFamily="34" charset="0"/>
              </a:rPr>
              <a:t>para prevenir doença ou  promover</a:t>
            </a:r>
            <a:r>
              <a:rPr sz="3200" spc="9" dirty="0">
                <a:solidFill>
                  <a:prstClr val="black"/>
                </a:solidFill>
                <a:latin typeface="Arial" panose="020B0604020202020204" pitchFamily="34" charset="0"/>
                <a:cs typeface="Arial" panose="020B0604020202020204" pitchFamily="34" charset="0"/>
              </a:rPr>
              <a:t> </a:t>
            </a:r>
            <a:r>
              <a:rPr sz="3200" spc="-5" dirty="0">
                <a:solidFill>
                  <a:prstClr val="black"/>
                </a:solidFill>
                <a:latin typeface="Arial" panose="020B0604020202020204" pitchFamily="34" charset="0"/>
                <a:cs typeface="Arial" panose="020B0604020202020204" pitchFamily="34" charset="0"/>
              </a:rPr>
              <a:t>saúde</a:t>
            </a:r>
            <a:endParaRPr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608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2827" y="100381"/>
            <a:ext cx="6124659" cy="503499"/>
          </a:xfrm>
          <a:prstGeom prst="rect">
            <a:avLst/>
          </a:prstGeom>
        </p:spPr>
        <p:txBody>
          <a:bodyPr vert="horz" wrap="square" lIns="0" tIns="10950" rIns="0" bIns="0" rtlCol="0">
            <a:spAutoFit/>
          </a:bodyPr>
          <a:lstStyle/>
          <a:p>
            <a:pPr marL="12679">
              <a:spcBef>
                <a:spcPts val="86"/>
              </a:spcBef>
            </a:pPr>
            <a:r>
              <a:rPr lang="pt-BR" sz="3200" spc="-5" dirty="0" smtClean="0">
                <a:solidFill>
                  <a:srgbClr val="CC00FF"/>
                </a:solidFill>
              </a:rPr>
              <a:t>Estudos</a:t>
            </a:r>
            <a:r>
              <a:rPr lang="pt-BR" sz="3200" spc="-68" dirty="0" smtClean="0">
                <a:solidFill>
                  <a:srgbClr val="CC00FF"/>
                </a:solidFill>
              </a:rPr>
              <a:t> </a:t>
            </a:r>
            <a:r>
              <a:rPr lang="pt-BR" sz="3200" spc="-5" dirty="0" smtClean="0">
                <a:solidFill>
                  <a:srgbClr val="CC00FF"/>
                </a:solidFill>
              </a:rPr>
              <a:t>ecológicos</a:t>
            </a:r>
            <a:endParaRPr lang="pt-BR" sz="3200" spc="-5" dirty="0">
              <a:solidFill>
                <a:srgbClr val="CC00FF"/>
              </a:solidFill>
            </a:endParaRPr>
          </a:p>
        </p:txBody>
      </p:sp>
      <p:sp>
        <p:nvSpPr>
          <p:cNvPr id="3" name="object 3"/>
          <p:cNvSpPr txBox="1"/>
          <p:nvPr/>
        </p:nvSpPr>
        <p:spPr>
          <a:xfrm>
            <a:off x="1679510" y="837632"/>
            <a:ext cx="4856501" cy="1086998"/>
          </a:xfrm>
          <a:prstGeom prst="rect">
            <a:avLst/>
          </a:prstGeom>
        </p:spPr>
        <p:txBody>
          <a:bodyPr vert="horz" wrap="square" lIns="0" tIns="11526" rIns="0" bIns="0" rtlCol="0">
            <a:spAutoFit/>
          </a:bodyPr>
          <a:lstStyle/>
          <a:p>
            <a:pPr marL="11527">
              <a:spcBef>
                <a:spcPts val="91"/>
              </a:spcBef>
            </a:pPr>
            <a:r>
              <a:rPr sz="2178" b="1" spc="-5" dirty="0">
                <a:solidFill>
                  <a:prstClr val="black"/>
                </a:solidFill>
                <a:uFill>
                  <a:solidFill>
                    <a:srgbClr val="000000"/>
                  </a:solidFill>
                </a:uFill>
                <a:latin typeface="Arial" panose="020B0604020202020204" pitchFamily="34" charset="0"/>
                <a:cs typeface="Arial" panose="020B0604020202020204" pitchFamily="34" charset="0"/>
              </a:rPr>
              <a:t>NÍVEIS DE</a:t>
            </a:r>
            <a:r>
              <a:rPr sz="2178" b="1" dirty="0">
                <a:solidFill>
                  <a:prstClr val="black"/>
                </a:solidFill>
                <a:uFill>
                  <a:solidFill>
                    <a:srgbClr val="000000"/>
                  </a:solidFill>
                </a:uFill>
                <a:latin typeface="Arial" panose="020B0604020202020204" pitchFamily="34" charset="0"/>
                <a:cs typeface="Arial" panose="020B0604020202020204" pitchFamily="34" charset="0"/>
              </a:rPr>
              <a:t> </a:t>
            </a:r>
            <a:r>
              <a:rPr sz="2178" b="1" spc="-5" dirty="0">
                <a:solidFill>
                  <a:prstClr val="black"/>
                </a:solidFill>
                <a:uFill>
                  <a:solidFill>
                    <a:srgbClr val="000000"/>
                  </a:solidFill>
                </a:uFill>
                <a:latin typeface="Arial" panose="020B0604020202020204" pitchFamily="34" charset="0"/>
                <a:cs typeface="Arial" panose="020B0604020202020204" pitchFamily="34" charset="0"/>
              </a:rPr>
              <a:t>ANÁLISE</a:t>
            </a:r>
            <a:endParaRPr sz="2178" dirty="0">
              <a:solidFill>
                <a:prstClr val="black"/>
              </a:solidFill>
              <a:latin typeface="Arial" panose="020B0604020202020204" pitchFamily="34" charset="0"/>
              <a:cs typeface="Arial" panose="020B0604020202020204" pitchFamily="34" charset="0"/>
            </a:endParaRPr>
          </a:p>
          <a:p>
            <a:endParaRPr sz="2269" dirty="0">
              <a:solidFill>
                <a:prstClr val="black"/>
              </a:solidFill>
              <a:latin typeface="Arial" panose="020B0604020202020204" pitchFamily="34" charset="0"/>
              <a:cs typeface="Arial" panose="020B0604020202020204" pitchFamily="34" charset="0"/>
            </a:endParaRPr>
          </a:p>
          <a:p>
            <a:pPr marL="2477625"/>
            <a:r>
              <a:rPr sz="2541" b="1" spc="-5" dirty="0">
                <a:solidFill>
                  <a:prstClr val="black"/>
                </a:solidFill>
                <a:latin typeface="Arial" panose="020B0604020202020204" pitchFamily="34" charset="0"/>
                <a:cs typeface="Arial" panose="020B0604020202020204" pitchFamily="34" charset="0"/>
              </a:rPr>
              <a:t>Nível</a:t>
            </a:r>
            <a:r>
              <a:rPr sz="2541" b="1" spc="-59" dirty="0">
                <a:solidFill>
                  <a:prstClr val="black"/>
                </a:solidFill>
                <a:latin typeface="Arial" panose="020B0604020202020204" pitchFamily="34" charset="0"/>
                <a:cs typeface="Arial" panose="020B0604020202020204" pitchFamily="34" charset="0"/>
              </a:rPr>
              <a:t> </a:t>
            </a:r>
            <a:r>
              <a:rPr sz="2541" b="1" spc="-5" dirty="0">
                <a:solidFill>
                  <a:prstClr val="black"/>
                </a:solidFill>
                <a:latin typeface="Arial" panose="020B0604020202020204" pitchFamily="34" charset="0"/>
                <a:cs typeface="Arial" panose="020B0604020202020204" pitchFamily="34" charset="0"/>
              </a:rPr>
              <a:t>individual</a:t>
            </a:r>
            <a:endParaRPr sz="2541" dirty="0">
              <a:solidFill>
                <a:prstClr val="black"/>
              </a:solidFill>
              <a:latin typeface="Arial" panose="020B0604020202020204" pitchFamily="34" charset="0"/>
              <a:cs typeface="Arial" panose="020B060402020202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825246269"/>
              </p:ext>
            </p:extLst>
          </p:nvPr>
        </p:nvGraphicFramePr>
        <p:xfrm>
          <a:off x="1539551" y="2015412"/>
          <a:ext cx="8957387" cy="4694450"/>
        </p:xfrm>
        <a:graphic>
          <a:graphicData uri="http://schemas.openxmlformats.org/drawingml/2006/table">
            <a:tbl>
              <a:tblPr firstRow="1" bandRow="1">
                <a:tableStyleId>{2D5ABB26-0587-4C30-8999-92F81FD0307C}</a:tableStyleId>
              </a:tblPr>
              <a:tblGrid>
                <a:gridCol w="2270988">
                  <a:extLst>
                    <a:ext uri="{9D8B030D-6E8A-4147-A177-3AD203B41FA5}">
                      <a16:colId xmlns:a16="http://schemas.microsoft.com/office/drawing/2014/main" xmlns="" val="20000"/>
                    </a:ext>
                  </a:extLst>
                </a:gridCol>
                <a:gridCol w="191040">
                  <a:extLst>
                    <a:ext uri="{9D8B030D-6E8A-4147-A177-3AD203B41FA5}">
                      <a16:colId xmlns:a16="http://schemas.microsoft.com/office/drawing/2014/main" xmlns="" val="20001"/>
                    </a:ext>
                  </a:extLst>
                </a:gridCol>
                <a:gridCol w="4416207">
                  <a:extLst>
                    <a:ext uri="{9D8B030D-6E8A-4147-A177-3AD203B41FA5}">
                      <a16:colId xmlns:a16="http://schemas.microsoft.com/office/drawing/2014/main" xmlns="" val="20002"/>
                    </a:ext>
                  </a:extLst>
                </a:gridCol>
                <a:gridCol w="1888112">
                  <a:extLst>
                    <a:ext uri="{9D8B030D-6E8A-4147-A177-3AD203B41FA5}">
                      <a16:colId xmlns:a16="http://schemas.microsoft.com/office/drawing/2014/main" xmlns="" val="20003"/>
                    </a:ext>
                  </a:extLst>
                </a:gridCol>
                <a:gridCol w="191040">
                  <a:extLst>
                    <a:ext uri="{9D8B030D-6E8A-4147-A177-3AD203B41FA5}">
                      <a16:colId xmlns:a16="http://schemas.microsoft.com/office/drawing/2014/main" xmlns="" val="20004"/>
                    </a:ext>
                  </a:extLst>
                </a:gridCol>
              </a:tblGrid>
              <a:tr h="945739">
                <a:tc>
                  <a:txBody>
                    <a:bodyPr/>
                    <a:lstStyle/>
                    <a:p>
                      <a:pPr marL="31750">
                        <a:lnSpc>
                          <a:spcPts val="2645"/>
                        </a:lnSpc>
                      </a:pPr>
                      <a:endParaRPr lang="pt-BR" sz="2800" b="1" spc="-5" dirty="0" smtClean="0">
                        <a:latin typeface="Arial" panose="020B0604020202020204" pitchFamily="34" charset="0"/>
                        <a:cs typeface="Arial" panose="020B0604020202020204" pitchFamily="34" charset="0"/>
                      </a:endParaRPr>
                    </a:p>
                    <a:p>
                      <a:pPr marL="31750">
                        <a:lnSpc>
                          <a:spcPts val="2645"/>
                        </a:lnSpc>
                      </a:pPr>
                      <a:r>
                        <a:rPr sz="2800" b="1" spc="-5" dirty="0" err="1" smtClean="0">
                          <a:latin typeface="Arial" panose="020B0604020202020204" pitchFamily="34" charset="0"/>
                          <a:cs typeface="Arial" panose="020B0604020202020204" pitchFamily="34" charset="0"/>
                        </a:rPr>
                        <a:t>Fator</a:t>
                      </a:r>
                      <a:r>
                        <a:rPr sz="2800" b="1" spc="-25" dirty="0" smtClean="0">
                          <a:latin typeface="Arial" panose="020B0604020202020204" pitchFamily="34" charset="0"/>
                          <a:cs typeface="Arial" panose="020B0604020202020204" pitchFamily="34" charset="0"/>
                        </a:rPr>
                        <a:t> </a:t>
                      </a:r>
                      <a:r>
                        <a:rPr sz="2800" b="1" spc="-10" dirty="0">
                          <a:latin typeface="Arial" panose="020B0604020202020204" pitchFamily="34" charset="0"/>
                          <a:cs typeface="Arial" panose="020B0604020202020204" pitchFamily="34" charset="0"/>
                        </a:rPr>
                        <a:t>em</a:t>
                      </a:r>
                      <a:endParaRPr sz="2800" dirty="0">
                        <a:latin typeface="Arial" panose="020B0604020202020204" pitchFamily="34" charset="0"/>
                        <a:cs typeface="Arial" panose="020B0604020202020204" pitchFamily="34" charset="0"/>
                      </a:endParaRPr>
                    </a:p>
                    <a:p>
                      <a:pPr marL="31750">
                        <a:lnSpc>
                          <a:spcPts val="2875"/>
                        </a:lnSpc>
                      </a:pPr>
                      <a:r>
                        <a:rPr sz="2800" b="1" spc="-5" dirty="0">
                          <a:latin typeface="Arial" panose="020B0604020202020204" pitchFamily="34" charset="0"/>
                          <a:cs typeface="Arial" panose="020B0604020202020204" pitchFamily="34" charset="0"/>
                        </a:rPr>
                        <a:t>Estudo(X)</a:t>
                      </a:r>
                      <a:endParaRPr sz="28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3200" dirty="0">
                        <a:latin typeface="Arial" panose="020B0604020202020204" pitchFamily="34" charset="0"/>
                        <a:cs typeface="Arial" panose="020B0604020202020204" pitchFamily="34" charset="0"/>
                      </a:endParaRPr>
                    </a:p>
                  </a:txBody>
                  <a:tcPr marL="0" marR="0" marT="0" marB="0">
                    <a:lnB w="9525">
                      <a:solidFill>
                        <a:srgbClr val="000000"/>
                      </a:solidFill>
                      <a:prstDash val="solid"/>
                    </a:lnB>
                  </a:tcPr>
                </a:tc>
                <a:tc>
                  <a:txBody>
                    <a:bodyPr/>
                    <a:lstStyle/>
                    <a:p>
                      <a:pPr marL="614045">
                        <a:lnSpc>
                          <a:spcPts val="2645"/>
                        </a:lnSpc>
                      </a:pPr>
                      <a:endParaRPr lang="pt-BR" sz="2800" b="1" spc="-5" dirty="0" smtClean="0">
                        <a:latin typeface="Arial" panose="020B0604020202020204" pitchFamily="34" charset="0"/>
                        <a:cs typeface="Arial" panose="020B0604020202020204" pitchFamily="34" charset="0"/>
                      </a:endParaRPr>
                    </a:p>
                    <a:p>
                      <a:pPr marL="614045">
                        <a:lnSpc>
                          <a:spcPts val="2645"/>
                        </a:lnSpc>
                      </a:pPr>
                      <a:r>
                        <a:rPr sz="2800" b="1" spc="-5" dirty="0" err="1" smtClean="0">
                          <a:latin typeface="Arial" panose="020B0604020202020204" pitchFamily="34" charset="0"/>
                          <a:cs typeface="Arial" panose="020B0604020202020204" pitchFamily="34" charset="0"/>
                        </a:rPr>
                        <a:t>Doença</a:t>
                      </a:r>
                      <a:r>
                        <a:rPr sz="2800" b="1" spc="-5" dirty="0" smtClean="0">
                          <a:latin typeface="Arial" panose="020B0604020202020204" pitchFamily="34" charset="0"/>
                          <a:cs typeface="Arial" panose="020B0604020202020204" pitchFamily="34" charset="0"/>
                        </a:rPr>
                        <a:t>(Y)</a:t>
                      </a:r>
                      <a:endParaRPr lang="pt-BR" sz="2800" b="1" spc="-5" dirty="0" smtClean="0">
                        <a:latin typeface="Arial" panose="020B0604020202020204" pitchFamily="34" charset="0"/>
                        <a:cs typeface="Arial" panose="020B0604020202020204" pitchFamily="34" charset="0"/>
                      </a:endParaRPr>
                    </a:p>
                    <a:p>
                      <a:pPr marL="614045">
                        <a:lnSpc>
                          <a:spcPts val="2645"/>
                        </a:lnSpc>
                      </a:pPr>
                      <a:endParaRPr sz="2800" dirty="0">
                        <a:latin typeface="Arial" panose="020B0604020202020204" pitchFamily="34" charset="0"/>
                        <a:cs typeface="Arial" panose="020B0604020202020204" pitchFamily="34" charset="0"/>
                      </a:endParaRPr>
                    </a:p>
                    <a:p>
                      <a:pPr marL="263525">
                        <a:lnSpc>
                          <a:spcPts val="2875"/>
                        </a:lnSpc>
                        <a:tabLst>
                          <a:tab pos="1748789" algn="l"/>
                        </a:tabLst>
                      </a:pPr>
                      <a:r>
                        <a:rPr sz="3200" spc="-10" dirty="0">
                          <a:latin typeface="Arial" panose="020B0604020202020204" pitchFamily="34" charset="0"/>
                          <a:cs typeface="Arial" panose="020B0604020202020204" pitchFamily="34" charset="0"/>
                        </a:rPr>
                        <a:t>caso	</a:t>
                      </a:r>
                      <a:r>
                        <a:rPr sz="3200" spc="-5" dirty="0">
                          <a:latin typeface="Arial" panose="020B0604020202020204" pitchFamily="34" charset="0"/>
                          <a:cs typeface="Arial" panose="020B0604020202020204" pitchFamily="34" charset="0"/>
                        </a:rPr>
                        <a:t>não</a:t>
                      </a:r>
                      <a:r>
                        <a:rPr sz="3200" spc="-15"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caso</a:t>
                      </a:r>
                      <a:endParaRPr sz="3200" dirty="0">
                        <a:latin typeface="Arial" panose="020B0604020202020204" pitchFamily="34" charset="0"/>
                        <a:cs typeface="Arial" panose="020B0604020202020204" pitchFamily="34" charset="0"/>
                      </a:endParaRPr>
                    </a:p>
                  </a:txBody>
                  <a:tcPr marL="0" marR="0" marT="0" marB="0">
                    <a:lnB w="9525">
                      <a:solidFill>
                        <a:srgbClr val="000000"/>
                      </a:solidFill>
                      <a:prstDash val="solid"/>
                    </a:lnB>
                  </a:tcPr>
                </a:tc>
                <a:tc>
                  <a:txBody>
                    <a:bodyPr/>
                    <a:lstStyle/>
                    <a:p>
                      <a:pPr marL="536575">
                        <a:lnSpc>
                          <a:spcPts val="2655"/>
                        </a:lnSpc>
                      </a:pPr>
                      <a:endParaRPr lang="pt-BR" sz="3200" b="1" spc="-10" dirty="0" smtClean="0">
                        <a:latin typeface="Arial" panose="020B0604020202020204" pitchFamily="34" charset="0"/>
                        <a:cs typeface="Arial" panose="020B0604020202020204" pitchFamily="34" charset="0"/>
                      </a:endParaRPr>
                    </a:p>
                    <a:p>
                      <a:pPr marL="536575">
                        <a:lnSpc>
                          <a:spcPts val="2655"/>
                        </a:lnSpc>
                      </a:pPr>
                      <a:r>
                        <a:rPr sz="3200" b="1" spc="-10" dirty="0" smtClean="0">
                          <a:latin typeface="Arial" panose="020B0604020202020204" pitchFamily="34" charset="0"/>
                          <a:cs typeface="Arial" panose="020B0604020202020204" pitchFamily="34" charset="0"/>
                        </a:rPr>
                        <a:t>Total</a:t>
                      </a:r>
                      <a:endParaRPr sz="3200" dirty="0">
                        <a:latin typeface="Arial" panose="020B0604020202020204" pitchFamily="34" charset="0"/>
                        <a:cs typeface="Arial" panose="020B0604020202020204" pitchFamily="34" charset="0"/>
                      </a:endParaRPr>
                    </a:p>
                  </a:txBody>
                  <a:tcPr marL="0" marR="0" marT="0" marB="0">
                    <a:lnB w="9525">
                      <a:solidFill>
                        <a:srgbClr val="000000"/>
                      </a:solidFill>
                      <a:prstDash val="solid"/>
                    </a:lnB>
                  </a:tcPr>
                </a:tc>
                <a:tc>
                  <a:txBody>
                    <a:bodyPr/>
                    <a:lstStyle/>
                    <a:p>
                      <a:pPr>
                        <a:lnSpc>
                          <a:spcPct val="100000"/>
                        </a:lnSpc>
                      </a:pPr>
                      <a:endParaRPr sz="320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10000"/>
                  </a:ext>
                </a:extLst>
              </a:tr>
              <a:tr h="2724878">
                <a:tc>
                  <a:txBody>
                    <a:bodyPr/>
                    <a:lstStyle/>
                    <a:p>
                      <a:pPr marL="31750">
                        <a:lnSpc>
                          <a:spcPct val="100000"/>
                        </a:lnSpc>
                        <a:spcBef>
                          <a:spcPts val="1845"/>
                        </a:spcBef>
                      </a:pPr>
                      <a:r>
                        <a:rPr sz="3200" spc="-5" dirty="0">
                          <a:latin typeface="Arial" panose="020B0604020202020204" pitchFamily="34" charset="0"/>
                          <a:cs typeface="Arial" panose="020B0604020202020204" pitchFamily="34" charset="0"/>
                        </a:rPr>
                        <a:t>Exposto</a:t>
                      </a:r>
                      <a:endParaRPr sz="3200">
                        <a:latin typeface="Arial" panose="020B0604020202020204" pitchFamily="34" charset="0"/>
                        <a:cs typeface="Arial" panose="020B0604020202020204" pitchFamily="34" charset="0"/>
                      </a:endParaRPr>
                    </a:p>
                    <a:p>
                      <a:pPr>
                        <a:lnSpc>
                          <a:spcPct val="100000"/>
                        </a:lnSpc>
                        <a:spcBef>
                          <a:spcPts val="50"/>
                        </a:spcBef>
                      </a:pPr>
                      <a:endParaRPr sz="3200">
                        <a:latin typeface="Arial" panose="020B0604020202020204" pitchFamily="34" charset="0"/>
                        <a:cs typeface="Arial" panose="020B0604020202020204" pitchFamily="34" charset="0"/>
                      </a:endParaRPr>
                    </a:p>
                    <a:p>
                      <a:pPr marL="31750">
                        <a:lnSpc>
                          <a:spcPct val="100000"/>
                        </a:lnSpc>
                      </a:pPr>
                      <a:r>
                        <a:rPr sz="3200" spc="-5" dirty="0">
                          <a:latin typeface="Arial" panose="020B0604020202020204" pitchFamily="34" charset="0"/>
                          <a:cs typeface="Arial" panose="020B0604020202020204" pitchFamily="34" charset="0"/>
                        </a:rPr>
                        <a:t>Não</a:t>
                      </a:r>
                      <a:r>
                        <a:rPr sz="3200" spc="-55"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Exposto</a:t>
                      </a:r>
                      <a:endParaRPr sz="3200">
                        <a:latin typeface="Arial" panose="020B0604020202020204" pitchFamily="34" charset="0"/>
                        <a:cs typeface="Arial" panose="020B0604020202020204" pitchFamily="34" charset="0"/>
                      </a:endParaRPr>
                    </a:p>
                  </a:txBody>
                  <a:tcPr marL="0" marR="0" marT="212656" marB="0"/>
                </a:tc>
                <a:tc>
                  <a:txBody>
                    <a:bodyPr/>
                    <a:lstStyle/>
                    <a:p>
                      <a:pPr>
                        <a:lnSpc>
                          <a:spcPct val="100000"/>
                        </a:lnSpc>
                      </a:pPr>
                      <a:endParaRPr sz="3200">
                        <a:latin typeface="Arial" panose="020B0604020202020204" pitchFamily="34" charset="0"/>
                        <a:cs typeface="Arial" panose="020B0604020202020204" pitchFamily="34" charset="0"/>
                      </a:endParaRPr>
                    </a:p>
                  </a:txBody>
                  <a:tcPr marL="0" marR="0" marT="0" marB="0">
                    <a:lnT w="9525">
                      <a:solidFill>
                        <a:srgbClr val="000000"/>
                      </a:solidFill>
                      <a:prstDash val="solid"/>
                    </a:lnT>
                  </a:tcPr>
                </a:tc>
                <a:tc>
                  <a:txBody>
                    <a:bodyPr/>
                    <a:lstStyle/>
                    <a:p>
                      <a:pPr marL="430530">
                        <a:lnSpc>
                          <a:spcPct val="100000"/>
                        </a:lnSpc>
                        <a:spcBef>
                          <a:spcPts val="1845"/>
                        </a:spcBef>
                        <a:tabLst>
                          <a:tab pos="2113280" algn="l"/>
                        </a:tabLst>
                      </a:pPr>
                      <a:r>
                        <a:rPr sz="3200" dirty="0" smtClean="0">
                          <a:solidFill>
                            <a:schemeClr val="accent2"/>
                          </a:solidFill>
                          <a:latin typeface="Arial" panose="020B0604020202020204" pitchFamily="34" charset="0"/>
                          <a:cs typeface="Arial" panose="020B0604020202020204" pitchFamily="34" charset="0"/>
                        </a:rPr>
                        <a:t>a</a:t>
                      </a:r>
                      <a:r>
                        <a:rPr lang="pt-BR" sz="3200" dirty="0" smtClean="0">
                          <a:solidFill>
                            <a:schemeClr val="accent2"/>
                          </a:solidFill>
                          <a:latin typeface="Arial" panose="020B0604020202020204" pitchFamily="34" charset="0"/>
                          <a:cs typeface="Arial" panose="020B0604020202020204" pitchFamily="34" charset="0"/>
                        </a:rPr>
                        <a:t>?</a:t>
                      </a:r>
                      <a:r>
                        <a:rPr sz="3200" dirty="0">
                          <a:solidFill>
                            <a:schemeClr val="accent2"/>
                          </a:solidFill>
                          <a:latin typeface="Arial" panose="020B0604020202020204" pitchFamily="34" charset="0"/>
                          <a:cs typeface="Arial" panose="020B0604020202020204" pitchFamily="34" charset="0"/>
                        </a:rPr>
                        <a:t>	</a:t>
                      </a:r>
                      <a:r>
                        <a:rPr sz="3200" dirty="0" smtClean="0">
                          <a:solidFill>
                            <a:schemeClr val="accent2"/>
                          </a:solidFill>
                          <a:latin typeface="Arial" panose="020B0604020202020204" pitchFamily="34" charset="0"/>
                          <a:cs typeface="Arial" panose="020B0604020202020204" pitchFamily="34" charset="0"/>
                        </a:rPr>
                        <a:t>b</a:t>
                      </a:r>
                      <a:r>
                        <a:rPr lang="pt-BR" sz="3200" dirty="0" smtClean="0">
                          <a:solidFill>
                            <a:schemeClr val="accent2"/>
                          </a:solidFill>
                          <a:latin typeface="Arial" panose="020B0604020202020204" pitchFamily="34" charset="0"/>
                          <a:cs typeface="Arial" panose="020B0604020202020204" pitchFamily="34" charset="0"/>
                        </a:rPr>
                        <a:t>?</a:t>
                      </a:r>
                      <a:endParaRPr sz="3200" dirty="0">
                        <a:solidFill>
                          <a:schemeClr val="accent2"/>
                        </a:solidFill>
                        <a:latin typeface="Arial" panose="020B0604020202020204" pitchFamily="34" charset="0"/>
                        <a:cs typeface="Arial" panose="020B0604020202020204" pitchFamily="34" charset="0"/>
                      </a:endParaRPr>
                    </a:p>
                    <a:p>
                      <a:pPr>
                        <a:lnSpc>
                          <a:spcPct val="100000"/>
                        </a:lnSpc>
                        <a:spcBef>
                          <a:spcPts val="50"/>
                        </a:spcBef>
                      </a:pPr>
                      <a:endParaRPr sz="3200" dirty="0">
                        <a:solidFill>
                          <a:schemeClr val="accent2"/>
                        </a:solidFill>
                        <a:latin typeface="Arial" panose="020B0604020202020204" pitchFamily="34" charset="0"/>
                        <a:cs typeface="Arial" panose="020B0604020202020204" pitchFamily="34" charset="0"/>
                      </a:endParaRPr>
                    </a:p>
                    <a:p>
                      <a:pPr marL="403225">
                        <a:lnSpc>
                          <a:spcPct val="100000"/>
                        </a:lnSpc>
                        <a:tabLst>
                          <a:tab pos="2152015" algn="l"/>
                        </a:tabLst>
                      </a:pPr>
                      <a:r>
                        <a:rPr sz="3200" dirty="0" smtClean="0">
                          <a:solidFill>
                            <a:schemeClr val="accent2"/>
                          </a:solidFill>
                          <a:latin typeface="Arial" panose="020B0604020202020204" pitchFamily="34" charset="0"/>
                          <a:cs typeface="Arial" panose="020B0604020202020204" pitchFamily="34" charset="0"/>
                        </a:rPr>
                        <a:t>c</a:t>
                      </a:r>
                      <a:r>
                        <a:rPr lang="pt-BR" sz="3200" dirty="0" smtClean="0">
                          <a:solidFill>
                            <a:schemeClr val="accent2"/>
                          </a:solidFill>
                          <a:latin typeface="Arial" panose="020B0604020202020204" pitchFamily="34" charset="0"/>
                          <a:cs typeface="Arial" panose="020B0604020202020204" pitchFamily="34" charset="0"/>
                        </a:rPr>
                        <a:t>?</a:t>
                      </a:r>
                      <a:r>
                        <a:rPr sz="3200" dirty="0">
                          <a:solidFill>
                            <a:schemeClr val="accent2"/>
                          </a:solidFill>
                          <a:latin typeface="Arial" panose="020B0604020202020204" pitchFamily="34" charset="0"/>
                          <a:cs typeface="Arial" panose="020B0604020202020204" pitchFamily="34" charset="0"/>
                        </a:rPr>
                        <a:t>	</a:t>
                      </a:r>
                      <a:r>
                        <a:rPr sz="3200" dirty="0" smtClean="0">
                          <a:solidFill>
                            <a:schemeClr val="accent2"/>
                          </a:solidFill>
                          <a:latin typeface="Arial" panose="020B0604020202020204" pitchFamily="34" charset="0"/>
                          <a:cs typeface="Arial" panose="020B0604020202020204" pitchFamily="34" charset="0"/>
                        </a:rPr>
                        <a:t>d</a:t>
                      </a:r>
                      <a:r>
                        <a:rPr lang="pt-BR" sz="3200" dirty="0" smtClean="0">
                          <a:solidFill>
                            <a:schemeClr val="accent2"/>
                          </a:solidFill>
                          <a:latin typeface="Arial" panose="020B0604020202020204" pitchFamily="34" charset="0"/>
                          <a:cs typeface="Arial" panose="020B0604020202020204" pitchFamily="34" charset="0"/>
                        </a:rPr>
                        <a:t>?</a:t>
                      </a:r>
                      <a:endParaRPr sz="3200" dirty="0">
                        <a:solidFill>
                          <a:schemeClr val="accent2"/>
                        </a:solidFill>
                        <a:latin typeface="Arial" panose="020B0604020202020204" pitchFamily="34" charset="0"/>
                        <a:cs typeface="Arial" panose="020B0604020202020204" pitchFamily="34" charset="0"/>
                      </a:endParaRPr>
                    </a:p>
                  </a:txBody>
                  <a:tcPr marL="0" marR="0" marT="212656" marB="0">
                    <a:lnT w="9525">
                      <a:solidFill>
                        <a:srgbClr val="000000"/>
                      </a:solidFill>
                      <a:prstDash val="solid"/>
                    </a:lnT>
                    <a:lnB w="9525">
                      <a:solidFill>
                        <a:srgbClr val="000000"/>
                      </a:solidFill>
                      <a:prstDash val="solid"/>
                    </a:lnB>
                  </a:tcPr>
                </a:tc>
                <a:tc>
                  <a:txBody>
                    <a:bodyPr/>
                    <a:lstStyle/>
                    <a:p>
                      <a:pPr marL="158750" algn="ctr">
                        <a:lnSpc>
                          <a:spcPct val="100000"/>
                        </a:lnSpc>
                        <a:spcBef>
                          <a:spcPts val="1845"/>
                        </a:spcBef>
                      </a:pPr>
                      <a:r>
                        <a:rPr sz="3200" spc="-5" dirty="0">
                          <a:solidFill>
                            <a:srgbClr val="009999"/>
                          </a:solidFill>
                          <a:latin typeface="Arial" panose="020B0604020202020204" pitchFamily="34" charset="0"/>
                          <a:cs typeface="Arial" panose="020B0604020202020204" pitchFamily="34" charset="0"/>
                        </a:rPr>
                        <a:t>e1</a:t>
                      </a:r>
                      <a:endParaRPr sz="3200" dirty="0">
                        <a:solidFill>
                          <a:srgbClr val="009999"/>
                        </a:solidFill>
                        <a:latin typeface="Arial" panose="020B0604020202020204" pitchFamily="34" charset="0"/>
                        <a:cs typeface="Arial" panose="020B0604020202020204" pitchFamily="34" charset="0"/>
                      </a:endParaRPr>
                    </a:p>
                    <a:p>
                      <a:pPr>
                        <a:lnSpc>
                          <a:spcPct val="100000"/>
                        </a:lnSpc>
                        <a:spcBef>
                          <a:spcPts val="50"/>
                        </a:spcBef>
                      </a:pPr>
                      <a:endParaRPr sz="3200" dirty="0">
                        <a:solidFill>
                          <a:srgbClr val="009999"/>
                        </a:solidFill>
                        <a:latin typeface="Arial" panose="020B0604020202020204" pitchFamily="34" charset="0"/>
                        <a:cs typeface="Arial" panose="020B0604020202020204" pitchFamily="34" charset="0"/>
                      </a:endParaRPr>
                    </a:p>
                    <a:p>
                      <a:pPr marL="234950" algn="ctr">
                        <a:lnSpc>
                          <a:spcPct val="100000"/>
                        </a:lnSpc>
                      </a:pPr>
                      <a:r>
                        <a:rPr sz="3200" spc="-5" dirty="0">
                          <a:solidFill>
                            <a:srgbClr val="009999"/>
                          </a:solidFill>
                          <a:latin typeface="Arial" panose="020B0604020202020204" pitchFamily="34" charset="0"/>
                          <a:cs typeface="Arial" panose="020B0604020202020204" pitchFamily="34" charset="0"/>
                        </a:rPr>
                        <a:t>eo</a:t>
                      </a:r>
                      <a:endParaRPr sz="3200" dirty="0">
                        <a:solidFill>
                          <a:srgbClr val="009999"/>
                        </a:solidFill>
                        <a:latin typeface="Arial" panose="020B0604020202020204" pitchFamily="34" charset="0"/>
                        <a:cs typeface="Arial" panose="020B0604020202020204" pitchFamily="34" charset="0"/>
                      </a:endParaRPr>
                    </a:p>
                  </a:txBody>
                  <a:tcPr marL="0" marR="0" marT="212656" marB="0">
                    <a:lnT w="9525">
                      <a:solidFill>
                        <a:srgbClr val="000000"/>
                      </a:solidFill>
                      <a:prstDash val="solid"/>
                    </a:lnT>
                    <a:lnB w="9525">
                      <a:solidFill>
                        <a:srgbClr val="000000"/>
                      </a:solidFill>
                      <a:prstDash val="solid"/>
                    </a:lnB>
                  </a:tcPr>
                </a:tc>
                <a:tc>
                  <a:txBody>
                    <a:bodyPr/>
                    <a:lstStyle/>
                    <a:p>
                      <a:pPr>
                        <a:lnSpc>
                          <a:spcPct val="100000"/>
                        </a:lnSpc>
                      </a:pPr>
                      <a:endParaRPr sz="3200" dirty="0">
                        <a:latin typeface="Arial" panose="020B0604020202020204" pitchFamily="34" charset="0"/>
                        <a:cs typeface="Arial" panose="020B0604020202020204" pitchFamily="34" charset="0"/>
                      </a:endParaRPr>
                    </a:p>
                  </a:txBody>
                  <a:tcPr marL="0" marR="0" marT="0" marB="0">
                    <a:lnB w="9525">
                      <a:solidFill>
                        <a:srgbClr val="000000"/>
                      </a:solidFill>
                      <a:prstDash val="solid"/>
                    </a:lnB>
                  </a:tcPr>
                </a:tc>
                <a:extLst>
                  <a:ext uri="{0D108BD9-81ED-4DB2-BD59-A6C34878D82A}">
                    <a16:rowId xmlns:a16="http://schemas.microsoft.com/office/drawing/2014/main" xmlns="" val="10001"/>
                  </a:ext>
                </a:extLst>
              </a:tr>
              <a:tr h="610672">
                <a:tc>
                  <a:txBody>
                    <a:bodyPr/>
                    <a:lstStyle/>
                    <a:p>
                      <a:pPr marL="31750">
                        <a:lnSpc>
                          <a:spcPts val="2810"/>
                        </a:lnSpc>
                        <a:spcBef>
                          <a:spcPts val="740"/>
                        </a:spcBef>
                      </a:pPr>
                      <a:r>
                        <a:rPr sz="3200" spc="-10" dirty="0">
                          <a:latin typeface="Arial" panose="020B0604020202020204" pitchFamily="34" charset="0"/>
                          <a:cs typeface="Arial" panose="020B0604020202020204" pitchFamily="34" charset="0"/>
                        </a:rPr>
                        <a:t>Total</a:t>
                      </a:r>
                      <a:endParaRPr sz="3200" dirty="0">
                        <a:latin typeface="Arial" panose="020B0604020202020204" pitchFamily="34" charset="0"/>
                        <a:cs typeface="Arial" panose="020B0604020202020204" pitchFamily="34" charset="0"/>
                      </a:endParaRPr>
                    </a:p>
                  </a:txBody>
                  <a:tcPr marL="0" marR="0" marT="85293" marB="0"/>
                </a:tc>
                <a:tc>
                  <a:txBody>
                    <a:bodyPr/>
                    <a:lstStyle/>
                    <a:p>
                      <a:pPr>
                        <a:lnSpc>
                          <a:spcPct val="100000"/>
                        </a:lnSpc>
                      </a:pPr>
                      <a:endParaRPr sz="3200">
                        <a:latin typeface="Arial" panose="020B0604020202020204" pitchFamily="34" charset="0"/>
                        <a:cs typeface="Arial" panose="020B0604020202020204" pitchFamily="34" charset="0"/>
                      </a:endParaRPr>
                    </a:p>
                  </a:txBody>
                  <a:tcPr marL="0" marR="0" marT="0" marB="0"/>
                </a:tc>
                <a:tc>
                  <a:txBody>
                    <a:bodyPr/>
                    <a:lstStyle/>
                    <a:p>
                      <a:pPr marL="341630">
                        <a:lnSpc>
                          <a:spcPts val="2810"/>
                        </a:lnSpc>
                        <a:spcBef>
                          <a:spcPts val="740"/>
                        </a:spcBef>
                        <a:tabLst>
                          <a:tab pos="2209165" algn="l"/>
                        </a:tabLst>
                      </a:pPr>
                      <a:r>
                        <a:rPr sz="3200" spc="5" dirty="0">
                          <a:solidFill>
                            <a:srgbClr val="009999"/>
                          </a:solidFill>
                          <a:latin typeface="Arial" panose="020B0604020202020204" pitchFamily="34" charset="0"/>
                          <a:cs typeface="Arial" panose="020B0604020202020204" pitchFamily="34" charset="0"/>
                        </a:rPr>
                        <a:t>m1	</a:t>
                      </a:r>
                      <a:r>
                        <a:rPr sz="3200" dirty="0">
                          <a:solidFill>
                            <a:srgbClr val="009999"/>
                          </a:solidFill>
                          <a:latin typeface="Arial" panose="020B0604020202020204" pitchFamily="34" charset="0"/>
                          <a:cs typeface="Arial" panose="020B0604020202020204" pitchFamily="34" charset="0"/>
                        </a:rPr>
                        <a:t>mo</a:t>
                      </a:r>
                    </a:p>
                  </a:txBody>
                  <a:tcPr marL="0" marR="0" marT="85293" marB="0">
                    <a:lnT w="9525">
                      <a:solidFill>
                        <a:srgbClr val="000000"/>
                      </a:solidFill>
                      <a:prstDash val="solid"/>
                    </a:lnT>
                  </a:tcPr>
                </a:tc>
                <a:tc>
                  <a:txBody>
                    <a:bodyPr/>
                    <a:lstStyle/>
                    <a:p>
                      <a:pPr marL="109220" algn="ctr">
                        <a:lnSpc>
                          <a:spcPts val="2810"/>
                        </a:lnSpc>
                        <a:spcBef>
                          <a:spcPts val="740"/>
                        </a:spcBef>
                      </a:pPr>
                      <a:r>
                        <a:rPr sz="3200" dirty="0">
                          <a:solidFill>
                            <a:srgbClr val="009999"/>
                          </a:solidFill>
                          <a:latin typeface="Arial" panose="020B0604020202020204" pitchFamily="34" charset="0"/>
                          <a:cs typeface="Arial" panose="020B0604020202020204" pitchFamily="34" charset="0"/>
                        </a:rPr>
                        <a:t>n</a:t>
                      </a:r>
                    </a:p>
                  </a:txBody>
                  <a:tcPr marL="0" marR="0" marT="85293" marB="0">
                    <a:lnT w="9525">
                      <a:solidFill>
                        <a:srgbClr val="000000"/>
                      </a:solidFill>
                      <a:prstDash val="solid"/>
                    </a:lnT>
                  </a:tcPr>
                </a:tc>
                <a:tc>
                  <a:txBody>
                    <a:bodyPr/>
                    <a:lstStyle/>
                    <a:p>
                      <a:pPr>
                        <a:lnSpc>
                          <a:spcPct val="100000"/>
                        </a:lnSpc>
                      </a:pPr>
                      <a:endParaRPr sz="3200" dirty="0">
                        <a:latin typeface="Arial" panose="020B0604020202020204" pitchFamily="34" charset="0"/>
                        <a:cs typeface="Arial" panose="020B0604020202020204" pitchFamily="34" charset="0"/>
                      </a:endParaRPr>
                    </a:p>
                  </a:txBody>
                  <a:tcPr marL="0" marR="0" marT="0" marB="0">
                    <a:lnT w="9525">
                      <a:solidFill>
                        <a:srgbClr val="000000"/>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90587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653457" y="216663"/>
            <a:ext cx="5732590" cy="503499"/>
          </a:xfrm>
          <a:prstGeom prst="rect">
            <a:avLst/>
          </a:prstGeom>
        </p:spPr>
        <p:txBody>
          <a:bodyPr vert="horz" wrap="square" lIns="0" tIns="10950" rIns="0" bIns="0" rtlCol="0">
            <a:spAutoFit/>
          </a:bodyPr>
          <a:lstStyle/>
          <a:p>
            <a:pPr marL="12679">
              <a:spcBef>
                <a:spcPts val="86"/>
              </a:spcBef>
            </a:pPr>
            <a:r>
              <a:rPr lang="pt-BR" sz="3200" spc="-5" dirty="0" smtClean="0">
                <a:solidFill>
                  <a:srgbClr val="CC00FF"/>
                </a:solidFill>
              </a:rPr>
              <a:t>Estudos</a:t>
            </a:r>
            <a:r>
              <a:rPr lang="pt-BR" sz="3200" spc="-68" dirty="0" smtClean="0">
                <a:solidFill>
                  <a:srgbClr val="CC00FF"/>
                </a:solidFill>
              </a:rPr>
              <a:t> </a:t>
            </a:r>
            <a:r>
              <a:rPr lang="pt-BR" sz="3200" spc="-5" dirty="0" smtClean="0">
                <a:solidFill>
                  <a:srgbClr val="CC00FF"/>
                </a:solidFill>
              </a:rPr>
              <a:t>ecológicos</a:t>
            </a:r>
            <a:endParaRPr lang="pt-BR" sz="3200" spc="-5" dirty="0">
              <a:solidFill>
                <a:srgbClr val="CC00FF"/>
              </a:solidFill>
            </a:endParaRPr>
          </a:p>
        </p:txBody>
      </p:sp>
      <p:sp>
        <p:nvSpPr>
          <p:cNvPr id="3" name="object 3"/>
          <p:cNvSpPr txBox="1"/>
          <p:nvPr/>
        </p:nvSpPr>
        <p:spPr>
          <a:xfrm>
            <a:off x="1295318" y="1035448"/>
            <a:ext cx="10547058" cy="5526413"/>
          </a:xfrm>
          <a:prstGeom prst="rect">
            <a:avLst/>
          </a:prstGeom>
        </p:spPr>
        <p:txBody>
          <a:bodyPr vert="horz" wrap="square" lIns="0" tIns="10950" rIns="0" bIns="0" rtlCol="0">
            <a:spAutoFit/>
          </a:bodyPr>
          <a:lstStyle/>
          <a:p>
            <a:pPr marL="11527">
              <a:spcBef>
                <a:spcPts val="86"/>
              </a:spcBef>
            </a:pPr>
            <a:r>
              <a:rPr sz="2800" b="1" spc="-5" dirty="0">
                <a:solidFill>
                  <a:prstClr val="black"/>
                </a:solidFill>
                <a:uFill>
                  <a:solidFill>
                    <a:srgbClr val="000000"/>
                  </a:solidFill>
                </a:uFill>
                <a:latin typeface="Arial" panose="020B0604020202020204" pitchFamily="34" charset="0"/>
                <a:cs typeface="Arial" panose="020B0604020202020204" pitchFamily="34" charset="0"/>
              </a:rPr>
              <a:t>TIPO DE VARIÁVEIS</a:t>
            </a:r>
            <a:r>
              <a:rPr sz="2800" b="1" spc="5" dirty="0">
                <a:solidFill>
                  <a:prstClr val="black"/>
                </a:solidFill>
                <a:uFill>
                  <a:solidFill>
                    <a:srgbClr val="000000"/>
                  </a:solidFill>
                </a:uFill>
                <a:latin typeface="Arial" panose="020B0604020202020204" pitchFamily="34" charset="0"/>
                <a:cs typeface="Arial" panose="020B0604020202020204" pitchFamily="34" charset="0"/>
              </a:rPr>
              <a:t> </a:t>
            </a:r>
            <a:r>
              <a:rPr sz="2800" b="1" spc="-5" dirty="0">
                <a:solidFill>
                  <a:prstClr val="black"/>
                </a:solidFill>
                <a:uFill>
                  <a:solidFill>
                    <a:srgbClr val="000000"/>
                  </a:solidFill>
                </a:uFill>
                <a:latin typeface="Arial" panose="020B0604020202020204" pitchFamily="34" charset="0"/>
                <a:cs typeface="Arial" panose="020B0604020202020204" pitchFamily="34" charset="0"/>
              </a:rPr>
              <a:t>UTILIZADAS</a:t>
            </a:r>
            <a:endParaRPr sz="2800" dirty="0">
              <a:solidFill>
                <a:prstClr val="black"/>
              </a:solidFill>
              <a:latin typeface="Arial" panose="020B0604020202020204" pitchFamily="34" charset="0"/>
              <a:cs typeface="Arial" panose="020B0604020202020204" pitchFamily="34" charset="0"/>
            </a:endParaRPr>
          </a:p>
          <a:p>
            <a:pPr>
              <a:spcBef>
                <a:spcPts val="5"/>
              </a:spcBef>
            </a:pPr>
            <a:endParaRPr sz="2800" dirty="0">
              <a:solidFill>
                <a:prstClr val="black"/>
              </a:solidFill>
              <a:latin typeface="Arial" panose="020B0604020202020204" pitchFamily="34" charset="0"/>
              <a:cs typeface="Arial" panose="020B0604020202020204" pitchFamily="34" charset="0"/>
            </a:endParaRPr>
          </a:p>
          <a:p>
            <a:pPr marL="322166" marR="4611" indent="-311216">
              <a:lnSpc>
                <a:spcPct val="80000"/>
              </a:lnSpc>
              <a:buFont typeface="Arial"/>
              <a:buChar char="•"/>
              <a:tabLst>
                <a:tab pos="322166" algn="l"/>
                <a:tab pos="322743" algn="l"/>
              </a:tabLst>
            </a:pPr>
            <a:r>
              <a:rPr sz="2800" b="1" spc="-5" dirty="0">
                <a:solidFill>
                  <a:prstClr val="black"/>
                </a:solidFill>
                <a:uFill>
                  <a:solidFill>
                    <a:srgbClr val="000000"/>
                  </a:solidFill>
                </a:uFill>
                <a:latin typeface="Arial" panose="020B0604020202020204" pitchFamily="34" charset="0"/>
                <a:cs typeface="Arial" panose="020B0604020202020204" pitchFamily="34" charset="0"/>
              </a:rPr>
              <a:t>Medidas </a:t>
            </a:r>
            <a:r>
              <a:rPr sz="2800" b="1" dirty="0">
                <a:solidFill>
                  <a:prstClr val="black"/>
                </a:solidFill>
                <a:uFill>
                  <a:solidFill>
                    <a:srgbClr val="000000"/>
                  </a:solidFill>
                </a:uFill>
                <a:latin typeface="Arial" panose="020B0604020202020204" pitchFamily="34" charset="0"/>
                <a:cs typeface="Arial" panose="020B0604020202020204" pitchFamily="34" charset="0"/>
              </a:rPr>
              <a:t>agregadas</a:t>
            </a:r>
            <a:r>
              <a:rPr sz="2800" b="1"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agregação das </a:t>
            </a:r>
            <a:r>
              <a:rPr sz="2800" spc="-5" dirty="0">
                <a:solidFill>
                  <a:prstClr val="black"/>
                </a:solidFill>
                <a:latin typeface="Arial" panose="020B0604020202020204" pitchFamily="34" charset="0"/>
                <a:cs typeface="Arial" panose="020B0604020202020204" pitchFamily="34" charset="0"/>
              </a:rPr>
              <a:t>mensurações  efetuadas </a:t>
            </a:r>
            <a:r>
              <a:rPr sz="2800" dirty="0">
                <a:solidFill>
                  <a:prstClr val="black"/>
                </a:solidFill>
                <a:latin typeface="Arial" panose="020B0604020202020204" pitchFamily="34" charset="0"/>
                <a:cs typeface="Arial" panose="020B0604020202020204" pitchFamily="34" charset="0"/>
              </a:rPr>
              <a:t>no </a:t>
            </a:r>
            <a:r>
              <a:rPr sz="2800" spc="-5" dirty="0" err="1">
                <a:solidFill>
                  <a:prstClr val="black"/>
                </a:solidFill>
                <a:latin typeface="Arial" panose="020B0604020202020204" pitchFamily="34" charset="0"/>
                <a:cs typeface="Arial" panose="020B0604020202020204" pitchFamily="34" charset="0"/>
              </a:rPr>
              <a:t>nível</a:t>
            </a:r>
            <a:r>
              <a:rPr sz="2800" spc="-5" dirty="0">
                <a:solidFill>
                  <a:prstClr val="black"/>
                </a:solidFill>
                <a:latin typeface="Arial" panose="020B0604020202020204" pitchFamily="34" charset="0"/>
                <a:cs typeface="Arial" panose="020B0604020202020204" pitchFamily="34" charset="0"/>
              </a:rPr>
              <a:t> </a:t>
            </a:r>
            <a:r>
              <a:rPr sz="2800" dirty="0" smtClean="0">
                <a:solidFill>
                  <a:prstClr val="black"/>
                </a:solidFill>
                <a:latin typeface="Arial" panose="020B0604020202020204" pitchFamily="34" charset="0"/>
                <a:cs typeface="Arial" panose="020B0604020202020204" pitchFamily="34" charset="0"/>
              </a:rPr>
              <a:t>individual</a:t>
            </a:r>
            <a:r>
              <a:rPr lang="pt-BR" sz="2800" dirty="0" smtClean="0">
                <a:solidFill>
                  <a:prstClr val="black"/>
                </a:solidFill>
                <a:latin typeface="Arial" panose="020B0604020202020204" pitchFamily="34" charset="0"/>
                <a:cs typeface="Arial" panose="020B0604020202020204" pitchFamily="34" charset="0"/>
              </a:rPr>
              <a:t> -</a:t>
            </a:r>
            <a:r>
              <a:rPr sz="2800" dirty="0" smtClean="0">
                <a:solidFill>
                  <a:prstClr val="black"/>
                </a:solidFill>
                <a:latin typeface="Arial" panose="020B0604020202020204" pitchFamily="34" charset="0"/>
                <a:cs typeface="Arial" panose="020B0604020202020204" pitchFamily="34" charset="0"/>
              </a:rPr>
              <a:t> </a:t>
            </a:r>
            <a:r>
              <a:rPr sz="2800" spc="-5" dirty="0" smtClean="0">
                <a:solidFill>
                  <a:prstClr val="black"/>
                </a:solidFill>
                <a:latin typeface="Arial" panose="020B0604020202020204" pitchFamily="34" charset="0"/>
                <a:cs typeface="Arial" panose="020B0604020202020204" pitchFamily="34" charset="0"/>
              </a:rPr>
              <a:t> </a:t>
            </a:r>
            <a:r>
              <a:rPr sz="2800" spc="-5" dirty="0">
                <a:solidFill>
                  <a:prstClr val="black"/>
                </a:solidFill>
                <a:latin typeface="Arial" panose="020B0604020202020204" pitchFamily="34" charset="0"/>
                <a:cs typeface="Arial" panose="020B0604020202020204" pitchFamily="34" charset="0"/>
              </a:rPr>
              <a:t>proporção de fumantes,  taxa de </a:t>
            </a:r>
            <a:r>
              <a:rPr sz="2800" dirty="0">
                <a:solidFill>
                  <a:prstClr val="black"/>
                </a:solidFill>
                <a:latin typeface="Arial" panose="020B0604020202020204" pitchFamily="34" charset="0"/>
                <a:cs typeface="Arial" panose="020B0604020202020204" pitchFamily="34" charset="0"/>
              </a:rPr>
              <a:t>incidência </a:t>
            </a:r>
            <a:r>
              <a:rPr sz="2800" spc="-5" dirty="0">
                <a:solidFill>
                  <a:prstClr val="black"/>
                </a:solidFill>
                <a:latin typeface="Arial" panose="020B0604020202020204" pitchFamily="34" charset="0"/>
                <a:cs typeface="Arial" panose="020B0604020202020204" pitchFamily="34" charset="0"/>
              </a:rPr>
              <a:t>de </a:t>
            </a:r>
            <a:r>
              <a:rPr sz="2800" dirty="0">
                <a:solidFill>
                  <a:prstClr val="black"/>
                </a:solidFill>
                <a:latin typeface="Arial" panose="020B0604020202020204" pitchFamily="34" charset="0"/>
                <a:cs typeface="Arial" panose="020B0604020202020204" pitchFamily="34" charset="0"/>
              </a:rPr>
              <a:t>uma </a:t>
            </a:r>
            <a:r>
              <a:rPr sz="2800" spc="-5" dirty="0">
                <a:solidFill>
                  <a:prstClr val="black"/>
                </a:solidFill>
                <a:latin typeface="Arial" panose="020B0604020202020204" pitchFamily="34" charset="0"/>
                <a:cs typeface="Arial" panose="020B0604020202020204" pitchFamily="34" charset="0"/>
              </a:rPr>
              <a:t>doença e renda </a:t>
            </a:r>
            <a:r>
              <a:rPr sz="2800" dirty="0">
                <a:solidFill>
                  <a:prstClr val="black"/>
                </a:solidFill>
                <a:latin typeface="Arial" panose="020B0604020202020204" pitchFamily="34" charset="0"/>
                <a:cs typeface="Arial" panose="020B0604020202020204" pitchFamily="34" charset="0"/>
              </a:rPr>
              <a:t>familiar</a:t>
            </a:r>
            <a:r>
              <a:rPr sz="2800" spc="41" dirty="0">
                <a:solidFill>
                  <a:prstClr val="black"/>
                </a:solidFill>
                <a:latin typeface="Arial" panose="020B0604020202020204" pitchFamily="34" charset="0"/>
                <a:cs typeface="Arial" panose="020B0604020202020204" pitchFamily="34" charset="0"/>
              </a:rPr>
              <a:t> </a:t>
            </a:r>
            <a:r>
              <a:rPr sz="2800" spc="-5" dirty="0">
                <a:solidFill>
                  <a:prstClr val="black"/>
                </a:solidFill>
                <a:latin typeface="Arial" panose="020B0604020202020204" pitchFamily="34" charset="0"/>
                <a:cs typeface="Arial" panose="020B0604020202020204" pitchFamily="34" charset="0"/>
              </a:rPr>
              <a:t>média</a:t>
            </a:r>
            <a:endParaRPr sz="2800" dirty="0">
              <a:solidFill>
                <a:prstClr val="black"/>
              </a:solidFill>
              <a:latin typeface="Arial" panose="020B0604020202020204" pitchFamily="34" charset="0"/>
              <a:cs typeface="Arial" panose="020B0604020202020204" pitchFamily="34" charset="0"/>
            </a:endParaRPr>
          </a:p>
          <a:p>
            <a:pPr>
              <a:spcBef>
                <a:spcPts val="18"/>
              </a:spcBef>
            </a:pPr>
            <a:endParaRPr sz="2800" dirty="0">
              <a:solidFill>
                <a:prstClr val="black"/>
              </a:solidFill>
              <a:latin typeface="Arial" panose="020B0604020202020204" pitchFamily="34" charset="0"/>
              <a:cs typeface="Arial" panose="020B0604020202020204" pitchFamily="34" charset="0"/>
            </a:endParaRPr>
          </a:p>
          <a:p>
            <a:pPr marL="322743" marR="261652" indent="-311216">
              <a:lnSpc>
                <a:spcPct val="79900"/>
              </a:lnSpc>
              <a:buFont typeface="Arial"/>
              <a:buChar char="•"/>
              <a:tabLst>
                <a:tab pos="322166" algn="l"/>
                <a:tab pos="322743" algn="l"/>
              </a:tabLst>
            </a:pPr>
            <a:r>
              <a:rPr sz="2800" b="1" spc="-5" dirty="0">
                <a:solidFill>
                  <a:prstClr val="black"/>
                </a:solidFill>
                <a:uFill>
                  <a:solidFill>
                    <a:srgbClr val="000000"/>
                  </a:solidFill>
                </a:uFill>
                <a:latin typeface="Arial" panose="020B0604020202020204" pitchFamily="34" charset="0"/>
                <a:cs typeface="Arial" panose="020B0604020202020204" pitchFamily="34" charset="0"/>
              </a:rPr>
              <a:t>Medidas </a:t>
            </a:r>
            <a:r>
              <a:rPr sz="2800" b="1" dirty="0">
                <a:solidFill>
                  <a:prstClr val="black"/>
                </a:solidFill>
                <a:uFill>
                  <a:solidFill>
                    <a:srgbClr val="000000"/>
                  </a:solidFill>
                </a:uFill>
                <a:latin typeface="Arial" panose="020B0604020202020204" pitchFamily="34" charset="0"/>
                <a:cs typeface="Arial" panose="020B0604020202020204" pitchFamily="34" charset="0"/>
              </a:rPr>
              <a:t>ambientais</a:t>
            </a:r>
            <a:r>
              <a:rPr sz="2800" b="1" dirty="0">
                <a:solidFill>
                  <a:prstClr val="black"/>
                </a:solidFill>
                <a:latin typeface="Arial" panose="020B0604020202020204" pitchFamily="34" charset="0"/>
                <a:cs typeface="Arial" panose="020B0604020202020204" pitchFamily="34" charset="0"/>
              </a:rPr>
              <a:t>:</a:t>
            </a:r>
            <a:r>
              <a:rPr sz="2800" dirty="0">
                <a:solidFill>
                  <a:prstClr val="black"/>
                </a:solidFill>
                <a:latin typeface="Arial" panose="020B0604020202020204" pitchFamily="34" charset="0"/>
                <a:cs typeface="Arial" panose="020B0604020202020204" pitchFamily="34" charset="0"/>
              </a:rPr>
              <a:t> </a:t>
            </a:r>
            <a:r>
              <a:rPr sz="2800" spc="-5" dirty="0">
                <a:solidFill>
                  <a:prstClr val="black"/>
                </a:solidFill>
                <a:latin typeface="Arial" panose="020B0604020202020204" pitchFamily="34" charset="0"/>
                <a:cs typeface="Arial" panose="020B0604020202020204" pitchFamily="34" charset="0"/>
              </a:rPr>
              <a:t>características físicas do </a:t>
            </a:r>
            <a:r>
              <a:rPr sz="2800" dirty="0" err="1" smtClean="0">
                <a:solidFill>
                  <a:prstClr val="black"/>
                </a:solidFill>
                <a:latin typeface="Arial" panose="020B0604020202020204" pitchFamily="34" charset="0"/>
                <a:cs typeface="Arial" panose="020B0604020202020204" pitchFamily="34" charset="0"/>
              </a:rPr>
              <a:t>lugar</a:t>
            </a:r>
            <a:r>
              <a:rPr lang="pt-BR" sz="2800" dirty="0" smtClean="0">
                <a:solidFill>
                  <a:prstClr val="black"/>
                </a:solidFill>
                <a:latin typeface="Arial" panose="020B0604020202020204" pitchFamily="34" charset="0"/>
                <a:cs typeface="Arial" panose="020B0604020202020204" pitchFamily="34" charset="0"/>
              </a:rPr>
              <a:t> - </a:t>
            </a:r>
            <a:r>
              <a:rPr sz="2800" dirty="0" smtClean="0">
                <a:solidFill>
                  <a:prstClr val="black"/>
                </a:solidFill>
                <a:latin typeface="Arial" panose="020B0604020202020204" pitchFamily="34" charset="0"/>
                <a:cs typeface="Arial" panose="020B0604020202020204" pitchFamily="34" charset="0"/>
              </a:rPr>
              <a:t> </a:t>
            </a:r>
            <a:r>
              <a:rPr sz="2800" spc="-5" dirty="0" smtClean="0">
                <a:solidFill>
                  <a:prstClr val="black"/>
                </a:solidFill>
                <a:latin typeface="Arial" panose="020B0604020202020204" pitchFamily="34" charset="0"/>
                <a:cs typeface="Arial" panose="020B0604020202020204" pitchFamily="34" charset="0"/>
              </a:rPr>
              <a:t> </a:t>
            </a:r>
            <a:r>
              <a:rPr sz="2800" spc="-5" dirty="0">
                <a:solidFill>
                  <a:prstClr val="black"/>
                </a:solidFill>
                <a:latin typeface="Arial" panose="020B0604020202020204" pitchFamily="34" charset="0"/>
                <a:cs typeface="Arial" panose="020B0604020202020204" pitchFamily="34" charset="0"/>
              </a:rPr>
              <a:t>poluição </a:t>
            </a:r>
            <a:r>
              <a:rPr sz="2800" dirty="0">
                <a:solidFill>
                  <a:prstClr val="black"/>
                </a:solidFill>
                <a:latin typeface="Arial" panose="020B0604020202020204" pitchFamily="34" charset="0"/>
                <a:cs typeface="Arial" panose="020B0604020202020204" pitchFamily="34" charset="0"/>
              </a:rPr>
              <a:t>do </a:t>
            </a:r>
            <a:r>
              <a:rPr sz="2800" spc="-5" dirty="0">
                <a:solidFill>
                  <a:prstClr val="black"/>
                </a:solidFill>
                <a:latin typeface="Arial" panose="020B0604020202020204" pitchFamily="34" charset="0"/>
                <a:cs typeface="Arial" panose="020B0604020202020204" pitchFamily="34" charset="0"/>
              </a:rPr>
              <a:t>ar, </a:t>
            </a:r>
            <a:r>
              <a:rPr sz="2800" dirty="0">
                <a:solidFill>
                  <a:prstClr val="black"/>
                </a:solidFill>
                <a:latin typeface="Arial" panose="020B0604020202020204" pitchFamily="34" charset="0"/>
                <a:cs typeface="Arial" panose="020B0604020202020204" pitchFamily="34" charset="0"/>
              </a:rPr>
              <a:t>exposição </a:t>
            </a:r>
            <a:r>
              <a:rPr sz="2800" spc="-5" dirty="0">
                <a:solidFill>
                  <a:prstClr val="black"/>
                </a:solidFill>
                <a:latin typeface="Arial" panose="020B0604020202020204" pitchFamily="34" charset="0"/>
                <a:cs typeface="Arial" panose="020B0604020202020204" pitchFamily="34" charset="0"/>
              </a:rPr>
              <a:t>à luz solar. Cada medida  ambiental </a:t>
            </a:r>
            <a:r>
              <a:rPr sz="2800" dirty="0">
                <a:solidFill>
                  <a:prstClr val="black"/>
                </a:solidFill>
                <a:latin typeface="Arial" panose="020B0604020202020204" pitchFamily="34" charset="0"/>
                <a:cs typeface="Arial" panose="020B0604020202020204" pitchFamily="34" charset="0"/>
              </a:rPr>
              <a:t>tem </a:t>
            </a:r>
            <a:r>
              <a:rPr sz="2800" spc="-5" dirty="0">
                <a:solidFill>
                  <a:prstClr val="black"/>
                </a:solidFill>
                <a:latin typeface="Arial" panose="020B0604020202020204" pitchFamily="34" charset="0"/>
                <a:cs typeface="Arial" panose="020B0604020202020204" pitchFamily="34" charset="0"/>
              </a:rPr>
              <a:t>uma análoga no </a:t>
            </a:r>
            <a:r>
              <a:rPr sz="2800" dirty="0">
                <a:solidFill>
                  <a:prstClr val="black"/>
                </a:solidFill>
                <a:latin typeface="Arial" panose="020B0604020202020204" pitchFamily="34" charset="0"/>
                <a:cs typeface="Arial" panose="020B0604020202020204" pitchFamily="34" charset="0"/>
              </a:rPr>
              <a:t>nível individual,  entretanto, </a:t>
            </a:r>
            <a:r>
              <a:rPr sz="2800" spc="-5" dirty="0">
                <a:solidFill>
                  <a:prstClr val="black"/>
                </a:solidFill>
                <a:latin typeface="Arial" panose="020B0604020202020204" pitchFamily="34" charset="0"/>
                <a:cs typeface="Arial" panose="020B0604020202020204" pitchFamily="34" charset="0"/>
              </a:rPr>
              <a:t>o nível de </a:t>
            </a:r>
            <a:r>
              <a:rPr sz="2800" dirty="0">
                <a:solidFill>
                  <a:prstClr val="black"/>
                </a:solidFill>
                <a:latin typeface="Arial" panose="020B0604020202020204" pitchFamily="34" charset="0"/>
                <a:cs typeface="Arial" panose="020B0604020202020204" pitchFamily="34" charset="0"/>
              </a:rPr>
              <a:t>exposição individual pode </a:t>
            </a:r>
            <a:r>
              <a:rPr sz="2800" spc="-5" dirty="0">
                <a:solidFill>
                  <a:prstClr val="black"/>
                </a:solidFill>
                <a:latin typeface="Arial" panose="020B0604020202020204" pitchFamily="34" charset="0"/>
                <a:cs typeface="Arial" panose="020B0604020202020204" pitchFamily="34" charset="0"/>
              </a:rPr>
              <a:t>variar  entre </a:t>
            </a:r>
            <a:r>
              <a:rPr sz="2800" dirty="0">
                <a:solidFill>
                  <a:prstClr val="black"/>
                </a:solidFill>
                <a:latin typeface="Arial" panose="020B0604020202020204" pitchFamily="34" charset="0"/>
                <a:cs typeface="Arial" panose="020B0604020202020204" pitchFamily="34" charset="0"/>
              </a:rPr>
              <a:t>os </a:t>
            </a:r>
            <a:r>
              <a:rPr sz="2800" spc="-5" dirty="0">
                <a:solidFill>
                  <a:prstClr val="black"/>
                </a:solidFill>
                <a:latin typeface="Arial" panose="020B0604020202020204" pitchFamily="34" charset="0"/>
                <a:cs typeface="Arial" panose="020B0604020202020204" pitchFamily="34" charset="0"/>
              </a:rPr>
              <a:t>membros de cada</a:t>
            </a:r>
            <a:r>
              <a:rPr sz="2800" spc="18"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grupo</a:t>
            </a:r>
          </a:p>
          <a:p>
            <a:pPr>
              <a:spcBef>
                <a:spcPts val="45"/>
              </a:spcBef>
              <a:buFont typeface="Arial"/>
              <a:buChar char="•"/>
            </a:pPr>
            <a:endParaRPr sz="2800" dirty="0">
              <a:solidFill>
                <a:prstClr val="black"/>
              </a:solidFill>
              <a:latin typeface="Arial" panose="020B0604020202020204" pitchFamily="34" charset="0"/>
              <a:cs typeface="Arial" panose="020B0604020202020204" pitchFamily="34" charset="0"/>
            </a:endParaRPr>
          </a:p>
          <a:p>
            <a:pPr marL="322743" marR="197103" indent="-311216">
              <a:lnSpc>
                <a:spcPct val="80000"/>
              </a:lnSpc>
              <a:buFont typeface="Arial"/>
              <a:buChar char="•"/>
              <a:tabLst>
                <a:tab pos="322166" algn="l"/>
                <a:tab pos="322743" algn="l"/>
              </a:tabLst>
            </a:pPr>
            <a:r>
              <a:rPr sz="2800" b="1" spc="-5" dirty="0">
                <a:solidFill>
                  <a:prstClr val="black"/>
                </a:solidFill>
                <a:uFill>
                  <a:solidFill>
                    <a:srgbClr val="000000"/>
                  </a:solidFill>
                </a:uFill>
                <a:latin typeface="Arial" panose="020B0604020202020204" pitchFamily="34" charset="0"/>
                <a:cs typeface="Arial" panose="020B0604020202020204" pitchFamily="34" charset="0"/>
              </a:rPr>
              <a:t>Medidas </a:t>
            </a:r>
            <a:r>
              <a:rPr sz="2800" b="1" dirty="0">
                <a:solidFill>
                  <a:prstClr val="black"/>
                </a:solidFill>
                <a:uFill>
                  <a:solidFill>
                    <a:srgbClr val="000000"/>
                  </a:solidFill>
                </a:uFill>
                <a:latin typeface="Arial" panose="020B0604020202020204" pitchFamily="34" charset="0"/>
                <a:cs typeface="Arial" panose="020B0604020202020204" pitchFamily="34" charset="0"/>
              </a:rPr>
              <a:t>globais</a:t>
            </a:r>
            <a:r>
              <a:rPr sz="2800" b="1"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atributos </a:t>
            </a:r>
            <a:r>
              <a:rPr sz="2800" spc="-5" dirty="0">
                <a:solidFill>
                  <a:prstClr val="black"/>
                </a:solidFill>
                <a:latin typeface="Arial" panose="020B0604020202020204" pitchFamily="34" charset="0"/>
                <a:cs typeface="Arial" panose="020B0604020202020204" pitchFamily="34" charset="0"/>
              </a:rPr>
              <a:t>de grupos, </a:t>
            </a:r>
            <a:r>
              <a:rPr sz="2800" dirty="0">
                <a:solidFill>
                  <a:prstClr val="black"/>
                </a:solidFill>
                <a:latin typeface="Arial" panose="020B0604020202020204" pitchFamily="34" charset="0"/>
                <a:cs typeface="Arial" panose="020B0604020202020204" pitchFamily="34" charset="0"/>
              </a:rPr>
              <a:t>organizações ou  </a:t>
            </a:r>
            <a:r>
              <a:rPr sz="2800" spc="-5" dirty="0">
                <a:solidFill>
                  <a:prstClr val="black"/>
                </a:solidFill>
                <a:latin typeface="Arial" panose="020B0604020202020204" pitchFamily="34" charset="0"/>
                <a:cs typeface="Arial" panose="020B0604020202020204" pitchFamily="34" charset="0"/>
              </a:rPr>
              <a:t>lugares. </a:t>
            </a:r>
            <a:r>
              <a:rPr sz="2800" dirty="0">
                <a:solidFill>
                  <a:prstClr val="black"/>
                </a:solidFill>
                <a:latin typeface="Arial" panose="020B0604020202020204" pitchFamily="34" charset="0"/>
                <a:cs typeface="Arial" panose="020B0604020202020204" pitchFamily="34" charset="0"/>
              </a:rPr>
              <a:t>Não </a:t>
            </a:r>
            <a:r>
              <a:rPr sz="2800" spc="-5" dirty="0">
                <a:solidFill>
                  <a:prstClr val="black"/>
                </a:solidFill>
                <a:latin typeface="Arial" panose="020B0604020202020204" pitchFamily="34" charset="0"/>
                <a:cs typeface="Arial" panose="020B0604020202020204" pitchFamily="34" charset="0"/>
              </a:rPr>
              <a:t>existem </a:t>
            </a:r>
            <a:r>
              <a:rPr sz="2800" dirty="0">
                <a:solidFill>
                  <a:prstClr val="black"/>
                </a:solidFill>
                <a:latin typeface="Arial" panose="020B0604020202020204" pitchFamily="34" charset="0"/>
                <a:cs typeface="Arial" panose="020B0604020202020204" pitchFamily="34" charset="0"/>
              </a:rPr>
              <a:t>análogos </a:t>
            </a:r>
            <a:r>
              <a:rPr sz="2800" spc="-5" dirty="0">
                <a:solidFill>
                  <a:prstClr val="black"/>
                </a:solidFill>
                <a:latin typeface="Arial" panose="020B0604020202020204" pitchFamily="34" charset="0"/>
                <a:cs typeface="Arial" panose="020B0604020202020204" pitchFamily="34" charset="0"/>
              </a:rPr>
              <a:t>no </a:t>
            </a:r>
            <a:r>
              <a:rPr sz="2800" spc="-5" dirty="0" err="1">
                <a:solidFill>
                  <a:prstClr val="black"/>
                </a:solidFill>
                <a:latin typeface="Arial" panose="020B0604020202020204" pitchFamily="34" charset="0"/>
                <a:cs typeface="Arial" panose="020B0604020202020204" pitchFamily="34" charset="0"/>
              </a:rPr>
              <a:t>nível</a:t>
            </a:r>
            <a:r>
              <a:rPr sz="2800" spc="-5" dirty="0">
                <a:solidFill>
                  <a:prstClr val="black"/>
                </a:solidFill>
                <a:latin typeface="Arial" panose="020B0604020202020204" pitchFamily="34" charset="0"/>
                <a:cs typeface="Arial" panose="020B0604020202020204" pitchFamily="34" charset="0"/>
              </a:rPr>
              <a:t> </a:t>
            </a:r>
            <a:r>
              <a:rPr sz="2800" dirty="0" smtClean="0">
                <a:solidFill>
                  <a:prstClr val="black"/>
                </a:solidFill>
                <a:latin typeface="Arial" panose="020B0604020202020204" pitchFamily="34" charset="0"/>
                <a:cs typeface="Arial" panose="020B0604020202020204" pitchFamily="34" charset="0"/>
              </a:rPr>
              <a:t>individual</a:t>
            </a:r>
            <a:r>
              <a:rPr lang="pt-BR" sz="2800" dirty="0" smtClean="0">
                <a:solidFill>
                  <a:prstClr val="black"/>
                </a:solidFill>
                <a:latin typeface="Arial" panose="020B0604020202020204" pitchFamily="34" charset="0"/>
                <a:cs typeface="Arial" panose="020B0604020202020204" pitchFamily="34" charset="0"/>
              </a:rPr>
              <a:t> - </a:t>
            </a:r>
            <a:r>
              <a:rPr sz="2800" spc="-5" dirty="0" smtClean="0">
                <a:solidFill>
                  <a:prstClr val="black"/>
                </a:solidFill>
                <a:latin typeface="Arial" panose="020B0604020202020204" pitchFamily="34" charset="0"/>
                <a:cs typeface="Arial" panose="020B0604020202020204" pitchFamily="34" charset="0"/>
              </a:rPr>
              <a:t> </a:t>
            </a:r>
            <a:r>
              <a:rPr sz="2800" spc="-5" dirty="0">
                <a:solidFill>
                  <a:prstClr val="black"/>
                </a:solidFill>
                <a:latin typeface="Arial" panose="020B0604020202020204" pitchFamily="34" charset="0"/>
                <a:cs typeface="Arial" panose="020B0604020202020204" pitchFamily="34" charset="0"/>
              </a:rPr>
              <a:t>densidade demográfica, desorganização</a:t>
            </a:r>
            <a:r>
              <a:rPr sz="2800" spc="27"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social</a:t>
            </a:r>
          </a:p>
        </p:txBody>
      </p:sp>
    </p:spTree>
    <p:extLst>
      <p:ext uri="{BB962C8B-B14F-4D97-AF65-F5344CB8AC3E}">
        <p14:creationId xmlns:p14="http://schemas.microsoft.com/office/powerpoint/2010/main" val="3420146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3104" y="198733"/>
            <a:ext cx="5571225" cy="503499"/>
          </a:xfrm>
          <a:prstGeom prst="rect">
            <a:avLst/>
          </a:prstGeom>
        </p:spPr>
        <p:txBody>
          <a:bodyPr vert="horz" wrap="square" lIns="0" tIns="10950" rIns="0" bIns="0" rtlCol="0">
            <a:spAutoFit/>
          </a:bodyPr>
          <a:lstStyle/>
          <a:p>
            <a:pPr marL="12679">
              <a:spcBef>
                <a:spcPts val="86"/>
              </a:spcBef>
            </a:pPr>
            <a:r>
              <a:rPr lang="pt-BR" sz="3200" spc="-5" dirty="0" smtClean="0">
                <a:solidFill>
                  <a:srgbClr val="CC00FF"/>
                </a:solidFill>
              </a:rPr>
              <a:t>Estudos</a:t>
            </a:r>
            <a:r>
              <a:rPr lang="pt-BR" sz="3200" spc="-68" dirty="0" smtClean="0">
                <a:solidFill>
                  <a:srgbClr val="CC00FF"/>
                </a:solidFill>
              </a:rPr>
              <a:t> </a:t>
            </a:r>
            <a:r>
              <a:rPr lang="pt-BR" sz="3200" spc="-5" dirty="0" smtClean="0">
                <a:solidFill>
                  <a:srgbClr val="CC00FF"/>
                </a:solidFill>
              </a:rPr>
              <a:t>ecológicos</a:t>
            </a:r>
            <a:endParaRPr lang="pt-BR" sz="3200" spc="-5" dirty="0">
              <a:solidFill>
                <a:srgbClr val="CC00FF"/>
              </a:solidFill>
            </a:endParaRPr>
          </a:p>
        </p:txBody>
      </p:sp>
      <p:sp>
        <p:nvSpPr>
          <p:cNvPr id="3" name="object 3"/>
          <p:cNvSpPr txBox="1"/>
          <p:nvPr/>
        </p:nvSpPr>
        <p:spPr>
          <a:xfrm>
            <a:off x="1268427" y="893447"/>
            <a:ext cx="9641619" cy="5872217"/>
          </a:xfrm>
          <a:prstGeom prst="rect">
            <a:avLst/>
          </a:prstGeom>
        </p:spPr>
        <p:txBody>
          <a:bodyPr vert="horz" wrap="square" lIns="0" tIns="11526" rIns="0" bIns="0" rtlCol="0">
            <a:spAutoFit/>
          </a:bodyPr>
          <a:lstStyle/>
          <a:p>
            <a:pPr marL="11527">
              <a:spcBef>
                <a:spcPts val="91"/>
              </a:spcBef>
            </a:pPr>
            <a:r>
              <a:rPr sz="2800" b="1" spc="-5" dirty="0" smtClean="0">
                <a:solidFill>
                  <a:prstClr val="black"/>
                </a:solidFill>
                <a:uFill>
                  <a:solidFill>
                    <a:srgbClr val="000000"/>
                  </a:solidFill>
                </a:uFill>
                <a:latin typeface="Arial" panose="020B0604020202020204" pitchFamily="34" charset="0"/>
                <a:cs typeface="Arial" panose="020B0604020202020204" pitchFamily="34" charset="0"/>
              </a:rPr>
              <a:t>VANTAGENS</a:t>
            </a:r>
            <a:endParaRPr lang="pt-BR" sz="2800" b="1" spc="-5" dirty="0" smtClean="0">
              <a:solidFill>
                <a:prstClr val="black"/>
              </a:solidFill>
              <a:uFill>
                <a:solidFill>
                  <a:srgbClr val="000000"/>
                </a:solidFill>
              </a:uFill>
              <a:latin typeface="Arial" panose="020B0604020202020204" pitchFamily="34" charset="0"/>
              <a:cs typeface="Arial" panose="020B0604020202020204" pitchFamily="34" charset="0"/>
            </a:endParaRPr>
          </a:p>
          <a:p>
            <a:pPr marL="11527">
              <a:spcBef>
                <a:spcPts val="91"/>
              </a:spcBef>
            </a:pPr>
            <a:endParaRPr sz="2800" dirty="0">
              <a:solidFill>
                <a:prstClr val="black"/>
              </a:solidFill>
              <a:latin typeface="Arial" panose="020B0604020202020204" pitchFamily="34" charset="0"/>
              <a:cs typeface="Arial" panose="020B0604020202020204" pitchFamily="34" charset="0"/>
            </a:endParaRPr>
          </a:p>
          <a:p>
            <a:pPr marL="322743" marR="4611" indent="-311216">
              <a:lnSpc>
                <a:spcPct val="150000"/>
              </a:lnSpc>
              <a:buFontTx/>
              <a:buChar char="•"/>
              <a:tabLst>
                <a:tab pos="322166" algn="l"/>
                <a:tab pos="323319" algn="l"/>
              </a:tabLst>
            </a:pPr>
            <a:r>
              <a:rPr sz="2400" spc="-5" dirty="0" err="1" smtClean="0">
                <a:solidFill>
                  <a:prstClr val="black"/>
                </a:solidFill>
                <a:uFill>
                  <a:solidFill>
                    <a:srgbClr val="000000"/>
                  </a:solidFill>
                </a:uFill>
                <a:latin typeface="Arial" panose="020B0604020202020204" pitchFamily="34" charset="0"/>
                <a:cs typeface="Arial" panose="020B0604020202020204" pitchFamily="34" charset="0"/>
              </a:rPr>
              <a:t>Baixo</a:t>
            </a:r>
            <a:r>
              <a:rPr sz="2400" spc="-5" dirty="0" smtClean="0">
                <a:solidFill>
                  <a:prstClr val="black"/>
                </a:solidFill>
                <a:uFill>
                  <a:solidFill>
                    <a:srgbClr val="000000"/>
                  </a:solidFill>
                </a:uFill>
                <a:latin typeface="Arial" panose="020B0604020202020204" pitchFamily="34" charset="0"/>
                <a:cs typeface="Arial" panose="020B0604020202020204" pitchFamily="34" charset="0"/>
              </a:rPr>
              <a:t> </a:t>
            </a:r>
            <a:r>
              <a:rPr sz="2400" dirty="0">
                <a:solidFill>
                  <a:prstClr val="black"/>
                </a:solidFill>
                <a:uFill>
                  <a:solidFill>
                    <a:srgbClr val="000000"/>
                  </a:solidFill>
                </a:uFill>
                <a:latin typeface="Arial" panose="020B0604020202020204" pitchFamily="34" charset="0"/>
                <a:cs typeface="Arial" panose="020B0604020202020204" pitchFamily="34" charset="0"/>
              </a:rPr>
              <a:t>custo e </a:t>
            </a:r>
            <a:r>
              <a:rPr sz="2400" spc="-5" dirty="0">
                <a:solidFill>
                  <a:prstClr val="black"/>
                </a:solidFill>
                <a:uFill>
                  <a:solidFill>
                    <a:srgbClr val="000000"/>
                  </a:solidFill>
                </a:uFill>
                <a:latin typeface="Arial" panose="020B0604020202020204" pitchFamily="34" charset="0"/>
                <a:cs typeface="Arial" panose="020B0604020202020204" pitchFamily="34" charset="0"/>
              </a:rPr>
              <a:t>rápida </a:t>
            </a:r>
            <a:r>
              <a:rPr sz="2400" spc="-5" dirty="0" err="1">
                <a:solidFill>
                  <a:prstClr val="black"/>
                </a:solidFill>
                <a:uFill>
                  <a:solidFill>
                    <a:srgbClr val="000000"/>
                  </a:solidFill>
                </a:uFill>
                <a:latin typeface="Arial" panose="020B0604020202020204" pitchFamily="34" charset="0"/>
                <a:cs typeface="Arial" panose="020B0604020202020204" pitchFamily="34" charset="0"/>
              </a:rPr>
              <a:t>execução</a:t>
            </a:r>
            <a:r>
              <a:rPr sz="2400" spc="-5" dirty="0">
                <a:solidFill>
                  <a:prstClr val="black"/>
                </a:solidFill>
                <a:latin typeface="Arial" panose="020B0604020202020204" pitchFamily="34" charset="0"/>
                <a:cs typeface="Arial" panose="020B0604020202020204" pitchFamily="34" charset="0"/>
              </a:rPr>
              <a:t> </a:t>
            </a:r>
            <a:r>
              <a:rPr lang="pt-BR" sz="2400" spc="-5" dirty="0" smtClean="0">
                <a:solidFill>
                  <a:prstClr val="black"/>
                </a:solidFill>
                <a:latin typeface="Arial" panose="020B0604020202020204" pitchFamily="34" charset="0"/>
                <a:cs typeface="Arial" panose="020B0604020202020204" pitchFamily="34" charset="0"/>
              </a:rPr>
              <a:t>-</a:t>
            </a:r>
            <a:r>
              <a:rPr sz="2400" spc="5" dirty="0" smtClean="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dados disponíveis: SIM, SINASC,  SINAN,</a:t>
            </a:r>
            <a:r>
              <a:rPr sz="2400" spc="-14" dirty="0">
                <a:solidFill>
                  <a:prstClr val="black"/>
                </a:solidFill>
                <a:latin typeface="Arial" panose="020B0604020202020204" pitchFamily="34" charset="0"/>
                <a:cs typeface="Arial" panose="020B0604020202020204" pitchFamily="34" charset="0"/>
              </a:rPr>
              <a:t> </a:t>
            </a:r>
            <a:r>
              <a:rPr sz="2400" spc="-5" dirty="0" smtClean="0">
                <a:solidFill>
                  <a:prstClr val="black"/>
                </a:solidFill>
                <a:latin typeface="Arial" panose="020B0604020202020204" pitchFamily="34" charset="0"/>
                <a:cs typeface="Arial" panose="020B0604020202020204" pitchFamily="34" charset="0"/>
              </a:rPr>
              <a:t>IBGE</a:t>
            </a:r>
            <a:endParaRPr sz="2400" dirty="0">
              <a:solidFill>
                <a:prstClr val="black"/>
              </a:solidFill>
              <a:latin typeface="Arial" panose="020B0604020202020204" pitchFamily="34" charset="0"/>
              <a:cs typeface="Arial" panose="020B0604020202020204" pitchFamily="34" charset="0"/>
            </a:endParaRPr>
          </a:p>
          <a:p>
            <a:pPr marL="322166" marR="40343" indent="-311216">
              <a:lnSpc>
                <a:spcPct val="150000"/>
              </a:lnSpc>
              <a:buFontTx/>
              <a:buChar char="•"/>
              <a:tabLst>
                <a:tab pos="322166" algn="l"/>
                <a:tab pos="323319" algn="l"/>
              </a:tabLst>
            </a:pPr>
            <a:r>
              <a:rPr sz="2400" spc="-5" dirty="0">
                <a:solidFill>
                  <a:prstClr val="black"/>
                </a:solidFill>
                <a:latin typeface="Arial" panose="020B0604020202020204" pitchFamily="34" charset="0"/>
                <a:cs typeface="Arial" panose="020B0604020202020204" pitchFamily="34" charset="0"/>
              </a:rPr>
              <a:t>Freqüentemente, não </a:t>
            </a:r>
            <a:r>
              <a:rPr sz="2400" dirty="0">
                <a:solidFill>
                  <a:prstClr val="black"/>
                </a:solidFill>
                <a:latin typeface="Arial" panose="020B0604020202020204" pitchFamily="34" charset="0"/>
                <a:cs typeface="Arial" panose="020B0604020202020204" pitchFamily="34" charset="0"/>
              </a:rPr>
              <a:t>é </a:t>
            </a:r>
            <a:r>
              <a:rPr sz="2400" spc="-5" dirty="0">
                <a:solidFill>
                  <a:prstClr val="black"/>
                </a:solidFill>
                <a:latin typeface="Arial" panose="020B0604020202020204" pitchFamily="34" charset="0"/>
                <a:cs typeface="Arial" panose="020B0604020202020204" pitchFamily="34" charset="0"/>
              </a:rPr>
              <a:t>possível </a:t>
            </a:r>
            <a:r>
              <a:rPr sz="2400" dirty="0">
                <a:solidFill>
                  <a:prstClr val="black"/>
                </a:solidFill>
                <a:uFill>
                  <a:solidFill>
                    <a:srgbClr val="000000"/>
                  </a:solidFill>
                </a:uFill>
                <a:latin typeface="Arial" panose="020B0604020202020204" pitchFamily="34" charset="0"/>
                <a:cs typeface="Arial" panose="020B0604020202020204" pitchFamily="34" charset="0"/>
              </a:rPr>
              <a:t>medir </a:t>
            </a:r>
            <a:r>
              <a:rPr sz="2400" spc="-5" dirty="0">
                <a:solidFill>
                  <a:prstClr val="black"/>
                </a:solidFill>
                <a:uFill>
                  <a:solidFill>
                    <a:srgbClr val="000000"/>
                  </a:solidFill>
                </a:uFill>
                <a:latin typeface="Arial" panose="020B0604020202020204" pitchFamily="34" charset="0"/>
                <a:cs typeface="Arial" panose="020B0604020202020204" pitchFamily="34" charset="0"/>
              </a:rPr>
              <a:t>adequadamente exposições  individuais</a:t>
            </a:r>
            <a:r>
              <a:rPr sz="2400" spc="-5"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em </a:t>
            </a:r>
            <a:r>
              <a:rPr sz="2400" spc="-5" dirty="0">
                <a:solidFill>
                  <a:prstClr val="black"/>
                </a:solidFill>
                <a:latin typeface="Arial" panose="020B0604020202020204" pitchFamily="34" charset="0"/>
                <a:cs typeface="Arial" panose="020B0604020202020204" pitchFamily="34" charset="0"/>
              </a:rPr>
              <a:t>grandes </a:t>
            </a:r>
            <a:r>
              <a:rPr sz="2400" spc="-5" dirty="0" err="1">
                <a:solidFill>
                  <a:prstClr val="black"/>
                </a:solidFill>
                <a:latin typeface="Arial" panose="020B0604020202020204" pitchFamily="34" charset="0"/>
                <a:cs typeface="Arial" panose="020B0604020202020204" pitchFamily="34" charset="0"/>
              </a:rPr>
              <a:t>populações</a:t>
            </a:r>
            <a:r>
              <a:rPr sz="2400" spc="-5" dirty="0">
                <a:solidFill>
                  <a:prstClr val="black"/>
                </a:solidFill>
                <a:latin typeface="Arial" panose="020B0604020202020204" pitchFamily="34" charset="0"/>
                <a:cs typeface="Arial" panose="020B0604020202020204" pitchFamily="34" charset="0"/>
              </a:rPr>
              <a:t> </a:t>
            </a:r>
            <a:r>
              <a:rPr lang="pt-BR" sz="2400" spc="-5" dirty="0" smtClean="0">
                <a:solidFill>
                  <a:prstClr val="black"/>
                </a:solidFill>
                <a:latin typeface="Arial" panose="020B0604020202020204" pitchFamily="34" charset="0"/>
                <a:cs typeface="Arial" panose="020B0604020202020204" pitchFamily="34" charset="0"/>
              </a:rPr>
              <a:t>- </a:t>
            </a:r>
            <a:r>
              <a:rPr sz="2400" spc="-5" dirty="0" err="1" smtClean="0">
                <a:solidFill>
                  <a:prstClr val="black"/>
                </a:solidFill>
                <a:latin typeface="Arial" panose="020B0604020202020204" pitchFamily="34" charset="0"/>
                <a:cs typeface="Arial" panose="020B0604020202020204" pitchFamily="34" charset="0"/>
              </a:rPr>
              <a:t>nível</a:t>
            </a:r>
            <a:r>
              <a:rPr sz="2400" spc="18" dirty="0" smtClean="0">
                <a:solidFill>
                  <a:prstClr val="black"/>
                </a:solidFill>
                <a:latin typeface="Arial" panose="020B0604020202020204" pitchFamily="34" charset="0"/>
                <a:cs typeface="Arial" panose="020B0604020202020204" pitchFamily="34" charset="0"/>
              </a:rPr>
              <a:t> </a:t>
            </a:r>
            <a:r>
              <a:rPr sz="2400" dirty="0" err="1" smtClean="0">
                <a:solidFill>
                  <a:prstClr val="black"/>
                </a:solidFill>
                <a:latin typeface="Arial" panose="020B0604020202020204" pitchFamily="34" charset="0"/>
                <a:cs typeface="Arial" panose="020B0604020202020204" pitchFamily="34" charset="0"/>
              </a:rPr>
              <a:t>ecológico</a:t>
            </a:r>
            <a:endParaRPr sz="2400" dirty="0">
              <a:solidFill>
                <a:prstClr val="black"/>
              </a:solidFill>
              <a:latin typeface="Arial" panose="020B0604020202020204" pitchFamily="34" charset="0"/>
              <a:cs typeface="Arial" panose="020B0604020202020204" pitchFamily="34" charset="0"/>
            </a:endParaRPr>
          </a:p>
          <a:p>
            <a:pPr marL="322166" marR="116418" indent="-311216">
              <a:lnSpc>
                <a:spcPct val="150000"/>
              </a:lnSpc>
              <a:spcBef>
                <a:spcPts val="5"/>
              </a:spcBef>
              <a:buFontTx/>
              <a:buChar char="•"/>
              <a:tabLst>
                <a:tab pos="322166" algn="l"/>
                <a:tab pos="323319" algn="l"/>
              </a:tabLst>
            </a:pPr>
            <a:r>
              <a:rPr sz="2400" spc="-5" dirty="0">
                <a:solidFill>
                  <a:prstClr val="black"/>
                </a:solidFill>
                <a:latin typeface="Arial" panose="020B0604020202020204" pitchFamily="34" charset="0"/>
                <a:cs typeface="Arial" panose="020B0604020202020204" pitchFamily="34" charset="0"/>
              </a:rPr>
              <a:t>Estudos de nível </a:t>
            </a:r>
            <a:r>
              <a:rPr sz="2400" dirty="0">
                <a:solidFill>
                  <a:prstClr val="black"/>
                </a:solidFill>
                <a:latin typeface="Arial" panose="020B0604020202020204" pitchFamily="34" charset="0"/>
                <a:cs typeface="Arial" panose="020B0604020202020204" pitchFamily="34" charset="0"/>
              </a:rPr>
              <a:t>individual não </a:t>
            </a:r>
            <a:r>
              <a:rPr sz="2400" spc="-5" dirty="0">
                <a:solidFill>
                  <a:prstClr val="black"/>
                </a:solidFill>
                <a:latin typeface="Arial" panose="020B0604020202020204" pitchFamily="34" charset="0"/>
                <a:cs typeface="Arial" panose="020B0604020202020204" pitchFamily="34" charset="0"/>
              </a:rPr>
              <a:t>conseguem estimar bem os efeitos  </a:t>
            </a:r>
            <a:r>
              <a:rPr sz="2400" dirty="0">
                <a:solidFill>
                  <a:prstClr val="black"/>
                </a:solidFill>
                <a:latin typeface="Arial" panose="020B0604020202020204" pitchFamily="34" charset="0"/>
                <a:cs typeface="Arial" panose="020B0604020202020204" pitchFamily="34" charset="0"/>
              </a:rPr>
              <a:t>de </a:t>
            </a:r>
            <a:r>
              <a:rPr sz="2400" spc="-5" dirty="0">
                <a:solidFill>
                  <a:prstClr val="black"/>
                </a:solidFill>
                <a:latin typeface="Arial" panose="020B0604020202020204" pitchFamily="34" charset="0"/>
                <a:cs typeface="Arial" panose="020B0604020202020204" pitchFamily="34" charset="0"/>
              </a:rPr>
              <a:t>uma exposição, quando </a:t>
            </a:r>
            <a:r>
              <a:rPr sz="2400" dirty="0">
                <a:solidFill>
                  <a:prstClr val="black"/>
                </a:solidFill>
                <a:latin typeface="Arial" panose="020B0604020202020204" pitchFamily="34" charset="0"/>
                <a:cs typeface="Arial" panose="020B0604020202020204" pitchFamily="34" charset="0"/>
              </a:rPr>
              <a:t>ela </a:t>
            </a:r>
            <a:r>
              <a:rPr sz="2400" spc="-5" dirty="0">
                <a:solidFill>
                  <a:prstClr val="black"/>
                </a:solidFill>
                <a:uFill>
                  <a:solidFill>
                    <a:srgbClr val="000000"/>
                  </a:solidFill>
                </a:uFill>
                <a:latin typeface="Arial" panose="020B0604020202020204" pitchFamily="34" charset="0"/>
                <a:cs typeface="Arial" panose="020B0604020202020204" pitchFamily="34" charset="0"/>
              </a:rPr>
              <a:t>varia </a:t>
            </a:r>
            <a:r>
              <a:rPr sz="2400" dirty="0">
                <a:solidFill>
                  <a:prstClr val="black"/>
                </a:solidFill>
                <a:uFill>
                  <a:solidFill>
                    <a:srgbClr val="000000"/>
                  </a:solidFill>
                </a:uFill>
                <a:latin typeface="Arial" panose="020B0604020202020204" pitchFamily="34" charset="0"/>
                <a:cs typeface="Arial" panose="020B0604020202020204" pitchFamily="34" charset="0"/>
              </a:rPr>
              <a:t>pouco</a:t>
            </a:r>
            <a:r>
              <a:rPr sz="2400" dirty="0">
                <a:solidFill>
                  <a:prstClr val="black"/>
                </a:solidFill>
                <a:latin typeface="Arial" panose="020B0604020202020204" pitchFamily="34" charset="0"/>
                <a:cs typeface="Arial" panose="020B0604020202020204" pitchFamily="34" charset="0"/>
              </a:rPr>
              <a:t> na </a:t>
            </a:r>
            <a:r>
              <a:rPr sz="2400" spc="-5" dirty="0">
                <a:solidFill>
                  <a:prstClr val="black"/>
                </a:solidFill>
                <a:latin typeface="Arial" panose="020B0604020202020204" pitchFamily="34" charset="0"/>
                <a:cs typeface="Arial" panose="020B0604020202020204" pitchFamily="34" charset="0"/>
              </a:rPr>
              <a:t>área de</a:t>
            </a:r>
            <a:r>
              <a:rPr sz="2400" spc="-45" dirty="0">
                <a:solidFill>
                  <a:prstClr val="black"/>
                </a:solidFill>
                <a:latin typeface="Arial" panose="020B0604020202020204" pitchFamily="34" charset="0"/>
                <a:cs typeface="Arial" panose="020B0604020202020204" pitchFamily="34" charset="0"/>
              </a:rPr>
              <a:t> </a:t>
            </a:r>
            <a:r>
              <a:rPr sz="2400" spc="-5" dirty="0" err="1" smtClean="0">
                <a:solidFill>
                  <a:prstClr val="black"/>
                </a:solidFill>
                <a:latin typeface="Arial" panose="020B0604020202020204" pitchFamily="34" charset="0"/>
                <a:cs typeface="Arial" panose="020B0604020202020204" pitchFamily="34" charset="0"/>
              </a:rPr>
              <a:t>estudo</a:t>
            </a:r>
            <a:endParaRPr lang="pt-BR" sz="2400" spc="-5" dirty="0" smtClean="0">
              <a:solidFill>
                <a:prstClr val="black"/>
              </a:solidFill>
              <a:latin typeface="Arial" panose="020B0604020202020204" pitchFamily="34" charset="0"/>
              <a:cs typeface="Arial" panose="020B0604020202020204" pitchFamily="34" charset="0"/>
            </a:endParaRPr>
          </a:p>
          <a:p>
            <a:pPr marL="322166" marR="116418" indent="-311216">
              <a:lnSpc>
                <a:spcPct val="150000"/>
              </a:lnSpc>
              <a:spcBef>
                <a:spcPts val="5"/>
              </a:spcBef>
              <a:buFontTx/>
              <a:buChar char="•"/>
              <a:tabLst>
                <a:tab pos="322166" algn="l"/>
                <a:tab pos="323319" algn="l"/>
              </a:tabLst>
            </a:pPr>
            <a:r>
              <a:rPr sz="2400" spc="-5" dirty="0" err="1" smtClean="0">
                <a:solidFill>
                  <a:prstClr val="black"/>
                </a:solidFill>
                <a:latin typeface="Arial" panose="020B0604020202020204" pitchFamily="34" charset="0"/>
                <a:cs typeface="Arial" panose="020B0604020202020204" pitchFamily="34" charset="0"/>
              </a:rPr>
              <a:t>Mensuração</a:t>
            </a:r>
            <a:r>
              <a:rPr sz="2400" spc="-5" dirty="0" smtClean="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de </a:t>
            </a:r>
            <a:r>
              <a:rPr sz="2400" spc="-5" dirty="0">
                <a:solidFill>
                  <a:prstClr val="black"/>
                </a:solidFill>
                <a:latin typeface="Arial" panose="020B0604020202020204" pitchFamily="34" charset="0"/>
                <a:cs typeface="Arial" panose="020B0604020202020204" pitchFamily="34" charset="0"/>
              </a:rPr>
              <a:t>um </a:t>
            </a:r>
            <a:r>
              <a:rPr sz="2400" spc="-5" dirty="0">
                <a:solidFill>
                  <a:prstClr val="black"/>
                </a:solidFill>
                <a:uFill>
                  <a:solidFill>
                    <a:srgbClr val="000000"/>
                  </a:solidFill>
                </a:uFill>
                <a:latin typeface="Arial" panose="020B0604020202020204" pitchFamily="34" charset="0"/>
                <a:cs typeface="Arial" panose="020B0604020202020204" pitchFamily="34" charset="0"/>
              </a:rPr>
              <a:t>efeito </a:t>
            </a:r>
            <a:r>
              <a:rPr sz="2400" dirty="0" err="1">
                <a:solidFill>
                  <a:prstClr val="black"/>
                </a:solidFill>
                <a:uFill>
                  <a:solidFill>
                    <a:srgbClr val="000000"/>
                  </a:solidFill>
                </a:uFill>
                <a:latin typeface="Arial" panose="020B0604020202020204" pitchFamily="34" charset="0"/>
                <a:cs typeface="Arial" panose="020B0604020202020204" pitchFamily="34" charset="0"/>
              </a:rPr>
              <a:t>ecológico</a:t>
            </a:r>
            <a:r>
              <a:rPr sz="2400" dirty="0">
                <a:solidFill>
                  <a:prstClr val="black"/>
                </a:solidFill>
                <a:latin typeface="Arial" panose="020B0604020202020204" pitchFamily="34" charset="0"/>
                <a:cs typeface="Arial" panose="020B0604020202020204" pitchFamily="34" charset="0"/>
              </a:rPr>
              <a:t> </a:t>
            </a:r>
            <a:r>
              <a:rPr lang="pt-BR" sz="2400" dirty="0" smtClean="0">
                <a:solidFill>
                  <a:prstClr val="black"/>
                </a:solidFill>
                <a:latin typeface="Arial" panose="020B0604020202020204" pitchFamily="34" charset="0"/>
                <a:cs typeface="Arial" panose="020B0604020202020204" pitchFamily="34" charset="0"/>
              </a:rPr>
              <a:t>- </a:t>
            </a:r>
            <a:r>
              <a:rPr sz="2400" spc="-5" dirty="0" err="1" smtClean="0">
                <a:solidFill>
                  <a:prstClr val="black"/>
                </a:solidFill>
                <a:latin typeface="Arial" panose="020B0604020202020204" pitchFamily="34" charset="0"/>
                <a:cs typeface="Arial" panose="020B0604020202020204" pitchFamily="34" charset="0"/>
              </a:rPr>
              <a:t>implantação</a:t>
            </a:r>
            <a:r>
              <a:rPr sz="2400" spc="-5" dirty="0" smtClean="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de </a:t>
            </a:r>
            <a:r>
              <a:rPr sz="2400" dirty="0">
                <a:solidFill>
                  <a:prstClr val="black"/>
                </a:solidFill>
                <a:latin typeface="Arial" panose="020B0604020202020204" pitchFamily="34" charset="0"/>
                <a:cs typeface="Arial" panose="020B0604020202020204" pitchFamily="34" charset="0"/>
              </a:rPr>
              <a:t>um novo  </a:t>
            </a:r>
            <a:r>
              <a:rPr sz="2400" spc="-5" dirty="0">
                <a:solidFill>
                  <a:prstClr val="black"/>
                </a:solidFill>
                <a:latin typeface="Arial" panose="020B0604020202020204" pitchFamily="34" charset="0"/>
                <a:cs typeface="Arial" panose="020B0604020202020204" pitchFamily="34" charset="0"/>
              </a:rPr>
              <a:t>programa </a:t>
            </a:r>
            <a:r>
              <a:rPr sz="2400" dirty="0">
                <a:solidFill>
                  <a:prstClr val="black"/>
                </a:solidFill>
                <a:latin typeface="Arial" panose="020B0604020202020204" pitchFamily="34" charset="0"/>
                <a:cs typeface="Arial" panose="020B0604020202020204" pitchFamily="34" charset="0"/>
              </a:rPr>
              <a:t>de saúde </a:t>
            </a:r>
            <a:r>
              <a:rPr sz="2400" spc="-5" dirty="0">
                <a:solidFill>
                  <a:prstClr val="black"/>
                </a:solidFill>
                <a:latin typeface="Arial" panose="020B0604020202020204" pitchFamily="34" charset="0"/>
                <a:cs typeface="Arial" panose="020B0604020202020204" pitchFamily="34" charset="0"/>
              </a:rPr>
              <a:t>ou </a:t>
            </a:r>
            <a:r>
              <a:rPr sz="2400" spc="-9" dirty="0">
                <a:solidFill>
                  <a:prstClr val="black"/>
                </a:solidFill>
                <a:latin typeface="Arial" panose="020B0604020202020204" pitchFamily="34" charset="0"/>
                <a:cs typeface="Arial" panose="020B0604020202020204" pitchFamily="34" charset="0"/>
              </a:rPr>
              <a:t>uma </a:t>
            </a:r>
            <a:r>
              <a:rPr sz="2400" dirty="0">
                <a:solidFill>
                  <a:prstClr val="black"/>
                </a:solidFill>
                <a:latin typeface="Arial" panose="020B0604020202020204" pitchFamily="34" charset="0"/>
                <a:cs typeface="Arial" panose="020B0604020202020204" pitchFamily="34" charset="0"/>
              </a:rPr>
              <a:t>nova legislação em </a:t>
            </a:r>
            <a:r>
              <a:rPr sz="2400" spc="-5" dirty="0">
                <a:solidFill>
                  <a:prstClr val="black"/>
                </a:solidFill>
                <a:latin typeface="Arial" panose="020B0604020202020204" pitchFamily="34" charset="0"/>
                <a:cs typeface="Arial" panose="020B0604020202020204" pitchFamily="34" charset="0"/>
              </a:rPr>
              <a:t>saúde na melhoria  </a:t>
            </a:r>
            <a:r>
              <a:rPr sz="2400" dirty="0">
                <a:solidFill>
                  <a:prstClr val="black"/>
                </a:solidFill>
                <a:latin typeface="Arial" panose="020B0604020202020204" pitchFamily="34" charset="0"/>
                <a:cs typeface="Arial" panose="020B0604020202020204" pitchFamily="34" charset="0"/>
              </a:rPr>
              <a:t>das </a:t>
            </a:r>
            <a:r>
              <a:rPr sz="2400" spc="-5" dirty="0">
                <a:solidFill>
                  <a:prstClr val="black"/>
                </a:solidFill>
                <a:latin typeface="Arial" panose="020B0604020202020204" pitchFamily="34" charset="0"/>
                <a:cs typeface="Arial" panose="020B0604020202020204" pitchFamily="34" charset="0"/>
              </a:rPr>
              <a:t>condições </a:t>
            </a:r>
            <a:r>
              <a:rPr sz="2400" dirty="0">
                <a:solidFill>
                  <a:prstClr val="black"/>
                </a:solidFill>
                <a:latin typeface="Arial" panose="020B0604020202020204" pitchFamily="34" charset="0"/>
                <a:cs typeface="Arial" panose="020B0604020202020204" pitchFamily="34" charset="0"/>
              </a:rPr>
              <a:t>de</a:t>
            </a:r>
            <a:r>
              <a:rPr sz="2400" spc="-27"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saúde</a:t>
            </a:r>
          </a:p>
        </p:txBody>
      </p:sp>
    </p:spTree>
    <p:extLst>
      <p:ext uri="{BB962C8B-B14F-4D97-AF65-F5344CB8AC3E}">
        <p14:creationId xmlns:p14="http://schemas.microsoft.com/office/powerpoint/2010/main" val="823329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1317" y="324239"/>
            <a:ext cx="5149883" cy="503499"/>
          </a:xfrm>
          <a:prstGeom prst="rect">
            <a:avLst/>
          </a:prstGeom>
        </p:spPr>
        <p:txBody>
          <a:bodyPr vert="horz" wrap="square" lIns="0" tIns="10950" rIns="0" bIns="0" rtlCol="0">
            <a:spAutoFit/>
          </a:bodyPr>
          <a:lstStyle/>
          <a:p>
            <a:pPr marL="12679">
              <a:spcBef>
                <a:spcPts val="86"/>
              </a:spcBef>
            </a:pPr>
            <a:r>
              <a:rPr lang="pt-BR" sz="3200" spc="-5" dirty="0" smtClean="0">
                <a:solidFill>
                  <a:srgbClr val="CC00FF"/>
                </a:solidFill>
              </a:rPr>
              <a:t>Estudos</a:t>
            </a:r>
            <a:r>
              <a:rPr lang="pt-BR" sz="3200" spc="-68" dirty="0" smtClean="0">
                <a:solidFill>
                  <a:srgbClr val="CC00FF"/>
                </a:solidFill>
              </a:rPr>
              <a:t> </a:t>
            </a:r>
            <a:r>
              <a:rPr lang="pt-BR" sz="3200" spc="-5" dirty="0" smtClean="0">
                <a:solidFill>
                  <a:srgbClr val="CC00FF"/>
                </a:solidFill>
              </a:rPr>
              <a:t>ecológicos</a:t>
            </a:r>
            <a:endParaRPr lang="pt-BR" sz="3200" spc="-5" dirty="0">
              <a:solidFill>
                <a:srgbClr val="CC00FF"/>
              </a:solidFill>
            </a:endParaRPr>
          </a:p>
        </p:txBody>
      </p:sp>
      <p:sp>
        <p:nvSpPr>
          <p:cNvPr id="3" name="object 3"/>
          <p:cNvSpPr txBox="1"/>
          <p:nvPr/>
        </p:nvSpPr>
        <p:spPr>
          <a:xfrm>
            <a:off x="1322198" y="827738"/>
            <a:ext cx="9874720" cy="5847082"/>
          </a:xfrm>
          <a:prstGeom prst="rect">
            <a:avLst/>
          </a:prstGeom>
        </p:spPr>
        <p:txBody>
          <a:bodyPr vert="horz" wrap="square" lIns="0" tIns="11526" rIns="0" bIns="0" rtlCol="0">
            <a:spAutoFit/>
          </a:bodyPr>
          <a:lstStyle/>
          <a:p>
            <a:pPr marL="11527">
              <a:spcBef>
                <a:spcPts val="91"/>
              </a:spcBef>
            </a:pPr>
            <a:r>
              <a:rPr sz="2400" b="1" spc="-5" dirty="0">
                <a:solidFill>
                  <a:prstClr val="black"/>
                </a:solidFill>
                <a:uFill>
                  <a:solidFill>
                    <a:srgbClr val="000000"/>
                  </a:solidFill>
                </a:uFill>
                <a:latin typeface="Arial" panose="020B0604020202020204" pitchFamily="34" charset="0"/>
                <a:cs typeface="Arial" panose="020B0604020202020204" pitchFamily="34" charset="0"/>
              </a:rPr>
              <a:t>LIMITAÇÕES</a:t>
            </a:r>
            <a:endParaRPr sz="2400" b="1" dirty="0">
              <a:solidFill>
                <a:prstClr val="black"/>
              </a:solidFill>
              <a:latin typeface="Arial" panose="020B0604020202020204" pitchFamily="34" charset="0"/>
              <a:cs typeface="Arial" panose="020B0604020202020204" pitchFamily="34" charset="0"/>
            </a:endParaRPr>
          </a:p>
          <a:p>
            <a:pPr>
              <a:spcBef>
                <a:spcPts val="27"/>
              </a:spcBef>
            </a:pPr>
            <a:endParaRPr sz="2400" dirty="0">
              <a:solidFill>
                <a:prstClr val="black"/>
              </a:solidFill>
              <a:latin typeface="Arial" panose="020B0604020202020204" pitchFamily="34" charset="0"/>
              <a:cs typeface="Arial" panose="020B0604020202020204" pitchFamily="34" charset="0"/>
            </a:endParaRPr>
          </a:p>
          <a:p>
            <a:pPr marL="322743" indent="-311792">
              <a:buFontTx/>
              <a:buChar char="•"/>
              <a:tabLst>
                <a:tab pos="322166" algn="l"/>
                <a:tab pos="323319" algn="l"/>
              </a:tabLst>
            </a:pPr>
            <a:r>
              <a:rPr sz="2400" spc="-5" dirty="0">
                <a:solidFill>
                  <a:prstClr val="black"/>
                </a:solidFill>
                <a:uFill>
                  <a:solidFill>
                    <a:srgbClr val="000000"/>
                  </a:solidFill>
                </a:uFill>
                <a:latin typeface="Arial" panose="020B0604020202020204" pitchFamily="34" charset="0"/>
                <a:cs typeface="Arial" panose="020B0604020202020204" pitchFamily="34" charset="0"/>
              </a:rPr>
              <a:t>Incapacidade </a:t>
            </a:r>
            <a:r>
              <a:rPr sz="2400" dirty="0">
                <a:solidFill>
                  <a:prstClr val="black"/>
                </a:solidFill>
                <a:uFill>
                  <a:solidFill>
                    <a:srgbClr val="000000"/>
                  </a:solidFill>
                </a:uFill>
                <a:latin typeface="Arial" panose="020B0604020202020204" pitchFamily="34" charset="0"/>
                <a:cs typeface="Arial" panose="020B0604020202020204" pitchFamily="34" charset="0"/>
              </a:rPr>
              <a:t>de </a:t>
            </a:r>
            <a:r>
              <a:rPr sz="2400" spc="-9" dirty="0">
                <a:solidFill>
                  <a:prstClr val="black"/>
                </a:solidFill>
                <a:uFill>
                  <a:solidFill>
                    <a:srgbClr val="000000"/>
                  </a:solidFill>
                </a:uFill>
                <a:latin typeface="Arial" panose="020B0604020202020204" pitchFamily="34" charset="0"/>
                <a:cs typeface="Arial" panose="020B0604020202020204" pitchFamily="34" charset="0"/>
              </a:rPr>
              <a:t>associar</a:t>
            </a:r>
            <a:r>
              <a:rPr sz="2400" spc="-9"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exposição </a:t>
            </a:r>
            <a:r>
              <a:rPr sz="2400" dirty="0">
                <a:solidFill>
                  <a:prstClr val="black"/>
                </a:solidFill>
                <a:latin typeface="Arial" panose="020B0604020202020204" pitchFamily="34" charset="0"/>
                <a:cs typeface="Arial" panose="020B0604020202020204" pitchFamily="34" charset="0"/>
              </a:rPr>
              <a:t>e </a:t>
            </a:r>
            <a:r>
              <a:rPr sz="2400" spc="-5" dirty="0">
                <a:solidFill>
                  <a:prstClr val="black"/>
                </a:solidFill>
                <a:latin typeface="Arial" panose="020B0604020202020204" pitchFamily="34" charset="0"/>
                <a:cs typeface="Arial" panose="020B0604020202020204" pitchFamily="34" charset="0"/>
              </a:rPr>
              <a:t>doença no nível</a:t>
            </a:r>
            <a:r>
              <a:rPr sz="2400"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individual</a:t>
            </a:r>
            <a:endParaRPr sz="2400" dirty="0">
              <a:solidFill>
                <a:prstClr val="black"/>
              </a:solidFill>
              <a:latin typeface="Arial" panose="020B0604020202020204" pitchFamily="34" charset="0"/>
              <a:cs typeface="Arial" panose="020B0604020202020204" pitchFamily="34" charset="0"/>
            </a:endParaRPr>
          </a:p>
          <a:p>
            <a:pPr>
              <a:spcBef>
                <a:spcPts val="41"/>
              </a:spcBef>
              <a:buFont typeface="Arial"/>
              <a:buChar char="•"/>
            </a:pPr>
            <a:endParaRPr sz="2400" dirty="0">
              <a:solidFill>
                <a:prstClr val="black"/>
              </a:solidFill>
              <a:latin typeface="Arial" panose="020B0604020202020204" pitchFamily="34" charset="0"/>
              <a:cs typeface="Arial" panose="020B0604020202020204" pitchFamily="34" charset="0"/>
            </a:endParaRPr>
          </a:p>
          <a:p>
            <a:pPr marL="322743" indent="-311792">
              <a:buFontTx/>
              <a:buChar char="•"/>
              <a:tabLst>
                <a:tab pos="322166" algn="l"/>
                <a:tab pos="323319" algn="l"/>
              </a:tabLst>
            </a:pPr>
            <a:r>
              <a:rPr sz="2400" spc="-5" dirty="0">
                <a:solidFill>
                  <a:prstClr val="black"/>
                </a:solidFill>
                <a:latin typeface="Arial" panose="020B0604020202020204" pitchFamily="34" charset="0"/>
                <a:cs typeface="Arial" panose="020B0604020202020204" pitchFamily="34" charset="0"/>
              </a:rPr>
              <a:t>Dificuldade de </a:t>
            </a:r>
            <a:r>
              <a:rPr sz="2400" spc="-9" dirty="0">
                <a:solidFill>
                  <a:prstClr val="black"/>
                </a:solidFill>
                <a:latin typeface="Arial" panose="020B0604020202020204" pitchFamily="34" charset="0"/>
                <a:cs typeface="Arial" panose="020B0604020202020204" pitchFamily="34" charset="0"/>
              </a:rPr>
              <a:t>controlar </a:t>
            </a:r>
            <a:r>
              <a:rPr sz="2400" spc="-5" dirty="0">
                <a:solidFill>
                  <a:prstClr val="black"/>
                </a:solidFill>
                <a:latin typeface="Arial" panose="020B0604020202020204" pitchFamily="34" charset="0"/>
                <a:cs typeface="Arial" panose="020B0604020202020204" pitchFamily="34" charset="0"/>
              </a:rPr>
              <a:t>os efeitos de potenciais </a:t>
            </a:r>
            <a:r>
              <a:rPr sz="2400" spc="-5" dirty="0">
                <a:solidFill>
                  <a:prstClr val="black"/>
                </a:solidFill>
                <a:uFill>
                  <a:solidFill>
                    <a:srgbClr val="000000"/>
                  </a:solidFill>
                </a:uFill>
                <a:latin typeface="Arial" panose="020B0604020202020204" pitchFamily="34" charset="0"/>
                <a:cs typeface="Arial" panose="020B0604020202020204" pitchFamily="34" charset="0"/>
              </a:rPr>
              <a:t>fatores de</a:t>
            </a:r>
            <a:r>
              <a:rPr sz="2400" spc="54" dirty="0">
                <a:solidFill>
                  <a:prstClr val="black"/>
                </a:solidFill>
                <a:uFill>
                  <a:solidFill>
                    <a:srgbClr val="000000"/>
                  </a:solidFill>
                </a:uFill>
                <a:latin typeface="Arial" panose="020B0604020202020204" pitchFamily="34" charset="0"/>
                <a:cs typeface="Arial" panose="020B0604020202020204" pitchFamily="34" charset="0"/>
              </a:rPr>
              <a:t> </a:t>
            </a:r>
            <a:r>
              <a:rPr sz="2400" spc="-5" dirty="0">
                <a:solidFill>
                  <a:prstClr val="black"/>
                </a:solidFill>
                <a:uFill>
                  <a:solidFill>
                    <a:srgbClr val="000000"/>
                  </a:solidFill>
                </a:uFill>
                <a:latin typeface="Arial" panose="020B0604020202020204" pitchFamily="34" charset="0"/>
                <a:cs typeface="Arial" panose="020B0604020202020204" pitchFamily="34" charset="0"/>
              </a:rPr>
              <a:t>confundimento</a:t>
            </a:r>
            <a:endParaRPr sz="2400" dirty="0">
              <a:solidFill>
                <a:prstClr val="black"/>
              </a:solidFill>
              <a:latin typeface="Arial" panose="020B0604020202020204" pitchFamily="34" charset="0"/>
              <a:cs typeface="Arial" panose="020B0604020202020204" pitchFamily="34" charset="0"/>
            </a:endParaRPr>
          </a:p>
          <a:p>
            <a:pPr>
              <a:spcBef>
                <a:spcPts val="5"/>
              </a:spcBef>
              <a:buFont typeface="Arial"/>
              <a:buChar char="•"/>
            </a:pPr>
            <a:endParaRPr sz="2400" dirty="0">
              <a:solidFill>
                <a:prstClr val="black"/>
              </a:solidFill>
              <a:latin typeface="Arial" panose="020B0604020202020204" pitchFamily="34" charset="0"/>
              <a:cs typeface="Arial" panose="020B0604020202020204" pitchFamily="34" charset="0"/>
            </a:endParaRPr>
          </a:p>
          <a:p>
            <a:pPr marL="322743" marR="84720" indent="-311216">
              <a:lnSpc>
                <a:spcPct val="80000"/>
              </a:lnSpc>
              <a:buFontTx/>
              <a:buChar char="•"/>
              <a:tabLst>
                <a:tab pos="322166" algn="l"/>
                <a:tab pos="323319" algn="l"/>
              </a:tabLst>
            </a:pPr>
            <a:r>
              <a:rPr sz="2400" spc="-9" dirty="0">
                <a:solidFill>
                  <a:prstClr val="black"/>
                </a:solidFill>
                <a:latin typeface="Arial" panose="020B0604020202020204" pitchFamily="34" charset="0"/>
                <a:cs typeface="Arial" panose="020B0604020202020204" pitchFamily="34" charset="0"/>
              </a:rPr>
              <a:t>Dados </a:t>
            </a:r>
            <a:r>
              <a:rPr sz="2400" dirty="0">
                <a:solidFill>
                  <a:prstClr val="black"/>
                </a:solidFill>
                <a:latin typeface="Arial" panose="020B0604020202020204" pitchFamily="34" charset="0"/>
                <a:cs typeface="Arial" panose="020B0604020202020204" pitchFamily="34" charset="0"/>
              </a:rPr>
              <a:t>de </a:t>
            </a:r>
            <a:r>
              <a:rPr sz="2400" spc="-5" dirty="0">
                <a:solidFill>
                  <a:prstClr val="black"/>
                </a:solidFill>
                <a:latin typeface="Arial" panose="020B0604020202020204" pitchFamily="34" charset="0"/>
                <a:cs typeface="Arial" panose="020B0604020202020204" pitchFamily="34" charset="0"/>
              </a:rPr>
              <a:t>estudos ecológicos </a:t>
            </a:r>
            <a:r>
              <a:rPr sz="2400" spc="-9" dirty="0">
                <a:solidFill>
                  <a:prstClr val="black"/>
                </a:solidFill>
                <a:latin typeface="Arial" panose="020B0604020202020204" pitchFamily="34" charset="0"/>
                <a:cs typeface="Arial" panose="020B0604020202020204" pitchFamily="34" charset="0"/>
              </a:rPr>
              <a:t>representam </a:t>
            </a:r>
            <a:r>
              <a:rPr sz="2400" spc="-5" dirty="0">
                <a:solidFill>
                  <a:prstClr val="black"/>
                </a:solidFill>
                <a:uFill>
                  <a:solidFill>
                    <a:srgbClr val="000000"/>
                  </a:solidFill>
                </a:uFill>
                <a:latin typeface="Arial" panose="020B0604020202020204" pitchFamily="34" charset="0"/>
                <a:cs typeface="Arial" panose="020B0604020202020204" pitchFamily="34" charset="0"/>
              </a:rPr>
              <a:t>níveis de exposição média</a:t>
            </a:r>
            <a:r>
              <a:rPr sz="2400" spc="-5" dirty="0">
                <a:solidFill>
                  <a:prstClr val="black"/>
                </a:solidFill>
                <a:latin typeface="Arial" panose="020B0604020202020204" pitchFamily="34" charset="0"/>
                <a:cs typeface="Arial" panose="020B0604020202020204" pitchFamily="34" charset="0"/>
              </a:rPr>
              <a:t> ao  </a:t>
            </a:r>
            <a:r>
              <a:rPr sz="2400" spc="-9" dirty="0">
                <a:solidFill>
                  <a:prstClr val="black"/>
                </a:solidFill>
                <a:latin typeface="Arial" panose="020B0604020202020204" pitchFamily="34" charset="0"/>
                <a:cs typeface="Arial" panose="020B0604020202020204" pitchFamily="34" charset="0"/>
              </a:rPr>
              <a:t>invés </a:t>
            </a:r>
            <a:r>
              <a:rPr sz="2400" spc="-5" dirty="0">
                <a:solidFill>
                  <a:prstClr val="black"/>
                </a:solidFill>
                <a:latin typeface="Arial" panose="020B0604020202020204" pitchFamily="34" charset="0"/>
                <a:cs typeface="Arial" panose="020B0604020202020204" pitchFamily="34" charset="0"/>
              </a:rPr>
              <a:t>de valores individuais</a:t>
            </a:r>
            <a:r>
              <a:rPr sz="2400" spc="9"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reais</a:t>
            </a:r>
            <a:endParaRPr sz="2400" dirty="0">
              <a:solidFill>
                <a:prstClr val="black"/>
              </a:solidFill>
              <a:latin typeface="Arial" panose="020B0604020202020204" pitchFamily="34" charset="0"/>
              <a:cs typeface="Arial" panose="020B0604020202020204" pitchFamily="34" charset="0"/>
            </a:endParaRPr>
          </a:p>
          <a:p>
            <a:pPr>
              <a:spcBef>
                <a:spcPts val="27"/>
              </a:spcBef>
              <a:buFont typeface="Arial"/>
              <a:buChar char="•"/>
            </a:pPr>
            <a:endParaRPr sz="2400" dirty="0">
              <a:solidFill>
                <a:prstClr val="black"/>
              </a:solidFill>
              <a:latin typeface="Arial" panose="020B0604020202020204" pitchFamily="34" charset="0"/>
              <a:cs typeface="Arial" panose="020B0604020202020204" pitchFamily="34" charset="0"/>
            </a:endParaRPr>
          </a:p>
          <a:p>
            <a:pPr marL="322743" indent="-311792">
              <a:spcBef>
                <a:spcPts val="5"/>
              </a:spcBef>
              <a:buFontTx/>
              <a:buChar char="•"/>
              <a:tabLst>
                <a:tab pos="322166" algn="l"/>
                <a:tab pos="323319" algn="l"/>
              </a:tabLst>
            </a:pPr>
            <a:r>
              <a:rPr sz="2400" spc="-5" dirty="0">
                <a:solidFill>
                  <a:prstClr val="black"/>
                </a:solidFill>
                <a:uFill>
                  <a:solidFill>
                    <a:srgbClr val="000000"/>
                  </a:solidFill>
                </a:uFill>
                <a:latin typeface="Arial" panose="020B0604020202020204" pitchFamily="34" charset="0"/>
                <a:cs typeface="Arial" panose="020B0604020202020204" pitchFamily="34" charset="0"/>
              </a:rPr>
              <a:t>Não há acesso</a:t>
            </a:r>
            <a:r>
              <a:rPr sz="2400" spc="-5"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a </a:t>
            </a:r>
            <a:r>
              <a:rPr sz="2400" spc="-9" dirty="0">
                <a:solidFill>
                  <a:prstClr val="black"/>
                </a:solidFill>
                <a:latin typeface="Arial" panose="020B0604020202020204" pitchFamily="34" charset="0"/>
                <a:cs typeface="Arial" panose="020B0604020202020204" pitchFamily="34" charset="0"/>
              </a:rPr>
              <a:t>dados</a:t>
            </a:r>
            <a:r>
              <a:rPr sz="2400"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individuais</a:t>
            </a:r>
            <a:endParaRPr sz="2400" dirty="0">
              <a:solidFill>
                <a:prstClr val="black"/>
              </a:solidFill>
              <a:latin typeface="Arial" panose="020B0604020202020204" pitchFamily="34" charset="0"/>
              <a:cs typeface="Arial" panose="020B0604020202020204" pitchFamily="34" charset="0"/>
            </a:endParaRPr>
          </a:p>
          <a:p>
            <a:pPr>
              <a:spcBef>
                <a:spcPts val="14"/>
              </a:spcBef>
              <a:buFont typeface="Arial"/>
              <a:buChar char="•"/>
            </a:pPr>
            <a:endParaRPr sz="2400" dirty="0">
              <a:solidFill>
                <a:prstClr val="black"/>
              </a:solidFill>
              <a:latin typeface="Arial" panose="020B0604020202020204" pitchFamily="34" charset="0"/>
              <a:cs typeface="Arial" panose="020B0604020202020204" pitchFamily="34" charset="0"/>
            </a:endParaRPr>
          </a:p>
          <a:p>
            <a:pPr marL="322743" marR="280671" indent="-311792">
              <a:lnSpc>
                <a:spcPct val="80000"/>
              </a:lnSpc>
              <a:buFontTx/>
              <a:buChar char="•"/>
              <a:tabLst>
                <a:tab pos="322166" algn="l"/>
                <a:tab pos="323319" algn="l"/>
              </a:tabLst>
            </a:pPr>
            <a:r>
              <a:rPr sz="2400" spc="-9" dirty="0">
                <a:solidFill>
                  <a:prstClr val="black"/>
                </a:solidFill>
                <a:latin typeface="Arial" panose="020B0604020202020204" pitchFamily="34" charset="0"/>
                <a:cs typeface="Arial" panose="020B0604020202020204" pitchFamily="34" charset="0"/>
              </a:rPr>
              <a:t>Dados </a:t>
            </a:r>
            <a:r>
              <a:rPr sz="2400" dirty="0">
                <a:solidFill>
                  <a:prstClr val="black"/>
                </a:solidFill>
                <a:latin typeface="Arial" panose="020B0604020202020204" pitchFamily="34" charset="0"/>
                <a:cs typeface="Arial" panose="020B0604020202020204" pitchFamily="34" charset="0"/>
              </a:rPr>
              <a:t>de </a:t>
            </a:r>
            <a:r>
              <a:rPr sz="2400" spc="-5" dirty="0">
                <a:solidFill>
                  <a:prstClr val="black"/>
                </a:solidFill>
                <a:latin typeface="Arial" panose="020B0604020202020204" pitchFamily="34" charset="0"/>
                <a:cs typeface="Arial" panose="020B0604020202020204" pitchFamily="34" charset="0"/>
              </a:rPr>
              <a:t>diferentes fontes, </a:t>
            </a:r>
            <a:r>
              <a:rPr sz="2400" dirty="0">
                <a:solidFill>
                  <a:prstClr val="black"/>
                </a:solidFill>
                <a:latin typeface="Arial" panose="020B0604020202020204" pitchFamily="34" charset="0"/>
                <a:cs typeface="Arial" panose="020B0604020202020204" pitchFamily="34" charset="0"/>
              </a:rPr>
              <a:t>o </a:t>
            </a:r>
            <a:r>
              <a:rPr sz="2400" spc="-9" dirty="0">
                <a:solidFill>
                  <a:prstClr val="black"/>
                </a:solidFill>
                <a:latin typeface="Arial" panose="020B0604020202020204" pitchFamily="34" charset="0"/>
                <a:cs typeface="Arial" panose="020B0604020202020204" pitchFamily="34" charset="0"/>
              </a:rPr>
              <a:t>que </a:t>
            </a:r>
            <a:r>
              <a:rPr sz="2400" spc="-5" dirty="0">
                <a:solidFill>
                  <a:prstClr val="black"/>
                </a:solidFill>
                <a:latin typeface="Arial" panose="020B0604020202020204" pitchFamily="34" charset="0"/>
                <a:cs typeface="Arial" panose="020B0604020202020204" pitchFamily="34" charset="0"/>
              </a:rPr>
              <a:t>pode significar </a:t>
            </a:r>
            <a:r>
              <a:rPr sz="2400" spc="-5" dirty="0">
                <a:solidFill>
                  <a:prstClr val="black"/>
                </a:solidFill>
                <a:uFill>
                  <a:solidFill>
                    <a:srgbClr val="000000"/>
                  </a:solidFill>
                </a:uFill>
                <a:latin typeface="Arial" panose="020B0604020202020204" pitchFamily="34" charset="0"/>
                <a:cs typeface="Arial" panose="020B0604020202020204" pitchFamily="34" charset="0"/>
              </a:rPr>
              <a:t>qualidade variável da  informação</a:t>
            </a:r>
            <a:endParaRPr sz="2400" dirty="0">
              <a:solidFill>
                <a:prstClr val="black"/>
              </a:solidFill>
              <a:latin typeface="Arial" panose="020B0604020202020204" pitchFamily="34" charset="0"/>
              <a:cs typeface="Arial" panose="020B0604020202020204" pitchFamily="34" charset="0"/>
            </a:endParaRPr>
          </a:p>
          <a:p>
            <a:pPr>
              <a:spcBef>
                <a:spcPts val="5"/>
              </a:spcBef>
              <a:buFont typeface="Arial"/>
              <a:buChar char="•"/>
            </a:pPr>
            <a:endParaRPr sz="2400" dirty="0">
              <a:solidFill>
                <a:prstClr val="black"/>
              </a:solidFill>
              <a:latin typeface="Arial" panose="020B0604020202020204" pitchFamily="34" charset="0"/>
              <a:cs typeface="Arial" panose="020B0604020202020204" pitchFamily="34" charset="0"/>
            </a:endParaRPr>
          </a:p>
          <a:p>
            <a:pPr marL="322743" marR="119299" indent="-311216">
              <a:lnSpc>
                <a:spcPct val="80000"/>
              </a:lnSpc>
              <a:buFontTx/>
              <a:buChar char="•"/>
              <a:tabLst>
                <a:tab pos="322166" algn="l"/>
                <a:tab pos="323319" algn="l"/>
              </a:tabLst>
            </a:pPr>
            <a:r>
              <a:rPr sz="2400" spc="-5" dirty="0">
                <a:solidFill>
                  <a:prstClr val="black"/>
                </a:solidFill>
                <a:uFill>
                  <a:solidFill>
                    <a:srgbClr val="000000"/>
                  </a:solidFill>
                </a:uFill>
                <a:latin typeface="Arial" panose="020B0604020202020204" pitchFamily="34" charset="0"/>
                <a:cs typeface="Arial" panose="020B0604020202020204" pitchFamily="34" charset="0"/>
              </a:rPr>
              <a:t>Falta de disponibilidade</a:t>
            </a:r>
            <a:r>
              <a:rPr sz="2400" spc="-5"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de </a:t>
            </a:r>
            <a:r>
              <a:rPr sz="2400" spc="-5" dirty="0">
                <a:solidFill>
                  <a:prstClr val="black"/>
                </a:solidFill>
                <a:latin typeface="Arial" panose="020B0604020202020204" pitchFamily="34" charset="0"/>
                <a:cs typeface="Arial" panose="020B0604020202020204" pitchFamily="34" charset="0"/>
              </a:rPr>
              <a:t>informações relevantes </a:t>
            </a:r>
            <a:r>
              <a:rPr sz="2400" dirty="0">
                <a:solidFill>
                  <a:prstClr val="black"/>
                </a:solidFill>
                <a:latin typeface="Arial" panose="020B0604020202020204" pitchFamily="34" charset="0"/>
                <a:cs typeface="Arial" panose="020B0604020202020204" pitchFamily="34" charset="0"/>
              </a:rPr>
              <a:t>é </a:t>
            </a:r>
            <a:r>
              <a:rPr sz="2400" spc="-5" dirty="0">
                <a:solidFill>
                  <a:prstClr val="black"/>
                </a:solidFill>
                <a:latin typeface="Arial" panose="020B0604020202020204" pitchFamily="34" charset="0"/>
                <a:cs typeface="Arial" panose="020B0604020202020204" pitchFamily="34" charset="0"/>
              </a:rPr>
              <a:t>um dos mais sérios  problemas na análise</a:t>
            </a:r>
            <a:r>
              <a:rPr sz="2400" spc="9"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ecológica</a:t>
            </a:r>
            <a:endParaRPr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539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endParaRPr lang="pt-BR"/>
          </a:p>
        </p:txBody>
      </p:sp>
      <p:pic>
        <p:nvPicPr>
          <p:cNvPr id="4" name="Imagem 3"/>
          <p:cNvPicPr>
            <a:picLocks noChangeAspect="1"/>
          </p:cNvPicPr>
          <p:nvPr/>
        </p:nvPicPr>
        <p:blipFill>
          <a:blip r:embed="rId3"/>
          <a:stretch>
            <a:fillRect/>
          </a:stretch>
        </p:blipFill>
        <p:spPr>
          <a:xfrm>
            <a:off x="1363676" y="1355659"/>
            <a:ext cx="9333001" cy="5502341"/>
          </a:xfrm>
          <a:prstGeom prst="rect">
            <a:avLst/>
          </a:prstGeom>
        </p:spPr>
      </p:pic>
      <p:pic>
        <p:nvPicPr>
          <p:cNvPr id="5" name="Imagem 4"/>
          <p:cNvPicPr>
            <a:picLocks noChangeAspect="1"/>
          </p:cNvPicPr>
          <p:nvPr/>
        </p:nvPicPr>
        <p:blipFill>
          <a:blip r:embed="rId4"/>
          <a:stretch>
            <a:fillRect/>
          </a:stretch>
        </p:blipFill>
        <p:spPr>
          <a:xfrm>
            <a:off x="273677" y="0"/>
            <a:ext cx="7086493" cy="1225402"/>
          </a:xfrm>
          <a:prstGeom prst="rect">
            <a:avLst/>
          </a:prstGeom>
        </p:spPr>
      </p:pic>
      <p:sp>
        <p:nvSpPr>
          <p:cNvPr id="6" name="CaixaDeTexto 5"/>
          <p:cNvSpPr txBox="1"/>
          <p:nvPr/>
        </p:nvSpPr>
        <p:spPr>
          <a:xfrm>
            <a:off x="7477298" y="78386"/>
            <a:ext cx="4714702" cy="1169551"/>
          </a:xfrm>
          <a:prstGeom prst="rect">
            <a:avLst/>
          </a:prstGeom>
          <a:noFill/>
        </p:spPr>
        <p:txBody>
          <a:bodyPr wrap="square" rtlCol="0">
            <a:spAutoFit/>
          </a:bodyPr>
          <a:lstStyle/>
          <a:p>
            <a:r>
              <a:rPr lang="pt-BR" sz="1000" dirty="0">
                <a:latin typeface="Arial" panose="020B0604020202020204" pitchFamily="34" charset="0"/>
                <a:cs typeface="Arial" panose="020B0604020202020204" pitchFamily="34" charset="0"/>
              </a:rPr>
              <a:t>Peres Maria Fernanda Tourinho, Almeida Juliana Feliciano de, Vicentin Diego, </a:t>
            </a:r>
            <a:r>
              <a:rPr lang="pt-BR" sz="1000" dirty="0" err="1">
                <a:latin typeface="Arial" panose="020B0604020202020204" pitchFamily="34" charset="0"/>
                <a:cs typeface="Arial" panose="020B0604020202020204" pitchFamily="34" charset="0"/>
              </a:rPr>
              <a:t>Ruotti</a:t>
            </a:r>
            <a:r>
              <a:rPr lang="pt-BR" sz="1000" dirty="0">
                <a:latin typeface="Arial" panose="020B0604020202020204" pitchFamily="34" charset="0"/>
                <a:cs typeface="Arial" panose="020B0604020202020204" pitchFamily="34" charset="0"/>
              </a:rPr>
              <a:t> </a:t>
            </a:r>
            <a:r>
              <a:rPr lang="pt-BR" sz="1000" dirty="0" err="1">
                <a:latin typeface="Arial" panose="020B0604020202020204" pitchFamily="34" charset="0"/>
                <a:cs typeface="Arial" panose="020B0604020202020204" pitchFamily="34" charset="0"/>
              </a:rPr>
              <a:t>Caren</a:t>
            </a:r>
            <a:r>
              <a:rPr lang="pt-BR" sz="1000" dirty="0">
                <a:latin typeface="Arial" panose="020B0604020202020204" pitchFamily="34" charset="0"/>
                <a:cs typeface="Arial" panose="020B0604020202020204" pitchFamily="34" charset="0"/>
              </a:rPr>
              <a:t>, Nery Marcelo Batista, Cerda Magdalena et al . Evolução dos homicídios e indicadores de segurança pública no Município de São Paulo entre 1996 a 2008: um estudo ecológico de séries temporais. Ciênc. saúde coletiva  [Internet]. 2012  </a:t>
            </a:r>
            <a:r>
              <a:rPr lang="pt-BR" sz="1000" dirty="0" err="1">
                <a:latin typeface="Arial" panose="020B0604020202020204" pitchFamily="34" charset="0"/>
                <a:cs typeface="Arial" panose="020B0604020202020204" pitchFamily="34" charset="0"/>
              </a:rPr>
              <a:t>Dec</a:t>
            </a:r>
            <a:r>
              <a:rPr lang="pt-BR" sz="1000" dirty="0">
                <a:latin typeface="Arial" panose="020B0604020202020204" pitchFamily="34" charset="0"/>
                <a:cs typeface="Arial" panose="020B0604020202020204" pitchFamily="34" charset="0"/>
              </a:rPr>
              <a:t> [</a:t>
            </a:r>
            <a:r>
              <a:rPr lang="pt-BR" sz="1000" dirty="0" err="1">
                <a:latin typeface="Arial" panose="020B0604020202020204" pitchFamily="34" charset="0"/>
                <a:cs typeface="Arial" panose="020B0604020202020204" pitchFamily="34" charset="0"/>
              </a:rPr>
              <a:t>cited</a:t>
            </a:r>
            <a:r>
              <a:rPr lang="pt-BR" sz="1000" dirty="0">
                <a:latin typeface="Arial" panose="020B0604020202020204" pitchFamily="34" charset="0"/>
                <a:cs typeface="Arial" panose="020B0604020202020204" pitchFamily="34" charset="0"/>
              </a:rPr>
              <a:t>  2019  May  08] ;  17( 12 ): 3249-3257. </a:t>
            </a:r>
            <a:r>
              <a:rPr lang="pt-BR" sz="1000" dirty="0" err="1">
                <a:latin typeface="Arial" panose="020B0604020202020204" pitchFamily="34" charset="0"/>
                <a:cs typeface="Arial" panose="020B0604020202020204" pitchFamily="34" charset="0"/>
              </a:rPr>
              <a:t>Available</a:t>
            </a:r>
            <a:r>
              <a:rPr lang="pt-BR" sz="1000" dirty="0">
                <a:latin typeface="Arial" panose="020B0604020202020204" pitchFamily="34" charset="0"/>
                <a:cs typeface="Arial" panose="020B0604020202020204" pitchFamily="34" charset="0"/>
              </a:rPr>
              <a:t> </a:t>
            </a:r>
            <a:r>
              <a:rPr lang="pt-BR" sz="1000" dirty="0" err="1">
                <a:latin typeface="Arial" panose="020B0604020202020204" pitchFamily="34" charset="0"/>
                <a:cs typeface="Arial" panose="020B0604020202020204" pitchFamily="34" charset="0"/>
              </a:rPr>
              <a:t>from</a:t>
            </a:r>
            <a:r>
              <a:rPr lang="pt-BR" sz="1000" dirty="0">
                <a:latin typeface="Arial" panose="020B0604020202020204" pitchFamily="34" charset="0"/>
                <a:cs typeface="Arial" panose="020B0604020202020204" pitchFamily="34" charset="0"/>
              </a:rPr>
              <a:t>: </a:t>
            </a:r>
            <a:r>
              <a:rPr lang="pt-BR" sz="1000" dirty="0">
                <a:latin typeface="Arial" panose="020B0604020202020204" pitchFamily="34" charset="0"/>
                <a:cs typeface="Arial" panose="020B0604020202020204" pitchFamily="34" charset="0"/>
                <a:hlinkClick r:id="rId5"/>
              </a:rPr>
              <a:t>http://</a:t>
            </a:r>
            <a:r>
              <a:rPr lang="pt-BR" sz="1000" dirty="0" smtClean="0">
                <a:latin typeface="Arial" panose="020B0604020202020204" pitchFamily="34" charset="0"/>
                <a:cs typeface="Arial" panose="020B0604020202020204" pitchFamily="34" charset="0"/>
                <a:hlinkClick r:id="rId5"/>
              </a:rPr>
              <a:t>www.scielo.br/scielo.php?script=sci_arttext&amp;pid=S1413-81232012001200010&amp;lng=en</a:t>
            </a:r>
            <a:r>
              <a:rPr lang="pt-BR"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923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2895" y="299603"/>
            <a:ext cx="8062856" cy="629660"/>
          </a:xfrm>
          <a:prstGeom prst="rect">
            <a:avLst/>
          </a:prstGeom>
        </p:spPr>
        <p:txBody>
          <a:bodyPr vert="horz" wrap="square" lIns="0" tIns="13970" rIns="0" bIns="0" rtlCol="0">
            <a:spAutoFit/>
          </a:bodyPr>
          <a:lstStyle/>
          <a:p>
            <a:pPr marL="2299335" marR="5080" indent="-2286635">
              <a:spcBef>
                <a:spcPts val="110"/>
              </a:spcBef>
            </a:pPr>
            <a:r>
              <a:rPr lang="pt-BR" sz="4000" dirty="0" smtClean="0">
                <a:solidFill>
                  <a:schemeClr val="tx1"/>
                </a:solidFill>
              </a:rPr>
              <a:t>Relação entre exposição e efeito</a:t>
            </a:r>
            <a:endParaRPr sz="4000" dirty="0">
              <a:solidFill>
                <a:schemeClr val="tx1"/>
              </a:solidFill>
            </a:endParaRPr>
          </a:p>
        </p:txBody>
      </p:sp>
      <p:sp>
        <p:nvSpPr>
          <p:cNvPr id="3" name="object 3"/>
          <p:cNvSpPr/>
          <p:nvPr/>
        </p:nvSpPr>
        <p:spPr>
          <a:xfrm>
            <a:off x="1868424" y="2310384"/>
            <a:ext cx="2334768" cy="140512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919288" y="2341626"/>
            <a:ext cx="2232025" cy="1303274"/>
          </a:xfrm>
          <a:prstGeom prst="rect">
            <a:avLst/>
          </a:prstGeom>
          <a:solidFill>
            <a:schemeClr val="accent6">
              <a:lumMod val="20000"/>
              <a:lumOff val="80000"/>
            </a:schemeClr>
          </a:solidFill>
        </p:spPr>
        <p:txBody>
          <a:bodyPr wrap="square" lIns="0" tIns="0" rIns="0" bIns="0" rtlCol="0"/>
          <a:lstStyle/>
          <a:p>
            <a:endParaRPr>
              <a:solidFill>
                <a:prstClr val="black"/>
              </a:solidFill>
            </a:endParaRPr>
          </a:p>
        </p:txBody>
      </p:sp>
      <p:sp>
        <p:nvSpPr>
          <p:cNvPr id="5" name="object 5"/>
          <p:cNvSpPr txBox="1"/>
          <p:nvPr/>
        </p:nvSpPr>
        <p:spPr>
          <a:xfrm>
            <a:off x="1919288" y="2341627"/>
            <a:ext cx="2232025" cy="946413"/>
          </a:xfrm>
          <a:prstGeom prst="rect">
            <a:avLst/>
          </a:prstGeom>
          <a:ln w="9525">
            <a:solidFill>
              <a:srgbClr val="F8F8F8"/>
            </a:solidFill>
          </a:ln>
        </p:spPr>
        <p:txBody>
          <a:bodyPr vert="horz" wrap="square" lIns="0" tIns="0" rIns="0" bIns="0" rtlCol="0">
            <a:spAutoFit/>
          </a:bodyPr>
          <a:lstStyle/>
          <a:p>
            <a:endParaRPr sz="2550" dirty="0">
              <a:solidFill>
                <a:prstClr val="black"/>
              </a:solidFill>
              <a:latin typeface="Times New Roman"/>
              <a:cs typeface="Times New Roman"/>
            </a:endParaRPr>
          </a:p>
          <a:p>
            <a:pPr marL="1905" algn="ctr"/>
            <a:r>
              <a:rPr b="1" spc="-10" dirty="0">
                <a:solidFill>
                  <a:prstClr val="black"/>
                </a:solidFill>
                <a:latin typeface="Arial"/>
                <a:cs typeface="Arial"/>
              </a:rPr>
              <a:t>EXPOSIÇÃO</a:t>
            </a:r>
            <a:endParaRPr dirty="0">
              <a:solidFill>
                <a:prstClr val="black"/>
              </a:solidFill>
              <a:latin typeface="Arial"/>
              <a:cs typeface="Arial"/>
            </a:endParaRPr>
          </a:p>
          <a:p>
            <a:pPr marL="5080" algn="ctr"/>
            <a:r>
              <a:rPr b="1" spc="-10" dirty="0">
                <a:solidFill>
                  <a:prstClr val="black"/>
                </a:solidFill>
                <a:latin typeface="Arial"/>
                <a:cs typeface="Arial"/>
              </a:rPr>
              <a:t>CAUSA</a:t>
            </a:r>
            <a:endParaRPr dirty="0">
              <a:solidFill>
                <a:prstClr val="black"/>
              </a:solidFill>
              <a:latin typeface="Arial"/>
              <a:cs typeface="Arial"/>
            </a:endParaRPr>
          </a:p>
        </p:txBody>
      </p:sp>
      <p:sp>
        <p:nvSpPr>
          <p:cNvPr id="6" name="object 6"/>
          <p:cNvSpPr/>
          <p:nvPr/>
        </p:nvSpPr>
        <p:spPr>
          <a:xfrm>
            <a:off x="7918703" y="2310385"/>
            <a:ext cx="2331720" cy="97765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7967727" y="2341626"/>
            <a:ext cx="2232025" cy="130327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4245865" y="2307336"/>
            <a:ext cx="3630167" cy="835151"/>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5300472" y="2474977"/>
            <a:ext cx="1399031" cy="43281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295775" y="2341626"/>
            <a:ext cx="3529076" cy="72059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4295776" y="2341627"/>
            <a:ext cx="3529329" cy="720725"/>
          </a:xfrm>
          <a:custGeom>
            <a:avLst/>
            <a:gdLst/>
            <a:ahLst/>
            <a:cxnLst/>
            <a:rect l="l" t="t" r="r" b="b"/>
            <a:pathLst>
              <a:path w="3529329" h="720725">
                <a:moveTo>
                  <a:pt x="0" y="180086"/>
                </a:moveTo>
                <a:lnTo>
                  <a:pt x="3168650" y="180086"/>
                </a:lnTo>
                <a:lnTo>
                  <a:pt x="3168650" y="0"/>
                </a:lnTo>
                <a:lnTo>
                  <a:pt x="3529076" y="360299"/>
                </a:lnTo>
                <a:lnTo>
                  <a:pt x="3168650" y="720598"/>
                </a:lnTo>
                <a:lnTo>
                  <a:pt x="3168650" y="540512"/>
                </a:lnTo>
                <a:lnTo>
                  <a:pt x="0" y="540512"/>
                </a:lnTo>
                <a:lnTo>
                  <a:pt x="0" y="180086"/>
                </a:lnTo>
                <a:close/>
              </a:path>
            </a:pathLst>
          </a:custGeom>
          <a:ln w="9525">
            <a:solidFill>
              <a:srgbClr val="2E2E97"/>
            </a:solidFill>
          </a:ln>
        </p:spPr>
        <p:txBody>
          <a:bodyPr wrap="square" lIns="0" tIns="0" rIns="0" bIns="0" rtlCol="0"/>
          <a:lstStyle/>
          <a:p>
            <a:endParaRPr>
              <a:solidFill>
                <a:prstClr val="black"/>
              </a:solidFill>
            </a:endParaRPr>
          </a:p>
        </p:txBody>
      </p:sp>
      <p:sp>
        <p:nvSpPr>
          <p:cNvPr id="13" name="object 13"/>
          <p:cNvSpPr txBox="1"/>
          <p:nvPr/>
        </p:nvSpPr>
        <p:spPr>
          <a:xfrm>
            <a:off x="5473446" y="2547062"/>
            <a:ext cx="995044" cy="300355"/>
          </a:xfrm>
          <a:prstGeom prst="rect">
            <a:avLst/>
          </a:prstGeom>
        </p:spPr>
        <p:txBody>
          <a:bodyPr vert="horz" wrap="square" lIns="0" tIns="12700" rIns="0" bIns="0" rtlCol="0">
            <a:spAutoFit/>
          </a:bodyPr>
          <a:lstStyle/>
          <a:p>
            <a:pPr marL="12700">
              <a:spcBef>
                <a:spcPts val="100"/>
              </a:spcBef>
            </a:pPr>
            <a:r>
              <a:rPr dirty="0">
                <a:solidFill>
                  <a:srgbClr val="FFFFFF"/>
                </a:solidFill>
                <a:latin typeface="Arial"/>
                <a:cs typeface="Arial"/>
              </a:rPr>
              <a:t>C</a:t>
            </a:r>
            <a:r>
              <a:rPr spc="-20" dirty="0">
                <a:solidFill>
                  <a:srgbClr val="FFFFFF"/>
                </a:solidFill>
                <a:latin typeface="Arial"/>
                <a:cs typeface="Arial"/>
              </a:rPr>
              <a:t>O</a:t>
            </a:r>
            <a:r>
              <a:rPr spc="-15" dirty="0">
                <a:solidFill>
                  <a:srgbClr val="FFFFFF"/>
                </a:solidFill>
                <a:latin typeface="Arial"/>
                <a:cs typeface="Arial"/>
              </a:rPr>
              <a:t>O</a:t>
            </a:r>
            <a:r>
              <a:rPr spc="-30" dirty="0">
                <a:solidFill>
                  <a:srgbClr val="FFFFFF"/>
                </a:solidFill>
                <a:latin typeface="Arial"/>
                <a:cs typeface="Arial"/>
              </a:rPr>
              <a:t>R</a:t>
            </a:r>
            <a:r>
              <a:rPr spc="-25" dirty="0">
                <a:solidFill>
                  <a:srgbClr val="FFFFFF"/>
                </a:solidFill>
                <a:latin typeface="Arial"/>
                <a:cs typeface="Arial"/>
              </a:rPr>
              <a:t>T</a:t>
            </a:r>
            <a:r>
              <a:rPr dirty="0">
                <a:solidFill>
                  <a:srgbClr val="FFFFFF"/>
                </a:solidFill>
                <a:latin typeface="Arial"/>
                <a:cs typeface="Arial"/>
              </a:rPr>
              <a:t>E</a:t>
            </a:r>
            <a:endParaRPr>
              <a:solidFill>
                <a:prstClr val="black"/>
              </a:solidFill>
              <a:latin typeface="Arial"/>
              <a:cs typeface="Arial"/>
            </a:endParaRPr>
          </a:p>
        </p:txBody>
      </p:sp>
      <p:sp>
        <p:nvSpPr>
          <p:cNvPr id="14" name="object 14"/>
          <p:cNvSpPr/>
          <p:nvPr/>
        </p:nvSpPr>
        <p:spPr>
          <a:xfrm>
            <a:off x="4245865" y="2889504"/>
            <a:ext cx="3630167" cy="82905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4980432" y="3054096"/>
            <a:ext cx="2401824" cy="432815"/>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4295775" y="2917826"/>
            <a:ext cx="3529076" cy="72707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4295776" y="2917826"/>
            <a:ext cx="3529329" cy="727075"/>
          </a:xfrm>
          <a:custGeom>
            <a:avLst/>
            <a:gdLst/>
            <a:ahLst/>
            <a:cxnLst/>
            <a:rect l="l" t="t" r="r" b="b"/>
            <a:pathLst>
              <a:path w="3529329" h="727075">
                <a:moveTo>
                  <a:pt x="0" y="363600"/>
                </a:moveTo>
                <a:lnTo>
                  <a:pt x="363600" y="0"/>
                </a:lnTo>
                <a:lnTo>
                  <a:pt x="363600" y="181737"/>
                </a:lnTo>
                <a:lnTo>
                  <a:pt x="3529076" y="181737"/>
                </a:lnTo>
                <a:lnTo>
                  <a:pt x="3529076" y="545338"/>
                </a:lnTo>
                <a:lnTo>
                  <a:pt x="363600" y="545338"/>
                </a:lnTo>
                <a:lnTo>
                  <a:pt x="363600" y="727075"/>
                </a:lnTo>
                <a:lnTo>
                  <a:pt x="0" y="363600"/>
                </a:lnTo>
                <a:close/>
              </a:path>
            </a:pathLst>
          </a:custGeom>
          <a:ln w="9525">
            <a:solidFill>
              <a:srgbClr val="F8F8F8"/>
            </a:solidFill>
          </a:ln>
        </p:spPr>
        <p:txBody>
          <a:bodyPr wrap="square" lIns="0" tIns="0" rIns="0" bIns="0" rtlCol="0"/>
          <a:lstStyle/>
          <a:p>
            <a:endParaRPr>
              <a:solidFill>
                <a:prstClr val="black"/>
              </a:solidFill>
            </a:endParaRPr>
          </a:p>
        </p:txBody>
      </p:sp>
      <p:sp>
        <p:nvSpPr>
          <p:cNvPr id="18" name="object 18"/>
          <p:cNvSpPr txBox="1"/>
          <p:nvPr/>
        </p:nvSpPr>
        <p:spPr>
          <a:xfrm>
            <a:off x="5151882" y="3126690"/>
            <a:ext cx="1997710" cy="300355"/>
          </a:xfrm>
          <a:prstGeom prst="rect">
            <a:avLst/>
          </a:prstGeom>
        </p:spPr>
        <p:txBody>
          <a:bodyPr vert="horz" wrap="square" lIns="0" tIns="12700" rIns="0" bIns="0" rtlCol="0">
            <a:spAutoFit/>
          </a:bodyPr>
          <a:lstStyle/>
          <a:p>
            <a:pPr marL="12700">
              <a:spcBef>
                <a:spcPts val="100"/>
              </a:spcBef>
            </a:pPr>
            <a:r>
              <a:rPr spc="-5" dirty="0">
                <a:solidFill>
                  <a:prstClr val="black"/>
                </a:solidFill>
                <a:latin typeface="Arial"/>
                <a:cs typeface="Arial"/>
              </a:rPr>
              <a:t>CASO</a:t>
            </a:r>
            <a:r>
              <a:rPr spc="-85" dirty="0">
                <a:solidFill>
                  <a:prstClr val="black"/>
                </a:solidFill>
                <a:latin typeface="Arial"/>
                <a:cs typeface="Arial"/>
              </a:rPr>
              <a:t> </a:t>
            </a:r>
            <a:r>
              <a:rPr spc="-10" dirty="0">
                <a:solidFill>
                  <a:prstClr val="black"/>
                </a:solidFill>
                <a:latin typeface="Arial"/>
                <a:cs typeface="Arial"/>
              </a:rPr>
              <a:t>CONTROLE</a:t>
            </a:r>
            <a:endParaRPr>
              <a:solidFill>
                <a:prstClr val="black"/>
              </a:solidFill>
              <a:latin typeface="Arial"/>
              <a:cs typeface="Arial"/>
            </a:endParaRPr>
          </a:p>
        </p:txBody>
      </p:sp>
      <p:sp>
        <p:nvSpPr>
          <p:cNvPr id="19" name="object 19"/>
          <p:cNvSpPr/>
          <p:nvPr/>
        </p:nvSpPr>
        <p:spPr>
          <a:xfrm>
            <a:off x="4099560" y="4020311"/>
            <a:ext cx="3919728" cy="1255776"/>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0" name="object 20"/>
          <p:cNvSpPr/>
          <p:nvPr/>
        </p:nvSpPr>
        <p:spPr>
          <a:xfrm>
            <a:off x="6013704" y="4602480"/>
            <a:ext cx="91439" cy="9143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4151248" y="4049777"/>
            <a:ext cx="3816350" cy="1152525"/>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4151248" y="4049777"/>
            <a:ext cx="3816350" cy="1152525"/>
          </a:xfrm>
          <a:custGeom>
            <a:avLst/>
            <a:gdLst/>
            <a:ahLst/>
            <a:cxnLst/>
            <a:rect l="l" t="t" r="r" b="b"/>
            <a:pathLst>
              <a:path w="3816350" h="1152525">
                <a:moveTo>
                  <a:pt x="3816350" y="0"/>
                </a:moveTo>
                <a:lnTo>
                  <a:pt x="3816350" y="576199"/>
                </a:lnTo>
                <a:lnTo>
                  <a:pt x="1908175" y="1152525"/>
                </a:lnTo>
                <a:lnTo>
                  <a:pt x="0" y="576199"/>
                </a:lnTo>
                <a:lnTo>
                  <a:pt x="0" y="0"/>
                </a:lnTo>
                <a:lnTo>
                  <a:pt x="1908175" y="576199"/>
                </a:lnTo>
                <a:lnTo>
                  <a:pt x="3816350" y="0"/>
                </a:lnTo>
                <a:close/>
              </a:path>
            </a:pathLst>
          </a:custGeom>
          <a:ln w="9525">
            <a:solidFill>
              <a:srgbClr val="B6DCDF"/>
            </a:solidFill>
          </a:ln>
        </p:spPr>
        <p:txBody>
          <a:bodyPr wrap="square" lIns="0" tIns="0" rIns="0" bIns="0" rtlCol="0"/>
          <a:lstStyle/>
          <a:p>
            <a:endParaRPr>
              <a:solidFill>
                <a:prstClr val="black"/>
              </a:solidFill>
            </a:endParaRPr>
          </a:p>
        </p:txBody>
      </p:sp>
      <p:sp>
        <p:nvSpPr>
          <p:cNvPr id="23" name="object 23"/>
          <p:cNvSpPr/>
          <p:nvPr/>
        </p:nvSpPr>
        <p:spPr>
          <a:xfrm>
            <a:off x="5105400" y="4614671"/>
            <a:ext cx="2023872" cy="384048"/>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6812279" y="4614671"/>
            <a:ext cx="381000" cy="384048"/>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25" name="object 25"/>
          <p:cNvSpPr txBox="1"/>
          <p:nvPr/>
        </p:nvSpPr>
        <p:spPr>
          <a:xfrm>
            <a:off x="5239259" y="4672710"/>
            <a:ext cx="1731645" cy="299720"/>
          </a:xfrm>
          <a:prstGeom prst="rect">
            <a:avLst/>
          </a:prstGeom>
        </p:spPr>
        <p:txBody>
          <a:bodyPr vert="horz" wrap="square" lIns="0" tIns="12700" rIns="0" bIns="0" rtlCol="0">
            <a:spAutoFit/>
          </a:bodyPr>
          <a:lstStyle/>
          <a:p>
            <a:pPr marL="12700">
              <a:spcBef>
                <a:spcPts val="100"/>
              </a:spcBef>
            </a:pPr>
            <a:r>
              <a:rPr b="1" spc="-10" dirty="0">
                <a:solidFill>
                  <a:prstClr val="black"/>
                </a:solidFill>
                <a:latin typeface="Arial"/>
                <a:cs typeface="Arial"/>
              </a:rPr>
              <a:t>TRANSVERSAL</a:t>
            </a:r>
            <a:endParaRPr>
              <a:solidFill>
                <a:prstClr val="black"/>
              </a:solidFill>
              <a:latin typeface="Arial"/>
              <a:cs typeface="Arial"/>
            </a:endParaRPr>
          </a:p>
        </p:txBody>
      </p:sp>
      <p:sp>
        <p:nvSpPr>
          <p:cNvPr id="26" name="CaixaDeTexto 25"/>
          <p:cNvSpPr txBox="1"/>
          <p:nvPr/>
        </p:nvSpPr>
        <p:spPr>
          <a:xfrm>
            <a:off x="4572000" y="1944906"/>
            <a:ext cx="2810256" cy="369332"/>
          </a:xfrm>
          <a:prstGeom prst="rect">
            <a:avLst/>
          </a:prstGeom>
          <a:noFill/>
        </p:spPr>
        <p:txBody>
          <a:bodyPr wrap="square" rtlCol="0">
            <a:spAutoFit/>
          </a:bodyPr>
          <a:lstStyle/>
          <a:p>
            <a:r>
              <a:rPr lang="pt-BR" dirty="0" smtClean="0">
                <a:solidFill>
                  <a:schemeClr val="accent2">
                    <a:lumMod val="75000"/>
                  </a:schemeClr>
                </a:solidFill>
              </a:rPr>
              <a:t>LONGITUDINAIS - TEMPO</a:t>
            </a:r>
            <a:endParaRPr lang="pt-BR" dirty="0">
              <a:solidFill>
                <a:schemeClr val="accent2">
                  <a:lumMod val="75000"/>
                </a:schemeClr>
              </a:solidFill>
            </a:endParaRPr>
          </a:p>
        </p:txBody>
      </p:sp>
      <p:sp>
        <p:nvSpPr>
          <p:cNvPr id="27" name="Seta para a esquerda 26"/>
          <p:cNvSpPr/>
          <p:nvPr/>
        </p:nvSpPr>
        <p:spPr>
          <a:xfrm>
            <a:off x="4273363" y="1674024"/>
            <a:ext cx="1526802" cy="251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p:cNvSpPr/>
          <p:nvPr/>
        </p:nvSpPr>
        <p:spPr>
          <a:xfrm>
            <a:off x="5940361" y="1683774"/>
            <a:ext cx="1655951" cy="23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eta para baixo 28"/>
          <p:cNvSpPr/>
          <p:nvPr/>
        </p:nvSpPr>
        <p:spPr>
          <a:xfrm>
            <a:off x="5940361" y="5014434"/>
            <a:ext cx="164782" cy="639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8086165" y="2626659"/>
            <a:ext cx="1927411" cy="646331"/>
          </a:xfrm>
          <a:prstGeom prst="rect">
            <a:avLst/>
          </a:prstGeom>
          <a:noFill/>
        </p:spPr>
        <p:txBody>
          <a:bodyPr wrap="square" rtlCol="0">
            <a:spAutoFit/>
          </a:bodyPr>
          <a:lstStyle/>
          <a:p>
            <a:pPr algn="ctr"/>
            <a:r>
              <a:rPr lang="pt-BR" b="1" dirty="0" smtClean="0">
                <a:latin typeface="Arial" panose="020B0604020202020204" pitchFamily="34" charset="0"/>
                <a:cs typeface="Arial" panose="020B0604020202020204" pitchFamily="34" charset="0"/>
              </a:rPr>
              <a:t>DOENÇA</a:t>
            </a:r>
          </a:p>
          <a:p>
            <a:pPr algn="ctr"/>
            <a:r>
              <a:rPr lang="pt-BR" b="1" dirty="0" smtClean="0">
                <a:latin typeface="Arial" panose="020B0604020202020204" pitchFamily="34" charset="0"/>
                <a:cs typeface="Arial" panose="020B0604020202020204" pitchFamily="34" charset="0"/>
              </a:rPr>
              <a:t>EFEITO</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0847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448936" y="1348181"/>
            <a:ext cx="11194184" cy="3672000"/>
          </a:xfrm>
          <a:prstGeom prst="rect">
            <a:avLst/>
          </a:prstGeom>
        </p:spPr>
      </p:pic>
      <p:pic>
        <p:nvPicPr>
          <p:cNvPr id="6" name="Imagem 5"/>
          <p:cNvPicPr>
            <a:picLocks noChangeAspect="1"/>
          </p:cNvPicPr>
          <p:nvPr/>
        </p:nvPicPr>
        <p:blipFill>
          <a:blip r:embed="rId3"/>
          <a:stretch>
            <a:fillRect/>
          </a:stretch>
        </p:blipFill>
        <p:spPr>
          <a:xfrm>
            <a:off x="448936" y="120186"/>
            <a:ext cx="11194184" cy="1224533"/>
          </a:xfrm>
          <a:prstGeom prst="rect">
            <a:avLst/>
          </a:prstGeom>
        </p:spPr>
      </p:pic>
      <p:sp>
        <p:nvSpPr>
          <p:cNvPr id="2" name="CaixaDeTexto 1"/>
          <p:cNvSpPr txBox="1"/>
          <p:nvPr/>
        </p:nvSpPr>
        <p:spPr>
          <a:xfrm>
            <a:off x="4705738" y="5055069"/>
            <a:ext cx="7351791" cy="1015663"/>
          </a:xfrm>
          <a:prstGeom prst="rect">
            <a:avLst/>
          </a:prstGeom>
          <a:noFill/>
        </p:spPr>
        <p:txBody>
          <a:bodyPr wrap="square" rtlCol="0">
            <a:spAutoFit/>
          </a:bodyPr>
          <a:lstStyle/>
          <a:p>
            <a:r>
              <a:rPr lang="pt-BR" sz="1200" dirty="0">
                <a:latin typeface="Arial" panose="020B0604020202020204" pitchFamily="34" charset="0"/>
                <a:cs typeface="Arial" panose="020B0604020202020204" pitchFamily="34" charset="0"/>
              </a:rPr>
              <a:t>Peres Maria Fernanda Tourinho, Almeida Juliana Feliciano de, Vicentin Diego, </a:t>
            </a:r>
            <a:r>
              <a:rPr lang="pt-BR" sz="1200" dirty="0" err="1">
                <a:latin typeface="Arial" panose="020B0604020202020204" pitchFamily="34" charset="0"/>
                <a:cs typeface="Arial" panose="020B0604020202020204" pitchFamily="34" charset="0"/>
              </a:rPr>
              <a:t>Ruotti</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Caren</a:t>
            </a:r>
            <a:r>
              <a:rPr lang="pt-BR" sz="1200" dirty="0">
                <a:latin typeface="Arial" panose="020B0604020202020204" pitchFamily="34" charset="0"/>
                <a:cs typeface="Arial" panose="020B0604020202020204" pitchFamily="34" charset="0"/>
              </a:rPr>
              <a:t>, Nery Marcelo Batista, Cerda Magdalena et al . Evolução dos homicídios e indicadores de segurança pública no Município de São Paulo entre 1996 a 2008: um estudo ecológico de séries temporais. Ciênc. saúde coletiva  [Internet]. 2012  </a:t>
            </a:r>
            <a:r>
              <a:rPr lang="pt-BR" sz="1200" dirty="0" err="1">
                <a:latin typeface="Arial" panose="020B0604020202020204" pitchFamily="34" charset="0"/>
                <a:cs typeface="Arial" panose="020B0604020202020204" pitchFamily="34" charset="0"/>
              </a:rPr>
              <a:t>Dec</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cited</a:t>
            </a:r>
            <a:r>
              <a:rPr lang="pt-BR" sz="1200" dirty="0">
                <a:latin typeface="Arial" panose="020B0604020202020204" pitchFamily="34" charset="0"/>
                <a:cs typeface="Arial" panose="020B0604020202020204" pitchFamily="34" charset="0"/>
              </a:rPr>
              <a:t>  2019  May  08] ;  17( 12 ): 3249-3257. </a:t>
            </a:r>
            <a:r>
              <a:rPr lang="pt-BR" sz="1200" dirty="0" err="1">
                <a:latin typeface="Arial" panose="020B0604020202020204" pitchFamily="34" charset="0"/>
                <a:cs typeface="Arial" panose="020B0604020202020204" pitchFamily="34" charset="0"/>
              </a:rPr>
              <a:t>Available</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from</a:t>
            </a:r>
            <a:r>
              <a:rPr lang="pt-BR" sz="1200" dirty="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hlinkClick r:id="rId4"/>
              </a:rPr>
              <a:t>http://</a:t>
            </a:r>
            <a:r>
              <a:rPr lang="pt-BR" sz="1200" dirty="0" smtClean="0">
                <a:latin typeface="Arial" panose="020B0604020202020204" pitchFamily="34" charset="0"/>
                <a:cs typeface="Arial" panose="020B0604020202020204" pitchFamily="34" charset="0"/>
                <a:hlinkClick r:id="rId4"/>
              </a:rPr>
              <a:t>www.scielo.br/scielo.php?script=sci_arttext&amp;pid=S1413-81232012001200010&amp;lng=en</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8153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rgbClr val="CC0099"/>
                </a:solidFill>
                <a:latin typeface="Arial" panose="020B0604020202020204" pitchFamily="34" charset="0"/>
                <a:cs typeface="Arial" panose="020B0604020202020204" pitchFamily="34" charset="0"/>
              </a:rPr>
              <a:t>Diferenças nos delineamentos</a:t>
            </a:r>
            <a:endParaRPr lang="pt-BR" sz="3200" dirty="0">
              <a:solidFill>
                <a:srgbClr val="CC0099"/>
              </a:solidFill>
              <a:latin typeface="Arial" panose="020B0604020202020204" pitchFamily="34" charset="0"/>
              <a:cs typeface="Arial" panose="020B0604020202020204" pitchFamily="34" charset="0"/>
            </a:endParaRPr>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1579" y="2004300"/>
            <a:ext cx="9434278" cy="4068000"/>
          </a:xfrm>
          <a:prstGeom prst="rect">
            <a:avLst/>
          </a:prstGeom>
          <a:noFill/>
          <a:ln>
            <a:noFill/>
          </a:ln>
        </p:spPr>
      </p:pic>
    </p:spTree>
    <p:extLst>
      <p:ext uri="{BB962C8B-B14F-4D97-AF65-F5344CB8AC3E}">
        <p14:creationId xmlns:p14="http://schemas.microsoft.com/office/powerpoint/2010/main" val="2520911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4294967295"/>
          </p:nvPr>
        </p:nvPicPr>
        <p:blipFill>
          <a:blip r:embed="rId2"/>
          <a:stretch>
            <a:fillRect/>
          </a:stretch>
        </p:blipFill>
        <p:spPr>
          <a:xfrm>
            <a:off x="2737475" y="115888"/>
            <a:ext cx="8959850" cy="6605587"/>
          </a:xfrm>
          <a:prstGeom prst="rect">
            <a:avLst/>
          </a:prstGeom>
        </p:spPr>
      </p:pic>
      <p:sp>
        <p:nvSpPr>
          <p:cNvPr id="2" name="CaixaDeTexto 1"/>
          <p:cNvSpPr txBox="1"/>
          <p:nvPr/>
        </p:nvSpPr>
        <p:spPr>
          <a:xfrm>
            <a:off x="3435628" y="596881"/>
            <a:ext cx="1717963" cy="711200"/>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2635979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715" y="804519"/>
            <a:ext cx="11467475" cy="1049235"/>
          </a:xfrm>
        </p:spPr>
        <p:txBody>
          <a:bodyPr>
            <a:noAutofit/>
          </a:bodyPr>
          <a:lstStyle/>
          <a:p>
            <a:r>
              <a:rPr lang="pt-BR" sz="2800" b="1" dirty="0">
                <a:solidFill>
                  <a:srgbClr val="CC0099"/>
                </a:solidFill>
                <a:latin typeface="Arial" panose="020B0604020202020204" pitchFamily="34" charset="0"/>
                <a:cs typeface="Arial" panose="020B0604020202020204" pitchFamily="34" charset="0"/>
              </a:rPr>
              <a:t>Erros potenciais em estudos epidemiológicos:</a:t>
            </a:r>
            <a:r>
              <a:rPr lang="pt-BR" sz="2800" dirty="0">
                <a:solidFill>
                  <a:srgbClr val="CC0099"/>
                </a:solidFill>
                <a:latin typeface="Arial" panose="020B0604020202020204" pitchFamily="34" charset="0"/>
                <a:cs typeface="Arial" panose="020B0604020202020204" pitchFamily="34" charset="0"/>
              </a:rPr>
              <a:t/>
            </a:r>
            <a:br>
              <a:rPr lang="pt-BR" sz="2800" dirty="0">
                <a:solidFill>
                  <a:srgbClr val="CC0099"/>
                </a:solidFill>
                <a:latin typeface="Arial" panose="020B0604020202020204" pitchFamily="34" charset="0"/>
                <a:cs typeface="Arial" panose="020B0604020202020204" pitchFamily="34" charset="0"/>
              </a:rPr>
            </a:br>
            <a:endParaRPr lang="pt-BR" sz="2800" dirty="0">
              <a:solidFill>
                <a:srgbClr val="CC0099"/>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1603948"/>
            <a:ext cx="10972800" cy="4091910"/>
          </a:xfrm>
        </p:spPr>
        <p:txBody>
          <a:bodyPr>
            <a:normAutofit/>
          </a:bodyPr>
          <a:lstStyle/>
          <a:p>
            <a:pPr marL="0" indent="0">
              <a:buNone/>
            </a:pPr>
            <a:endParaRPr lang="pt-BR" dirty="0"/>
          </a:p>
          <a:p>
            <a:r>
              <a:rPr lang="pt-BR" dirty="0">
                <a:latin typeface="Arial" panose="020B0604020202020204" pitchFamily="34" charset="0"/>
                <a:cs typeface="Arial" panose="020B0604020202020204" pitchFamily="34" charset="0"/>
              </a:rPr>
              <a:t>Erros aleatórios e sistemáticos</a:t>
            </a:r>
          </a:p>
          <a:p>
            <a:r>
              <a:rPr lang="pt-BR" dirty="0">
                <a:latin typeface="Arial" panose="020B0604020202020204" pitchFamily="34" charset="0"/>
                <a:cs typeface="Arial" panose="020B0604020202020204" pitchFamily="34" charset="0"/>
              </a:rPr>
              <a:t>Tamanho da amostra</a:t>
            </a:r>
          </a:p>
          <a:p>
            <a:r>
              <a:rPr lang="pt-BR" dirty="0">
                <a:latin typeface="Arial" panose="020B0604020202020204" pitchFamily="34" charset="0"/>
                <a:cs typeface="Arial" panose="020B0604020202020204" pitchFamily="34" charset="0"/>
              </a:rPr>
              <a:t>Viés de Seleção</a:t>
            </a:r>
          </a:p>
          <a:p>
            <a:r>
              <a:rPr lang="pt-BR" dirty="0">
                <a:latin typeface="Arial" panose="020B0604020202020204" pitchFamily="34" charset="0"/>
                <a:cs typeface="Arial" panose="020B0604020202020204" pitchFamily="34" charset="0"/>
              </a:rPr>
              <a:t>Viés de mensuração ou de classificação</a:t>
            </a:r>
          </a:p>
          <a:p>
            <a:r>
              <a:rPr lang="pt-BR" dirty="0">
                <a:latin typeface="Arial" panose="020B0604020202020204" pitchFamily="34" charset="0"/>
                <a:cs typeface="Arial" panose="020B0604020202020204" pitchFamily="34" charset="0"/>
              </a:rPr>
              <a:t>Fator de confusão e seu controle (restrição, emparelhamento, estratificação)</a:t>
            </a:r>
          </a:p>
          <a:p>
            <a:r>
              <a:rPr lang="pt-BR" dirty="0">
                <a:latin typeface="Arial" panose="020B0604020202020204" pitchFamily="34" charset="0"/>
                <a:cs typeface="Arial" panose="020B0604020202020204" pitchFamily="34" charset="0"/>
              </a:rPr>
              <a:t>Validade interna e externa</a:t>
            </a:r>
          </a:p>
          <a:p>
            <a:r>
              <a:rPr lang="pt-BR" dirty="0">
                <a:latin typeface="Arial" panose="020B0604020202020204" pitchFamily="34" charset="0"/>
                <a:cs typeface="Arial" panose="020B0604020202020204" pitchFamily="34" charset="0"/>
              </a:rPr>
              <a:t>Confiabilidade</a:t>
            </a:r>
          </a:p>
          <a:p>
            <a:endParaRPr lang="pt-BR" dirty="0"/>
          </a:p>
        </p:txBody>
      </p:sp>
    </p:spTree>
    <p:extLst>
      <p:ext uri="{BB962C8B-B14F-4D97-AF65-F5344CB8AC3E}">
        <p14:creationId xmlns:p14="http://schemas.microsoft.com/office/powerpoint/2010/main" val="329772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solidFill>
                  <a:srgbClr val="CC0099"/>
                </a:solidFill>
                <a:latin typeface="Arial" panose="020B0604020202020204" pitchFamily="34" charset="0"/>
                <a:cs typeface="Arial" panose="020B0604020202020204" pitchFamily="34" charset="0"/>
              </a:rPr>
              <a:t>Vantagens e desvantagens</a:t>
            </a:r>
            <a:endParaRPr lang="pt-BR" sz="3600" dirty="0">
              <a:solidFill>
                <a:srgbClr val="CC0099"/>
              </a:solidFill>
              <a:latin typeface="Arial" panose="020B0604020202020204" pitchFamily="34" charset="0"/>
              <a:cs typeface="Arial" panose="020B0604020202020204" pitchFamily="34" charset="0"/>
            </a:endParaRPr>
          </a:p>
        </p:txBody>
      </p:sp>
      <p:pic>
        <p:nvPicPr>
          <p:cNvPr id="5" name="Espaço Reservado para Conteú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046384" y="2117257"/>
            <a:ext cx="10008470" cy="3528000"/>
          </a:xfrm>
          <a:prstGeom prst="rect">
            <a:avLst/>
          </a:prstGeom>
          <a:noFill/>
          <a:ln>
            <a:noFill/>
          </a:ln>
        </p:spPr>
      </p:pic>
    </p:spTree>
    <p:extLst>
      <p:ext uri="{BB962C8B-B14F-4D97-AF65-F5344CB8AC3E}">
        <p14:creationId xmlns:p14="http://schemas.microsoft.com/office/powerpoint/2010/main" val="26542337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0" name="Picture 240"/>
          <p:cNvPicPr>
            <a:picLocks noChangeAspect="1"/>
          </p:cNvPicPr>
          <p:nvPr/>
        </p:nvPicPr>
        <p:blipFill>
          <a:blip r:embed="rId2"/>
          <a:stretch>
            <a:fillRect/>
          </a:stretch>
        </p:blipFill>
        <p:spPr>
          <a:xfrm>
            <a:off x="2659380" y="1249680"/>
            <a:ext cx="6865620" cy="3642360"/>
          </a:xfrm>
          <a:prstGeom prst="rect">
            <a:avLst/>
          </a:prstGeom>
        </p:spPr>
      </p:pic>
      <p:sp>
        <p:nvSpPr>
          <p:cNvPr id="2" name="TextBox 240"/>
          <p:cNvSpPr txBox="1"/>
          <p:nvPr/>
        </p:nvSpPr>
        <p:spPr>
          <a:xfrm>
            <a:off x="1866291" y="575260"/>
            <a:ext cx="8608009" cy="6203455"/>
          </a:xfrm>
          <a:prstGeom prst="rect">
            <a:avLst/>
          </a:prstGeom>
          <a:noFill/>
        </p:spPr>
        <p:txBody>
          <a:bodyPr wrap="square" lIns="0" tIns="0" rIns="0" bIns="0" rtlCol="0">
            <a:spAutoFit/>
          </a:bodyPr>
          <a:lstStyle/>
          <a:p>
            <a:pPr indent="2678023"/>
            <a:r>
              <a:rPr lang="en-US" altLang="zh-CN" sz="3600" spc="-5" dirty="0">
                <a:solidFill>
                  <a:srgbClr val="CC0099"/>
                </a:solidFill>
                <a:latin typeface="Arial"/>
                <a:ea typeface="Arial"/>
              </a:rPr>
              <a:t>Co</a:t>
            </a:r>
            <a:r>
              <a:rPr lang="en-US" altLang="zh-CN" sz="3600" dirty="0">
                <a:solidFill>
                  <a:srgbClr val="CC0099"/>
                </a:solidFill>
                <a:latin typeface="Arial"/>
                <a:ea typeface="Arial"/>
              </a:rPr>
              <a:t>nfundimento</a:t>
            </a:r>
          </a:p>
          <a:p>
            <a:pPr>
              <a:lnSpc>
                <a:spcPts val="1000"/>
              </a:lnSpc>
            </a:pPr>
            <a:endParaRPr lang="en-US" dirty="0">
              <a:solidFill>
                <a:srgbClr val="CC0099"/>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000"/>
              </a:lnSpc>
            </a:pPr>
            <a:endParaRPr lang="en-US" dirty="0">
              <a:solidFill>
                <a:prstClr val="black"/>
              </a:solidFill>
            </a:endParaRPr>
          </a:p>
          <a:p>
            <a:pPr>
              <a:lnSpc>
                <a:spcPts val="1600"/>
              </a:lnSpc>
            </a:pPr>
            <a:endParaRPr lang="en-US" dirty="0">
              <a:solidFill>
                <a:prstClr val="black"/>
              </a:solidFill>
            </a:endParaRPr>
          </a:p>
          <a:p>
            <a:pPr hangingPunct="0">
              <a:lnSpc>
                <a:spcPct val="99583"/>
              </a:lnSpc>
            </a:pPr>
            <a:r>
              <a:rPr lang="en-US" altLang="zh-CN" b="1" dirty="0">
                <a:solidFill>
                  <a:srgbClr val="000000"/>
                </a:solidFill>
                <a:latin typeface="Arial"/>
                <a:ea typeface="Arial"/>
              </a:rPr>
              <a:t>É</a:t>
            </a:r>
            <a:r>
              <a:rPr lang="en-US" altLang="zh-CN" b="1" dirty="0">
                <a:solidFill>
                  <a:srgbClr val="000000"/>
                </a:solidFill>
                <a:latin typeface="Arial"/>
                <a:cs typeface="Arial"/>
              </a:rPr>
              <a:t> </a:t>
            </a:r>
            <a:r>
              <a:rPr lang="en-US" altLang="zh-CN" b="1" dirty="0">
                <a:solidFill>
                  <a:srgbClr val="000000"/>
                </a:solidFill>
                <a:latin typeface="Arial"/>
                <a:ea typeface="Arial"/>
              </a:rPr>
              <a:t>um</a:t>
            </a:r>
            <a:r>
              <a:rPr lang="en-US" altLang="zh-CN" b="1" dirty="0">
                <a:solidFill>
                  <a:srgbClr val="000000"/>
                </a:solidFill>
                <a:latin typeface="Arial"/>
                <a:cs typeface="Arial"/>
              </a:rPr>
              <a:t> </a:t>
            </a:r>
            <a:r>
              <a:rPr lang="en-US" altLang="zh-CN" b="1" dirty="0">
                <a:solidFill>
                  <a:srgbClr val="000000"/>
                </a:solidFill>
                <a:latin typeface="Arial"/>
                <a:ea typeface="Arial"/>
              </a:rPr>
              <a:t>outro</a:t>
            </a:r>
            <a:r>
              <a:rPr lang="en-US" altLang="zh-CN" b="1" dirty="0">
                <a:solidFill>
                  <a:srgbClr val="000000"/>
                </a:solidFill>
                <a:latin typeface="Arial"/>
                <a:cs typeface="Arial"/>
              </a:rPr>
              <a:t> </a:t>
            </a:r>
            <a:r>
              <a:rPr lang="en-US" altLang="zh-CN" b="1" dirty="0">
                <a:solidFill>
                  <a:srgbClr val="000000"/>
                </a:solidFill>
                <a:latin typeface="Arial"/>
                <a:ea typeface="Arial"/>
              </a:rPr>
              <a:t>fator</a:t>
            </a:r>
            <a:r>
              <a:rPr lang="en-US" altLang="zh-CN" b="1" dirty="0">
                <a:solidFill>
                  <a:srgbClr val="000000"/>
                </a:solidFill>
                <a:latin typeface="Arial"/>
                <a:cs typeface="Arial"/>
              </a:rPr>
              <a:t> </a:t>
            </a:r>
            <a:r>
              <a:rPr lang="en-US" altLang="zh-CN" b="1" dirty="0">
                <a:solidFill>
                  <a:srgbClr val="000000"/>
                </a:solidFill>
                <a:latin typeface="Arial"/>
                <a:ea typeface="Arial"/>
              </a:rPr>
              <a:t>que,</a:t>
            </a:r>
            <a:r>
              <a:rPr lang="en-US" altLang="zh-CN" b="1" dirty="0">
                <a:solidFill>
                  <a:srgbClr val="000000"/>
                </a:solidFill>
                <a:latin typeface="Arial"/>
                <a:cs typeface="Arial"/>
              </a:rPr>
              <a:t> </a:t>
            </a:r>
            <a:r>
              <a:rPr lang="en-US" altLang="zh-CN" b="1" dirty="0">
                <a:solidFill>
                  <a:srgbClr val="000000"/>
                </a:solidFill>
                <a:latin typeface="Arial"/>
                <a:ea typeface="Arial"/>
              </a:rPr>
              <a:t>de</a:t>
            </a:r>
            <a:r>
              <a:rPr lang="en-US" altLang="zh-CN" b="1" dirty="0">
                <a:solidFill>
                  <a:srgbClr val="000000"/>
                </a:solidFill>
                <a:latin typeface="Arial"/>
                <a:cs typeface="Arial"/>
              </a:rPr>
              <a:t> </a:t>
            </a:r>
            <a:r>
              <a:rPr lang="en-US" altLang="zh-CN" b="1" dirty="0">
                <a:solidFill>
                  <a:srgbClr val="000000"/>
                </a:solidFill>
                <a:latin typeface="Arial"/>
                <a:ea typeface="Arial"/>
              </a:rPr>
              <a:t>forma</a:t>
            </a:r>
            <a:r>
              <a:rPr lang="en-US" altLang="zh-CN" b="1" dirty="0">
                <a:solidFill>
                  <a:srgbClr val="000000"/>
                </a:solidFill>
                <a:latin typeface="Arial"/>
                <a:cs typeface="Arial"/>
              </a:rPr>
              <a:t> </a:t>
            </a:r>
            <a:r>
              <a:rPr lang="en-US" altLang="zh-CN" b="1" dirty="0">
                <a:solidFill>
                  <a:srgbClr val="000000"/>
                </a:solidFill>
                <a:latin typeface="Arial"/>
                <a:ea typeface="Arial"/>
              </a:rPr>
              <a:t>independente,</a:t>
            </a:r>
            <a:r>
              <a:rPr lang="en-US" altLang="zh-CN" b="1" dirty="0">
                <a:solidFill>
                  <a:srgbClr val="000000"/>
                </a:solidFill>
                <a:latin typeface="Arial"/>
                <a:cs typeface="Arial"/>
              </a:rPr>
              <a:t> </a:t>
            </a:r>
            <a:r>
              <a:rPr lang="en-US" altLang="zh-CN" b="1" dirty="0">
                <a:solidFill>
                  <a:srgbClr val="000000"/>
                </a:solidFill>
                <a:latin typeface="Arial"/>
                <a:ea typeface="Arial"/>
              </a:rPr>
              <a:t>é</a:t>
            </a:r>
            <a:r>
              <a:rPr lang="en-US" altLang="zh-CN" b="1" dirty="0">
                <a:solidFill>
                  <a:srgbClr val="000000"/>
                </a:solidFill>
                <a:latin typeface="Arial"/>
                <a:cs typeface="Arial"/>
              </a:rPr>
              <a:t> </a:t>
            </a:r>
            <a:r>
              <a:rPr lang="en-US" altLang="zh-CN" b="1" dirty="0">
                <a:solidFill>
                  <a:srgbClr val="000000"/>
                </a:solidFill>
                <a:latin typeface="Arial"/>
                <a:ea typeface="Arial"/>
              </a:rPr>
              <a:t>risco</a:t>
            </a:r>
            <a:r>
              <a:rPr lang="en-US" altLang="zh-CN" b="1" dirty="0">
                <a:solidFill>
                  <a:srgbClr val="000000"/>
                </a:solidFill>
                <a:latin typeface="Arial"/>
                <a:cs typeface="Arial"/>
              </a:rPr>
              <a:t> </a:t>
            </a:r>
            <a:r>
              <a:rPr lang="en-US" altLang="zh-CN" b="1" dirty="0">
                <a:solidFill>
                  <a:srgbClr val="000000"/>
                </a:solidFill>
                <a:latin typeface="Arial"/>
                <a:ea typeface="Arial"/>
              </a:rPr>
              <a:t>ou</a:t>
            </a:r>
            <a:r>
              <a:rPr lang="en-US" altLang="zh-CN" b="1" dirty="0">
                <a:solidFill>
                  <a:srgbClr val="000000"/>
                </a:solidFill>
                <a:latin typeface="Arial"/>
                <a:cs typeface="Arial"/>
              </a:rPr>
              <a:t> </a:t>
            </a:r>
            <a:r>
              <a:rPr lang="en-US" altLang="zh-CN" b="1" dirty="0">
                <a:solidFill>
                  <a:srgbClr val="000000"/>
                </a:solidFill>
                <a:latin typeface="Arial"/>
                <a:ea typeface="Arial"/>
              </a:rPr>
              <a:t>proteção</a:t>
            </a:r>
            <a:r>
              <a:rPr lang="en-US" altLang="zh-CN" b="1" dirty="0">
                <a:solidFill>
                  <a:srgbClr val="000000"/>
                </a:solidFill>
                <a:latin typeface="Arial"/>
                <a:cs typeface="Arial"/>
              </a:rPr>
              <a:t> </a:t>
            </a:r>
            <a:r>
              <a:rPr lang="en-US" altLang="zh-CN" b="1" dirty="0">
                <a:solidFill>
                  <a:srgbClr val="000000"/>
                </a:solidFill>
                <a:latin typeface="Arial"/>
                <a:ea typeface="Arial"/>
              </a:rPr>
              <a:t>para</a:t>
            </a:r>
            <a:r>
              <a:rPr lang="en-US" altLang="zh-CN" b="1" spc="-85" dirty="0">
                <a:solidFill>
                  <a:srgbClr val="000000"/>
                </a:solidFill>
                <a:latin typeface="Arial"/>
                <a:cs typeface="Arial"/>
              </a:rPr>
              <a:t> </a:t>
            </a:r>
            <a:r>
              <a:rPr lang="en-US" altLang="zh-CN" b="1" dirty="0">
                <a:solidFill>
                  <a:srgbClr val="000000"/>
                </a:solidFill>
                <a:latin typeface="Arial"/>
                <a:ea typeface="Arial"/>
              </a:rPr>
              <a:t>o</a:t>
            </a:r>
            <a:r>
              <a:rPr lang="en-US" altLang="zh-CN" b="1" dirty="0">
                <a:solidFill>
                  <a:srgbClr val="000000"/>
                </a:solidFill>
                <a:latin typeface="Arial"/>
                <a:cs typeface="Arial"/>
              </a:rPr>
              <a:t> </a:t>
            </a:r>
            <a:r>
              <a:rPr lang="en-US" altLang="zh-CN" b="1" spc="-5" dirty="0">
                <a:solidFill>
                  <a:srgbClr val="000000"/>
                </a:solidFill>
                <a:latin typeface="Arial"/>
                <a:ea typeface="Arial"/>
              </a:rPr>
              <a:t>desf</a:t>
            </a:r>
            <a:r>
              <a:rPr lang="en-US" altLang="zh-CN" b="1" dirty="0">
                <a:solidFill>
                  <a:srgbClr val="000000"/>
                </a:solidFill>
                <a:latin typeface="Arial"/>
                <a:ea typeface="Arial"/>
              </a:rPr>
              <a:t>echo.</a:t>
            </a:r>
          </a:p>
          <a:p>
            <a:pPr>
              <a:lnSpc>
                <a:spcPts val="1094"/>
              </a:lnSpc>
            </a:pPr>
            <a:endParaRPr lang="en-US" dirty="0">
              <a:solidFill>
                <a:prstClr val="black"/>
              </a:solidFill>
            </a:endParaRPr>
          </a:p>
          <a:p>
            <a:pPr hangingPunct="0"/>
            <a:r>
              <a:rPr lang="en-US" altLang="zh-CN" b="1" dirty="0">
                <a:solidFill>
                  <a:srgbClr val="000000"/>
                </a:solidFill>
                <a:latin typeface="Arial"/>
                <a:ea typeface="Arial"/>
              </a:rPr>
              <a:t>Este</a:t>
            </a:r>
            <a:r>
              <a:rPr lang="en-US" altLang="zh-CN" b="1" dirty="0">
                <a:solidFill>
                  <a:srgbClr val="000000"/>
                </a:solidFill>
                <a:latin typeface="Arial"/>
                <a:cs typeface="Arial"/>
              </a:rPr>
              <a:t> </a:t>
            </a:r>
            <a:r>
              <a:rPr lang="en-US" altLang="zh-CN" b="1" dirty="0">
                <a:solidFill>
                  <a:srgbClr val="000000"/>
                </a:solidFill>
                <a:latin typeface="Arial"/>
                <a:ea typeface="Arial"/>
              </a:rPr>
              <a:t>fator</a:t>
            </a:r>
            <a:r>
              <a:rPr lang="en-US" altLang="zh-CN" b="1" dirty="0">
                <a:solidFill>
                  <a:srgbClr val="000000"/>
                </a:solidFill>
                <a:latin typeface="Arial"/>
                <a:cs typeface="Arial"/>
              </a:rPr>
              <a:t> </a:t>
            </a:r>
            <a:r>
              <a:rPr lang="en-US" altLang="zh-CN" b="1" dirty="0">
                <a:solidFill>
                  <a:srgbClr val="000000"/>
                </a:solidFill>
                <a:latin typeface="Arial"/>
                <a:ea typeface="Arial"/>
              </a:rPr>
              <a:t>está</a:t>
            </a:r>
            <a:r>
              <a:rPr lang="en-US" altLang="zh-CN" b="1" dirty="0">
                <a:solidFill>
                  <a:srgbClr val="000000"/>
                </a:solidFill>
                <a:latin typeface="Arial"/>
                <a:cs typeface="Arial"/>
              </a:rPr>
              <a:t> </a:t>
            </a:r>
            <a:r>
              <a:rPr lang="en-US" altLang="zh-CN" b="1" dirty="0">
                <a:solidFill>
                  <a:srgbClr val="000000"/>
                </a:solidFill>
                <a:latin typeface="Arial"/>
                <a:ea typeface="Arial"/>
              </a:rPr>
              <a:t>relacionado</a:t>
            </a:r>
            <a:r>
              <a:rPr lang="en-US" altLang="zh-CN" b="1" dirty="0">
                <a:solidFill>
                  <a:srgbClr val="000000"/>
                </a:solidFill>
                <a:latin typeface="Arial"/>
                <a:cs typeface="Arial"/>
              </a:rPr>
              <a:t> </a:t>
            </a:r>
            <a:r>
              <a:rPr lang="en-US" altLang="zh-CN" b="1" dirty="0">
                <a:solidFill>
                  <a:srgbClr val="000000"/>
                </a:solidFill>
                <a:latin typeface="Arial"/>
                <a:ea typeface="Arial"/>
              </a:rPr>
              <a:t>com</a:t>
            </a:r>
            <a:r>
              <a:rPr lang="en-US" altLang="zh-CN" b="1" dirty="0">
                <a:solidFill>
                  <a:srgbClr val="000000"/>
                </a:solidFill>
                <a:latin typeface="Arial"/>
                <a:cs typeface="Arial"/>
              </a:rPr>
              <a:t> </a:t>
            </a:r>
            <a:r>
              <a:rPr lang="en-US" altLang="zh-CN" b="1" dirty="0">
                <a:solidFill>
                  <a:srgbClr val="000000"/>
                </a:solidFill>
                <a:latin typeface="Arial"/>
                <a:ea typeface="Arial"/>
              </a:rPr>
              <a:t>a</a:t>
            </a:r>
            <a:r>
              <a:rPr lang="en-US" altLang="zh-CN" b="1" dirty="0">
                <a:solidFill>
                  <a:srgbClr val="000000"/>
                </a:solidFill>
                <a:latin typeface="Arial"/>
                <a:cs typeface="Arial"/>
              </a:rPr>
              <a:t> </a:t>
            </a:r>
            <a:r>
              <a:rPr lang="en-US" altLang="zh-CN" b="1" dirty="0">
                <a:solidFill>
                  <a:srgbClr val="000000"/>
                </a:solidFill>
                <a:latin typeface="Arial"/>
                <a:ea typeface="Arial"/>
              </a:rPr>
              <a:t>exposição</a:t>
            </a:r>
            <a:r>
              <a:rPr lang="en-US" altLang="zh-CN" b="1" dirty="0">
                <a:solidFill>
                  <a:srgbClr val="000000"/>
                </a:solidFill>
                <a:latin typeface="Arial"/>
                <a:cs typeface="Arial"/>
              </a:rPr>
              <a:t> </a:t>
            </a:r>
            <a:r>
              <a:rPr lang="en-US" altLang="zh-CN" b="1" dirty="0">
                <a:solidFill>
                  <a:srgbClr val="000000"/>
                </a:solidFill>
                <a:latin typeface="Arial"/>
                <a:ea typeface="Arial"/>
              </a:rPr>
              <a:t>(maior</a:t>
            </a:r>
            <a:r>
              <a:rPr lang="en-US" altLang="zh-CN" b="1" dirty="0">
                <a:solidFill>
                  <a:srgbClr val="000000"/>
                </a:solidFill>
                <a:latin typeface="Arial"/>
                <a:cs typeface="Arial"/>
              </a:rPr>
              <a:t> </a:t>
            </a:r>
            <a:r>
              <a:rPr lang="en-US" altLang="zh-CN" b="1" dirty="0">
                <a:solidFill>
                  <a:srgbClr val="000000"/>
                </a:solidFill>
                <a:latin typeface="Arial"/>
                <a:ea typeface="Arial"/>
              </a:rPr>
              <a:t>ou</a:t>
            </a:r>
            <a:r>
              <a:rPr lang="en-US" altLang="zh-CN" b="1" dirty="0">
                <a:solidFill>
                  <a:srgbClr val="000000"/>
                </a:solidFill>
                <a:latin typeface="Arial"/>
                <a:cs typeface="Arial"/>
              </a:rPr>
              <a:t> </a:t>
            </a:r>
            <a:r>
              <a:rPr lang="en-US" altLang="zh-CN" b="1" dirty="0">
                <a:solidFill>
                  <a:srgbClr val="000000"/>
                </a:solidFill>
                <a:latin typeface="Arial"/>
                <a:ea typeface="Arial"/>
              </a:rPr>
              <a:t>menor</a:t>
            </a:r>
            <a:r>
              <a:rPr lang="en-US" altLang="zh-CN" b="1" dirty="0">
                <a:solidFill>
                  <a:srgbClr val="000000"/>
                </a:solidFill>
                <a:latin typeface="Arial"/>
                <a:cs typeface="Arial"/>
              </a:rPr>
              <a:t> </a:t>
            </a:r>
            <a:r>
              <a:rPr lang="en-US" altLang="zh-CN" b="1" dirty="0">
                <a:solidFill>
                  <a:srgbClr val="000000"/>
                </a:solidFill>
                <a:latin typeface="Arial"/>
                <a:ea typeface="Arial"/>
              </a:rPr>
              <a:t>frequência</a:t>
            </a:r>
            <a:r>
              <a:rPr lang="en-US" altLang="zh-CN" b="1" spc="-100" dirty="0">
                <a:solidFill>
                  <a:srgbClr val="000000"/>
                </a:solidFill>
                <a:latin typeface="Arial"/>
                <a:cs typeface="Arial"/>
              </a:rPr>
              <a:t> </a:t>
            </a:r>
            <a:r>
              <a:rPr lang="en-US" altLang="zh-CN" b="1" dirty="0">
                <a:solidFill>
                  <a:srgbClr val="000000"/>
                </a:solidFill>
                <a:latin typeface="Arial"/>
                <a:ea typeface="Arial"/>
              </a:rPr>
              <a:t>entre</a:t>
            </a:r>
            <a:r>
              <a:rPr lang="en-US" altLang="zh-CN" b="1" dirty="0">
                <a:solidFill>
                  <a:srgbClr val="000000"/>
                </a:solidFill>
                <a:latin typeface="Arial"/>
                <a:cs typeface="Arial"/>
              </a:rPr>
              <a:t> </a:t>
            </a:r>
            <a:r>
              <a:rPr lang="en-US" altLang="zh-CN" b="1" dirty="0">
                <a:solidFill>
                  <a:srgbClr val="000000"/>
                </a:solidFill>
                <a:latin typeface="Arial"/>
                <a:ea typeface="Arial"/>
              </a:rPr>
              <a:t>os</a:t>
            </a:r>
            <a:r>
              <a:rPr lang="en-US" altLang="zh-CN" b="1" spc="-5" dirty="0">
                <a:solidFill>
                  <a:srgbClr val="000000"/>
                </a:solidFill>
                <a:latin typeface="Arial"/>
                <a:cs typeface="Arial"/>
              </a:rPr>
              <a:t> </a:t>
            </a:r>
            <a:r>
              <a:rPr lang="en-US" altLang="zh-CN" b="1" dirty="0">
                <a:solidFill>
                  <a:srgbClr val="000000"/>
                </a:solidFill>
                <a:latin typeface="Arial"/>
                <a:ea typeface="Arial"/>
              </a:rPr>
              <a:t>expostos)</a:t>
            </a:r>
          </a:p>
          <a:p>
            <a:pPr>
              <a:lnSpc>
                <a:spcPts val="1044"/>
              </a:lnSpc>
            </a:pPr>
            <a:endParaRPr lang="en-US" dirty="0">
              <a:solidFill>
                <a:prstClr val="black"/>
              </a:solidFill>
            </a:endParaRPr>
          </a:p>
          <a:p>
            <a:r>
              <a:rPr lang="en-US" altLang="zh-CN" b="1" dirty="0">
                <a:solidFill>
                  <a:srgbClr val="000000"/>
                </a:solidFill>
                <a:latin typeface="Arial"/>
                <a:ea typeface="Arial"/>
              </a:rPr>
              <a:t>Este</a:t>
            </a:r>
            <a:r>
              <a:rPr lang="en-US" altLang="zh-CN" b="1" dirty="0">
                <a:solidFill>
                  <a:srgbClr val="000000"/>
                </a:solidFill>
                <a:latin typeface="Arial"/>
                <a:cs typeface="Arial"/>
              </a:rPr>
              <a:t> </a:t>
            </a:r>
            <a:r>
              <a:rPr lang="en-US" altLang="zh-CN" b="1" dirty="0">
                <a:solidFill>
                  <a:srgbClr val="000000"/>
                </a:solidFill>
                <a:latin typeface="Arial"/>
                <a:ea typeface="Arial"/>
              </a:rPr>
              <a:t>fator</a:t>
            </a:r>
            <a:r>
              <a:rPr lang="en-US" altLang="zh-CN" b="1" dirty="0">
                <a:solidFill>
                  <a:srgbClr val="000000"/>
                </a:solidFill>
                <a:latin typeface="Arial"/>
                <a:cs typeface="Arial"/>
              </a:rPr>
              <a:t> </a:t>
            </a:r>
            <a:r>
              <a:rPr lang="en-US" altLang="zh-CN" b="1" dirty="0">
                <a:solidFill>
                  <a:srgbClr val="000000"/>
                </a:solidFill>
                <a:latin typeface="Arial"/>
                <a:ea typeface="Arial"/>
              </a:rPr>
              <a:t>não</a:t>
            </a:r>
            <a:r>
              <a:rPr lang="en-US" altLang="zh-CN" b="1" dirty="0">
                <a:solidFill>
                  <a:srgbClr val="000000"/>
                </a:solidFill>
                <a:latin typeface="Arial"/>
                <a:cs typeface="Arial"/>
              </a:rPr>
              <a:t> </a:t>
            </a:r>
            <a:r>
              <a:rPr lang="en-US" altLang="zh-CN" b="1" dirty="0">
                <a:solidFill>
                  <a:srgbClr val="000000"/>
                </a:solidFill>
                <a:latin typeface="Arial"/>
                <a:ea typeface="Arial"/>
              </a:rPr>
              <a:t>faz</a:t>
            </a:r>
            <a:r>
              <a:rPr lang="en-US" altLang="zh-CN" b="1" dirty="0">
                <a:solidFill>
                  <a:srgbClr val="000000"/>
                </a:solidFill>
                <a:latin typeface="Arial"/>
                <a:cs typeface="Arial"/>
              </a:rPr>
              <a:t> </a:t>
            </a:r>
            <a:r>
              <a:rPr lang="en-US" altLang="zh-CN" b="1" dirty="0">
                <a:solidFill>
                  <a:srgbClr val="000000"/>
                </a:solidFill>
                <a:latin typeface="Arial"/>
                <a:ea typeface="Arial"/>
              </a:rPr>
              <a:t>parte</a:t>
            </a:r>
            <a:r>
              <a:rPr lang="en-US" altLang="zh-CN" b="1" dirty="0">
                <a:solidFill>
                  <a:srgbClr val="000000"/>
                </a:solidFill>
                <a:latin typeface="Arial"/>
                <a:cs typeface="Arial"/>
              </a:rPr>
              <a:t> </a:t>
            </a:r>
            <a:r>
              <a:rPr lang="en-US" altLang="zh-CN" b="1" dirty="0">
                <a:solidFill>
                  <a:srgbClr val="000000"/>
                </a:solidFill>
                <a:latin typeface="Arial"/>
                <a:ea typeface="Arial"/>
              </a:rPr>
              <a:t>da</a:t>
            </a:r>
            <a:r>
              <a:rPr lang="en-US" altLang="zh-CN" b="1" dirty="0">
                <a:solidFill>
                  <a:srgbClr val="000000"/>
                </a:solidFill>
                <a:latin typeface="Arial"/>
                <a:cs typeface="Arial"/>
              </a:rPr>
              <a:t> </a:t>
            </a:r>
            <a:r>
              <a:rPr lang="en-US" altLang="zh-CN" b="1" dirty="0">
                <a:solidFill>
                  <a:srgbClr val="000000"/>
                </a:solidFill>
                <a:latin typeface="Arial"/>
                <a:ea typeface="Arial"/>
              </a:rPr>
              <a:t>cadeia</a:t>
            </a:r>
            <a:r>
              <a:rPr lang="en-US" altLang="zh-CN" b="1" dirty="0">
                <a:solidFill>
                  <a:srgbClr val="000000"/>
                </a:solidFill>
                <a:latin typeface="Arial"/>
                <a:cs typeface="Arial"/>
              </a:rPr>
              <a:t> </a:t>
            </a:r>
            <a:r>
              <a:rPr lang="en-US" altLang="zh-CN" b="1" dirty="0">
                <a:solidFill>
                  <a:srgbClr val="000000"/>
                </a:solidFill>
                <a:latin typeface="Arial"/>
                <a:ea typeface="Arial"/>
              </a:rPr>
              <a:t>causal</a:t>
            </a:r>
            <a:r>
              <a:rPr lang="en-US" altLang="zh-CN" b="1" dirty="0">
                <a:solidFill>
                  <a:srgbClr val="000000"/>
                </a:solidFill>
                <a:latin typeface="Arial"/>
                <a:cs typeface="Arial"/>
              </a:rPr>
              <a:t> </a:t>
            </a:r>
            <a:r>
              <a:rPr lang="en-US" altLang="zh-CN" b="1" dirty="0">
                <a:solidFill>
                  <a:srgbClr val="000000"/>
                </a:solidFill>
                <a:latin typeface="Arial"/>
                <a:ea typeface="Arial"/>
              </a:rPr>
              <a:t>entre</a:t>
            </a:r>
            <a:r>
              <a:rPr lang="en-US" altLang="zh-CN" b="1" dirty="0">
                <a:solidFill>
                  <a:srgbClr val="000000"/>
                </a:solidFill>
                <a:latin typeface="Arial"/>
                <a:cs typeface="Arial"/>
              </a:rPr>
              <a:t> </a:t>
            </a:r>
            <a:r>
              <a:rPr lang="en-US" altLang="zh-CN" b="1" dirty="0">
                <a:solidFill>
                  <a:srgbClr val="000000"/>
                </a:solidFill>
                <a:latin typeface="Arial"/>
                <a:ea typeface="Arial"/>
              </a:rPr>
              <a:t>a</a:t>
            </a:r>
            <a:r>
              <a:rPr lang="en-US" altLang="zh-CN" b="1" dirty="0">
                <a:solidFill>
                  <a:srgbClr val="000000"/>
                </a:solidFill>
                <a:latin typeface="Arial"/>
                <a:cs typeface="Arial"/>
              </a:rPr>
              <a:t> </a:t>
            </a:r>
            <a:r>
              <a:rPr lang="en-US" altLang="zh-CN" b="1" dirty="0">
                <a:solidFill>
                  <a:srgbClr val="000000"/>
                </a:solidFill>
                <a:latin typeface="Arial"/>
                <a:ea typeface="Arial"/>
              </a:rPr>
              <a:t>exposição</a:t>
            </a:r>
            <a:r>
              <a:rPr lang="en-US" altLang="zh-CN" b="1" dirty="0">
                <a:solidFill>
                  <a:srgbClr val="000000"/>
                </a:solidFill>
                <a:latin typeface="Arial"/>
                <a:cs typeface="Arial"/>
              </a:rPr>
              <a:t> </a:t>
            </a:r>
            <a:r>
              <a:rPr lang="en-US" altLang="zh-CN" b="1" dirty="0">
                <a:solidFill>
                  <a:srgbClr val="000000"/>
                </a:solidFill>
                <a:latin typeface="Arial"/>
                <a:ea typeface="Arial"/>
              </a:rPr>
              <a:t>e</a:t>
            </a:r>
            <a:r>
              <a:rPr lang="en-US" altLang="zh-CN" b="1" dirty="0">
                <a:solidFill>
                  <a:srgbClr val="000000"/>
                </a:solidFill>
                <a:latin typeface="Arial"/>
                <a:cs typeface="Arial"/>
              </a:rPr>
              <a:t> </a:t>
            </a:r>
            <a:r>
              <a:rPr lang="en-US" altLang="zh-CN" b="1" dirty="0">
                <a:solidFill>
                  <a:srgbClr val="000000"/>
                </a:solidFill>
                <a:latin typeface="Arial"/>
                <a:ea typeface="Arial"/>
              </a:rPr>
              <a:t>o</a:t>
            </a:r>
            <a:r>
              <a:rPr lang="en-US" altLang="zh-CN" b="1" spc="-55" dirty="0">
                <a:solidFill>
                  <a:srgbClr val="000000"/>
                </a:solidFill>
                <a:latin typeface="Arial"/>
                <a:cs typeface="Arial"/>
              </a:rPr>
              <a:t> </a:t>
            </a:r>
            <a:r>
              <a:rPr lang="en-US" altLang="zh-CN" b="1" dirty="0">
                <a:solidFill>
                  <a:srgbClr val="000000"/>
                </a:solidFill>
                <a:latin typeface="Arial"/>
                <a:ea typeface="Arial"/>
              </a:rPr>
              <a:t>desfecho</a:t>
            </a:r>
          </a:p>
        </p:txBody>
      </p:sp>
    </p:spTree>
    <p:extLst>
      <p:ext uri="{BB962C8B-B14F-4D97-AF65-F5344CB8AC3E}">
        <p14:creationId xmlns:p14="http://schemas.microsoft.com/office/powerpoint/2010/main" val="3909491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166472" y="2270854"/>
            <a:ext cx="9957036" cy="3276000"/>
          </a:xfrm>
          <a:prstGeom prst="rect">
            <a:avLst/>
          </a:prstGeom>
        </p:spPr>
      </p:pic>
      <p:sp>
        <p:nvSpPr>
          <p:cNvPr id="3" name="Título 1"/>
          <p:cNvSpPr>
            <a:spLocks noGrp="1"/>
          </p:cNvSpPr>
          <p:nvPr>
            <p:ph type="title"/>
          </p:nvPr>
        </p:nvSpPr>
        <p:spPr>
          <a:xfrm>
            <a:off x="1451579" y="804519"/>
            <a:ext cx="9603275" cy="1049235"/>
          </a:xfrm>
        </p:spPr>
        <p:txBody>
          <a:bodyPr>
            <a:normAutofit/>
          </a:bodyPr>
          <a:lstStyle/>
          <a:p>
            <a:r>
              <a:rPr lang="pt-BR" sz="3600" dirty="0" smtClean="0">
                <a:solidFill>
                  <a:srgbClr val="CC0099"/>
                </a:solidFill>
                <a:latin typeface="Arial" panose="020B0604020202020204" pitchFamily="34" charset="0"/>
                <a:cs typeface="Arial" panose="020B0604020202020204" pitchFamily="34" charset="0"/>
              </a:rPr>
              <a:t>Validade e CONFIABILIDADE</a:t>
            </a:r>
            <a:endParaRPr lang="pt-BR" sz="3600" dirty="0">
              <a:solidFill>
                <a:srgbClr val="CC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829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9" y="339726"/>
            <a:ext cx="8262937" cy="1609725"/>
          </a:xfrm>
        </p:spPr>
        <p:txBody>
          <a:bodyPr rtlCol="0">
            <a:normAutofit/>
          </a:bodyPr>
          <a:lstStyle/>
          <a:p>
            <a:pPr eaLnBrk="1" fontAlgn="auto" hangingPunct="1">
              <a:spcAft>
                <a:spcPts val="0"/>
              </a:spcAft>
              <a:defRPr/>
            </a:pPr>
            <a:r>
              <a:rPr lang="en-US" sz="3200" b="1" dirty="0" err="1">
                <a:solidFill>
                  <a:srgbClr val="CC0099"/>
                </a:solidFill>
                <a:latin typeface="Arial" panose="020B0604020202020204" pitchFamily="34" charset="0"/>
                <a:cs typeface="Arial" panose="020B0604020202020204" pitchFamily="34" charset="0"/>
              </a:rPr>
              <a:t>Análise</a:t>
            </a:r>
            <a:r>
              <a:rPr lang="en-US" sz="3200" b="1" dirty="0">
                <a:solidFill>
                  <a:srgbClr val="CC0099"/>
                </a:solidFill>
                <a:latin typeface="Arial" panose="020B0604020202020204" pitchFamily="34" charset="0"/>
                <a:cs typeface="Arial" panose="020B0604020202020204" pitchFamily="34" charset="0"/>
              </a:rPr>
              <a:t> </a:t>
            </a:r>
            <a:r>
              <a:rPr lang="en-US" sz="3200" b="1" dirty="0" err="1">
                <a:solidFill>
                  <a:srgbClr val="CC0099"/>
                </a:solidFill>
                <a:latin typeface="Arial" panose="020B0604020202020204" pitchFamily="34" charset="0"/>
                <a:cs typeface="Arial" panose="020B0604020202020204" pitchFamily="34" charset="0"/>
              </a:rPr>
              <a:t>Crítica</a:t>
            </a:r>
            <a:r>
              <a:rPr lang="en-US" sz="3200" b="1" dirty="0">
                <a:solidFill>
                  <a:srgbClr val="CC0099"/>
                </a:solidFill>
                <a:latin typeface="Arial" panose="020B0604020202020204" pitchFamily="34" charset="0"/>
                <a:cs typeface="Arial" panose="020B0604020202020204" pitchFamily="34" charset="0"/>
              </a:rPr>
              <a:t> da </a:t>
            </a:r>
            <a:r>
              <a:rPr lang="en-US" sz="3200" b="1" dirty="0" err="1">
                <a:solidFill>
                  <a:srgbClr val="CC0099"/>
                </a:solidFill>
                <a:latin typeface="Arial" panose="020B0604020202020204" pitchFamily="34" charset="0"/>
                <a:cs typeface="Arial" panose="020B0604020202020204" pitchFamily="34" charset="0"/>
              </a:rPr>
              <a:t>Literatura</a:t>
            </a:r>
            <a:endParaRPr lang="en-US" sz="3200" dirty="0">
              <a:solidFill>
                <a:srgbClr val="CC0099"/>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563836" y="2459119"/>
            <a:ext cx="11062741" cy="2821285"/>
          </a:xfrm>
        </p:spPr>
        <p:txBody>
          <a:bodyPr wrap="square">
            <a:spAutoFit/>
          </a:bodyPr>
          <a:lstStyle/>
          <a:p>
            <a:pPr algn="just" eaLnBrk="1" hangingPunct="1"/>
            <a:r>
              <a:rPr lang="en-US" altLang="pt-BR" sz="2400" dirty="0" err="1">
                <a:latin typeface="Arial" panose="020B0604020202020204" pitchFamily="34" charset="0"/>
                <a:cs typeface="Arial" panose="020B0604020202020204" pitchFamily="34" charset="0"/>
              </a:rPr>
              <a:t>Avaliação</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geral</a:t>
            </a:r>
            <a:r>
              <a:rPr lang="en-US" altLang="pt-BR" sz="2400" dirty="0">
                <a:latin typeface="Arial" panose="020B0604020202020204" pitchFamily="34" charset="0"/>
                <a:cs typeface="Arial" panose="020B0604020202020204" pitchFamily="34" charset="0"/>
              </a:rPr>
              <a:t> do </a:t>
            </a:r>
            <a:r>
              <a:rPr lang="en-US" altLang="pt-BR" sz="2400" dirty="0" err="1" smtClean="0">
                <a:latin typeface="Arial" panose="020B0604020202020204" pitchFamily="34" charset="0"/>
                <a:cs typeface="Arial" panose="020B0604020202020204" pitchFamily="34" charset="0"/>
              </a:rPr>
              <a:t>artigo</a:t>
            </a:r>
            <a:endParaRPr lang="en-US" altLang="pt-BR" sz="2400" b="1" dirty="0">
              <a:latin typeface="Arial" panose="020B0604020202020204" pitchFamily="34" charset="0"/>
              <a:cs typeface="Arial" panose="020B0604020202020204" pitchFamily="34" charset="0"/>
            </a:endParaRPr>
          </a:p>
          <a:p>
            <a:pPr algn="just" eaLnBrk="1" hangingPunct="1"/>
            <a:r>
              <a:rPr lang="en-US" altLang="pt-BR" sz="2400" dirty="0" err="1">
                <a:latin typeface="Arial" panose="020B0604020202020204" pitchFamily="34" charset="0"/>
                <a:cs typeface="Arial" panose="020B0604020202020204" pitchFamily="34" charset="0"/>
              </a:rPr>
              <a:t>Identificação</a:t>
            </a:r>
            <a:r>
              <a:rPr lang="en-US" altLang="pt-BR" sz="2400" dirty="0">
                <a:latin typeface="Arial" panose="020B0604020202020204" pitchFamily="34" charset="0"/>
                <a:cs typeface="Arial" panose="020B0604020202020204" pitchFamily="34" charset="0"/>
              </a:rPr>
              <a:t> dos </a:t>
            </a:r>
            <a:r>
              <a:rPr lang="en-US" altLang="pt-BR" sz="2400" dirty="0" err="1">
                <a:latin typeface="Arial" panose="020B0604020202020204" pitchFamily="34" charset="0"/>
                <a:cs typeface="Arial" panose="020B0604020202020204" pitchFamily="34" charset="0"/>
              </a:rPr>
              <a:t>objetivos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hipóteses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delineamento</a:t>
            </a:r>
            <a:r>
              <a:rPr lang="en-US" altLang="pt-BR" sz="2400" dirty="0">
                <a:latin typeface="Arial" panose="020B0604020202020204" pitchFamily="34" charset="0"/>
                <a:cs typeface="Arial" panose="020B0604020202020204" pitchFamily="34" charset="0"/>
              </a:rPr>
              <a:t> e </a:t>
            </a:r>
            <a:r>
              <a:rPr lang="en-US" altLang="pt-BR" sz="2400" dirty="0" err="1">
                <a:latin typeface="Arial" panose="020B0604020202020204" pitchFamily="34" charset="0"/>
                <a:cs typeface="Arial" panose="020B0604020202020204" pitchFamily="34" charset="0"/>
              </a:rPr>
              <a:t>população</a:t>
            </a:r>
            <a:r>
              <a:rPr lang="en-US" altLang="pt-BR" sz="2400" dirty="0">
                <a:latin typeface="Arial" panose="020B0604020202020204" pitchFamily="34" charset="0"/>
                <a:cs typeface="Arial" panose="020B0604020202020204" pitchFamily="34" charset="0"/>
              </a:rPr>
              <a:t> do </a:t>
            </a:r>
            <a:r>
              <a:rPr lang="en-US" altLang="pt-BR" sz="2400" dirty="0" err="1" smtClean="0">
                <a:latin typeface="Arial" panose="020B0604020202020204" pitchFamily="34" charset="0"/>
                <a:cs typeface="Arial" panose="020B0604020202020204" pitchFamily="34" charset="0"/>
              </a:rPr>
              <a:t>estudo</a:t>
            </a:r>
            <a:endParaRPr lang="en-US" altLang="pt-BR" sz="2400" dirty="0">
              <a:latin typeface="Arial" panose="020B0604020202020204" pitchFamily="34" charset="0"/>
              <a:cs typeface="Arial" panose="020B0604020202020204" pitchFamily="34" charset="0"/>
            </a:endParaRPr>
          </a:p>
          <a:p>
            <a:pPr algn="just" eaLnBrk="1" hangingPunct="1"/>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Avaliação</a:t>
            </a:r>
            <a:r>
              <a:rPr lang="en-US" altLang="pt-BR" sz="2400" dirty="0">
                <a:latin typeface="Arial" panose="020B0604020202020204" pitchFamily="34" charset="0"/>
                <a:cs typeface="Arial" panose="020B0604020202020204" pitchFamily="34" charset="0"/>
              </a:rPr>
              <a:t> dos </a:t>
            </a:r>
            <a:r>
              <a:rPr lang="en-US" altLang="pt-BR" sz="2400" dirty="0" err="1">
                <a:latin typeface="Arial" panose="020B0604020202020204" pitchFamily="34" charset="0"/>
                <a:cs typeface="Arial" panose="020B0604020202020204" pitchFamily="34" charset="0"/>
              </a:rPr>
              <a:t>resultados</a:t>
            </a:r>
            <a:r>
              <a:rPr lang="en-US" altLang="pt-BR" sz="2400" dirty="0">
                <a:latin typeface="Arial" panose="020B0604020202020204" pitchFamily="34" charset="0"/>
                <a:cs typeface="Arial" panose="020B0604020202020204" pitchFamily="34" charset="0"/>
              </a:rPr>
              <a:t> – </a:t>
            </a:r>
            <a:r>
              <a:rPr lang="en-US" altLang="pt-BR" sz="2400" dirty="0" err="1">
                <a:latin typeface="Arial" panose="020B0604020202020204" pitchFamily="34" charset="0"/>
                <a:cs typeface="Arial" panose="020B0604020202020204" pitchFamily="34" charset="0"/>
              </a:rPr>
              <a:t>válidos</a:t>
            </a:r>
            <a:r>
              <a:rPr lang="en-US" altLang="pt-BR" sz="2400" dirty="0" smtClean="0">
                <a:latin typeface="Arial" panose="020B0604020202020204" pitchFamily="34" charset="0"/>
                <a:cs typeface="Arial" panose="020B0604020202020204" pitchFamily="34" charset="0"/>
              </a:rPr>
              <a:t>?</a:t>
            </a:r>
            <a:endParaRPr lang="en-US" altLang="pt-BR" sz="2400" dirty="0">
              <a:latin typeface="Arial" panose="020B0604020202020204" pitchFamily="34" charset="0"/>
              <a:cs typeface="Arial" panose="020B0604020202020204" pitchFamily="34" charset="0"/>
            </a:endParaRPr>
          </a:p>
          <a:p>
            <a:pPr algn="just" eaLnBrk="1" hangingPunct="1"/>
            <a:r>
              <a:rPr lang="en-US" altLang="pt-BR" sz="2400" dirty="0" err="1">
                <a:latin typeface="Arial" panose="020B0604020202020204" pitchFamily="34" charset="0"/>
                <a:cs typeface="Arial" panose="020B0604020202020204" pitchFamily="34" charset="0"/>
              </a:rPr>
              <a:t>Significância</a:t>
            </a:r>
            <a:r>
              <a:rPr lang="en-US" altLang="pt-BR" sz="2400" dirty="0">
                <a:latin typeface="Arial" panose="020B0604020202020204" pitchFamily="34" charset="0"/>
                <a:cs typeface="Arial" panose="020B0604020202020204" pitchFamily="34" charset="0"/>
              </a:rPr>
              <a:t> </a:t>
            </a:r>
            <a:r>
              <a:rPr lang="en-US" altLang="pt-BR" sz="2400" dirty="0" err="1" smtClean="0">
                <a:latin typeface="Arial" panose="020B0604020202020204" pitchFamily="34" charset="0"/>
                <a:cs typeface="Arial" panose="020B0604020202020204" pitchFamily="34" charset="0"/>
              </a:rPr>
              <a:t>Clínico-Epidemiológica</a:t>
            </a:r>
            <a:endParaRPr lang="en-US" altLang="pt-BR" sz="2400" dirty="0">
              <a:latin typeface="Arial" panose="020B0604020202020204" pitchFamily="34" charset="0"/>
              <a:cs typeface="Arial" panose="020B0604020202020204" pitchFamily="34" charset="0"/>
            </a:endParaRPr>
          </a:p>
          <a:p>
            <a:pPr algn="just" eaLnBrk="1" hangingPunct="1"/>
            <a:r>
              <a:rPr lang="en-US" altLang="pt-BR" sz="2400" dirty="0" err="1">
                <a:latin typeface="Arial" panose="020B0604020202020204" pitchFamily="34" charset="0"/>
                <a:cs typeface="Arial" panose="020B0604020202020204" pitchFamily="34" charset="0"/>
              </a:rPr>
              <a:t>Avaliação</a:t>
            </a:r>
            <a:r>
              <a:rPr lang="en-US" altLang="pt-BR" sz="2400" dirty="0">
                <a:latin typeface="Arial" panose="020B0604020202020204" pitchFamily="34" charset="0"/>
                <a:cs typeface="Arial" panose="020B0604020202020204" pitchFamily="34" charset="0"/>
              </a:rPr>
              <a:t> das </a:t>
            </a:r>
            <a:r>
              <a:rPr lang="en-US" altLang="pt-BR" sz="2400" dirty="0" err="1" smtClean="0">
                <a:latin typeface="Arial" panose="020B0604020202020204" pitchFamily="34" charset="0"/>
                <a:cs typeface="Arial" panose="020B0604020202020204" pitchFamily="34" charset="0"/>
              </a:rPr>
              <a:t>conclusões</a:t>
            </a:r>
            <a:endParaRPr lang="en-US" alt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25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977" y="0"/>
            <a:ext cx="8262937" cy="1609725"/>
          </a:xfrm>
        </p:spPr>
        <p:txBody>
          <a:bodyPr rtlCol="0">
            <a:normAutofit/>
          </a:bodyPr>
          <a:lstStyle/>
          <a:p>
            <a:pPr eaLnBrk="1" fontAlgn="auto" hangingPunct="1">
              <a:spcAft>
                <a:spcPts val="0"/>
              </a:spcAft>
              <a:defRPr/>
            </a:pPr>
            <a:r>
              <a:rPr lang="en-US" sz="3200" b="1" dirty="0" err="1">
                <a:solidFill>
                  <a:srgbClr val="CC0099"/>
                </a:solidFill>
                <a:latin typeface="Arial" panose="020B0604020202020204" pitchFamily="34" charset="0"/>
                <a:cs typeface="Arial" panose="020B0604020202020204" pitchFamily="34" charset="0"/>
              </a:rPr>
              <a:t>Análise</a:t>
            </a:r>
            <a:r>
              <a:rPr lang="en-US" sz="3200" b="1" dirty="0">
                <a:solidFill>
                  <a:srgbClr val="CC0099"/>
                </a:solidFill>
                <a:latin typeface="Arial" panose="020B0604020202020204" pitchFamily="34" charset="0"/>
                <a:cs typeface="Arial" panose="020B0604020202020204" pitchFamily="34" charset="0"/>
              </a:rPr>
              <a:t> </a:t>
            </a:r>
            <a:r>
              <a:rPr lang="en-US" sz="3200" b="1" dirty="0" err="1">
                <a:solidFill>
                  <a:srgbClr val="CC0099"/>
                </a:solidFill>
                <a:latin typeface="Arial" panose="020B0604020202020204" pitchFamily="34" charset="0"/>
                <a:cs typeface="Arial" panose="020B0604020202020204" pitchFamily="34" charset="0"/>
              </a:rPr>
              <a:t>Crítica</a:t>
            </a:r>
            <a:r>
              <a:rPr lang="en-US" sz="3200" b="1" dirty="0">
                <a:solidFill>
                  <a:srgbClr val="CC0099"/>
                </a:solidFill>
                <a:latin typeface="Arial" panose="020B0604020202020204" pitchFamily="34" charset="0"/>
                <a:cs typeface="Arial" panose="020B0604020202020204" pitchFamily="34" charset="0"/>
              </a:rPr>
              <a:t> da </a:t>
            </a:r>
            <a:r>
              <a:rPr lang="en-US" sz="3200" b="1" dirty="0" err="1">
                <a:solidFill>
                  <a:srgbClr val="CC0099"/>
                </a:solidFill>
                <a:latin typeface="Arial" panose="020B0604020202020204" pitchFamily="34" charset="0"/>
                <a:cs typeface="Arial" panose="020B0604020202020204" pitchFamily="34" charset="0"/>
              </a:rPr>
              <a:t>Literatura</a:t>
            </a:r>
            <a:endParaRPr lang="en-US" sz="3200" dirty="0">
              <a:solidFill>
                <a:srgbClr val="CC0099"/>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1267063"/>
            <a:ext cx="12101384" cy="5041380"/>
          </a:xfrm>
        </p:spPr>
        <p:txBody>
          <a:bodyPr wrap="square">
            <a:spAutoFit/>
          </a:bodyPr>
          <a:lstStyle/>
          <a:p>
            <a:pPr marL="0" indent="0">
              <a:buNone/>
            </a:pPr>
            <a:r>
              <a:rPr lang="pt-BR" sz="2400" b="1" dirty="0"/>
              <a:t>Após a avaliação do artigo deverão ser colocadas as seguintes questões:</a:t>
            </a:r>
            <a:endParaRPr lang="pt-BR" sz="2400" dirty="0"/>
          </a:p>
          <a:p>
            <a:pPr lvl="0"/>
            <a:r>
              <a:rPr lang="pt-BR" sz="2400" dirty="0"/>
              <a:t>Que problema específico essa pesquisa contempla? Por que a questão é importante?</a:t>
            </a:r>
          </a:p>
          <a:p>
            <a:pPr lvl="0"/>
            <a:r>
              <a:rPr lang="pt-BR" sz="2400" dirty="0"/>
              <a:t>O método utilizado é adequado? É o melhor?</a:t>
            </a:r>
          </a:p>
          <a:p>
            <a:pPr lvl="0"/>
            <a:r>
              <a:rPr lang="pt-BR" sz="2400" dirty="0"/>
              <a:t>Quais os achados específicos? Sou capaz de resumi-los em uma ou duas frases?</a:t>
            </a:r>
          </a:p>
          <a:p>
            <a:pPr lvl="0"/>
            <a:r>
              <a:rPr lang="pt-BR" sz="2400" dirty="0"/>
              <a:t>Os achados são baseados em evidências?</a:t>
            </a:r>
          </a:p>
          <a:p>
            <a:pPr lvl="0"/>
            <a:r>
              <a:rPr lang="pt-BR" sz="2400" dirty="0"/>
              <a:t>Há alguma interpretação alternativa dos dados que o autor não discutiu?</a:t>
            </a:r>
          </a:p>
          <a:p>
            <a:pPr lvl="0"/>
            <a:r>
              <a:rPr lang="pt-BR" sz="2400" dirty="0"/>
              <a:t>Como que os achados são únicos, novos, originais ou que reforçam outros trabalhos na área?</a:t>
            </a:r>
          </a:p>
          <a:p>
            <a:pPr lvl="0"/>
            <a:r>
              <a:rPr lang="pt-BR" sz="2400" dirty="0"/>
              <a:t>Quais são algumas das aplicações específicas das ideias apresentadas? Quais são os aprofundamentos necessários de pesquisa para responder às questões remanescentes</a:t>
            </a:r>
            <a:r>
              <a:rPr lang="pt-BR" sz="2400" dirty="0" smtClean="0"/>
              <a:t>?</a:t>
            </a:r>
            <a:r>
              <a:rPr lang="pt-BR" sz="2400" dirty="0"/>
              <a:t> </a:t>
            </a:r>
            <a:endParaRPr lang="en-US" altLang="pt-BR" sz="2400" dirty="0"/>
          </a:p>
        </p:txBody>
      </p:sp>
    </p:spTree>
    <p:extLst>
      <p:ext uri="{BB962C8B-B14F-4D97-AF65-F5344CB8AC3E}">
        <p14:creationId xmlns:p14="http://schemas.microsoft.com/office/powerpoint/2010/main" val="30225112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784632" y="-63686"/>
            <a:ext cx="8802687" cy="1609725"/>
          </a:xfrm>
        </p:spPr>
        <p:txBody>
          <a:bodyPr/>
          <a:lstStyle/>
          <a:p>
            <a:pPr eaLnBrk="1" hangingPunct="1"/>
            <a:r>
              <a:rPr lang="en-US" altLang="pt-BR" sz="4000" b="1" dirty="0" err="1">
                <a:solidFill>
                  <a:srgbClr val="C05F00"/>
                </a:solidFill>
                <a:latin typeface="Arial" panose="020B0604020202020204" pitchFamily="34" charset="0"/>
                <a:cs typeface="Arial" panose="020B0604020202020204" pitchFamily="34" charset="0"/>
              </a:rPr>
              <a:t>Análise</a:t>
            </a:r>
            <a:r>
              <a:rPr lang="en-US" altLang="pt-BR" sz="4000" b="1" dirty="0">
                <a:solidFill>
                  <a:srgbClr val="C05F00"/>
                </a:solidFill>
                <a:latin typeface="Arial" panose="020B0604020202020204" pitchFamily="34" charset="0"/>
                <a:cs typeface="Arial" panose="020B0604020202020204" pitchFamily="34" charset="0"/>
              </a:rPr>
              <a:t> </a:t>
            </a:r>
            <a:r>
              <a:rPr lang="en-US" altLang="pt-BR" sz="4000" b="1" dirty="0" err="1">
                <a:solidFill>
                  <a:srgbClr val="C05F00"/>
                </a:solidFill>
                <a:latin typeface="Arial" panose="020B0604020202020204" pitchFamily="34" charset="0"/>
                <a:cs typeface="Arial" panose="020B0604020202020204" pitchFamily="34" charset="0"/>
              </a:rPr>
              <a:t>Crítica</a:t>
            </a:r>
            <a:r>
              <a:rPr lang="en-US" altLang="pt-BR" sz="4000" b="1" dirty="0">
                <a:solidFill>
                  <a:srgbClr val="C05F00"/>
                </a:solidFill>
                <a:latin typeface="Arial" panose="020B0604020202020204" pitchFamily="34" charset="0"/>
                <a:cs typeface="Arial" panose="020B0604020202020204" pitchFamily="34" charset="0"/>
              </a:rPr>
              <a:t> - STROBE</a:t>
            </a:r>
            <a:endParaRPr lang="en-US" altLang="pt-BR"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1199213" y="1949450"/>
            <a:ext cx="10013429"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just">
              <a:spcBef>
                <a:spcPts val="2000"/>
              </a:spcBef>
              <a:buClr>
                <a:schemeClr val="accent1"/>
              </a:buClr>
              <a:buSzPct val="90000"/>
              <a:buFont typeface="Wingdings" panose="05000000000000000000" pitchFamily="2" charset="2"/>
              <a:buChar char="q"/>
            </a:pPr>
            <a:r>
              <a:rPr lang="en-US" altLang="pt-BR" sz="2400" dirty="0" err="1">
                <a:latin typeface="Arial" panose="020B0604020202020204" pitchFamily="34" charset="0"/>
                <a:cs typeface="Arial" panose="020B0604020202020204" pitchFamily="34" charset="0"/>
              </a:rPr>
              <a:t>Fortalecimento</a:t>
            </a:r>
            <a:r>
              <a:rPr lang="en-US" altLang="pt-BR" sz="2400" dirty="0">
                <a:latin typeface="Arial" panose="020B0604020202020204" pitchFamily="34" charset="0"/>
                <a:cs typeface="Arial" panose="020B0604020202020204" pitchFamily="34" charset="0"/>
              </a:rPr>
              <a:t> do </a:t>
            </a:r>
            <a:r>
              <a:rPr lang="en-US" altLang="pt-BR" sz="2400" dirty="0" err="1">
                <a:latin typeface="Arial" panose="020B0604020202020204" pitchFamily="34" charset="0"/>
                <a:cs typeface="Arial" panose="020B0604020202020204" pitchFamily="34" charset="0"/>
              </a:rPr>
              <a:t>Relato</a:t>
            </a:r>
            <a:r>
              <a:rPr lang="en-US" altLang="pt-BR" sz="2400" dirty="0">
                <a:latin typeface="Arial" panose="020B0604020202020204" pitchFamily="34" charset="0"/>
                <a:cs typeface="Arial" panose="020B0604020202020204" pitchFamily="34" charset="0"/>
              </a:rPr>
              <a:t> de </a:t>
            </a:r>
            <a:r>
              <a:rPr lang="en-US" altLang="pt-BR" sz="2400" dirty="0" err="1">
                <a:latin typeface="Arial" panose="020B0604020202020204" pitchFamily="34" charset="0"/>
                <a:cs typeface="Arial" panose="020B0604020202020204" pitchFamily="34" charset="0"/>
              </a:rPr>
              <a:t>Estudos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observacionais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em</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Epidemiologia</a:t>
            </a:r>
            <a:r>
              <a:rPr lang="en-US" altLang="pt-BR" sz="2400" dirty="0">
                <a:latin typeface="Arial" panose="020B0604020202020204" pitchFamily="34" charset="0"/>
                <a:cs typeface="Arial" panose="020B0604020202020204" pitchFamily="34" charset="0"/>
              </a:rPr>
              <a:t> - </a:t>
            </a:r>
            <a:r>
              <a:rPr lang="en-US" altLang="pt-BR" sz="2400" i="1" dirty="0">
                <a:latin typeface="Arial" panose="020B0604020202020204" pitchFamily="34" charset="0"/>
                <a:cs typeface="Arial" panose="020B0604020202020204" pitchFamily="34" charset="0"/>
              </a:rPr>
              <a:t>Strengthening the Reporting of Observational Studies in Epidemiology </a:t>
            </a:r>
            <a:r>
              <a:rPr lang="en-US" altLang="pt-BR" sz="2400" dirty="0">
                <a:latin typeface="Arial" panose="020B0604020202020204" pitchFamily="34" charset="0"/>
                <a:cs typeface="Arial" panose="020B0604020202020204" pitchFamily="34" charset="0"/>
              </a:rPr>
              <a:t>- STROBE.</a:t>
            </a:r>
          </a:p>
          <a:p>
            <a:pPr algn="just">
              <a:spcBef>
                <a:spcPts val="2000"/>
              </a:spcBef>
              <a:buClr>
                <a:schemeClr val="accent1"/>
              </a:buClr>
              <a:buSzPct val="90000"/>
              <a:buFont typeface="Wingdings" panose="05000000000000000000" pitchFamily="2" charset="2"/>
              <a:buChar char="q"/>
            </a:pPr>
            <a:r>
              <a:rPr lang="en-US" altLang="pt-BR" sz="2400" dirty="0" err="1">
                <a:latin typeface="Arial" panose="020B0604020202020204" pitchFamily="34" charset="0"/>
                <a:cs typeface="Arial" panose="020B0604020202020204" pitchFamily="34" charset="0"/>
              </a:rPr>
              <a:t>Auxiliar</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autores</a:t>
            </a:r>
            <a:r>
              <a:rPr lang="en-US" altLang="pt-BR" sz="2400" dirty="0">
                <a:latin typeface="Arial" panose="020B0604020202020204" pitchFamily="34" charset="0"/>
                <a:cs typeface="Arial" panose="020B0604020202020204" pitchFamily="34" charset="0"/>
              </a:rPr>
              <a:t> a </a:t>
            </a:r>
            <a:r>
              <a:rPr lang="en-US" altLang="pt-BR" sz="2400" dirty="0" err="1">
                <a:latin typeface="Arial" panose="020B0604020202020204" pitchFamily="34" charset="0"/>
                <a:cs typeface="Arial" panose="020B0604020202020204" pitchFamily="34" charset="0"/>
              </a:rPr>
              <a:t>escreverem</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uma</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análise</a:t>
            </a:r>
            <a:r>
              <a:rPr lang="en-US" altLang="pt-BR" sz="2400" dirty="0">
                <a:latin typeface="Arial" panose="020B0604020202020204" pitchFamily="34" charset="0"/>
                <a:cs typeface="Arial" panose="020B0604020202020204" pitchFamily="34" charset="0"/>
              </a:rPr>
              <a:t> de </a:t>
            </a:r>
            <a:r>
              <a:rPr lang="en-US" altLang="pt-BR" sz="2400" dirty="0" err="1">
                <a:latin typeface="Arial" panose="020B0604020202020204" pitchFamily="34" charset="0"/>
                <a:cs typeface="Arial" panose="020B0604020202020204" pitchFamily="34" charset="0"/>
              </a:rPr>
              <a:t>estudos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observacionais</a:t>
            </a:r>
            <a:r>
              <a:rPr lang="en-US" altLang="pt-BR" sz="2400" dirty="0">
                <a:latin typeface="Arial" panose="020B0604020202020204" pitchFamily="34" charset="0"/>
                <a:cs typeface="Arial" panose="020B0604020202020204" pitchFamily="34" charset="0"/>
              </a:rPr>
              <a:t>, </a:t>
            </a:r>
          </a:p>
          <a:p>
            <a:pPr algn="just">
              <a:spcBef>
                <a:spcPts val="2000"/>
              </a:spcBef>
              <a:buClr>
                <a:schemeClr val="accent1"/>
              </a:buClr>
              <a:buSzPct val="90000"/>
              <a:buFont typeface="Wingdings" panose="05000000000000000000" pitchFamily="2" charset="2"/>
              <a:buChar char="q"/>
            </a:pPr>
            <a:r>
              <a:rPr lang="en-US" altLang="pt-BR" sz="2400" dirty="0" err="1">
                <a:latin typeface="Arial" panose="020B0604020202020204" pitchFamily="34" charset="0"/>
                <a:cs typeface="Arial" panose="020B0604020202020204" pitchFamily="34" charset="0"/>
              </a:rPr>
              <a:t>Apoiar</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editores</a:t>
            </a:r>
            <a:r>
              <a:rPr lang="en-US" altLang="pt-BR" sz="2400" dirty="0">
                <a:latin typeface="Arial" panose="020B0604020202020204" pitchFamily="34" charset="0"/>
                <a:cs typeface="Arial" panose="020B0604020202020204" pitchFamily="34" charset="0"/>
              </a:rPr>
              <a:t> e </a:t>
            </a:r>
            <a:r>
              <a:rPr lang="en-US" altLang="pt-BR" sz="2400" dirty="0" err="1">
                <a:latin typeface="Arial" panose="020B0604020202020204" pitchFamily="34" charset="0"/>
                <a:cs typeface="Arial" panose="020B0604020202020204" pitchFamily="34" charset="0"/>
              </a:rPr>
              <a:t>revisores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na</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avaliação</a:t>
            </a:r>
            <a:r>
              <a:rPr lang="en-US" altLang="pt-BR" sz="2400" dirty="0">
                <a:latin typeface="Arial" panose="020B0604020202020204" pitchFamily="34" charset="0"/>
                <a:cs typeface="Arial" panose="020B0604020202020204" pitchFamily="34" charset="0"/>
              </a:rPr>
              <a:t> de </a:t>
            </a:r>
            <a:r>
              <a:rPr lang="en-US" altLang="pt-BR" sz="2400" dirty="0" err="1">
                <a:latin typeface="Arial" panose="020B0604020202020204" pitchFamily="34" charset="0"/>
                <a:cs typeface="Arial" panose="020B0604020202020204" pitchFamily="34" charset="0"/>
              </a:rPr>
              <a:t>artigos</a:t>
            </a:r>
            <a:r>
              <a:rPr lang="en-US" altLang="pt-BR" sz="2400" dirty="0">
                <a:latin typeface="Arial" panose="020B0604020202020204" pitchFamily="34" charset="0"/>
                <a:cs typeface="Arial" panose="020B0604020202020204" pitchFamily="34" charset="0"/>
              </a:rPr>
              <a:t> para </a:t>
            </a:r>
            <a:r>
              <a:rPr lang="en-US" altLang="pt-BR" sz="2400" dirty="0" err="1">
                <a:latin typeface="Arial" panose="020B0604020202020204" pitchFamily="34" charset="0"/>
                <a:cs typeface="Arial" panose="020B0604020202020204" pitchFamily="34" charset="0"/>
              </a:rPr>
              <a:t>publicação</a:t>
            </a:r>
            <a:r>
              <a:rPr lang="en-US" altLang="pt-BR" sz="2400" dirty="0">
                <a:latin typeface="Arial" panose="020B0604020202020204" pitchFamily="34" charset="0"/>
                <a:cs typeface="Arial" panose="020B0604020202020204" pitchFamily="34" charset="0"/>
              </a:rPr>
              <a:t> e </a:t>
            </a:r>
          </a:p>
          <a:p>
            <a:pPr algn="just">
              <a:spcBef>
                <a:spcPts val="2000"/>
              </a:spcBef>
              <a:buClr>
                <a:schemeClr val="accent1"/>
              </a:buClr>
              <a:buSzPct val="90000"/>
              <a:buFont typeface="Wingdings" panose="05000000000000000000" pitchFamily="2" charset="2"/>
              <a:buChar char="q"/>
            </a:pPr>
            <a:r>
              <a:rPr lang="en-US" altLang="pt-BR" sz="2400" dirty="0" err="1">
                <a:latin typeface="Arial" panose="020B0604020202020204" pitchFamily="34" charset="0"/>
                <a:cs typeface="Arial" panose="020B0604020202020204" pitchFamily="34" charset="0"/>
              </a:rPr>
              <a:t>Ajudar</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leitores</a:t>
            </a:r>
            <a:r>
              <a:rPr lang="en-US" altLang="pt-BR" sz="2400" dirty="0">
                <a:latin typeface="Arial" panose="020B0604020202020204" pitchFamily="34" charset="0"/>
                <a:cs typeface="Arial" panose="020B0604020202020204" pitchFamily="34" charset="0"/>
              </a:rPr>
              <a:t> a </a:t>
            </a:r>
            <a:r>
              <a:rPr lang="en-US" altLang="pt-BR" sz="2400" dirty="0" err="1">
                <a:latin typeface="Arial" panose="020B0604020202020204" pitchFamily="34" charset="0"/>
                <a:cs typeface="Arial" panose="020B0604020202020204" pitchFamily="34" charset="0"/>
              </a:rPr>
              <a:t>analisarem</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criticamente</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artigos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publicados</a:t>
            </a:r>
            <a:r>
              <a:rPr lang="en-US" altLang="pt-BR" sz="2400" dirty="0">
                <a:latin typeface="Arial" panose="020B0604020202020204" pitchFamily="34" charset="0"/>
                <a:cs typeface="Arial" panose="020B0604020202020204" pitchFamily="34" charset="0"/>
              </a:rPr>
              <a:t>.</a:t>
            </a:r>
          </a:p>
          <a:p>
            <a:pPr algn="just">
              <a:spcBef>
                <a:spcPts val="2000"/>
              </a:spcBef>
              <a:buClr>
                <a:schemeClr val="accent1"/>
              </a:buClr>
              <a:buSzPct val="90000"/>
              <a:buFont typeface="Wingdings 2" panose="05020102010507070707" pitchFamily="18" charset="2"/>
              <a:buChar char=""/>
            </a:pPr>
            <a:endParaRPr lang="en-US" altLang="pt-BR" sz="2000" dirty="0"/>
          </a:p>
        </p:txBody>
      </p:sp>
    </p:spTree>
    <p:extLst>
      <p:ext uri="{BB962C8B-B14F-4D97-AF65-F5344CB8AC3E}">
        <p14:creationId xmlns:p14="http://schemas.microsoft.com/office/powerpoint/2010/main" val="3074674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244051373"/>
              </p:ext>
            </p:extLst>
          </p:nvPr>
        </p:nvGraphicFramePr>
        <p:xfrm>
          <a:off x="2041331" y="8689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to 8"/>
          <p:cNvCxnSpPr/>
          <p:nvPr/>
        </p:nvCxnSpPr>
        <p:spPr>
          <a:xfrm flipV="1">
            <a:off x="7682753" y="1483568"/>
            <a:ext cx="276259" cy="4573"/>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2" name="Conector reto 11"/>
          <p:cNvCxnSpPr/>
          <p:nvPr/>
        </p:nvCxnSpPr>
        <p:spPr>
          <a:xfrm>
            <a:off x="7279341" y="4833257"/>
            <a:ext cx="67738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4" name="Conector reto 13"/>
          <p:cNvCxnSpPr/>
          <p:nvPr/>
        </p:nvCxnSpPr>
        <p:spPr>
          <a:xfrm>
            <a:off x="3254188" y="4833257"/>
            <a:ext cx="273099"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5" name="CaixaDeTexto 14"/>
          <p:cNvSpPr txBox="1"/>
          <p:nvPr/>
        </p:nvSpPr>
        <p:spPr>
          <a:xfrm>
            <a:off x="403808" y="1950098"/>
            <a:ext cx="1218804"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Expostos</a:t>
            </a:r>
            <a:endParaRPr lang="pt-BR" dirty="0">
              <a:latin typeface="Arial" panose="020B0604020202020204" pitchFamily="34" charset="0"/>
              <a:cs typeface="Arial" panose="020B0604020202020204" pitchFamily="34" charset="0"/>
            </a:endParaRPr>
          </a:p>
        </p:txBody>
      </p:sp>
      <p:sp>
        <p:nvSpPr>
          <p:cNvPr id="16" name="CaixaDeTexto 15"/>
          <p:cNvSpPr txBox="1"/>
          <p:nvPr/>
        </p:nvSpPr>
        <p:spPr>
          <a:xfrm>
            <a:off x="403808" y="4388793"/>
            <a:ext cx="1303175" cy="646331"/>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Não </a:t>
            </a:r>
          </a:p>
          <a:p>
            <a:r>
              <a:rPr lang="pt-BR" dirty="0" smtClean="0">
                <a:latin typeface="Arial" panose="020B0604020202020204" pitchFamily="34" charset="0"/>
                <a:cs typeface="Arial" panose="020B0604020202020204" pitchFamily="34" charset="0"/>
              </a:rPr>
              <a:t>Expostos</a:t>
            </a:r>
            <a:endParaRPr lang="pt-BR" dirty="0">
              <a:latin typeface="Arial" panose="020B0604020202020204" pitchFamily="34" charset="0"/>
              <a:cs typeface="Arial" panose="020B0604020202020204" pitchFamily="34" charset="0"/>
            </a:endParaRPr>
          </a:p>
        </p:txBody>
      </p:sp>
      <p:sp>
        <p:nvSpPr>
          <p:cNvPr id="17" name="CaixaDeTexto 16"/>
          <p:cNvSpPr txBox="1"/>
          <p:nvPr/>
        </p:nvSpPr>
        <p:spPr>
          <a:xfrm>
            <a:off x="3522464" y="208522"/>
            <a:ext cx="1054358"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Doentes</a:t>
            </a:r>
            <a:endParaRPr lang="pt-BR" dirty="0">
              <a:latin typeface="Arial" panose="020B0604020202020204" pitchFamily="34" charset="0"/>
              <a:cs typeface="Arial" panose="020B0604020202020204" pitchFamily="34" charset="0"/>
            </a:endParaRPr>
          </a:p>
        </p:txBody>
      </p:sp>
      <p:sp>
        <p:nvSpPr>
          <p:cNvPr id="18" name="CaixaDeTexto 17"/>
          <p:cNvSpPr txBox="1"/>
          <p:nvPr/>
        </p:nvSpPr>
        <p:spPr>
          <a:xfrm>
            <a:off x="6904653" y="127534"/>
            <a:ext cx="1609529"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Não Doentes</a:t>
            </a:r>
            <a:endParaRPr lang="pt-BR" dirty="0">
              <a:latin typeface="Arial" panose="020B0604020202020204" pitchFamily="34" charset="0"/>
              <a:cs typeface="Arial" panose="020B0604020202020204" pitchFamily="34" charset="0"/>
            </a:endParaRPr>
          </a:p>
        </p:txBody>
      </p:sp>
      <p:sp>
        <p:nvSpPr>
          <p:cNvPr id="19" name="CaixaDeTexto 18"/>
          <p:cNvSpPr txBox="1"/>
          <p:nvPr/>
        </p:nvSpPr>
        <p:spPr>
          <a:xfrm>
            <a:off x="10752496" y="1950098"/>
            <a:ext cx="1054358"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a + b</a:t>
            </a:r>
            <a:endParaRPr lang="pt-BR" dirty="0">
              <a:latin typeface="Arial" panose="020B0604020202020204" pitchFamily="34" charset="0"/>
              <a:cs typeface="Arial" panose="020B0604020202020204" pitchFamily="34" charset="0"/>
            </a:endParaRPr>
          </a:p>
        </p:txBody>
      </p:sp>
      <p:sp>
        <p:nvSpPr>
          <p:cNvPr id="20" name="CaixaDeTexto 19"/>
          <p:cNvSpPr txBox="1"/>
          <p:nvPr/>
        </p:nvSpPr>
        <p:spPr>
          <a:xfrm>
            <a:off x="10752496" y="4388793"/>
            <a:ext cx="1054358"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c + d</a:t>
            </a:r>
            <a:endParaRPr lang="pt-BR" dirty="0">
              <a:latin typeface="Arial" panose="020B0604020202020204" pitchFamily="34" charset="0"/>
              <a:cs typeface="Arial" panose="020B0604020202020204" pitchFamily="34" charset="0"/>
            </a:endParaRPr>
          </a:p>
        </p:txBody>
      </p:sp>
      <p:sp>
        <p:nvSpPr>
          <p:cNvPr id="21" name="CaixaDeTexto 20"/>
          <p:cNvSpPr txBox="1"/>
          <p:nvPr/>
        </p:nvSpPr>
        <p:spPr>
          <a:xfrm>
            <a:off x="3677975" y="6394059"/>
            <a:ext cx="1054358"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a + c</a:t>
            </a:r>
            <a:endParaRPr lang="pt-BR" dirty="0">
              <a:latin typeface="Arial" panose="020B0604020202020204" pitchFamily="34" charset="0"/>
              <a:cs typeface="Arial" panose="020B0604020202020204" pitchFamily="34" charset="0"/>
            </a:endParaRPr>
          </a:p>
        </p:txBody>
      </p:sp>
      <p:sp>
        <p:nvSpPr>
          <p:cNvPr id="22" name="CaixaDeTexto 21"/>
          <p:cNvSpPr txBox="1"/>
          <p:nvPr/>
        </p:nvSpPr>
        <p:spPr>
          <a:xfrm>
            <a:off x="7459825" y="6366175"/>
            <a:ext cx="10543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b</a:t>
            </a:r>
            <a:r>
              <a:rPr lang="pt-BR" dirty="0" smtClean="0">
                <a:latin typeface="Arial" panose="020B0604020202020204" pitchFamily="34" charset="0"/>
                <a:cs typeface="Arial" panose="020B0604020202020204" pitchFamily="34" charset="0"/>
              </a:rPr>
              <a:t> + d</a:t>
            </a:r>
            <a:endParaRPr lang="pt-BR" dirty="0">
              <a:latin typeface="Arial" panose="020B0604020202020204" pitchFamily="34" charset="0"/>
              <a:cs typeface="Arial" panose="020B0604020202020204" pitchFamily="34" charset="0"/>
            </a:endParaRPr>
          </a:p>
        </p:txBody>
      </p:sp>
      <p:sp>
        <p:nvSpPr>
          <p:cNvPr id="23" name="CaixaDeTexto 22"/>
          <p:cNvSpPr txBox="1"/>
          <p:nvPr/>
        </p:nvSpPr>
        <p:spPr>
          <a:xfrm>
            <a:off x="10219432" y="6287623"/>
            <a:ext cx="1886496"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N = a + b + c + d</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351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ctrTitle" idx="4294967295"/>
          </p:nvPr>
        </p:nvSpPr>
        <p:spPr>
          <a:xfrm>
            <a:off x="0" y="261938"/>
            <a:ext cx="11329988" cy="512762"/>
          </a:xfrm>
          <a:prstGeom prst="rect">
            <a:avLst/>
          </a:prstGeom>
        </p:spPr>
        <p:txBody>
          <a:bodyPr vert="horz" wrap="square" lIns="0" tIns="12700" rIns="0" bIns="0" rtlCol="0">
            <a:spAutoFit/>
          </a:bodyPr>
          <a:lstStyle/>
          <a:p>
            <a:pPr marL="12700">
              <a:spcBef>
                <a:spcPts val="100"/>
              </a:spcBef>
            </a:pPr>
            <a:r>
              <a:rPr sz="2800" dirty="0"/>
              <a:t>O pesquisador </a:t>
            </a:r>
            <a:r>
              <a:rPr sz="2800" spc="-5" dirty="0"/>
              <a:t>fornece </a:t>
            </a:r>
            <a:r>
              <a:rPr sz="2800" dirty="0"/>
              <a:t>ou </a:t>
            </a:r>
            <a:r>
              <a:rPr sz="2800" spc="-5" dirty="0"/>
              <a:t>controla </a:t>
            </a:r>
            <a:r>
              <a:rPr sz="2800" dirty="0"/>
              <a:t>o </a:t>
            </a:r>
            <a:r>
              <a:rPr sz="2800" spc="-5" dirty="0"/>
              <a:t>fator de</a:t>
            </a:r>
            <a:r>
              <a:rPr sz="2800" spc="-25" dirty="0"/>
              <a:t> </a:t>
            </a:r>
            <a:r>
              <a:rPr sz="2800" dirty="0"/>
              <a:t>exposição</a:t>
            </a:r>
            <a:r>
              <a:rPr dirty="0"/>
              <a:t>?</a:t>
            </a:r>
          </a:p>
        </p:txBody>
      </p:sp>
      <p:sp>
        <p:nvSpPr>
          <p:cNvPr id="4" name="object 4"/>
          <p:cNvSpPr/>
          <p:nvPr/>
        </p:nvSpPr>
        <p:spPr>
          <a:xfrm>
            <a:off x="1693163" y="1014983"/>
            <a:ext cx="3520440" cy="11018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2385467" y="1159379"/>
            <a:ext cx="2131695" cy="684530"/>
          </a:xfrm>
          <a:prstGeom prst="rect">
            <a:avLst/>
          </a:prstGeom>
        </p:spPr>
        <p:txBody>
          <a:bodyPr vert="horz" wrap="square" lIns="0" tIns="67310" rIns="0" bIns="0" rtlCol="0">
            <a:spAutoFit/>
          </a:bodyPr>
          <a:lstStyle/>
          <a:p>
            <a:pPr marL="8255" algn="ctr">
              <a:spcBef>
                <a:spcPts val="530"/>
              </a:spcBef>
            </a:pPr>
            <a:r>
              <a:rPr dirty="0">
                <a:solidFill>
                  <a:prstClr val="black"/>
                </a:solidFill>
                <a:latin typeface="Arial"/>
                <a:cs typeface="Arial"/>
              </a:rPr>
              <a:t>SIM</a:t>
            </a:r>
          </a:p>
          <a:p>
            <a:pPr algn="ctr">
              <a:spcBef>
                <a:spcPts val="434"/>
              </a:spcBef>
            </a:pPr>
            <a:r>
              <a:rPr dirty="0">
                <a:solidFill>
                  <a:srgbClr val="404040"/>
                </a:solidFill>
                <a:latin typeface="Arial"/>
                <a:cs typeface="Arial"/>
              </a:rPr>
              <a:t>Estudo</a:t>
            </a:r>
            <a:r>
              <a:rPr spc="-90" dirty="0">
                <a:solidFill>
                  <a:srgbClr val="404040"/>
                </a:solidFill>
                <a:latin typeface="Arial"/>
                <a:cs typeface="Arial"/>
              </a:rPr>
              <a:t> </a:t>
            </a:r>
            <a:r>
              <a:rPr spc="-5" dirty="0">
                <a:solidFill>
                  <a:srgbClr val="404040"/>
                </a:solidFill>
                <a:latin typeface="Arial"/>
                <a:cs typeface="Arial"/>
              </a:rPr>
              <a:t>Experimental</a:t>
            </a:r>
            <a:endParaRPr dirty="0">
              <a:solidFill>
                <a:prstClr val="black"/>
              </a:solidFill>
              <a:latin typeface="Arial"/>
              <a:cs typeface="Arial"/>
            </a:endParaRPr>
          </a:p>
        </p:txBody>
      </p:sp>
      <p:sp>
        <p:nvSpPr>
          <p:cNvPr id="6" name="object 6"/>
          <p:cNvSpPr/>
          <p:nvPr/>
        </p:nvSpPr>
        <p:spPr>
          <a:xfrm>
            <a:off x="1706879" y="2176273"/>
            <a:ext cx="3493008" cy="1001267"/>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2324202" y="2473199"/>
            <a:ext cx="2257425" cy="329565"/>
          </a:xfrm>
          <a:prstGeom prst="rect">
            <a:avLst/>
          </a:prstGeom>
        </p:spPr>
        <p:txBody>
          <a:bodyPr vert="horz" wrap="square" lIns="0" tIns="11430" rIns="0" bIns="0" rtlCol="0">
            <a:spAutoFit/>
          </a:bodyPr>
          <a:lstStyle/>
          <a:p>
            <a:pPr marL="12700">
              <a:spcBef>
                <a:spcPts val="90"/>
              </a:spcBef>
            </a:pPr>
            <a:r>
              <a:rPr sz="2000" spc="-10" dirty="0">
                <a:solidFill>
                  <a:srgbClr val="404040"/>
                </a:solidFill>
                <a:latin typeface="Arial"/>
                <a:cs typeface="Arial"/>
              </a:rPr>
              <a:t>Alocação</a:t>
            </a:r>
            <a:r>
              <a:rPr sz="2000" spc="-145" dirty="0">
                <a:solidFill>
                  <a:srgbClr val="404040"/>
                </a:solidFill>
                <a:latin typeface="Arial"/>
                <a:cs typeface="Arial"/>
              </a:rPr>
              <a:t> </a:t>
            </a:r>
            <a:r>
              <a:rPr sz="2000" spc="-10" dirty="0">
                <a:solidFill>
                  <a:srgbClr val="404040"/>
                </a:solidFill>
                <a:latin typeface="Arial"/>
                <a:cs typeface="Arial"/>
              </a:rPr>
              <a:t>Aleatória?</a:t>
            </a:r>
            <a:endParaRPr sz="2000">
              <a:solidFill>
                <a:prstClr val="black"/>
              </a:solidFill>
              <a:latin typeface="Arial"/>
              <a:cs typeface="Arial"/>
            </a:endParaRPr>
          </a:p>
        </p:txBody>
      </p:sp>
      <p:sp>
        <p:nvSpPr>
          <p:cNvPr id="8" name="object 8"/>
          <p:cNvSpPr/>
          <p:nvPr/>
        </p:nvSpPr>
        <p:spPr>
          <a:xfrm>
            <a:off x="1706879" y="3236976"/>
            <a:ext cx="1787652" cy="245973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2063903" y="4106033"/>
            <a:ext cx="1072515" cy="623570"/>
          </a:xfrm>
          <a:prstGeom prst="rect">
            <a:avLst/>
          </a:prstGeom>
        </p:spPr>
        <p:txBody>
          <a:bodyPr vert="horz" wrap="square" lIns="0" tIns="48895" rIns="0" bIns="0" rtlCol="0">
            <a:spAutoFit/>
          </a:bodyPr>
          <a:lstStyle/>
          <a:p>
            <a:pPr algn="ctr">
              <a:spcBef>
                <a:spcPts val="385"/>
              </a:spcBef>
            </a:pPr>
            <a:r>
              <a:rPr sz="1200" b="1" spc="-15" dirty="0">
                <a:solidFill>
                  <a:srgbClr val="404040"/>
                </a:solidFill>
                <a:latin typeface="Arial"/>
                <a:cs typeface="Arial"/>
              </a:rPr>
              <a:t>SIM</a:t>
            </a:r>
            <a:endParaRPr sz="1200" dirty="0">
              <a:solidFill>
                <a:prstClr val="black"/>
              </a:solidFill>
              <a:latin typeface="Arial"/>
              <a:cs typeface="Arial"/>
            </a:endParaRPr>
          </a:p>
          <a:p>
            <a:pPr algn="ctr">
              <a:lnSpc>
                <a:spcPts val="1345"/>
              </a:lnSpc>
              <a:spcBef>
                <a:spcPts val="295"/>
              </a:spcBef>
            </a:pPr>
            <a:r>
              <a:rPr sz="1200" b="1" spc="-5" dirty="0">
                <a:solidFill>
                  <a:srgbClr val="404040"/>
                </a:solidFill>
                <a:latin typeface="Arial"/>
                <a:cs typeface="Arial"/>
              </a:rPr>
              <a:t>Ensaio</a:t>
            </a:r>
            <a:r>
              <a:rPr sz="1200" b="1" spc="-75" dirty="0">
                <a:solidFill>
                  <a:srgbClr val="404040"/>
                </a:solidFill>
                <a:latin typeface="Arial"/>
                <a:cs typeface="Arial"/>
              </a:rPr>
              <a:t> </a:t>
            </a:r>
            <a:r>
              <a:rPr sz="1200" b="1" spc="-5" dirty="0">
                <a:solidFill>
                  <a:srgbClr val="404040"/>
                </a:solidFill>
                <a:latin typeface="Arial"/>
                <a:cs typeface="Arial"/>
              </a:rPr>
              <a:t>Clínico</a:t>
            </a:r>
            <a:endParaRPr sz="1200" dirty="0">
              <a:solidFill>
                <a:prstClr val="black"/>
              </a:solidFill>
              <a:latin typeface="Arial"/>
              <a:cs typeface="Arial"/>
            </a:endParaRPr>
          </a:p>
          <a:p>
            <a:pPr algn="ctr">
              <a:lnSpc>
                <a:spcPts val="1345"/>
              </a:lnSpc>
            </a:pPr>
            <a:r>
              <a:rPr sz="1200" b="1" spc="-5" dirty="0">
                <a:solidFill>
                  <a:srgbClr val="404040"/>
                </a:solidFill>
                <a:latin typeface="Arial"/>
                <a:cs typeface="Arial"/>
              </a:rPr>
              <a:t>Randomizado</a:t>
            </a:r>
            <a:endParaRPr sz="1200" dirty="0">
              <a:solidFill>
                <a:prstClr val="black"/>
              </a:solidFill>
              <a:latin typeface="Arial"/>
              <a:cs typeface="Arial"/>
            </a:endParaRPr>
          </a:p>
        </p:txBody>
      </p:sp>
      <p:sp>
        <p:nvSpPr>
          <p:cNvPr id="10" name="object 10"/>
          <p:cNvSpPr/>
          <p:nvPr/>
        </p:nvSpPr>
        <p:spPr>
          <a:xfrm>
            <a:off x="3412235" y="3236976"/>
            <a:ext cx="1787652" cy="245973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3615308" y="4106033"/>
            <a:ext cx="1383030" cy="623570"/>
          </a:xfrm>
          <a:prstGeom prst="rect">
            <a:avLst/>
          </a:prstGeom>
        </p:spPr>
        <p:txBody>
          <a:bodyPr vert="horz" wrap="square" lIns="0" tIns="48895" rIns="0" bIns="0" rtlCol="0">
            <a:spAutoFit/>
          </a:bodyPr>
          <a:lstStyle/>
          <a:p>
            <a:pPr marL="1905" algn="ctr">
              <a:spcBef>
                <a:spcPts val="385"/>
              </a:spcBef>
            </a:pPr>
            <a:r>
              <a:rPr sz="1200" b="1" spc="-15" dirty="0">
                <a:solidFill>
                  <a:srgbClr val="404040"/>
                </a:solidFill>
                <a:latin typeface="Arial"/>
                <a:cs typeface="Arial"/>
              </a:rPr>
              <a:t>NÃO</a:t>
            </a:r>
            <a:endParaRPr sz="1200" dirty="0">
              <a:solidFill>
                <a:prstClr val="black"/>
              </a:solidFill>
              <a:latin typeface="Arial"/>
              <a:cs typeface="Arial"/>
            </a:endParaRPr>
          </a:p>
          <a:p>
            <a:pPr algn="ctr">
              <a:lnSpc>
                <a:spcPts val="1345"/>
              </a:lnSpc>
              <a:spcBef>
                <a:spcPts val="295"/>
              </a:spcBef>
            </a:pPr>
            <a:r>
              <a:rPr sz="1200" b="1" spc="-5" dirty="0">
                <a:solidFill>
                  <a:srgbClr val="404040"/>
                </a:solidFill>
                <a:latin typeface="Arial"/>
                <a:cs typeface="Arial"/>
              </a:rPr>
              <a:t>Ensaio Clínico</a:t>
            </a:r>
            <a:r>
              <a:rPr sz="1200" b="1" spc="-75" dirty="0">
                <a:solidFill>
                  <a:srgbClr val="404040"/>
                </a:solidFill>
                <a:latin typeface="Arial"/>
                <a:cs typeface="Arial"/>
              </a:rPr>
              <a:t> </a:t>
            </a:r>
            <a:r>
              <a:rPr sz="1200" b="1" spc="-5" dirty="0">
                <a:solidFill>
                  <a:srgbClr val="404040"/>
                </a:solidFill>
                <a:latin typeface="Arial"/>
                <a:cs typeface="Arial"/>
              </a:rPr>
              <a:t>não</a:t>
            </a:r>
            <a:endParaRPr sz="1200" dirty="0">
              <a:solidFill>
                <a:prstClr val="black"/>
              </a:solidFill>
              <a:latin typeface="Arial"/>
              <a:cs typeface="Arial"/>
            </a:endParaRPr>
          </a:p>
          <a:p>
            <a:pPr algn="ctr">
              <a:lnSpc>
                <a:spcPts val="1345"/>
              </a:lnSpc>
            </a:pPr>
            <a:r>
              <a:rPr sz="1200" b="1" spc="-5" dirty="0">
                <a:solidFill>
                  <a:srgbClr val="404040"/>
                </a:solidFill>
                <a:latin typeface="Arial"/>
                <a:cs typeface="Arial"/>
              </a:rPr>
              <a:t>Randomizado</a:t>
            </a:r>
            <a:endParaRPr sz="1200" dirty="0">
              <a:solidFill>
                <a:prstClr val="black"/>
              </a:solidFill>
              <a:latin typeface="Arial"/>
              <a:cs typeface="Arial"/>
            </a:endParaRPr>
          </a:p>
        </p:txBody>
      </p:sp>
      <p:sp>
        <p:nvSpPr>
          <p:cNvPr id="12" name="object 12"/>
          <p:cNvSpPr/>
          <p:nvPr/>
        </p:nvSpPr>
        <p:spPr>
          <a:xfrm>
            <a:off x="5236465" y="1014983"/>
            <a:ext cx="5330951" cy="1101852"/>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3" name="object 13"/>
          <p:cNvSpPr txBox="1"/>
          <p:nvPr/>
        </p:nvSpPr>
        <p:spPr>
          <a:xfrm>
            <a:off x="6774308" y="1159379"/>
            <a:ext cx="2267585" cy="684530"/>
          </a:xfrm>
          <a:prstGeom prst="rect">
            <a:avLst/>
          </a:prstGeom>
        </p:spPr>
        <p:txBody>
          <a:bodyPr vert="horz" wrap="square" lIns="0" tIns="67310" rIns="0" bIns="0" rtlCol="0">
            <a:spAutoFit/>
          </a:bodyPr>
          <a:lstStyle/>
          <a:p>
            <a:pPr algn="ctr">
              <a:spcBef>
                <a:spcPts val="530"/>
              </a:spcBef>
            </a:pPr>
            <a:r>
              <a:rPr dirty="0">
                <a:solidFill>
                  <a:prstClr val="black"/>
                </a:solidFill>
                <a:latin typeface="Arial"/>
                <a:cs typeface="Arial"/>
              </a:rPr>
              <a:t>NÃO</a:t>
            </a:r>
          </a:p>
          <a:p>
            <a:pPr algn="ctr">
              <a:spcBef>
                <a:spcPts val="434"/>
              </a:spcBef>
            </a:pPr>
            <a:r>
              <a:rPr spc="5" dirty="0">
                <a:solidFill>
                  <a:srgbClr val="404040"/>
                </a:solidFill>
                <a:latin typeface="Arial"/>
                <a:cs typeface="Arial"/>
              </a:rPr>
              <a:t>Estudo</a:t>
            </a:r>
            <a:r>
              <a:rPr spc="-105" dirty="0">
                <a:solidFill>
                  <a:srgbClr val="404040"/>
                </a:solidFill>
                <a:latin typeface="Arial"/>
                <a:cs typeface="Arial"/>
              </a:rPr>
              <a:t> </a:t>
            </a:r>
            <a:r>
              <a:rPr dirty="0">
                <a:solidFill>
                  <a:srgbClr val="404040"/>
                </a:solidFill>
                <a:latin typeface="Arial"/>
                <a:cs typeface="Arial"/>
              </a:rPr>
              <a:t>Observacional</a:t>
            </a:r>
            <a:endParaRPr dirty="0">
              <a:solidFill>
                <a:prstClr val="black"/>
              </a:solidFill>
              <a:latin typeface="Arial"/>
              <a:cs typeface="Arial"/>
            </a:endParaRPr>
          </a:p>
        </p:txBody>
      </p:sp>
      <p:sp>
        <p:nvSpPr>
          <p:cNvPr id="14" name="object 14"/>
          <p:cNvSpPr/>
          <p:nvPr/>
        </p:nvSpPr>
        <p:spPr>
          <a:xfrm>
            <a:off x="5263896" y="2180845"/>
            <a:ext cx="5276088" cy="987551"/>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5346191" y="3241548"/>
            <a:ext cx="3429000" cy="101955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5350764" y="4329684"/>
            <a:ext cx="1746504" cy="2446020"/>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7028688" y="4329684"/>
            <a:ext cx="1737360" cy="2446020"/>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18" name="object 18"/>
          <p:cNvSpPr/>
          <p:nvPr/>
        </p:nvSpPr>
        <p:spPr>
          <a:xfrm>
            <a:off x="8702040" y="3236976"/>
            <a:ext cx="1755648" cy="1033272"/>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8706612" y="4338826"/>
            <a:ext cx="1746503" cy="2441448"/>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5751322" y="2508697"/>
            <a:ext cx="4479925" cy="3242310"/>
          </a:xfrm>
          <a:prstGeom prst="rect">
            <a:avLst/>
          </a:prstGeom>
        </p:spPr>
        <p:txBody>
          <a:bodyPr vert="horz" wrap="square" lIns="0" tIns="0" rIns="0" bIns="0" rtlCol="0">
            <a:spAutoFit/>
          </a:bodyPr>
          <a:lstStyle/>
          <a:p>
            <a:pPr marR="165100" algn="ctr">
              <a:lnSpc>
                <a:spcPts val="2205"/>
              </a:lnSpc>
            </a:pPr>
            <a:r>
              <a:rPr sz="2000" spc="-5" dirty="0">
                <a:solidFill>
                  <a:srgbClr val="404040"/>
                </a:solidFill>
                <a:latin typeface="Arial"/>
                <a:cs typeface="Arial"/>
              </a:rPr>
              <a:t>Grupo de</a:t>
            </a:r>
            <a:r>
              <a:rPr sz="2000" spc="-10" dirty="0">
                <a:solidFill>
                  <a:srgbClr val="404040"/>
                </a:solidFill>
                <a:latin typeface="Arial"/>
                <a:cs typeface="Arial"/>
              </a:rPr>
              <a:t> </a:t>
            </a:r>
            <a:r>
              <a:rPr sz="2000" spc="-5" dirty="0">
                <a:solidFill>
                  <a:srgbClr val="404040"/>
                </a:solidFill>
                <a:latin typeface="Arial"/>
                <a:cs typeface="Arial"/>
              </a:rPr>
              <a:t>Comparação?</a:t>
            </a:r>
            <a:endParaRPr sz="2000" dirty="0">
              <a:solidFill>
                <a:prstClr val="black"/>
              </a:solidFill>
              <a:latin typeface="Arial"/>
              <a:cs typeface="Arial"/>
            </a:endParaRPr>
          </a:p>
          <a:p>
            <a:endParaRPr sz="2200" dirty="0">
              <a:solidFill>
                <a:prstClr val="black"/>
              </a:solidFill>
              <a:latin typeface="Times New Roman"/>
              <a:cs typeface="Times New Roman"/>
            </a:endParaRPr>
          </a:p>
          <a:p>
            <a:pPr>
              <a:spcBef>
                <a:spcPts val="20"/>
              </a:spcBef>
            </a:pPr>
            <a:endParaRPr sz="2800" dirty="0">
              <a:solidFill>
                <a:prstClr val="black"/>
              </a:solidFill>
              <a:latin typeface="Times New Roman"/>
              <a:cs typeface="Times New Roman"/>
            </a:endParaRPr>
          </a:p>
          <a:p>
            <a:pPr marL="705485" algn="ctr">
              <a:tabLst>
                <a:tab pos="3192145" algn="l"/>
              </a:tabLst>
            </a:pPr>
            <a:r>
              <a:rPr sz="1200" b="1" spc="-15" dirty="0">
                <a:solidFill>
                  <a:srgbClr val="404040"/>
                </a:solidFill>
                <a:latin typeface="Arial"/>
                <a:cs typeface="Arial"/>
              </a:rPr>
              <a:t>SIM	</a:t>
            </a:r>
            <a:r>
              <a:rPr sz="1200" b="1" spc="-10" dirty="0">
                <a:solidFill>
                  <a:srgbClr val="404040"/>
                </a:solidFill>
                <a:latin typeface="Arial"/>
                <a:cs typeface="Arial"/>
              </a:rPr>
              <a:t>NÃO</a:t>
            </a:r>
            <a:endParaRPr sz="1200" dirty="0">
              <a:solidFill>
                <a:prstClr val="black"/>
              </a:solidFill>
              <a:latin typeface="Arial"/>
              <a:cs typeface="Arial"/>
            </a:endParaRPr>
          </a:p>
          <a:p>
            <a:pPr marL="717550" algn="ctr">
              <a:spcBef>
                <a:spcPts val="290"/>
              </a:spcBef>
              <a:tabLst>
                <a:tab pos="3189605" algn="l"/>
              </a:tabLst>
            </a:pPr>
            <a:r>
              <a:rPr sz="1200" b="1" spc="-5" dirty="0">
                <a:solidFill>
                  <a:srgbClr val="404040"/>
                </a:solidFill>
                <a:latin typeface="Arial"/>
                <a:cs typeface="Arial"/>
              </a:rPr>
              <a:t>Estudo</a:t>
            </a:r>
            <a:r>
              <a:rPr sz="1200" b="1" spc="-80" dirty="0">
                <a:solidFill>
                  <a:srgbClr val="404040"/>
                </a:solidFill>
                <a:latin typeface="Arial"/>
                <a:cs typeface="Arial"/>
              </a:rPr>
              <a:t> </a:t>
            </a:r>
            <a:r>
              <a:rPr sz="1200" b="1" spc="-5" dirty="0">
                <a:solidFill>
                  <a:srgbClr val="404040"/>
                </a:solidFill>
                <a:latin typeface="Arial"/>
                <a:cs typeface="Arial"/>
              </a:rPr>
              <a:t>Analítico	Estudo</a:t>
            </a:r>
            <a:r>
              <a:rPr sz="1200" b="1" spc="-100" dirty="0">
                <a:solidFill>
                  <a:srgbClr val="404040"/>
                </a:solidFill>
                <a:latin typeface="Arial"/>
                <a:cs typeface="Arial"/>
              </a:rPr>
              <a:t> </a:t>
            </a:r>
            <a:r>
              <a:rPr sz="1200" b="1" spc="-5" dirty="0">
                <a:solidFill>
                  <a:srgbClr val="404040"/>
                </a:solidFill>
                <a:latin typeface="Arial"/>
                <a:cs typeface="Arial"/>
              </a:rPr>
              <a:t>Descritivo</a:t>
            </a:r>
            <a:endParaRPr sz="1200" dirty="0">
              <a:solidFill>
                <a:prstClr val="black"/>
              </a:solidFill>
              <a:latin typeface="Arial"/>
              <a:cs typeface="Arial"/>
            </a:endParaRPr>
          </a:p>
          <a:p>
            <a:endParaRPr sz="1300" dirty="0">
              <a:solidFill>
                <a:prstClr val="black"/>
              </a:solidFill>
              <a:latin typeface="Times New Roman"/>
              <a:cs typeface="Times New Roman"/>
            </a:endParaRPr>
          </a:p>
          <a:p>
            <a:endParaRPr sz="1300" dirty="0">
              <a:solidFill>
                <a:prstClr val="black"/>
              </a:solidFill>
              <a:latin typeface="Times New Roman"/>
              <a:cs typeface="Times New Roman"/>
            </a:endParaRPr>
          </a:p>
          <a:p>
            <a:endParaRPr sz="1300" dirty="0">
              <a:solidFill>
                <a:prstClr val="black"/>
              </a:solidFill>
              <a:latin typeface="Times New Roman"/>
              <a:cs typeface="Times New Roman"/>
            </a:endParaRPr>
          </a:p>
          <a:p>
            <a:endParaRPr sz="1300" dirty="0">
              <a:solidFill>
                <a:prstClr val="black"/>
              </a:solidFill>
              <a:latin typeface="Times New Roman"/>
              <a:cs typeface="Times New Roman"/>
            </a:endParaRPr>
          </a:p>
          <a:p>
            <a:endParaRPr sz="1300" dirty="0">
              <a:solidFill>
                <a:prstClr val="black"/>
              </a:solidFill>
              <a:latin typeface="Times New Roman"/>
              <a:cs typeface="Times New Roman"/>
            </a:endParaRPr>
          </a:p>
          <a:p>
            <a:endParaRPr sz="1300" dirty="0">
              <a:solidFill>
                <a:prstClr val="black"/>
              </a:solidFill>
              <a:latin typeface="Times New Roman"/>
              <a:cs typeface="Times New Roman"/>
            </a:endParaRPr>
          </a:p>
          <a:p>
            <a:pPr>
              <a:spcBef>
                <a:spcPts val="30"/>
              </a:spcBef>
            </a:pPr>
            <a:endParaRPr sz="1550" dirty="0">
              <a:solidFill>
                <a:prstClr val="black"/>
              </a:solidFill>
              <a:latin typeface="Times New Roman"/>
              <a:cs typeface="Times New Roman"/>
            </a:endParaRPr>
          </a:p>
          <a:p>
            <a:pPr marL="88265">
              <a:lnSpc>
                <a:spcPts val="1400"/>
              </a:lnSpc>
            </a:pPr>
            <a:r>
              <a:rPr sz="1600" b="1" spc="-5" dirty="0">
                <a:solidFill>
                  <a:srgbClr val="404040"/>
                </a:solidFill>
                <a:latin typeface="Arial"/>
                <a:cs typeface="Arial"/>
              </a:rPr>
              <a:t>Casos</a:t>
            </a:r>
            <a:r>
              <a:rPr sz="1600" b="1" spc="-25" dirty="0">
                <a:solidFill>
                  <a:srgbClr val="404040"/>
                </a:solidFill>
                <a:latin typeface="Arial"/>
                <a:cs typeface="Arial"/>
              </a:rPr>
              <a:t> </a:t>
            </a:r>
            <a:r>
              <a:rPr sz="1600" b="1" dirty="0">
                <a:solidFill>
                  <a:srgbClr val="404040"/>
                </a:solidFill>
                <a:latin typeface="Arial"/>
                <a:cs typeface="Arial"/>
              </a:rPr>
              <a:t>e</a:t>
            </a:r>
            <a:endParaRPr sz="1600" dirty="0">
              <a:solidFill>
                <a:prstClr val="black"/>
              </a:solidFill>
              <a:latin typeface="Arial"/>
              <a:cs typeface="Arial"/>
            </a:endParaRPr>
          </a:p>
          <a:p>
            <a:pPr marR="73660" algn="ctr">
              <a:lnSpc>
                <a:spcPts val="1400"/>
              </a:lnSpc>
              <a:tabLst>
                <a:tab pos="1825625" algn="l"/>
                <a:tab pos="3271520" algn="l"/>
              </a:tabLst>
            </a:pPr>
            <a:r>
              <a:rPr sz="2400" b="1" spc="-15" baseline="-27777" dirty="0">
                <a:solidFill>
                  <a:srgbClr val="404040"/>
                </a:solidFill>
                <a:latin typeface="Arial"/>
                <a:cs typeface="Arial"/>
              </a:rPr>
              <a:t>C</a:t>
            </a:r>
            <a:r>
              <a:rPr sz="2400" b="1" spc="7" baseline="-27777" dirty="0">
                <a:solidFill>
                  <a:srgbClr val="404040"/>
                </a:solidFill>
                <a:latin typeface="Arial"/>
                <a:cs typeface="Arial"/>
              </a:rPr>
              <a:t>on</a:t>
            </a:r>
            <a:r>
              <a:rPr sz="2400" b="1" spc="-15" baseline="-27777" dirty="0">
                <a:solidFill>
                  <a:srgbClr val="404040"/>
                </a:solidFill>
                <a:latin typeface="Arial"/>
                <a:cs typeface="Arial"/>
              </a:rPr>
              <a:t>t</a:t>
            </a:r>
            <a:r>
              <a:rPr sz="2400" b="1" baseline="-27777" dirty="0">
                <a:solidFill>
                  <a:srgbClr val="404040"/>
                </a:solidFill>
                <a:latin typeface="Arial"/>
                <a:cs typeface="Arial"/>
              </a:rPr>
              <a:t>rol</a:t>
            </a:r>
            <a:r>
              <a:rPr sz="2400" b="1" spc="-7" baseline="-27777" dirty="0">
                <a:solidFill>
                  <a:srgbClr val="404040"/>
                </a:solidFill>
                <a:latin typeface="Arial"/>
                <a:cs typeface="Arial"/>
              </a:rPr>
              <a:t>e</a:t>
            </a:r>
            <a:r>
              <a:rPr sz="2400" b="1" spc="7" baseline="-27777" dirty="0">
                <a:solidFill>
                  <a:srgbClr val="404040"/>
                </a:solidFill>
                <a:latin typeface="Arial"/>
                <a:cs typeface="Arial"/>
              </a:rPr>
              <a:t>s</a:t>
            </a:r>
            <a:r>
              <a:rPr sz="2400" b="1" baseline="-27777" dirty="0">
                <a:solidFill>
                  <a:srgbClr val="404040"/>
                </a:solidFill>
                <a:latin typeface="Arial"/>
                <a:cs typeface="Arial"/>
              </a:rPr>
              <a:t>	</a:t>
            </a:r>
            <a:r>
              <a:rPr sz="2400" b="1" spc="-7" baseline="1736" dirty="0">
                <a:solidFill>
                  <a:srgbClr val="404040"/>
                </a:solidFill>
                <a:latin typeface="Arial"/>
                <a:cs typeface="Arial"/>
              </a:rPr>
              <a:t>C</a:t>
            </a:r>
            <a:r>
              <a:rPr sz="2400" b="1" spc="7" baseline="1736" dirty="0">
                <a:solidFill>
                  <a:srgbClr val="404040"/>
                </a:solidFill>
                <a:latin typeface="Arial"/>
                <a:cs typeface="Arial"/>
              </a:rPr>
              <a:t>oo</a:t>
            </a:r>
            <a:r>
              <a:rPr sz="2400" b="1" baseline="1736" dirty="0">
                <a:solidFill>
                  <a:srgbClr val="404040"/>
                </a:solidFill>
                <a:latin typeface="Arial"/>
                <a:cs typeface="Arial"/>
              </a:rPr>
              <a:t>r</a:t>
            </a:r>
            <a:r>
              <a:rPr sz="2400" b="1" spc="-15" baseline="1736" dirty="0">
                <a:solidFill>
                  <a:srgbClr val="404040"/>
                </a:solidFill>
                <a:latin typeface="Arial"/>
                <a:cs typeface="Arial"/>
              </a:rPr>
              <a:t>t</a:t>
            </a:r>
            <a:r>
              <a:rPr sz="2400" b="1" spc="7" baseline="1736" dirty="0">
                <a:solidFill>
                  <a:srgbClr val="404040"/>
                </a:solidFill>
                <a:latin typeface="Arial"/>
                <a:cs typeface="Arial"/>
              </a:rPr>
              <a:t>e</a:t>
            </a:r>
            <a:r>
              <a:rPr sz="2400" b="1" baseline="1736" dirty="0">
                <a:solidFill>
                  <a:srgbClr val="404040"/>
                </a:solidFill>
                <a:latin typeface="Arial"/>
                <a:cs typeface="Arial"/>
              </a:rPr>
              <a:t>	</a:t>
            </a:r>
            <a:r>
              <a:rPr sz="1600" b="1" spc="-120" dirty="0">
                <a:solidFill>
                  <a:srgbClr val="404040"/>
                </a:solidFill>
                <a:latin typeface="Arial"/>
                <a:cs typeface="Arial"/>
              </a:rPr>
              <a:t>T</a:t>
            </a:r>
            <a:r>
              <a:rPr sz="1600" b="1" dirty="0">
                <a:solidFill>
                  <a:srgbClr val="404040"/>
                </a:solidFill>
                <a:latin typeface="Arial"/>
                <a:cs typeface="Arial"/>
              </a:rPr>
              <a:t>r</a:t>
            </a:r>
            <a:r>
              <a:rPr sz="1600" b="1" spc="-10" dirty="0">
                <a:solidFill>
                  <a:srgbClr val="404040"/>
                </a:solidFill>
                <a:latin typeface="Arial"/>
                <a:cs typeface="Arial"/>
              </a:rPr>
              <a:t>a</a:t>
            </a:r>
            <a:r>
              <a:rPr sz="1600" b="1" dirty="0">
                <a:solidFill>
                  <a:srgbClr val="404040"/>
                </a:solidFill>
                <a:latin typeface="Arial"/>
                <a:cs typeface="Arial"/>
              </a:rPr>
              <a:t>ns</a:t>
            </a:r>
            <a:r>
              <a:rPr sz="1600" b="1" spc="-15" dirty="0">
                <a:solidFill>
                  <a:srgbClr val="404040"/>
                </a:solidFill>
                <a:latin typeface="Arial"/>
                <a:cs typeface="Arial"/>
              </a:rPr>
              <a:t>v</a:t>
            </a:r>
            <a:r>
              <a:rPr sz="1600" b="1" spc="-10" dirty="0">
                <a:solidFill>
                  <a:srgbClr val="404040"/>
                </a:solidFill>
                <a:latin typeface="Arial"/>
                <a:cs typeface="Arial"/>
              </a:rPr>
              <a:t>e</a:t>
            </a:r>
            <a:r>
              <a:rPr sz="1600" b="1" dirty="0">
                <a:solidFill>
                  <a:srgbClr val="404040"/>
                </a:solidFill>
                <a:latin typeface="Arial"/>
                <a:cs typeface="Arial"/>
              </a:rPr>
              <a:t>r</a:t>
            </a:r>
            <a:r>
              <a:rPr sz="1600" b="1" spc="-10" dirty="0">
                <a:solidFill>
                  <a:srgbClr val="404040"/>
                </a:solidFill>
                <a:latin typeface="Arial"/>
                <a:cs typeface="Arial"/>
              </a:rPr>
              <a:t>sa</a:t>
            </a:r>
            <a:r>
              <a:rPr sz="1600" b="1" dirty="0">
                <a:solidFill>
                  <a:srgbClr val="404040"/>
                </a:solidFill>
                <a:latin typeface="Arial"/>
                <a:cs typeface="Arial"/>
              </a:rPr>
              <a:t>l</a:t>
            </a:r>
            <a:endParaRPr sz="1600" dirty="0">
              <a:solidFill>
                <a:prstClr val="black"/>
              </a:solidFill>
              <a:latin typeface="Arial"/>
              <a:cs typeface="Arial"/>
            </a:endParaRPr>
          </a:p>
        </p:txBody>
      </p:sp>
      <p:sp>
        <p:nvSpPr>
          <p:cNvPr id="22" name="object 22"/>
          <p:cNvSpPr/>
          <p:nvPr/>
        </p:nvSpPr>
        <p:spPr>
          <a:xfrm>
            <a:off x="5238750" y="2071750"/>
            <a:ext cx="5429250" cy="4786630"/>
          </a:xfrm>
          <a:custGeom>
            <a:avLst/>
            <a:gdLst/>
            <a:ahLst/>
            <a:cxnLst/>
            <a:rect l="l" t="t" r="r" b="b"/>
            <a:pathLst>
              <a:path w="5429250" h="4786630">
                <a:moveTo>
                  <a:pt x="0" y="4786249"/>
                </a:moveTo>
                <a:lnTo>
                  <a:pt x="5429250" y="4786249"/>
                </a:lnTo>
                <a:lnTo>
                  <a:pt x="5429250" y="0"/>
                </a:lnTo>
                <a:lnTo>
                  <a:pt x="0" y="0"/>
                </a:lnTo>
                <a:lnTo>
                  <a:pt x="0" y="4786249"/>
                </a:lnTo>
                <a:close/>
              </a:path>
            </a:pathLst>
          </a:custGeom>
          <a:ln w="9524">
            <a:solidFill>
              <a:srgbClr val="FFFFFF"/>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7645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59656" y="483185"/>
            <a:ext cx="5758705" cy="621580"/>
          </a:xfrm>
          <a:prstGeom prst="rect">
            <a:avLst/>
          </a:prstGeom>
        </p:spPr>
        <p:txBody>
          <a:bodyPr vert="horz" wrap="square" lIns="0" tIns="12065" rIns="0" bIns="0" rtlCol="0">
            <a:spAutoFit/>
          </a:bodyPr>
          <a:lstStyle/>
          <a:p>
            <a:pPr marL="12700">
              <a:spcBef>
                <a:spcPts val="95"/>
              </a:spcBef>
            </a:pPr>
            <a:r>
              <a:rPr lang="pt-BR" sz="4400" b="0" spc="-5" dirty="0" smtClean="0">
                <a:solidFill>
                  <a:srgbClr val="000000"/>
                </a:solidFill>
              </a:rPr>
              <a:t>Ensaios Clínicos</a:t>
            </a:r>
            <a:endParaRPr sz="4400" dirty="0"/>
          </a:p>
        </p:txBody>
      </p:sp>
      <p:sp>
        <p:nvSpPr>
          <p:cNvPr id="3" name="object 3"/>
          <p:cNvSpPr/>
          <p:nvPr/>
        </p:nvSpPr>
        <p:spPr>
          <a:xfrm>
            <a:off x="1905000" y="2590800"/>
            <a:ext cx="990600" cy="2819400"/>
          </a:xfrm>
          <a:custGeom>
            <a:avLst/>
            <a:gdLst/>
            <a:ahLst/>
            <a:cxnLst/>
            <a:rect l="l" t="t" r="r" b="b"/>
            <a:pathLst>
              <a:path w="990600" h="2819400">
                <a:moveTo>
                  <a:pt x="0" y="1409700"/>
                </a:moveTo>
                <a:lnTo>
                  <a:pt x="571" y="1341402"/>
                </a:lnTo>
                <a:lnTo>
                  <a:pt x="2267" y="1273943"/>
                </a:lnTo>
                <a:lnTo>
                  <a:pt x="5062" y="1207397"/>
                </a:lnTo>
                <a:lnTo>
                  <a:pt x="8931" y="1141836"/>
                </a:lnTo>
                <a:lnTo>
                  <a:pt x="13846" y="1077336"/>
                </a:lnTo>
                <a:lnTo>
                  <a:pt x="19783" y="1013970"/>
                </a:lnTo>
                <a:lnTo>
                  <a:pt x="26715" y="951811"/>
                </a:lnTo>
                <a:lnTo>
                  <a:pt x="34617" y="890935"/>
                </a:lnTo>
                <a:lnTo>
                  <a:pt x="43462" y="831413"/>
                </a:lnTo>
                <a:lnTo>
                  <a:pt x="53224" y="773322"/>
                </a:lnTo>
                <a:lnTo>
                  <a:pt x="63878" y="716733"/>
                </a:lnTo>
                <a:lnTo>
                  <a:pt x="75397" y="661722"/>
                </a:lnTo>
                <a:lnTo>
                  <a:pt x="87756" y="608362"/>
                </a:lnTo>
                <a:lnTo>
                  <a:pt x="100929" y="556726"/>
                </a:lnTo>
                <a:lnTo>
                  <a:pt x="114890" y="506890"/>
                </a:lnTo>
                <a:lnTo>
                  <a:pt x="129612" y="458926"/>
                </a:lnTo>
                <a:lnTo>
                  <a:pt x="145070" y="412908"/>
                </a:lnTo>
                <a:lnTo>
                  <a:pt x="161238" y="368911"/>
                </a:lnTo>
                <a:lnTo>
                  <a:pt x="178090" y="327008"/>
                </a:lnTo>
                <a:lnTo>
                  <a:pt x="195600" y="287273"/>
                </a:lnTo>
                <a:lnTo>
                  <a:pt x="213742" y="249780"/>
                </a:lnTo>
                <a:lnTo>
                  <a:pt x="232490" y="214603"/>
                </a:lnTo>
                <a:lnTo>
                  <a:pt x="271701" y="151492"/>
                </a:lnTo>
                <a:lnTo>
                  <a:pt x="313025" y="98531"/>
                </a:lnTo>
                <a:lnTo>
                  <a:pt x="356254" y="56310"/>
                </a:lnTo>
                <a:lnTo>
                  <a:pt x="401181" y="25420"/>
                </a:lnTo>
                <a:lnTo>
                  <a:pt x="447599" y="6453"/>
                </a:lnTo>
                <a:lnTo>
                  <a:pt x="495300" y="0"/>
                </a:lnTo>
                <a:lnTo>
                  <a:pt x="519297" y="1625"/>
                </a:lnTo>
                <a:lnTo>
                  <a:pt x="543000" y="6453"/>
                </a:lnTo>
                <a:lnTo>
                  <a:pt x="589418" y="25420"/>
                </a:lnTo>
                <a:lnTo>
                  <a:pt x="634345" y="56310"/>
                </a:lnTo>
                <a:lnTo>
                  <a:pt x="677574" y="98531"/>
                </a:lnTo>
                <a:lnTo>
                  <a:pt x="718898" y="151492"/>
                </a:lnTo>
                <a:lnTo>
                  <a:pt x="758109" y="214603"/>
                </a:lnTo>
                <a:lnTo>
                  <a:pt x="776857" y="249780"/>
                </a:lnTo>
                <a:lnTo>
                  <a:pt x="794999" y="287273"/>
                </a:lnTo>
                <a:lnTo>
                  <a:pt x="812509" y="327008"/>
                </a:lnTo>
                <a:lnTo>
                  <a:pt x="829361" y="368911"/>
                </a:lnTo>
                <a:lnTo>
                  <a:pt x="845529" y="412908"/>
                </a:lnTo>
                <a:lnTo>
                  <a:pt x="860987" y="458926"/>
                </a:lnTo>
                <a:lnTo>
                  <a:pt x="875709" y="506890"/>
                </a:lnTo>
                <a:lnTo>
                  <a:pt x="889670" y="556726"/>
                </a:lnTo>
                <a:lnTo>
                  <a:pt x="902843" y="608362"/>
                </a:lnTo>
                <a:lnTo>
                  <a:pt x="915202" y="661722"/>
                </a:lnTo>
                <a:lnTo>
                  <a:pt x="926721" y="716733"/>
                </a:lnTo>
                <a:lnTo>
                  <a:pt x="937375" y="773322"/>
                </a:lnTo>
                <a:lnTo>
                  <a:pt x="947137" y="831413"/>
                </a:lnTo>
                <a:lnTo>
                  <a:pt x="955982" y="890935"/>
                </a:lnTo>
                <a:lnTo>
                  <a:pt x="963884" y="951811"/>
                </a:lnTo>
                <a:lnTo>
                  <a:pt x="970816" y="1013970"/>
                </a:lnTo>
                <a:lnTo>
                  <a:pt x="976753" y="1077336"/>
                </a:lnTo>
                <a:lnTo>
                  <a:pt x="981668" y="1141836"/>
                </a:lnTo>
                <a:lnTo>
                  <a:pt x="985537" y="1207397"/>
                </a:lnTo>
                <a:lnTo>
                  <a:pt x="988332" y="1273943"/>
                </a:lnTo>
                <a:lnTo>
                  <a:pt x="990028" y="1341402"/>
                </a:lnTo>
                <a:lnTo>
                  <a:pt x="990600" y="1409700"/>
                </a:lnTo>
                <a:lnTo>
                  <a:pt x="990028" y="1477997"/>
                </a:lnTo>
                <a:lnTo>
                  <a:pt x="988332" y="1545456"/>
                </a:lnTo>
                <a:lnTo>
                  <a:pt x="985537" y="1612002"/>
                </a:lnTo>
                <a:lnTo>
                  <a:pt x="981668" y="1677563"/>
                </a:lnTo>
                <a:lnTo>
                  <a:pt x="976753" y="1742063"/>
                </a:lnTo>
                <a:lnTo>
                  <a:pt x="970816" y="1805429"/>
                </a:lnTo>
                <a:lnTo>
                  <a:pt x="963884" y="1867588"/>
                </a:lnTo>
                <a:lnTo>
                  <a:pt x="955982" y="1928464"/>
                </a:lnTo>
                <a:lnTo>
                  <a:pt x="947137" y="1987986"/>
                </a:lnTo>
                <a:lnTo>
                  <a:pt x="937375" y="2046077"/>
                </a:lnTo>
                <a:lnTo>
                  <a:pt x="926721" y="2102666"/>
                </a:lnTo>
                <a:lnTo>
                  <a:pt x="915202" y="2157677"/>
                </a:lnTo>
                <a:lnTo>
                  <a:pt x="902843" y="2211037"/>
                </a:lnTo>
                <a:lnTo>
                  <a:pt x="889670" y="2262673"/>
                </a:lnTo>
                <a:lnTo>
                  <a:pt x="875709" y="2312509"/>
                </a:lnTo>
                <a:lnTo>
                  <a:pt x="860987" y="2360473"/>
                </a:lnTo>
                <a:lnTo>
                  <a:pt x="845529" y="2406491"/>
                </a:lnTo>
                <a:lnTo>
                  <a:pt x="829361" y="2450488"/>
                </a:lnTo>
                <a:lnTo>
                  <a:pt x="812509" y="2492391"/>
                </a:lnTo>
                <a:lnTo>
                  <a:pt x="794999" y="2532126"/>
                </a:lnTo>
                <a:lnTo>
                  <a:pt x="776857" y="2569619"/>
                </a:lnTo>
                <a:lnTo>
                  <a:pt x="758109" y="2604796"/>
                </a:lnTo>
                <a:lnTo>
                  <a:pt x="718898" y="2667907"/>
                </a:lnTo>
                <a:lnTo>
                  <a:pt x="677574" y="2720868"/>
                </a:lnTo>
                <a:lnTo>
                  <a:pt x="634345" y="2763089"/>
                </a:lnTo>
                <a:lnTo>
                  <a:pt x="589418" y="2793979"/>
                </a:lnTo>
                <a:lnTo>
                  <a:pt x="543000" y="2812946"/>
                </a:lnTo>
                <a:lnTo>
                  <a:pt x="495300" y="2819400"/>
                </a:lnTo>
                <a:lnTo>
                  <a:pt x="471302" y="2817774"/>
                </a:lnTo>
                <a:lnTo>
                  <a:pt x="447599" y="2812946"/>
                </a:lnTo>
                <a:lnTo>
                  <a:pt x="401181" y="2793979"/>
                </a:lnTo>
                <a:lnTo>
                  <a:pt x="356254" y="2763089"/>
                </a:lnTo>
                <a:lnTo>
                  <a:pt x="313025" y="2720868"/>
                </a:lnTo>
                <a:lnTo>
                  <a:pt x="271701" y="2667907"/>
                </a:lnTo>
                <a:lnTo>
                  <a:pt x="232490" y="2604796"/>
                </a:lnTo>
                <a:lnTo>
                  <a:pt x="213742" y="2569619"/>
                </a:lnTo>
                <a:lnTo>
                  <a:pt x="195600" y="2532126"/>
                </a:lnTo>
                <a:lnTo>
                  <a:pt x="178090" y="2492391"/>
                </a:lnTo>
                <a:lnTo>
                  <a:pt x="161238" y="2450488"/>
                </a:lnTo>
                <a:lnTo>
                  <a:pt x="145070" y="2406491"/>
                </a:lnTo>
                <a:lnTo>
                  <a:pt x="129612" y="2360473"/>
                </a:lnTo>
                <a:lnTo>
                  <a:pt x="114890" y="2312509"/>
                </a:lnTo>
                <a:lnTo>
                  <a:pt x="100929" y="2262673"/>
                </a:lnTo>
                <a:lnTo>
                  <a:pt x="87756" y="2211037"/>
                </a:lnTo>
                <a:lnTo>
                  <a:pt x="75397" y="2157677"/>
                </a:lnTo>
                <a:lnTo>
                  <a:pt x="63878" y="2102666"/>
                </a:lnTo>
                <a:lnTo>
                  <a:pt x="53224" y="2046077"/>
                </a:lnTo>
                <a:lnTo>
                  <a:pt x="43462" y="1987986"/>
                </a:lnTo>
                <a:lnTo>
                  <a:pt x="34617" y="1928464"/>
                </a:lnTo>
                <a:lnTo>
                  <a:pt x="26715" y="1867588"/>
                </a:lnTo>
                <a:lnTo>
                  <a:pt x="19783" y="1805429"/>
                </a:lnTo>
                <a:lnTo>
                  <a:pt x="13846" y="1742063"/>
                </a:lnTo>
                <a:lnTo>
                  <a:pt x="8931" y="1677563"/>
                </a:lnTo>
                <a:lnTo>
                  <a:pt x="5062" y="1612002"/>
                </a:lnTo>
                <a:lnTo>
                  <a:pt x="2267" y="1545456"/>
                </a:lnTo>
                <a:lnTo>
                  <a:pt x="571" y="1477997"/>
                </a:lnTo>
                <a:lnTo>
                  <a:pt x="0" y="1409700"/>
                </a:lnTo>
                <a:close/>
              </a:path>
            </a:pathLst>
          </a:custGeom>
          <a:ln w="9525">
            <a:solidFill>
              <a:srgbClr val="000000"/>
            </a:solidFill>
          </a:ln>
        </p:spPr>
        <p:txBody>
          <a:bodyPr wrap="square" lIns="0" tIns="0" rIns="0" bIns="0" rtlCol="0"/>
          <a:lstStyle/>
          <a:p>
            <a:endParaRPr>
              <a:solidFill>
                <a:prstClr val="black"/>
              </a:solidFill>
            </a:endParaRPr>
          </a:p>
        </p:txBody>
      </p:sp>
      <p:sp>
        <p:nvSpPr>
          <p:cNvPr id="4" name="object 4"/>
          <p:cNvSpPr/>
          <p:nvPr/>
        </p:nvSpPr>
        <p:spPr>
          <a:xfrm>
            <a:off x="2286000" y="3581400"/>
            <a:ext cx="533400" cy="838200"/>
          </a:xfrm>
          <a:custGeom>
            <a:avLst/>
            <a:gdLst/>
            <a:ahLst/>
            <a:cxnLst/>
            <a:rect l="l" t="t" r="r" b="b"/>
            <a:pathLst>
              <a:path w="533400" h="838200">
                <a:moveTo>
                  <a:pt x="266700" y="0"/>
                </a:moveTo>
                <a:lnTo>
                  <a:pt x="195800" y="14966"/>
                </a:lnTo>
                <a:lnTo>
                  <a:pt x="132091" y="57206"/>
                </a:lnTo>
                <a:lnTo>
                  <a:pt x="103727" y="87306"/>
                </a:lnTo>
                <a:lnTo>
                  <a:pt x="78114" y="122729"/>
                </a:lnTo>
                <a:lnTo>
                  <a:pt x="55570" y="162975"/>
                </a:lnTo>
                <a:lnTo>
                  <a:pt x="36412" y="207546"/>
                </a:lnTo>
                <a:lnTo>
                  <a:pt x="20958" y="255942"/>
                </a:lnTo>
                <a:lnTo>
                  <a:pt x="9526" y="307666"/>
                </a:lnTo>
                <a:lnTo>
                  <a:pt x="2434" y="362218"/>
                </a:lnTo>
                <a:lnTo>
                  <a:pt x="0" y="419100"/>
                </a:lnTo>
                <a:lnTo>
                  <a:pt x="2434" y="475981"/>
                </a:lnTo>
                <a:lnTo>
                  <a:pt x="9526" y="530533"/>
                </a:lnTo>
                <a:lnTo>
                  <a:pt x="20958" y="582257"/>
                </a:lnTo>
                <a:lnTo>
                  <a:pt x="36412" y="630653"/>
                </a:lnTo>
                <a:lnTo>
                  <a:pt x="55570" y="675224"/>
                </a:lnTo>
                <a:lnTo>
                  <a:pt x="78114" y="715470"/>
                </a:lnTo>
                <a:lnTo>
                  <a:pt x="103727" y="750893"/>
                </a:lnTo>
                <a:lnTo>
                  <a:pt x="132091" y="780993"/>
                </a:lnTo>
                <a:lnTo>
                  <a:pt x="162888" y="805273"/>
                </a:lnTo>
                <a:lnTo>
                  <a:pt x="230510" y="834375"/>
                </a:lnTo>
                <a:lnTo>
                  <a:pt x="266700" y="838200"/>
                </a:lnTo>
                <a:lnTo>
                  <a:pt x="302889" y="834375"/>
                </a:lnTo>
                <a:lnTo>
                  <a:pt x="370511" y="805273"/>
                </a:lnTo>
                <a:lnTo>
                  <a:pt x="401308" y="780993"/>
                </a:lnTo>
                <a:lnTo>
                  <a:pt x="429672" y="750893"/>
                </a:lnTo>
                <a:lnTo>
                  <a:pt x="455285" y="715470"/>
                </a:lnTo>
                <a:lnTo>
                  <a:pt x="477829" y="675224"/>
                </a:lnTo>
                <a:lnTo>
                  <a:pt x="496987" y="630653"/>
                </a:lnTo>
                <a:lnTo>
                  <a:pt x="512441" y="582257"/>
                </a:lnTo>
                <a:lnTo>
                  <a:pt x="523873" y="530533"/>
                </a:lnTo>
                <a:lnTo>
                  <a:pt x="530965" y="475981"/>
                </a:lnTo>
                <a:lnTo>
                  <a:pt x="533400" y="419100"/>
                </a:lnTo>
                <a:lnTo>
                  <a:pt x="530965" y="362218"/>
                </a:lnTo>
                <a:lnTo>
                  <a:pt x="523873" y="307666"/>
                </a:lnTo>
                <a:lnTo>
                  <a:pt x="512441" y="255942"/>
                </a:lnTo>
                <a:lnTo>
                  <a:pt x="496987" y="207546"/>
                </a:lnTo>
                <a:lnTo>
                  <a:pt x="477829" y="162975"/>
                </a:lnTo>
                <a:lnTo>
                  <a:pt x="455285" y="122729"/>
                </a:lnTo>
                <a:lnTo>
                  <a:pt x="429672" y="87306"/>
                </a:lnTo>
                <a:lnTo>
                  <a:pt x="401308" y="57206"/>
                </a:lnTo>
                <a:lnTo>
                  <a:pt x="370511" y="32926"/>
                </a:lnTo>
                <a:lnTo>
                  <a:pt x="302889" y="3824"/>
                </a:lnTo>
                <a:lnTo>
                  <a:pt x="266700" y="0"/>
                </a:lnTo>
                <a:close/>
              </a:path>
            </a:pathLst>
          </a:custGeom>
          <a:solidFill>
            <a:srgbClr val="333399"/>
          </a:solidFill>
        </p:spPr>
        <p:txBody>
          <a:bodyPr wrap="square" lIns="0" tIns="0" rIns="0" bIns="0" rtlCol="0"/>
          <a:lstStyle/>
          <a:p>
            <a:endParaRPr>
              <a:solidFill>
                <a:prstClr val="black"/>
              </a:solidFill>
            </a:endParaRPr>
          </a:p>
        </p:txBody>
      </p:sp>
      <p:sp>
        <p:nvSpPr>
          <p:cNvPr id="5" name="object 5"/>
          <p:cNvSpPr/>
          <p:nvPr/>
        </p:nvSpPr>
        <p:spPr>
          <a:xfrm>
            <a:off x="2286000" y="3581400"/>
            <a:ext cx="533400" cy="838200"/>
          </a:xfrm>
          <a:custGeom>
            <a:avLst/>
            <a:gdLst/>
            <a:ahLst/>
            <a:cxnLst/>
            <a:rect l="l" t="t" r="r" b="b"/>
            <a:pathLst>
              <a:path w="533400" h="838200">
                <a:moveTo>
                  <a:pt x="0" y="419100"/>
                </a:moveTo>
                <a:lnTo>
                  <a:pt x="2434" y="362218"/>
                </a:lnTo>
                <a:lnTo>
                  <a:pt x="9526" y="307666"/>
                </a:lnTo>
                <a:lnTo>
                  <a:pt x="20958" y="255942"/>
                </a:lnTo>
                <a:lnTo>
                  <a:pt x="36412" y="207546"/>
                </a:lnTo>
                <a:lnTo>
                  <a:pt x="55570" y="162975"/>
                </a:lnTo>
                <a:lnTo>
                  <a:pt x="78114" y="122729"/>
                </a:lnTo>
                <a:lnTo>
                  <a:pt x="103727" y="87306"/>
                </a:lnTo>
                <a:lnTo>
                  <a:pt x="132091" y="57206"/>
                </a:lnTo>
                <a:lnTo>
                  <a:pt x="162888" y="32926"/>
                </a:lnTo>
                <a:lnTo>
                  <a:pt x="230510" y="3824"/>
                </a:lnTo>
                <a:lnTo>
                  <a:pt x="266700" y="0"/>
                </a:lnTo>
                <a:lnTo>
                  <a:pt x="302889" y="3824"/>
                </a:lnTo>
                <a:lnTo>
                  <a:pt x="337599" y="14966"/>
                </a:lnTo>
                <a:lnTo>
                  <a:pt x="401308" y="57206"/>
                </a:lnTo>
                <a:lnTo>
                  <a:pt x="429672" y="87306"/>
                </a:lnTo>
                <a:lnTo>
                  <a:pt x="455285" y="122729"/>
                </a:lnTo>
                <a:lnTo>
                  <a:pt x="477829" y="162975"/>
                </a:lnTo>
                <a:lnTo>
                  <a:pt x="496987" y="207546"/>
                </a:lnTo>
                <a:lnTo>
                  <a:pt x="512441" y="255942"/>
                </a:lnTo>
                <a:lnTo>
                  <a:pt x="523873" y="307666"/>
                </a:lnTo>
                <a:lnTo>
                  <a:pt x="530965" y="362218"/>
                </a:lnTo>
                <a:lnTo>
                  <a:pt x="533400" y="419100"/>
                </a:lnTo>
                <a:lnTo>
                  <a:pt x="530965" y="475981"/>
                </a:lnTo>
                <a:lnTo>
                  <a:pt x="523873" y="530533"/>
                </a:lnTo>
                <a:lnTo>
                  <a:pt x="512441" y="582257"/>
                </a:lnTo>
                <a:lnTo>
                  <a:pt x="496987" y="630653"/>
                </a:lnTo>
                <a:lnTo>
                  <a:pt x="477829" y="675224"/>
                </a:lnTo>
                <a:lnTo>
                  <a:pt x="455285" y="715470"/>
                </a:lnTo>
                <a:lnTo>
                  <a:pt x="429672" y="750893"/>
                </a:lnTo>
                <a:lnTo>
                  <a:pt x="401308" y="780993"/>
                </a:lnTo>
                <a:lnTo>
                  <a:pt x="370511" y="805273"/>
                </a:lnTo>
                <a:lnTo>
                  <a:pt x="302889" y="834375"/>
                </a:lnTo>
                <a:lnTo>
                  <a:pt x="266700" y="838200"/>
                </a:lnTo>
                <a:lnTo>
                  <a:pt x="230510" y="834375"/>
                </a:lnTo>
                <a:lnTo>
                  <a:pt x="195800" y="823233"/>
                </a:lnTo>
                <a:lnTo>
                  <a:pt x="132091" y="780993"/>
                </a:lnTo>
                <a:lnTo>
                  <a:pt x="103727" y="750893"/>
                </a:lnTo>
                <a:lnTo>
                  <a:pt x="78114" y="715470"/>
                </a:lnTo>
                <a:lnTo>
                  <a:pt x="55570" y="675224"/>
                </a:lnTo>
                <a:lnTo>
                  <a:pt x="36412" y="630653"/>
                </a:lnTo>
                <a:lnTo>
                  <a:pt x="20958" y="582257"/>
                </a:lnTo>
                <a:lnTo>
                  <a:pt x="9526" y="530533"/>
                </a:lnTo>
                <a:lnTo>
                  <a:pt x="2434" y="475981"/>
                </a:lnTo>
                <a:lnTo>
                  <a:pt x="0" y="419100"/>
                </a:lnTo>
                <a:close/>
              </a:path>
            </a:pathLst>
          </a:custGeom>
          <a:ln w="9525">
            <a:solidFill>
              <a:srgbClr val="000000"/>
            </a:solidFill>
          </a:ln>
        </p:spPr>
        <p:txBody>
          <a:bodyPr wrap="square" lIns="0" tIns="0" rIns="0" bIns="0" rtlCol="0"/>
          <a:lstStyle/>
          <a:p>
            <a:endParaRPr>
              <a:solidFill>
                <a:prstClr val="black"/>
              </a:solidFill>
            </a:endParaRPr>
          </a:p>
        </p:txBody>
      </p:sp>
      <p:sp>
        <p:nvSpPr>
          <p:cNvPr id="6" name="object 6"/>
          <p:cNvSpPr/>
          <p:nvPr/>
        </p:nvSpPr>
        <p:spPr>
          <a:xfrm>
            <a:off x="2667000" y="3924300"/>
            <a:ext cx="762000" cy="76200"/>
          </a:xfrm>
          <a:custGeom>
            <a:avLst/>
            <a:gdLst/>
            <a:ahLst/>
            <a:cxnLst/>
            <a:rect l="l" t="t" r="r" b="b"/>
            <a:pathLst>
              <a:path w="762000" h="76200">
                <a:moveTo>
                  <a:pt x="685800" y="0"/>
                </a:moveTo>
                <a:lnTo>
                  <a:pt x="685800" y="76200"/>
                </a:lnTo>
                <a:lnTo>
                  <a:pt x="749300" y="44450"/>
                </a:lnTo>
                <a:lnTo>
                  <a:pt x="698500" y="44450"/>
                </a:lnTo>
                <a:lnTo>
                  <a:pt x="698500" y="31750"/>
                </a:lnTo>
                <a:lnTo>
                  <a:pt x="749300" y="31750"/>
                </a:lnTo>
                <a:lnTo>
                  <a:pt x="685800" y="0"/>
                </a:lnTo>
                <a:close/>
              </a:path>
              <a:path w="762000" h="76200">
                <a:moveTo>
                  <a:pt x="685800" y="31750"/>
                </a:moveTo>
                <a:lnTo>
                  <a:pt x="0" y="31750"/>
                </a:lnTo>
                <a:lnTo>
                  <a:pt x="0" y="44450"/>
                </a:lnTo>
                <a:lnTo>
                  <a:pt x="685800" y="44450"/>
                </a:lnTo>
                <a:lnTo>
                  <a:pt x="685800" y="31750"/>
                </a:lnTo>
                <a:close/>
              </a:path>
              <a:path w="762000" h="76200">
                <a:moveTo>
                  <a:pt x="749300" y="31750"/>
                </a:moveTo>
                <a:lnTo>
                  <a:pt x="698500" y="31750"/>
                </a:lnTo>
                <a:lnTo>
                  <a:pt x="698500" y="44450"/>
                </a:lnTo>
                <a:lnTo>
                  <a:pt x="749300" y="44450"/>
                </a:lnTo>
                <a:lnTo>
                  <a:pt x="762000" y="38100"/>
                </a:lnTo>
                <a:lnTo>
                  <a:pt x="749300" y="31750"/>
                </a:lnTo>
                <a:close/>
              </a:path>
            </a:pathLst>
          </a:custGeom>
          <a:solidFill>
            <a:srgbClr val="000000"/>
          </a:solidFill>
        </p:spPr>
        <p:txBody>
          <a:bodyPr wrap="square" lIns="0" tIns="0" rIns="0" bIns="0" rtlCol="0"/>
          <a:lstStyle/>
          <a:p>
            <a:endParaRPr>
              <a:solidFill>
                <a:prstClr val="black"/>
              </a:solidFill>
            </a:endParaRPr>
          </a:p>
        </p:txBody>
      </p:sp>
      <p:sp>
        <p:nvSpPr>
          <p:cNvPr id="7" name="object 7"/>
          <p:cNvSpPr/>
          <p:nvPr/>
        </p:nvSpPr>
        <p:spPr>
          <a:xfrm>
            <a:off x="8939784" y="2182367"/>
            <a:ext cx="1399031" cy="34533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8991600" y="2209800"/>
            <a:ext cx="1295400" cy="33528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6629400" y="2362263"/>
            <a:ext cx="1676400" cy="318036"/>
          </a:xfrm>
          <a:prstGeom prst="rect">
            <a:avLst/>
          </a:prstGeom>
          <a:ln w="9525">
            <a:solidFill>
              <a:srgbClr val="000000"/>
            </a:solidFill>
          </a:ln>
        </p:spPr>
        <p:txBody>
          <a:bodyPr vert="horz" wrap="square" lIns="0" tIns="40640" rIns="0" bIns="0" rtlCol="0">
            <a:spAutoFit/>
          </a:bodyPr>
          <a:lstStyle/>
          <a:p>
            <a:pPr marL="248920">
              <a:spcBef>
                <a:spcPts val="320"/>
              </a:spcBef>
            </a:pPr>
            <a:r>
              <a:rPr spc="-5" dirty="0">
                <a:solidFill>
                  <a:prstClr val="black"/>
                </a:solidFill>
                <a:latin typeface="Arial"/>
                <a:cs typeface="Arial"/>
              </a:rPr>
              <a:t>COM</a:t>
            </a:r>
            <a:r>
              <a:rPr spc="-35" dirty="0">
                <a:solidFill>
                  <a:prstClr val="black"/>
                </a:solidFill>
                <a:latin typeface="Arial"/>
                <a:cs typeface="Arial"/>
              </a:rPr>
              <a:t> </a:t>
            </a:r>
            <a:r>
              <a:rPr dirty="0">
                <a:solidFill>
                  <a:prstClr val="black"/>
                </a:solidFill>
                <a:latin typeface="Arial"/>
                <a:cs typeface="Arial"/>
              </a:rPr>
              <a:t>Efeito</a:t>
            </a:r>
            <a:endParaRPr>
              <a:solidFill>
                <a:prstClr val="black"/>
              </a:solidFill>
              <a:latin typeface="Arial"/>
              <a:cs typeface="Arial"/>
            </a:endParaRPr>
          </a:p>
        </p:txBody>
      </p:sp>
      <p:sp>
        <p:nvSpPr>
          <p:cNvPr id="10" name="object 10"/>
          <p:cNvSpPr txBox="1"/>
          <p:nvPr/>
        </p:nvSpPr>
        <p:spPr>
          <a:xfrm>
            <a:off x="4114800" y="4576762"/>
            <a:ext cx="1676400" cy="319318"/>
          </a:xfrm>
          <a:prstGeom prst="rect">
            <a:avLst/>
          </a:prstGeom>
          <a:ln w="9525">
            <a:solidFill>
              <a:srgbClr val="000000"/>
            </a:solidFill>
          </a:ln>
        </p:spPr>
        <p:txBody>
          <a:bodyPr vert="horz" wrap="square" lIns="0" tIns="41910" rIns="0" bIns="0" rtlCol="0">
            <a:spAutoFit/>
          </a:bodyPr>
          <a:lstStyle/>
          <a:p>
            <a:pPr marL="104775">
              <a:spcBef>
                <a:spcPts val="330"/>
              </a:spcBef>
            </a:pPr>
            <a:r>
              <a:rPr spc="-10" dirty="0">
                <a:solidFill>
                  <a:prstClr val="black"/>
                </a:solidFill>
                <a:latin typeface="Arial"/>
                <a:cs typeface="Arial"/>
              </a:rPr>
              <a:t>Não”Tratados”</a:t>
            </a:r>
            <a:endParaRPr>
              <a:solidFill>
                <a:prstClr val="black"/>
              </a:solidFill>
              <a:latin typeface="Arial"/>
              <a:cs typeface="Arial"/>
            </a:endParaRPr>
          </a:p>
        </p:txBody>
      </p:sp>
      <p:sp>
        <p:nvSpPr>
          <p:cNvPr id="11" name="object 11"/>
          <p:cNvSpPr txBox="1"/>
          <p:nvPr/>
        </p:nvSpPr>
        <p:spPr>
          <a:xfrm>
            <a:off x="4114800" y="2819463"/>
            <a:ext cx="1600200" cy="318036"/>
          </a:xfrm>
          <a:prstGeom prst="rect">
            <a:avLst/>
          </a:prstGeom>
          <a:ln w="9525">
            <a:solidFill>
              <a:srgbClr val="000000"/>
            </a:solidFill>
          </a:ln>
        </p:spPr>
        <p:txBody>
          <a:bodyPr vert="horz" wrap="square" lIns="0" tIns="40640" rIns="0" bIns="0" rtlCol="0">
            <a:spAutoFit/>
          </a:bodyPr>
          <a:lstStyle/>
          <a:p>
            <a:pPr marL="275590">
              <a:spcBef>
                <a:spcPts val="320"/>
              </a:spcBef>
            </a:pPr>
            <a:r>
              <a:rPr spc="-10" dirty="0">
                <a:solidFill>
                  <a:prstClr val="black"/>
                </a:solidFill>
                <a:latin typeface="Arial"/>
                <a:cs typeface="Arial"/>
              </a:rPr>
              <a:t>“Tratados”</a:t>
            </a:r>
            <a:endParaRPr>
              <a:solidFill>
                <a:prstClr val="black"/>
              </a:solidFill>
              <a:latin typeface="Arial"/>
              <a:cs typeface="Arial"/>
            </a:endParaRPr>
          </a:p>
        </p:txBody>
      </p:sp>
      <p:sp>
        <p:nvSpPr>
          <p:cNvPr id="12" name="object 12"/>
          <p:cNvSpPr txBox="1"/>
          <p:nvPr/>
        </p:nvSpPr>
        <p:spPr>
          <a:xfrm>
            <a:off x="6629400" y="3276663"/>
            <a:ext cx="1676400" cy="318036"/>
          </a:xfrm>
          <a:prstGeom prst="rect">
            <a:avLst/>
          </a:prstGeom>
          <a:ln w="9525">
            <a:solidFill>
              <a:srgbClr val="000000"/>
            </a:solidFill>
          </a:ln>
        </p:spPr>
        <p:txBody>
          <a:bodyPr vert="horz" wrap="square" lIns="0" tIns="40640" rIns="0" bIns="0" rtlCol="0">
            <a:spAutoFit/>
          </a:bodyPr>
          <a:lstStyle/>
          <a:p>
            <a:pPr marL="297815">
              <a:spcBef>
                <a:spcPts val="320"/>
              </a:spcBef>
            </a:pPr>
            <a:r>
              <a:rPr dirty="0">
                <a:solidFill>
                  <a:prstClr val="black"/>
                </a:solidFill>
                <a:latin typeface="Arial"/>
                <a:cs typeface="Arial"/>
              </a:rPr>
              <a:t>sem</a:t>
            </a:r>
            <a:r>
              <a:rPr spc="-50" dirty="0">
                <a:solidFill>
                  <a:prstClr val="black"/>
                </a:solidFill>
                <a:latin typeface="Arial"/>
                <a:cs typeface="Arial"/>
              </a:rPr>
              <a:t> </a:t>
            </a:r>
            <a:r>
              <a:rPr dirty="0">
                <a:solidFill>
                  <a:prstClr val="black"/>
                </a:solidFill>
                <a:latin typeface="Arial"/>
                <a:cs typeface="Arial"/>
              </a:rPr>
              <a:t>Efeito</a:t>
            </a:r>
            <a:endParaRPr>
              <a:solidFill>
                <a:prstClr val="black"/>
              </a:solidFill>
              <a:latin typeface="Arial"/>
              <a:cs typeface="Arial"/>
            </a:endParaRPr>
          </a:p>
        </p:txBody>
      </p:sp>
      <p:sp>
        <p:nvSpPr>
          <p:cNvPr id="13" name="object 13"/>
          <p:cNvSpPr txBox="1"/>
          <p:nvPr/>
        </p:nvSpPr>
        <p:spPr>
          <a:xfrm>
            <a:off x="6629400" y="4114736"/>
            <a:ext cx="1676400" cy="319318"/>
          </a:xfrm>
          <a:prstGeom prst="rect">
            <a:avLst/>
          </a:prstGeom>
          <a:ln w="9525">
            <a:solidFill>
              <a:srgbClr val="000000"/>
            </a:solidFill>
          </a:ln>
        </p:spPr>
        <p:txBody>
          <a:bodyPr vert="horz" wrap="square" lIns="0" tIns="41910" rIns="0" bIns="0" rtlCol="0">
            <a:spAutoFit/>
          </a:bodyPr>
          <a:lstStyle/>
          <a:p>
            <a:pPr marL="248920">
              <a:spcBef>
                <a:spcPts val="330"/>
              </a:spcBef>
            </a:pPr>
            <a:r>
              <a:rPr spc="-5" dirty="0">
                <a:solidFill>
                  <a:prstClr val="black"/>
                </a:solidFill>
                <a:latin typeface="Arial"/>
                <a:cs typeface="Arial"/>
              </a:rPr>
              <a:t>COM</a:t>
            </a:r>
            <a:r>
              <a:rPr spc="-35" dirty="0">
                <a:solidFill>
                  <a:prstClr val="black"/>
                </a:solidFill>
                <a:latin typeface="Arial"/>
                <a:cs typeface="Arial"/>
              </a:rPr>
              <a:t> </a:t>
            </a:r>
            <a:r>
              <a:rPr dirty="0">
                <a:solidFill>
                  <a:prstClr val="black"/>
                </a:solidFill>
                <a:latin typeface="Arial"/>
                <a:cs typeface="Arial"/>
              </a:rPr>
              <a:t>Efeito</a:t>
            </a:r>
            <a:endParaRPr>
              <a:solidFill>
                <a:prstClr val="black"/>
              </a:solidFill>
              <a:latin typeface="Arial"/>
              <a:cs typeface="Arial"/>
            </a:endParaRPr>
          </a:p>
        </p:txBody>
      </p:sp>
      <p:sp>
        <p:nvSpPr>
          <p:cNvPr id="14" name="object 14"/>
          <p:cNvSpPr txBox="1"/>
          <p:nvPr/>
        </p:nvSpPr>
        <p:spPr>
          <a:xfrm>
            <a:off x="6629400" y="5029263"/>
            <a:ext cx="1676400" cy="319318"/>
          </a:xfrm>
          <a:prstGeom prst="rect">
            <a:avLst/>
          </a:prstGeom>
          <a:ln w="9525">
            <a:solidFill>
              <a:srgbClr val="000000"/>
            </a:solidFill>
          </a:ln>
        </p:spPr>
        <p:txBody>
          <a:bodyPr vert="horz" wrap="square" lIns="0" tIns="41910" rIns="0" bIns="0" rtlCol="0">
            <a:spAutoFit/>
          </a:bodyPr>
          <a:lstStyle/>
          <a:p>
            <a:pPr marL="297815">
              <a:spcBef>
                <a:spcPts val="330"/>
              </a:spcBef>
            </a:pPr>
            <a:r>
              <a:rPr dirty="0">
                <a:solidFill>
                  <a:prstClr val="black"/>
                </a:solidFill>
                <a:latin typeface="Arial"/>
                <a:cs typeface="Arial"/>
              </a:rPr>
              <a:t>sem</a:t>
            </a:r>
            <a:r>
              <a:rPr spc="-50" dirty="0">
                <a:solidFill>
                  <a:prstClr val="black"/>
                </a:solidFill>
                <a:latin typeface="Arial"/>
                <a:cs typeface="Arial"/>
              </a:rPr>
              <a:t> </a:t>
            </a:r>
            <a:r>
              <a:rPr dirty="0">
                <a:solidFill>
                  <a:prstClr val="black"/>
                </a:solidFill>
                <a:latin typeface="Arial"/>
                <a:cs typeface="Arial"/>
              </a:rPr>
              <a:t>Efeito</a:t>
            </a:r>
            <a:endParaRPr>
              <a:solidFill>
                <a:prstClr val="black"/>
              </a:solidFill>
              <a:latin typeface="Arial"/>
              <a:cs typeface="Arial"/>
            </a:endParaRPr>
          </a:p>
        </p:txBody>
      </p:sp>
      <p:sp>
        <p:nvSpPr>
          <p:cNvPr id="15" name="object 15"/>
          <p:cNvSpPr/>
          <p:nvPr/>
        </p:nvSpPr>
        <p:spPr>
          <a:xfrm>
            <a:off x="6248400" y="52197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6" name="object 16"/>
          <p:cNvSpPr/>
          <p:nvPr/>
        </p:nvSpPr>
        <p:spPr>
          <a:xfrm>
            <a:off x="6248400" y="43053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7" name="object 17"/>
          <p:cNvSpPr/>
          <p:nvPr/>
        </p:nvSpPr>
        <p:spPr>
          <a:xfrm>
            <a:off x="6248400" y="34671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8" name="object 18"/>
          <p:cNvSpPr/>
          <p:nvPr/>
        </p:nvSpPr>
        <p:spPr>
          <a:xfrm>
            <a:off x="6248400" y="2552700"/>
            <a:ext cx="381000" cy="76200"/>
          </a:xfrm>
          <a:custGeom>
            <a:avLst/>
            <a:gdLst/>
            <a:ahLst/>
            <a:cxnLst/>
            <a:rect l="l" t="t" r="r" b="b"/>
            <a:pathLst>
              <a:path w="381000" h="76200">
                <a:moveTo>
                  <a:pt x="304800" y="0"/>
                </a:moveTo>
                <a:lnTo>
                  <a:pt x="304800" y="76200"/>
                </a:lnTo>
                <a:lnTo>
                  <a:pt x="368300" y="44450"/>
                </a:lnTo>
                <a:lnTo>
                  <a:pt x="317500" y="44450"/>
                </a:lnTo>
                <a:lnTo>
                  <a:pt x="317500" y="31750"/>
                </a:lnTo>
                <a:lnTo>
                  <a:pt x="368300" y="31750"/>
                </a:lnTo>
                <a:lnTo>
                  <a:pt x="304800" y="0"/>
                </a:lnTo>
                <a:close/>
              </a:path>
              <a:path w="381000" h="76200">
                <a:moveTo>
                  <a:pt x="304800" y="31750"/>
                </a:moveTo>
                <a:lnTo>
                  <a:pt x="0" y="31750"/>
                </a:lnTo>
                <a:lnTo>
                  <a:pt x="0" y="44450"/>
                </a:lnTo>
                <a:lnTo>
                  <a:pt x="304800" y="44450"/>
                </a:lnTo>
                <a:lnTo>
                  <a:pt x="304800" y="31750"/>
                </a:lnTo>
                <a:close/>
              </a:path>
              <a:path w="381000" h="76200">
                <a:moveTo>
                  <a:pt x="368300" y="31750"/>
                </a:moveTo>
                <a:lnTo>
                  <a:pt x="317500" y="31750"/>
                </a:lnTo>
                <a:lnTo>
                  <a:pt x="317500" y="44450"/>
                </a:lnTo>
                <a:lnTo>
                  <a:pt x="368300" y="44450"/>
                </a:lnTo>
                <a:lnTo>
                  <a:pt x="381000" y="38100"/>
                </a:lnTo>
                <a:lnTo>
                  <a:pt x="368300" y="31750"/>
                </a:lnTo>
                <a:close/>
              </a:path>
            </a:pathLst>
          </a:custGeom>
          <a:solidFill>
            <a:srgbClr val="000000"/>
          </a:solidFill>
        </p:spPr>
        <p:txBody>
          <a:bodyPr wrap="square" lIns="0" tIns="0" rIns="0" bIns="0" rtlCol="0"/>
          <a:lstStyle/>
          <a:p>
            <a:endParaRPr>
              <a:solidFill>
                <a:prstClr val="black"/>
              </a:solidFill>
            </a:endParaRPr>
          </a:p>
        </p:txBody>
      </p:sp>
      <p:sp>
        <p:nvSpPr>
          <p:cNvPr id="19" name="object 19"/>
          <p:cNvSpPr/>
          <p:nvPr/>
        </p:nvSpPr>
        <p:spPr>
          <a:xfrm>
            <a:off x="3429000" y="47625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0" name="object 20"/>
          <p:cNvSpPr/>
          <p:nvPr/>
        </p:nvSpPr>
        <p:spPr>
          <a:xfrm>
            <a:off x="3429000" y="30099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1" name="object 21"/>
          <p:cNvSpPr/>
          <p:nvPr/>
        </p:nvSpPr>
        <p:spPr>
          <a:xfrm>
            <a:off x="8305800" y="52197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2" name="object 22"/>
          <p:cNvSpPr/>
          <p:nvPr/>
        </p:nvSpPr>
        <p:spPr>
          <a:xfrm>
            <a:off x="8305800" y="43053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3" name="object 23"/>
          <p:cNvSpPr/>
          <p:nvPr/>
        </p:nvSpPr>
        <p:spPr>
          <a:xfrm>
            <a:off x="8305800" y="34671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4" name="object 24"/>
          <p:cNvSpPr/>
          <p:nvPr/>
        </p:nvSpPr>
        <p:spPr>
          <a:xfrm>
            <a:off x="8305800" y="2552700"/>
            <a:ext cx="685800" cy="76200"/>
          </a:xfrm>
          <a:custGeom>
            <a:avLst/>
            <a:gdLst/>
            <a:ahLst/>
            <a:cxnLst/>
            <a:rect l="l" t="t" r="r" b="b"/>
            <a:pathLst>
              <a:path w="685800" h="76200">
                <a:moveTo>
                  <a:pt x="609600" y="0"/>
                </a:moveTo>
                <a:lnTo>
                  <a:pt x="609600" y="76200"/>
                </a:lnTo>
                <a:lnTo>
                  <a:pt x="673100" y="44450"/>
                </a:lnTo>
                <a:lnTo>
                  <a:pt x="622300" y="44450"/>
                </a:lnTo>
                <a:lnTo>
                  <a:pt x="622300" y="31750"/>
                </a:lnTo>
                <a:lnTo>
                  <a:pt x="673100" y="31750"/>
                </a:lnTo>
                <a:lnTo>
                  <a:pt x="609600" y="0"/>
                </a:lnTo>
                <a:close/>
              </a:path>
              <a:path w="685800" h="76200">
                <a:moveTo>
                  <a:pt x="609600" y="31750"/>
                </a:moveTo>
                <a:lnTo>
                  <a:pt x="0" y="31750"/>
                </a:lnTo>
                <a:lnTo>
                  <a:pt x="0" y="44450"/>
                </a:lnTo>
                <a:lnTo>
                  <a:pt x="609600" y="44450"/>
                </a:lnTo>
                <a:lnTo>
                  <a:pt x="609600" y="31750"/>
                </a:lnTo>
                <a:close/>
              </a:path>
              <a:path w="685800" h="76200">
                <a:moveTo>
                  <a:pt x="673100" y="31750"/>
                </a:moveTo>
                <a:lnTo>
                  <a:pt x="622300" y="31750"/>
                </a:lnTo>
                <a:lnTo>
                  <a:pt x="622300" y="44450"/>
                </a:lnTo>
                <a:lnTo>
                  <a:pt x="673100" y="44450"/>
                </a:lnTo>
                <a:lnTo>
                  <a:pt x="685800" y="38100"/>
                </a:lnTo>
                <a:lnTo>
                  <a:pt x="673100" y="31750"/>
                </a:lnTo>
                <a:close/>
              </a:path>
            </a:pathLst>
          </a:custGeom>
          <a:solidFill>
            <a:srgbClr val="000000"/>
          </a:solidFill>
        </p:spPr>
        <p:txBody>
          <a:bodyPr wrap="square" lIns="0" tIns="0" rIns="0" bIns="0" rtlCol="0"/>
          <a:lstStyle/>
          <a:p>
            <a:endParaRPr>
              <a:solidFill>
                <a:prstClr val="black"/>
              </a:solidFill>
            </a:endParaRPr>
          </a:p>
        </p:txBody>
      </p:sp>
      <p:sp>
        <p:nvSpPr>
          <p:cNvPr id="25" name="object 25"/>
          <p:cNvSpPr/>
          <p:nvPr/>
        </p:nvSpPr>
        <p:spPr>
          <a:xfrm>
            <a:off x="5715000" y="3009900"/>
            <a:ext cx="533400" cy="76200"/>
          </a:xfrm>
          <a:custGeom>
            <a:avLst/>
            <a:gdLst/>
            <a:ahLst/>
            <a:cxnLst/>
            <a:rect l="l" t="t" r="r" b="b"/>
            <a:pathLst>
              <a:path w="533400" h="76200">
                <a:moveTo>
                  <a:pt x="457200" y="0"/>
                </a:moveTo>
                <a:lnTo>
                  <a:pt x="457200" y="76200"/>
                </a:lnTo>
                <a:lnTo>
                  <a:pt x="520700" y="44450"/>
                </a:lnTo>
                <a:lnTo>
                  <a:pt x="469900" y="44450"/>
                </a:lnTo>
                <a:lnTo>
                  <a:pt x="469900" y="31750"/>
                </a:lnTo>
                <a:lnTo>
                  <a:pt x="520700" y="31750"/>
                </a:lnTo>
                <a:lnTo>
                  <a:pt x="457200" y="0"/>
                </a:lnTo>
                <a:close/>
              </a:path>
              <a:path w="533400" h="76200">
                <a:moveTo>
                  <a:pt x="457200" y="31750"/>
                </a:moveTo>
                <a:lnTo>
                  <a:pt x="0" y="31750"/>
                </a:lnTo>
                <a:lnTo>
                  <a:pt x="0" y="44450"/>
                </a:lnTo>
                <a:lnTo>
                  <a:pt x="457200" y="44450"/>
                </a:lnTo>
                <a:lnTo>
                  <a:pt x="457200" y="31750"/>
                </a:lnTo>
                <a:close/>
              </a:path>
              <a:path w="533400" h="76200">
                <a:moveTo>
                  <a:pt x="520700" y="31750"/>
                </a:moveTo>
                <a:lnTo>
                  <a:pt x="469900" y="31750"/>
                </a:lnTo>
                <a:lnTo>
                  <a:pt x="469900" y="44450"/>
                </a:lnTo>
                <a:lnTo>
                  <a:pt x="520700" y="44450"/>
                </a:lnTo>
                <a:lnTo>
                  <a:pt x="533400" y="38100"/>
                </a:lnTo>
                <a:lnTo>
                  <a:pt x="520700" y="31750"/>
                </a:lnTo>
                <a:close/>
              </a:path>
            </a:pathLst>
          </a:custGeom>
          <a:solidFill>
            <a:srgbClr val="000000"/>
          </a:solidFill>
        </p:spPr>
        <p:txBody>
          <a:bodyPr wrap="square" lIns="0" tIns="0" rIns="0" bIns="0" rtlCol="0"/>
          <a:lstStyle/>
          <a:p>
            <a:endParaRPr>
              <a:solidFill>
                <a:prstClr val="black"/>
              </a:solidFill>
            </a:endParaRPr>
          </a:p>
        </p:txBody>
      </p:sp>
      <p:sp>
        <p:nvSpPr>
          <p:cNvPr id="26" name="object 26"/>
          <p:cNvSpPr/>
          <p:nvPr/>
        </p:nvSpPr>
        <p:spPr>
          <a:xfrm>
            <a:off x="6248400" y="25908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27" name="object 27"/>
          <p:cNvSpPr/>
          <p:nvPr/>
        </p:nvSpPr>
        <p:spPr>
          <a:xfrm>
            <a:off x="5791200" y="4762500"/>
            <a:ext cx="457200" cy="76200"/>
          </a:xfrm>
          <a:custGeom>
            <a:avLst/>
            <a:gdLst/>
            <a:ahLst/>
            <a:cxnLst/>
            <a:rect l="l" t="t" r="r" b="b"/>
            <a:pathLst>
              <a:path w="457200" h="76200">
                <a:moveTo>
                  <a:pt x="381000" y="0"/>
                </a:moveTo>
                <a:lnTo>
                  <a:pt x="381000" y="76200"/>
                </a:lnTo>
                <a:lnTo>
                  <a:pt x="444500" y="44450"/>
                </a:lnTo>
                <a:lnTo>
                  <a:pt x="393700" y="44450"/>
                </a:lnTo>
                <a:lnTo>
                  <a:pt x="393700" y="31750"/>
                </a:lnTo>
                <a:lnTo>
                  <a:pt x="444500" y="31750"/>
                </a:lnTo>
                <a:lnTo>
                  <a:pt x="381000" y="0"/>
                </a:lnTo>
                <a:close/>
              </a:path>
              <a:path w="457200" h="76200">
                <a:moveTo>
                  <a:pt x="381000" y="31750"/>
                </a:moveTo>
                <a:lnTo>
                  <a:pt x="0" y="31750"/>
                </a:lnTo>
                <a:lnTo>
                  <a:pt x="0" y="44450"/>
                </a:lnTo>
                <a:lnTo>
                  <a:pt x="381000" y="44450"/>
                </a:lnTo>
                <a:lnTo>
                  <a:pt x="381000" y="31750"/>
                </a:lnTo>
                <a:close/>
              </a:path>
              <a:path w="457200" h="76200">
                <a:moveTo>
                  <a:pt x="444500" y="31750"/>
                </a:moveTo>
                <a:lnTo>
                  <a:pt x="393700" y="31750"/>
                </a:lnTo>
                <a:lnTo>
                  <a:pt x="393700" y="44450"/>
                </a:lnTo>
                <a:lnTo>
                  <a:pt x="444500" y="44450"/>
                </a:lnTo>
                <a:lnTo>
                  <a:pt x="457200" y="38100"/>
                </a:lnTo>
                <a:lnTo>
                  <a:pt x="444500" y="31750"/>
                </a:lnTo>
                <a:close/>
              </a:path>
            </a:pathLst>
          </a:custGeom>
          <a:solidFill>
            <a:srgbClr val="000000"/>
          </a:solidFill>
        </p:spPr>
        <p:txBody>
          <a:bodyPr wrap="square" lIns="0" tIns="0" rIns="0" bIns="0" rtlCol="0"/>
          <a:lstStyle/>
          <a:p>
            <a:endParaRPr>
              <a:solidFill>
                <a:prstClr val="black"/>
              </a:solidFill>
            </a:endParaRPr>
          </a:p>
        </p:txBody>
      </p:sp>
      <p:sp>
        <p:nvSpPr>
          <p:cNvPr id="28" name="object 28"/>
          <p:cNvSpPr/>
          <p:nvPr/>
        </p:nvSpPr>
        <p:spPr>
          <a:xfrm>
            <a:off x="6248400" y="4343400"/>
            <a:ext cx="0" cy="914400"/>
          </a:xfrm>
          <a:custGeom>
            <a:avLst/>
            <a:gdLst/>
            <a:ahLst/>
            <a:cxnLst/>
            <a:rect l="l" t="t" r="r" b="b"/>
            <a:pathLst>
              <a:path h="914400">
                <a:moveTo>
                  <a:pt x="0" y="0"/>
                </a:moveTo>
                <a:lnTo>
                  <a:pt x="0" y="914400"/>
                </a:lnTo>
              </a:path>
            </a:pathLst>
          </a:custGeom>
          <a:ln w="9525">
            <a:solidFill>
              <a:srgbClr val="000000"/>
            </a:solidFill>
          </a:ln>
        </p:spPr>
        <p:txBody>
          <a:bodyPr wrap="square" lIns="0" tIns="0" rIns="0" bIns="0" rtlCol="0"/>
          <a:lstStyle/>
          <a:p>
            <a:endParaRPr>
              <a:solidFill>
                <a:prstClr val="black"/>
              </a:solidFill>
            </a:endParaRPr>
          </a:p>
        </p:txBody>
      </p:sp>
      <p:sp>
        <p:nvSpPr>
          <p:cNvPr id="29" name="object 29"/>
          <p:cNvSpPr/>
          <p:nvPr/>
        </p:nvSpPr>
        <p:spPr>
          <a:xfrm>
            <a:off x="3429000" y="3048000"/>
            <a:ext cx="0" cy="1752600"/>
          </a:xfrm>
          <a:custGeom>
            <a:avLst/>
            <a:gdLst/>
            <a:ahLst/>
            <a:cxnLst/>
            <a:rect l="l" t="t" r="r" b="b"/>
            <a:pathLst>
              <a:path h="1752600">
                <a:moveTo>
                  <a:pt x="0" y="0"/>
                </a:moveTo>
                <a:lnTo>
                  <a:pt x="0" y="1752600"/>
                </a:lnTo>
              </a:path>
            </a:pathLst>
          </a:custGeom>
          <a:ln w="9525">
            <a:solidFill>
              <a:srgbClr val="000000"/>
            </a:solidFill>
          </a:ln>
        </p:spPr>
        <p:txBody>
          <a:bodyPr wrap="square" lIns="0" tIns="0" rIns="0" bIns="0" rtlCol="0"/>
          <a:lstStyle/>
          <a:p>
            <a:endParaRPr>
              <a:solidFill>
                <a:prstClr val="black"/>
              </a:solidFill>
            </a:endParaRPr>
          </a:p>
        </p:txBody>
      </p:sp>
      <p:sp>
        <p:nvSpPr>
          <p:cNvPr id="30" name="object 30"/>
          <p:cNvSpPr txBox="1"/>
          <p:nvPr/>
        </p:nvSpPr>
        <p:spPr>
          <a:xfrm>
            <a:off x="4262121" y="3308096"/>
            <a:ext cx="135826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 </a:t>
            </a:r>
            <a:r>
              <a:rPr sz="1400" spc="-10" dirty="0">
                <a:solidFill>
                  <a:prstClr val="black"/>
                </a:solidFill>
                <a:latin typeface="Arial"/>
                <a:cs typeface="Arial"/>
              </a:rPr>
              <a:t>de</a:t>
            </a:r>
            <a:r>
              <a:rPr sz="1400" spc="-45" dirty="0">
                <a:solidFill>
                  <a:prstClr val="black"/>
                </a:solidFill>
                <a:latin typeface="Arial"/>
                <a:cs typeface="Arial"/>
              </a:rPr>
              <a:t> </a:t>
            </a:r>
            <a:r>
              <a:rPr sz="1400" spc="-10" dirty="0">
                <a:solidFill>
                  <a:prstClr val="black"/>
                </a:solidFill>
                <a:latin typeface="Arial"/>
                <a:cs typeface="Arial"/>
              </a:rPr>
              <a:t>Estudo</a:t>
            </a:r>
            <a:endParaRPr sz="1400" dirty="0">
              <a:solidFill>
                <a:prstClr val="black"/>
              </a:solidFill>
              <a:latin typeface="Arial"/>
              <a:cs typeface="Arial"/>
            </a:endParaRPr>
          </a:p>
        </p:txBody>
      </p:sp>
      <p:sp>
        <p:nvSpPr>
          <p:cNvPr id="31" name="object 31"/>
          <p:cNvSpPr txBox="1"/>
          <p:nvPr/>
        </p:nvSpPr>
        <p:spPr>
          <a:xfrm>
            <a:off x="4327018" y="5061585"/>
            <a:ext cx="1236345"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Grupo-Controle</a:t>
            </a:r>
            <a:endParaRPr sz="1400">
              <a:solidFill>
                <a:prstClr val="black"/>
              </a:solidFill>
              <a:latin typeface="Arial"/>
              <a:cs typeface="Arial"/>
            </a:endParaRPr>
          </a:p>
        </p:txBody>
      </p:sp>
      <p:sp>
        <p:nvSpPr>
          <p:cNvPr id="32" name="object 32"/>
          <p:cNvSpPr txBox="1"/>
          <p:nvPr/>
        </p:nvSpPr>
        <p:spPr>
          <a:xfrm>
            <a:off x="1999590" y="2317243"/>
            <a:ext cx="858519" cy="226985"/>
          </a:xfrm>
          <a:prstGeom prst="rect">
            <a:avLst/>
          </a:prstGeom>
        </p:spPr>
        <p:txBody>
          <a:bodyPr vert="horz" wrap="square" lIns="0" tIns="11430" rIns="0" bIns="0" rtlCol="0">
            <a:spAutoFit/>
          </a:bodyPr>
          <a:lstStyle/>
          <a:p>
            <a:pPr marL="12700">
              <a:spcBef>
                <a:spcPts val="90"/>
              </a:spcBef>
            </a:pPr>
            <a:r>
              <a:rPr sz="1400" spc="-5" dirty="0">
                <a:solidFill>
                  <a:prstClr val="black"/>
                </a:solidFill>
                <a:latin typeface="Arial"/>
                <a:cs typeface="Arial"/>
              </a:rPr>
              <a:t>P</a:t>
            </a:r>
            <a:r>
              <a:rPr sz="1400" spc="-15" dirty="0">
                <a:solidFill>
                  <a:prstClr val="black"/>
                </a:solidFill>
                <a:latin typeface="Arial"/>
                <a:cs typeface="Arial"/>
              </a:rPr>
              <a:t>opu</a:t>
            </a:r>
            <a:r>
              <a:rPr sz="1400" spc="-5" dirty="0">
                <a:solidFill>
                  <a:prstClr val="black"/>
                </a:solidFill>
                <a:latin typeface="Arial"/>
                <a:cs typeface="Arial"/>
              </a:rPr>
              <a:t>laç</a:t>
            </a:r>
            <a:r>
              <a:rPr sz="1400" spc="-15" dirty="0">
                <a:solidFill>
                  <a:prstClr val="black"/>
                </a:solidFill>
                <a:latin typeface="Arial"/>
                <a:cs typeface="Arial"/>
              </a:rPr>
              <a:t>ã</a:t>
            </a:r>
            <a:r>
              <a:rPr sz="1400" spc="-5" dirty="0">
                <a:solidFill>
                  <a:prstClr val="black"/>
                </a:solidFill>
                <a:latin typeface="Arial"/>
                <a:cs typeface="Arial"/>
              </a:rPr>
              <a:t>o</a:t>
            </a:r>
            <a:endParaRPr sz="1400">
              <a:solidFill>
                <a:prstClr val="black"/>
              </a:solidFill>
              <a:latin typeface="Arial"/>
              <a:cs typeface="Arial"/>
            </a:endParaRPr>
          </a:p>
        </p:txBody>
      </p:sp>
      <p:sp>
        <p:nvSpPr>
          <p:cNvPr id="33" name="object 33"/>
          <p:cNvSpPr txBox="1"/>
          <p:nvPr/>
        </p:nvSpPr>
        <p:spPr>
          <a:xfrm>
            <a:off x="1639925" y="3689351"/>
            <a:ext cx="684530" cy="664845"/>
          </a:xfrm>
          <a:prstGeom prst="rect">
            <a:avLst/>
          </a:prstGeom>
        </p:spPr>
        <p:txBody>
          <a:bodyPr vert="horz" wrap="square" lIns="0" tIns="11430" rIns="0" bIns="0" rtlCol="0">
            <a:spAutoFit/>
          </a:bodyPr>
          <a:lstStyle/>
          <a:p>
            <a:pPr marL="12065" marR="5080" algn="ctr">
              <a:spcBef>
                <a:spcPts val="90"/>
              </a:spcBef>
            </a:pPr>
            <a:r>
              <a:rPr sz="1400" spc="-5" dirty="0">
                <a:solidFill>
                  <a:prstClr val="black"/>
                </a:solidFill>
                <a:latin typeface="Arial"/>
                <a:cs typeface="Arial"/>
              </a:rPr>
              <a:t>A</a:t>
            </a:r>
            <a:r>
              <a:rPr sz="1400" spc="5" dirty="0">
                <a:solidFill>
                  <a:prstClr val="black"/>
                </a:solidFill>
                <a:latin typeface="Arial"/>
                <a:cs typeface="Arial"/>
              </a:rPr>
              <a:t>m</a:t>
            </a:r>
            <a:r>
              <a:rPr sz="1400" spc="-15" dirty="0">
                <a:solidFill>
                  <a:prstClr val="black"/>
                </a:solidFill>
                <a:latin typeface="Arial"/>
                <a:cs typeface="Arial"/>
              </a:rPr>
              <a:t>o</a:t>
            </a:r>
            <a:r>
              <a:rPr sz="1400" spc="-5" dirty="0">
                <a:solidFill>
                  <a:prstClr val="black"/>
                </a:solidFill>
                <a:latin typeface="Arial"/>
                <a:cs typeface="Arial"/>
              </a:rPr>
              <a:t>st</a:t>
            </a:r>
            <a:r>
              <a:rPr sz="1400" spc="-20" dirty="0">
                <a:solidFill>
                  <a:prstClr val="black"/>
                </a:solidFill>
                <a:latin typeface="Arial"/>
                <a:cs typeface="Arial"/>
              </a:rPr>
              <a:t>r</a:t>
            </a:r>
            <a:r>
              <a:rPr sz="1400" spc="-5" dirty="0">
                <a:solidFill>
                  <a:prstClr val="black"/>
                </a:solidFill>
                <a:latin typeface="Arial"/>
                <a:cs typeface="Arial"/>
              </a:rPr>
              <a:t>a  </a:t>
            </a:r>
            <a:r>
              <a:rPr sz="1400" spc="-15" dirty="0">
                <a:solidFill>
                  <a:prstClr val="black"/>
                </a:solidFill>
                <a:latin typeface="Arial"/>
                <a:cs typeface="Arial"/>
              </a:rPr>
              <a:t>para  </a:t>
            </a:r>
            <a:r>
              <a:rPr sz="1400" spc="-10" dirty="0">
                <a:solidFill>
                  <a:prstClr val="black"/>
                </a:solidFill>
                <a:latin typeface="Arial"/>
                <a:cs typeface="Arial"/>
              </a:rPr>
              <a:t>Estudo</a:t>
            </a:r>
            <a:endParaRPr sz="1400" dirty="0">
              <a:solidFill>
                <a:prstClr val="black"/>
              </a:solidFill>
              <a:latin typeface="Arial"/>
              <a:cs typeface="Arial"/>
            </a:endParaRPr>
          </a:p>
        </p:txBody>
      </p:sp>
      <p:sp>
        <p:nvSpPr>
          <p:cNvPr id="34" name="object 34"/>
          <p:cNvSpPr txBox="1"/>
          <p:nvPr/>
        </p:nvSpPr>
        <p:spPr>
          <a:xfrm>
            <a:off x="2301647" y="5779415"/>
            <a:ext cx="2407285" cy="664845"/>
          </a:xfrm>
          <a:prstGeom prst="rect">
            <a:avLst/>
          </a:prstGeom>
        </p:spPr>
        <p:txBody>
          <a:bodyPr vert="horz" wrap="square" lIns="0" tIns="11430" rIns="0" bIns="0" rtlCol="0">
            <a:spAutoFit/>
          </a:bodyPr>
          <a:lstStyle/>
          <a:p>
            <a:pPr marL="12065" marR="5080" indent="-635" algn="ctr">
              <a:spcBef>
                <a:spcPts val="90"/>
              </a:spcBef>
            </a:pPr>
            <a:r>
              <a:rPr sz="1400" spc="-10" dirty="0">
                <a:solidFill>
                  <a:prstClr val="black"/>
                </a:solidFill>
                <a:latin typeface="Arial"/>
                <a:cs typeface="Arial"/>
              </a:rPr>
              <a:t>Formação </a:t>
            </a:r>
            <a:r>
              <a:rPr sz="1400" spc="-15" dirty="0">
                <a:solidFill>
                  <a:prstClr val="black"/>
                </a:solidFill>
                <a:latin typeface="Arial"/>
                <a:cs typeface="Arial"/>
              </a:rPr>
              <a:t>dos grupos por  </a:t>
            </a:r>
            <a:r>
              <a:rPr sz="1400" b="1" spc="-10" dirty="0">
                <a:solidFill>
                  <a:prstClr val="black"/>
                </a:solidFill>
                <a:latin typeface="Arial"/>
                <a:cs typeface="Arial"/>
              </a:rPr>
              <a:t>randomização </a:t>
            </a:r>
            <a:r>
              <a:rPr sz="1400" spc="-5" dirty="0">
                <a:solidFill>
                  <a:prstClr val="black"/>
                </a:solidFill>
                <a:latin typeface="Arial"/>
                <a:cs typeface="Arial"/>
              </a:rPr>
              <a:t>e </a:t>
            </a:r>
            <a:r>
              <a:rPr sz="1400" spc="-10" dirty="0">
                <a:solidFill>
                  <a:prstClr val="black"/>
                </a:solidFill>
                <a:latin typeface="Arial"/>
                <a:cs typeface="Arial"/>
              </a:rPr>
              <a:t>aplicação da  intervenção</a:t>
            </a:r>
            <a:r>
              <a:rPr sz="1400" spc="20" dirty="0">
                <a:solidFill>
                  <a:prstClr val="black"/>
                </a:solidFill>
                <a:latin typeface="Arial"/>
                <a:cs typeface="Arial"/>
              </a:rPr>
              <a:t> </a:t>
            </a:r>
            <a:r>
              <a:rPr sz="1400" spc="-10" dirty="0">
                <a:solidFill>
                  <a:prstClr val="black"/>
                </a:solidFill>
                <a:latin typeface="Arial"/>
                <a:cs typeface="Arial"/>
              </a:rPr>
              <a:t>(tratamento)</a:t>
            </a:r>
            <a:endParaRPr sz="1400">
              <a:solidFill>
                <a:prstClr val="black"/>
              </a:solidFill>
              <a:latin typeface="Arial"/>
              <a:cs typeface="Arial"/>
            </a:endParaRPr>
          </a:p>
        </p:txBody>
      </p:sp>
      <p:sp>
        <p:nvSpPr>
          <p:cNvPr id="35" name="object 35"/>
          <p:cNvSpPr/>
          <p:nvPr/>
        </p:nvSpPr>
        <p:spPr>
          <a:xfrm>
            <a:off x="3419538" y="5257800"/>
            <a:ext cx="171450" cy="457200"/>
          </a:xfrm>
          <a:custGeom>
            <a:avLst/>
            <a:gdLst/>
            <a:ahLst/>
            <a:cxnLst/>
            <a:rect l="l" t="t" r="r" b="b"/>
            <a:pathLst>
              <a:path w="171450" h="457200">
                <a:moveTo>
                  <a:pt x="85661" y="57930"/>
                </a:moveTo>
                <a:lnTo>
                  <a:pt x="66611" y="79701"/>
                </a:lnTo>
                <a:lnTo>
                  <a:pt x="66611" y="457200"/>
                </a:lnTo>
                <a:lnTo>
                  <a:pt x="104711" y="457200"/>
                </a:lnTo>
                <a:lnTo>
                  <a:pt x="104711" y="79701"/>
                </a:lnTo>
                <a:lnTo>
                  <a:pt x="85661" y="57930"/>
                </a:lnTo>
                <a:close/>
              </a:path>
              <a:path w="171450" h="457200">
                <a:moveTo>
                  <a:pt x="85661" y="0"/>
                </a:moveTo>
                <a:lnTo>
                  <a:pt x="4635" y="92583"/>
                </a:lnTo>
                <a:lnTo>
                  <a:pt x="912" y="99183"/>
                </a:lnTo>
                <a:lnTo>
                  <a:pt x="0" y="106426"/>
                </a:lnTo>
                <a:lnTo>
                  <a:pt x="1849" y="113478"/>
                </a:lnTo>
                <a:lnTo>
                  <a:pt x="6413" y="119506"/>
                </a:lnTo>
                <a:lnTo>
                  <a:pt x="13013" y="123229"/>
                </a:lnTo>
                <a:lnTo>
                  <a:pt x="20256" y="124142"/>
                </a:lnTo>
                <a:lnTo>
                  <a:pt x="27308" y="122293"/>
                </a:lnTo>
                <a:lnTo>
                  <a:pt x="33337" y="117728"/>
                </a:lnTo>
                <a:lnTo>
                  <a:pt x="66611" y="79701"/>
                </a:lnTo>
                <a:lnTo>
                  <a:pt x="66611" y="28956"/>
                </a:lnTo>
                <a:lnTo>
                  <a:pt x="111002" y="28956"/>
                </a:lnTo>
                <a:lnTo>
                  <a:pt x="85661" y="0"/>
                </a:lnTo>
                <a:close/>
              </a:path>
              <a:path w="171450" h="457200">
                <a:moveTo>
                  <a:pt x="111002" y="28956"/>
                </a:moveTo>
                <a:lnTo>
                  <a:pt x="104711" y="28956"/>
                </a:lnTo>
                <a:lnTo>
                  <a:pt x="104711" y="79701"/>
                </a:lnTo>
                <a:lnTo>
                  <a:pt x="137985" y="117728"/>
                </a:lnTo>
                <a:lnTo>
                  <a:pt x="144014" y="122293"/>
                </a:lnTo>
                <a:lnTo>
                  <a:pt x="151066" y="124142"/>
                </a:lnTo>
                <a:lnTo>
                  <a:pt x="158309" y="123229"/>
                </a:lnTo>
                <a:lnTo>
                  <a:pt x="164909" y="119506"/>
                </a:lnTo>
                <a:lnTo>
                  <a:pt x="169473" y="113478"/>
                </a:lnTo>
                <a:lnTo>
                  <a:pt x="171323" y="106426"/>
                </a:lnTo>
                <a:lnTo>
                  <a:pt x="170410" y="99183"/>
                </a:lnTo>
                <a:lnTo>
                  <a:pt x="166687" y="92583"/>
                </a:lnTo>
                <a:lnTo>
                  <a:pt x="111002" y="28956"/>
                </a:lnTo>
                <a:close/>
              </a:path>
              <a:path w="171450" h="457200">
                <a:moveTo>
                  <a:pt x="104711" y="28956"/>
                </a:moveTo>
                <a:lnTo>
                  <a:pt x="66611" y="28956"/>
                </a:lnTo>
                <a:lnTo>
                  <a:pt x="66611" y="79701"/>
                </a:lnTo>
                <a:lnTo>
                  <a:pt x="85661" y="57930"/>
                </a:lnTo>
                <a:lnTo>
                  <a:pt x="71310" y="41528"/>
                </a:lnTo>
                <a:lnTo>
                  <a:pt x="104711" y="41528"/>
                </a:lnTo>
                <a:lnTo>
                  <a:pt x="104711" y="28956"/>
                </a:lnTo>
                <a:close/>
              </a:path>
              <a:path w="171450" h="457200">
                <a:moveTo>
                  <a:pt x="104711" y="41528"/>
                </a:moveTo>
                <a:lnTo>
                  <a:pt x="100012" y="41528"/>
                </a:lnTo>
                <a:lnTo>
                  <a:pt x="85661" y="57930"/>
                </a:lnTo>
                <a:lnTo>
                  <a:pt x="104711" y="79701"/>
                </a:lnTo>
                <a:lnTo>
                  <a:pt x="104711" y="41528"/>
                </a:lnTo>
                <a:close/>
              </a:path>
              <a:path w="171450" h="457200">
                <a:moveTo>
                  <a:pt x="100012" y="41528"/>
                </a:moveTo>
                <a:lnTo>
                  <a:pt x="71310" y="41528"/>
                </a:lnTo>
                <a:lnTo>
                  <a:pt x="85661" y="57930"/>
                </a:lnTo>
                <a:lnTo>
                  <a:pt x="100012" y="41528"/>
                </a:lnTo>
                <a:close/>
              </a:path>
            </a:pathLst>
          </a:custGeom>
          <a:solidFill>
            <a:srgbClr val="000000"/>
          </a:solidFill>
        </p:spPr>
        <p:txBody>
          <a:bodyPr wrap="square" lIns="0" tIns="0" rIns="0" bIns="0" rtlCol="0"/>
          <a:lstStyle/>
          <a:p>
            <a:endParaRPr>
              <a:solidFill>
                <a:prstClr val="black"/>
              </a:solidFill>
            </a:endParaRPr>
          </a:p>
        </p:txBody>
      </p:sp>
      <p:sp>
        <p:nvSpPr>
          <p:cNvPr id="36" name="object 36"/>
          <p:cNvSpPr txBox="1"/>
          <p:nvPr/>
        </p:nvSpPr>
        <p:spPr>
          <a:xfrm>
            <a:off x="5441950" y="6160720"/>
            <a:ext cx="1616710" cy="226985"/>
          </a:xfrm>
          <a:prstGeom prst="rect">
            <a:avLst/>
          </a:prstGeom>
        </p:spPr>
        <p:txBody>
          <a:bodyPr vert="horz" wrap="square" lIns="0" tIns="11430" rIns="0" bIns="0" rtlCol="0">
            <a:spAutoFit/>
          </a:bodyPr>
          <a:lstStyle/>
          <a:p>
            <a:pPr marL="12700">
              <a:spcBef>
                <a:spcPts val="90"/>
              </a:spcBef>
            </a:pPr>
            <a:r>
              <a:rPr sz="1400" spc="-15" dirty="0">
                <a:solidFill>
                  <a:prstClr val="black"/>
                </a:solidFill>
                <a:latin typeface="Arial"/>
                <a:cs typeface="Arial"/>
              </a:rPr>
              <a:t>Medição dos</a:t>
            </a:r>
            <a:r>
              <a:rPr sz="1400" spc="25" dirty="0">
                <a:solidFill>
                  <a:prstClr val="black"/>
                </a:solidFill>
                <a:latin typeface="Arial"/>
                <a:cs typeface="Arial"/>
              </a:rPr>
              <a:t> </a:t>
            </a:r>
            <a:r>
              <a:rPr sz="1400" spc="-10" dirty="0">
                <a:solidFill>
                  <a:prstClr val="black"/>
                </a:solidFill>
                <a:latin typeface="Arial"/>
                <a:cs typeface="Arial"/>
              </a:rPr>
              <a:t>Efeitos</a:t>
            </a:r>
            <a:endParaRPr sz="1400">
              <a:solidFill>
                <a:prstClr val="black"/>
              </a:solidFill>
              <a:latin typeface="Arial"/>
              <a:cs typeface="Arial"/>
            </a:endParaRPr>
          </a:p>
        </p:txBody>
      </p:sp>
      <p:sp>
        <p:nvSpPr>
          <p:cNvPr id="37" name="object 37"/>
          <p:cNvSpPr/>
          <p:nvPr/>
        </p:nvSpPr>
        <p:spPr>
          <a:xfrm>
            <a:off x="6162738" y="5638825"/>
            <a:ext cx="171450" cy="457200"/>
          </a:xfrm>
          <a:custGeom>
            <a:avLst/>
            <a:gdLst/>
            <a:ahLst/>
            <a:cxnLst/>
            <a:rect l="l" t="t" r="r" b="b"/>
            <a:pathLst>
              <a:path w="171450" h="457200">
                <a:moveTo>
                  <a:pt x="85661" y="57879"/>
                </a:moveTo>
                <a:lnTo>
                  <a:pt x="66611" y="79650"/>
                </a:lnTo>
                <a:lnTo>
                  <a:pt x="66611" y="457174"/>
                </a:lnTo>
                <a:lnTo>
                  <a:pt x="104711" y="457174"/>
                </a:lnTo>
                <a:lnTo>
                  <a:pt x="104711" y="79650"/>
                </a:lnTo>
                <a:lnTo>
                  <a:pt x="85661" y="57879"/>
                </a:lnTo>
                <a:close/>
              </a:path>
              <a:path w="171450" h="457200">
                <a:moveTo>
                  <a:pt x="85661" y="0"/>
                </a:moveTo>
                <a:lnTo>
                  <a:pt x="4635" y="92582"/>
                </a:lnTo>
                <a:lnTo>
                  <a:pt x="912" y="99146"/>
                </a:lnTo>
                <a:lnTo>
                  <a:pt x="0" y="106392"/>
                </a:lnTo>
                <a:lnTo>
                  <a:pt x="1849" y="113455"/>
                </a:lnTo>
                <a:lnTo>
                  <a:pt x="6413" y="119468"/>
                </a:lnTo>
                <a:lnTo>
                  <a:pt x="13013" y="123221"/>
                </a:lnTo>
                <a:lnTo>
                  <a:pt x="20256" y="124136"/>
                </a:lnTo>
                <a:lnTo>
                  <a:pt x="27308" y="122269"/>
                </a:lnTo>
                <a:lnTo>
                  <a:pt x="33337" y="117678"/>
                </a:lnTo>
                <a:lnTo>
                  <a:pt x="66611" y="79650"/>
                </a:lnTo>
                <a:lnTo>
                  <a:pt x="66611" y="28930"/>
                </a:lnTo>
                <a:lnTo>
                  <a:pt x="110980" y="28930"/>
                </a:lnTo>
                <a:lnTo>
                  <a:pt x="85661" y="0"/>
                </a:lnTo>
                <a:close/>
              </a:path>
              <a:path w="171450" h="457200">
                <a:moveTo>
                  <a:pt x="110980" y="28930"/>
                </a:moveTo>
                <a:lnTo>
                  <a:pt x="104711" y="28930"/>
                </a:lnTo>
                <a:lnTo>
                  <a:pt x="104711" y="79650"/>
                </a:lnTo>
                <a:lnTo>
                  <a:pt x="137985" y="117678"/>
                </a:lnTo>
                <a:lnTo>
                  <a:pt x="144014" y="122269"/>
                </a:lnTo>
                <a:lnTo>
                  <a:pt x="151066" y="124136"/>
                </a:lnTo>
                <a:lnTo>
                  <a:pt x="158309" y="123221"/>
                </a:lnTo>
                <a:lnTo>
                  <a:pt x="164909" y="119468"/>
                </a:lnTo>
                <a:lnTo>
                  <a:pt x="169473" y="113455"/>
                </a:lnTo>
                <a:lnTo>
                  <a:pt x="171323" y="106392"/>
                </a:lnTo>
                <a:lnTo>
                  <a:pt x="170410" y="99146"/>
                </a:lnTo>
                <a:lnTo>
                  <a:pt x="166687" y="92582"/>
                </a:lnTo>
                <a:lnTo>
                  <a:pt x="110980" y="28930"/>
                </a:lnTo>
                <a:close/>
              </a:path>
              <a:path w="171450" h="457200">
                <a:moveTo>
                  <a:pt x="104711" y="28930"/>
                </a:moveTo>
                <a:lnTo>
                  <a:pt x="66611" y="28930"/>
                </a:lnTo>
                <a:lnTo>
                  <a:pt x="66611" y="79650"/>
                </a:lnTo>
                <a:lnTo>
                  <a:pt x="85661" y="57879"/>
                </a:lnTo>
                <a:lnTo>
                  <a:pt x="71310" y="41478"/>
                </a:lnTo>
                <a:lnTo>
                  <a:pt x="104711" y="41478"/>
                </a:lnTo>
                <a:lnTo>
                  <a:pt x="104711" y="28930"/>
                </a:lnTo>
                <a:close/>
              </a:path>
              <a:path w="171450" h="457200">
                <a:moveTo>
                  <a:pt x="104711" y="41478"/>
                </a:moveTo>
                <a:lnTo>
                  <a:pt x="100012" y="41478"/>
                </a:lnTo>
                <a:lnTo>
                  <a:pt x="85661" y="57879"/>
                </a:lnTo>
                <a:lnTo>
                  <a:pt x="104711" y="79650"/>
                </a:lnTo>
                <a:lnTo>
                  <a:pt x="104711" y="41478"/>
                </a:lnTo>
                <a:close/>
              </a:path>
              <a:path w="171450" h="457200">
                <a:moveTo>
                  <a:pt x="100012" y="41478"/>
                </a:moveTo>
                <a:lnTo>
                  <a:pt x="71310" y="41478"/>
                </a:lnTo>
                <a:lnTo>
                  <a:pt x="85661" y="57879"/>
                </a:lnTo>
                <a:lnTo>
                  <a:pt x="100012" y="41478"/>
                </a:lnTo>
                <a:close/>
              </a:path>
            </a:pathLst>
          </a:custGeom>
          <a:solidFill>
            <a:srgbClr val="000000"/>
          </a:solidFill>
        </p:spPr>
        <p:txBody>
          <a:bodyPr wrap="square" lIns="0" tIns="0" rIns="0" bIns="0" rtlCol="0"/>
          <a:lstStyle/>
          <a:p>
            <a:endParaRPr>
              <a:solidFill>
                <a:prstClr val="black"/>
              </a:solidFill>
            </a:endParaRPr>
          </a:p>
        </p:txBody>
      </p:sp>
      <p:sp>
        <p:nvSpPr>
          <p:cNvPr id="38" name="object 38"/>
          <p:cNvSpPr txBox="1"/>
          <p:nvPr/>
        </p:nvSpPr>
        <p:spPr>
          <a:xfrm>
            <a:off x="8523479" y="2237690"/>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a</a:t>
            </a:r>
            <a:endParaRPr>
              <a:solidFill>
                <a:prstClr val="black"/>
              </a:solidFill>
              <a:latin typeface="Arial"/>
              <a:cs typeface="Arial"/>
            </a:endParaRPr>
          </a:p>
        </p:txBody>
      </p:sp>
      <p:sp>
        <p:nvSpPr>
          <p:cNvPr id="39" name="object 39"/>
          <p:cNvSpPr txBox="1"/>
          <p:nvPr/>
        </p:nvSpPr>
        <p:spPr>
          <a:xfrm>
            <a:off x="8539353" y="3991102"/>
            <a:ext cx="139700" cy="299720"/>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c</a:t>
            </a:r>
            <a:endParaRPr>
              <a:solidFill>
                <a:prstClr val="black"/>
              </a:solidFill>
              <a:latin typeface="Arial"/>
              <a:cs typeface="Arial"/>
            </a:endParaRPr>
          </a:p>
        </p:txBody>
      </p:sp>
      <p:sp>
        <p:nvSpPr>
          <p:cNvPr id="40" name="object 40"/>
          <p:cNvSpPr txBox="1"/>
          <p:nvPr/>
        </p:nvSpPr>
        <p:spPr>
          <a:xfrm>
            <a:off x="8539354" y="3152647"/>
            <a:ext cx="153035"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Arial"/>
                <a:cs typeface="Arial"/>
              </a:rPr>
              <a:t>b</a:t>
            </a:r>
            <a:endParaRPr>
              <a:solidFill>
                <a:prstClr val="black"/>
              </a:solidFill>
              <a:latin typeface="Arial"/>
              <a:cs typeface="Arial"/>
            </a:endParaRPr>
          </a:p>
        </p:txBody>
      </p:sp>
      <p:sp>
        <p:nvSpPr>
          <p:cNvPr id="41" name="object 41"/>
          <p:cNvSpPr txBox="1"/>
          <p:nvPr/>
        </p:nvSpPr>
        <p:spPr>
          <a:xfrm>
            <a:off x="8539354" y="4905833"/>
            <a:ext cx="153035" cy="300355"/>
          </a:xfrm>
          <a:prstGeom prst="rect">
            <a:avLst/>
          </a:prstGeom>
        </p:spPr>
        <p:txBody>
          <a:bodyPr vert="horz" wrap="square" lIns="0" tIns="12700" rIns="0" bIns="0" rtlCol="0">
            <a:spAutoFit/>
          </a:bodyPr>
          <a:lstStyle/>
          <a:p>
            <a:pPr marL="12700">
              <a:spcBef>
                <a:spcPts val="100"/>
              </a:spcBef>
            </a:pPr>
            <a:r>
              <a:rPr dirty="0">
                <a:solidFill>
                  <a:prstClr val="black"/>
                </a:solidFill>
                <a:latin typeface="Arial"/>
                <a:cs typeface="Arial"/>
              </a:rPr>
              <a:t>d</a:t>
            </a:r>
            <a:endParaRPr>
              <a:solidFill>
                <a:prstClr val="black"/>
              </a:solidFill>
              <a:latin typeface="Arial"/>
              <a:cs typeface="Arial"/>
            </a:endParaRPr>
          </a:p>
        </p:txBody>
      </p:sp>
      <p:sp>
        <p:nvSpPr>
          <p:cNvPr id="42" name="object 42"/>
          <p:cNvSpPr txBox="1"/>
          <p:nvPr/>
        </p:nvSpPr>
        <p:spPr>
          <a:xfrm>
            <a:off x="8991600" y="2209801"/>
            <a:ext cx="1295400" cy="2497479"/>
          </a:xfrm>
          <a:prstGeom prst="rect">
            <a:avLst/>
          </a:prstGeom>
          <a:ln w="9525">
            <a:solidFill>
              <a:srgbClr val="F8F8F8"/>
            </a:solidFill>
          </a:ln>
        </p:spPr>
        <p:txBody>
          <a:bodyPr vert="horz" wrap="square" lIns="0" tIns="118745" rIns="0" bIns="0" rtlCol="0">
            <a:spAutoFit/>
          </a:bodyPr>
          <a:lstStyle/>
          <a:p>
            <a:pPr marL="154940" marR="143510" algn="ctr">
              <a:spcBef>
                <a:spcPts val="935"/>
              </a:spcBef>
            </a:pPr>
            <a:r>
              <a:rPr sz="1400" b="1" spc="-15" dirty="0">
                <a:solidFill>
                  <a:prstClr val="black"/>
                </a:solidFill>
                <a:latin typeface="Arial"/>
                <a:cs typeface="Arial"/>
              </a:rPr>
              <a:t>Análise</a:t>
            </a:r>
            <a:r>
              <a:rPr sz="1400" b="1" spc="-50" dirty="0">
                <a:solidFill>
                  <a:prstClr val="black"/>
                </a:solidFill>
                <a:latin typeface="Arial"/>
                <a:cs typeface="Arial"/>
              </a:rPr>
              <a:t> </a:t>
            </a:r>
            <a:r>
              <a:rPr sz="1400" b="1" spc="-15" dirty="0">
                <a:solidFill>
                  <a:prstClr val="black"/>
                </a:solidFill>
                <a:latin typeface="Arial"/>
                <a:cs typeface="Arial"/>
              </a:rPr>
              <a:t>dos  Dados:</a:t>
            </a:r>
            <a:endParaRPr sz="1400">
              <a:solidFill>
                <a:prstClr val="black"/>
              </a:solidFill>
              <a:latin typeface="Arial"/>
              <a:cs typeface="Arial"/>
            </a:endParaRPr>
          </a:p>
          <a:p>
            <a:pPr>
              <a:spcBef>
                <a:spcPts val="15"/>
              </a:spcBef>
            </a:pPr>
            <a:endParaRPr sz="1450">
              <a:solidFill>
                <a:prstClr val="black"/>
              </a:solidFill>
              <a:latin typeface="Times New Roman"/>
              <a:cs typeface="Times New Roman"/>
            </a:endParaRPr>
          </a:p>
          <a:p>
            <a:pPr marL="115570" marR="103505" algn="ct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a:t>
            </a:r>
            <a:r>
              <a:rPr sz="1400" b="1" spc="-20" dirty="0">
                <a:solidFill>
                  <a:prstClr val="black"/>
                </a:solidFill>
                <a:latin typeface="Arial"/>
                <a:cs typeface="Arial"/>
              </a:rPr>
              <a:t>p</a:t>
            </a:r>
            <a:r>
              <a:rPr sz="1400" b="1" spc="-15" dirty="0">
                <a:solidFill>
                  <a:prstClr val="black"/>
                </a:solidFill>
                <a:latin typeface="Arial"/>
                <a:cs typeface="Arial"/>
              </a:rPr>
              <a:t>a</a:t>
            </a:r>
            <a:r>
              <a:rPr sz="1400" b="1" dirty="0">
                <a:solidFill>
                  <a:prstClr val="black"/>
                </a:solidFill>
                <a:latin typeface="Arial"/>
                <a:cs typeface="Arial"/>
              </a:rPr>
              <a:t>r</a:t>
            </a:r>
            <a:r>
              <a:rPr sz="1400" b="1" spc="-15" dirty="0">
                <a:solidFill>
                  <a:prstClr val="black"/>
                </a:solidFill>
                <a:latin typeface="Arial"/>
                <a:cs typeface="Arial"/>
              </a:rPr>
              <a:t>açã</a:t>
            </a:r>
            <a:r>
              <a:rPr sz="1400" b="1" spc="-5" dirty="0">
                <a:solidFill>
                  <a:prstClr val="black"/>
                </a:solidFill>
                <a:latin typeface="Arial"/>
                <a:cs typeface="Arial"/>
              </a:rPr>
              <a:t>o  </a:t>
            </a:r>
            <a:r>
              <a:rPr sz="1400" b="1" spc="-15" dirty="0">
                <a:solidFill>
                  <a:prstClr val="black"/>
                </a:solidFill>
                <a:latin typeface="Arial"/>
                <a:cs typeface="Arial"/>
              </a:rPr>
              <a:t>da      incidência  dos</a:t>
            </a:r>
            <a:r>
              <a:rPr sz="1400" b="1" spc="-45" dirty="0">
                <a:solidFill>
                  <a:prstClr val="black"/>
                </a:solidFill>
                <a:latin typeface="Arial"/>
                <a:cs typeface="Arial"/>
              </a:rPr>
              <a:t> </a:t>
            </a:r>
            <a:r>
              <a:rPr sz="1400" b="1" spc="-15" dirty="0">
                <a:solidFill>
                  <a:prstClr val="black"/>
                </a:solidFill>
                <a:latin typeface="Arial"/>
                <a:cs typeface="Arial"/>
              </a:rPr>
              <a:t>Efeitos.</a:t>
            </a:r>
            <a:endParaRPr sz="1400">
              <a:solidFill>
                <a:prstClr val="black"/>
              </a:solidFill>
              <a:latin typeface="Arial"/>
              <a:cs typeface="Arial"/>
            </a:endParaRPr>
          </a:p>
          <a:p>
            <a:pPr marL="200660" marR="186055" algn="ctr">
              <a:spcBef>
                <a:spcPts val="5"/>
              </a:spcBef>
            </a:pPr>
            <a:r>
              <a:rPr sz="1400" b="1" spc="-10" dirty="0">
                <a:solidFill>
                  <a:prstClr val="black"/>
                </a:solidFill>
                <a:latin typeface="Arial"/>
                <a:cs typeface="Arial"/>
              </a:rPr>
              <a:t>Cálculo</a:t>
            </a:r>
            <a:r>
              <a:rPr sz="1400" b="1" spc="-90" dirty="0">
                <a:solidFill>
                  <a:prstClr val="black"/>
                </a:solidFill>
                <a:latin typeface="Arial"/>
                <a:cs typeface="Arial"/>
              </a:rPr>
              <a:t> </a:t>
            </a:r>
            <a:r>
              <a:rPr sz="1400" b="1" spc="-15" dirty="0">
                <a:solidFill>
                  <a:prstClr val="black"/>
                </a:solidFill>
                <a:latin typeface="Arial"/>
                <a:cs typeface="Arial"/>
              </a:rPr>
              <a:t>do  </a:t>
            </a:r>
            <a:r>
              <a:rPr sz="1400" b="1" spc="-10" dirty="0">
                <a:solidFill>
                  <a:prstClr val="black"/>
                </a:solidFill>
                <a:latin typeface="Arial"/>
                <a:cs typeface="Arial"/>
              </a:rPr>
              <a:t>Risco  </a:t>
            </a:r>
            <a:r>
              <a:rPr sz="1400" b="1" spc="-15" dirty="0">
                <a:solidFill>
                  <a:prstClr val="black"/>
                </a:solidFill>
                <a:latin typeface="Arial"/>
                <a:cs typeface="Arial"/>
              </a:rPr>
              <a:t>Relativo  </a:t>
            </a:r>
            <a:r>
              <a:rPr sz="1400" b="1" spc="-10" dirty="0">
                <a:solidFill>
                  <a:prstClr val="black"/>
                </a:solidFill>
                <a:latin typeface="Arial"/>
                <a:cs typeface="Arial"/>
              </a:rPr>
              <a:t>(RR)</a:t>
            </a:r>
            <a:endParaRPr sz="1400">
              <a:solidFill>
                <a:prstClr val="black"/>
              </a:solidFill>
              <a:latin typeface="Arial"/>
              <a:cs typeface="Arial"/>
            </a:endParaRPr>
          </a:p>
        </p:txBody>
      </p:sp>
    </p:spTree>
    <p:extLst>
      <p:ext uri="{BB962C8B-B14F-4D97-AF65-F5344CB8AC3E}">
        <p14:creationId xmlns:p14="http://schemas.microsoft.com/office/powerpoint/2010/main" val="216791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1250" y="230586"/>
            <a:ext cx="7084218" cy="2700000"/>
          </a:xfrm>
          <a:prstGeom prst="rect">
            <a:avLst/>
          </a:prstGeom>
        </p:spPr>
      </p:pic>
      <p:pic>
        <p:nvPicPr>
          <p:cNvPr id="3" name="Imagem 2"/>
          <p:cNvPicPr>
            <a:picLocks noChangeAspect="1"/>
          </p:cNvPicPr>
          <p:nvPr/>
        </p:nvPicPr>
        <p:blipFill>
          <a:blip r:embed="rId3"/>
          <a:stretch>
            <a:fillRect/>
          </a:stretch>
        </p:blipFill>
        <p:spPr>
          <a:xfrm>
            <a:off x="7154386" y="224071"/>
            <a:ext cx="5037614" cy="5688000"/>
          </a:xfrm>
          <a:prstGeom prst="rect">
            <a:avLst/>
          </a:prstGeom>
        </p:spPr>
      </p:pic>
    </p:spTree>
    <p:extLst>
      <p:ext uri="{BB962C8B-B14F-4D97-AF65-F5344CB8AC3E}">
        <p14:creationId xmlns:p14="http://schemas.microsoft.com/office/powerpoint/2010/main" val="4232863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4101</Words>
  <Application>Microsoft Office PowerPoint</Application>
  <PresentationFormat>Personalizar</PresentationFormat>
  <Paragraphs>735</Paragraphs>
  <Slides>59</Slides>
  <Notes>22</Notes>
  <HiddenSlides>0</HiddenSlides>
  <MMClips>0</MMClips>
  <ScaleCrop>false</ScaleCrop>
  <HeadingPairs>
    <vt:vector size="4" baseType="variant">
      <vt:variant>
        <vt:lpstr>Tema</vt:lpstr>
      </vt:variant>
      <vt:variant>
        <vt:i4>7</vt:i4>
      </vt:variant>
      <vt:variant>
        <vt:lpstr>Títulos de slides</vt:lpstr>
      </vt:variant>
      <vt:variant>
        <vt:i4>59</vt:i4>
      </vt:variant>
    </vt:vector>
  </HeadingPairs>
  <TitlesOfParts>
    <vt:vector size="66" baseType="lpstr">
      <vt:lpstr>3_Office Theme</vt:lpstr>
      <vt:lpstr>2_Design padrão</vt:lpstr>
      <vt:lpstr>8_Office Theme</vt:lpstr>
      <vt:lpstr>10_Office Theme</vt:lpstr>
      <vt:lpstr>11_Office Theme</vt:lpstr>
      <vt:lpstr>3_Design padrão</vt:lpstr>
      <vt:lpstr>1_Gallery</vt:lpstr>
      <vt:lpstr>Tipos de Estudos Epidemiológicos</vt:lpstr>
      <vt:lpstr>O MÉTODO EPIDEMIOLÓGICO</vt:lpstr>
      <vt:lpstr> Etapas para a elaboração de um estudo epidemiológico  </vt:lpstr>
      <vt:lpstr>Apresentação do PowerPoint</vt:lpstr>
      <vt:lpstr>Relação entre exposição e efeito</vt:lpstr>
      <vt:lpstr>Apresentação do PowerPoint</vt:lpstr>
      <vt:lpstr>O pesquisador fornece ou controla o fator de exposição?</vt:lpstr>
      <vt:lpstr>Ensaios Clínicos</vt:lpstr>
      <vt:lpstr>Apresentação do PowerPoint</vt:lpstr>
      <vt:lpstr>Apresentação do PowerPoint</vt:lpstr>
      <vt:lpstr>Passos de Ensaios Clínicos</vt:lpstr>
      <vt:lpstr>Ensaios Clínicos</vt:lpstr>
      <vt:lpstr>Avaliação de Ensaios Clínicos</vt:lpstr>
      <vt:lpstr>Avaliação de Ensaios Clínicos</vt:lpstr>
      <vt:lpstr>Apresentação do PowerPoint</vt:lpstr>
      <vt:lpstr>Estudo transversal</vt:lpstr>
      <vt:lpstr>Estudos transversais</vt:lpstr>
      <vt:lpstr>Vargas et al. Determinantes do consumo de tabaco por estudantes. Revista de Saúde Pública 2017; 51:36. </vt:lpstr>
      <vt:lpstr>Interpretando a Razão de Prevalência  (RP)</vt:lpstr>
      <vt:lpstr>Análise de múltiplos fatores</vt:lpstr>
      <vt:lpstr>Estudos transversais</vt:lpstr>
      <vt:lpstr>Coorte</vt:lpstr>
      <vt:lpstr>Estudos de Coorte</vt:lpstr>
      <vt:lpstr>Apresentação do PowerPoint</vt:lpstr>
      <vt:lpstr>Apresentação do PowerPoint</vt:lpstr>
      <vt:lpstr>Estudos de Coorte</vt:lpstr>
      <vt:lpstr>Estudos de Coorte</vt:lpstr>
      <vt:lpstr>Apresentação do PowerPoint</vt:lpstr>
      <vt:lpstr>Apresentação do PowerPoint</vt:lpstr>
      <vt:lpstr>Apresentação do PowerPoint</vt:lpstr>
      <vt:lpstr>Caso-Controle</vt:lpstr>
      <vt:lpstr>Apresentação do PowerPoint</vt:lpstr>
      <vt:lpstr>Apresentação do PowerPoint</vt:lpstr>
      <vt:lpstr>Medida De Associação em estudos Caso Controle </vt:lpstr>
      <vt:lpstr>Razão de Chances ou Odds Ratio (OR)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Estudos ecológicos</vt:lpstr>
      <vt:lpstr>Estudos ecológicos</vt:lpstr>
      <vt:lpstr>Estudos ecológicos</vt:lpstr>
      <vt:lpstr>Estudos ecológicos</vt:lpstr>
      <vt:lpstr>Estudos ecológicos</vt:lpstr>
      <vt:lpstr>Apresentação do PowerPoint</vt:lpstr>
      <vt:lpstr>Apresentação do PowerPoint</vt:lpstr>
      <vt:lpstr>Diferenças nos delineamentos</vt:lpstr>
      <vt:lpstr>Apresentação do PowerPoint</vt:lpstr>
      <vt:lpstr>Erros potenciais em estudos epidemiológicos: </vt:lpstr>
      <vt:lpstr>Vantagens e desvantagens</vt:lpstr>
      <vt:lpstr>Apresentação do PowerPoint</vt:lpstr>
      <vt:lpstr>Validade e CONFIABILIDADE</vt:lpstr>
      <vt:lpstr>Análise Crítica da Literatura</vt:lpstr>
      <vt:lpstr>Análise Crítica da Literatura</vt:lpstr>
      <vt:lpstr>Análise Crítica - STROBE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Simone Schenkman</dc:creator>
  <cp:lastModifiedBy>Aylene Emília Moraes Bousquat</cp:lastModifiedBy>
  <cp:revision>218</cp:revision>
  <cp:lastPrinted>2023-05-22T12:09:02Z</cp:lastPrinted>
  <dcterms:created xsi:type="dcterms:W3CDTF">2019-05-02T15:35:43Z</dcterms:created>
  <dcterms:modified xsi:type="dcterms:W3CDTF">2023-05-22T12:10:23Z</dcterms:modified>
</cp:coreProperties>
</file>