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1"/>
    <p:restoredTop sz="94674"/>
  </p:normalViewPr>
  <p:slideViewPr>
    <p:cSldViewPr snapToGrid="0" snapToObjects="1">
      <p:cViewPr varScale="1">
        <p:scale>
          <a:sx n="87" d="100"/>
          <a:sy n="87" d="100"/>
        </p:scale>
        <p:origin x="224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A69D5-C3DD-6F43-AD5A-1D56F6B883DB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83911-24E6-7744-90E3-9E3080E1E5DB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420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422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41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25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7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339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4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38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77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34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7908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08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5443A-AF94-3D45-A3BE-D3BFB306689C}" type="datetimeFigureOut">
              <a:rPr lang="pt-BR" smtClean="0"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38289-9327-9F46-A8FF-8D6F3F2F98B5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87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ictures.nicolas.delerue.org/japan/200407_tsukubaSpaceCity/tsukuba_space_city_4574.html" TargetMode="External"/><Relationship Id="rId4" Type="http://schemas.openxmlformats.org/officeDocument/2006/relationships/image" Target="../media/image2.jpeg"/><Relationship Id="rId5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taguspark.pt/arquivo_de_imagens/arquivo_imagens_inst_proprias.htm" TargetMode="External"/><Relationship Id="rId4" Type="http://schemas.openxmlformats.org/officeDocument/2006/relationships/image" Target="../media/image4.jpeg"/><Relationship Id="rId5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ictures.nicolas.delerue.org/japan/200407_tsukubaSpaceCity/tsukuba_space_city_4574.html" TargetMode="External"/><Relationship Id="rId4" Type="http://schemas.openxmlformats.org/officeDocument/2006/relationships/image" Target="../media/image12.jpeg"/><Relationship Id="rId5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 descr="sophia_amad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5176"/>
            <a:ext cx="398938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-100013"/>
            <a:ext cx="7162800" cy="990601"/>
          </a:xfrm>
        </p:spPr>
        <p:txBody>
          <a:bodyPr/>
          <a:lstStyle/>
          <a:p>
            <a:pPr eaLnBrk="1" hangingPunct="1"/>
            <a:r>
              <a:rPr lang="pt-BR" sz="3600"/>
              <a:t>França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05200" y="188913"/>
            <a:ext cx="7162800" cy="4419600"/>
          </a:xfrm>
        </p:spPr>
        <p:txBody>
          <a:bodyPr/>
          <a:lstStyle/>
          <a:p>
            <a:pPr algn="r" eaLnBrk="1" hangingPunct="1">
              <a:defRPr/>
            </a:pPr>
            <a:r>
              <a:rPr lang="pt-BR"/>
              <a:t>Sophia Antipolis</a:t>
            </a:r>
          </a:p>
          <a:p>
            <a:pPr lvl="1" algn="r" eaLnBrk="1" hangingPunct="1">
              <a:defRPr/>
            </a:pPr>
            <a:r>
              <a:rPr lang="pt-BR" sz="2000">
                <a:solidFill>
                  <a:schemeClr val="tx2">
                    <a:lumMod val="75000"/>
                  </a:schemeClr>
                </a:solidFill>
              </a:rPr>
              <a:t>Ocupa uma área de 2300 hectares</a:t>
            </a:r>
          </a:p>
          <a:p>
            <a:pPr lvl="1" algn="r" eaLnBrk="1" hangingPunct="1">
              <a:defRPr/>
            </a:pPr>
            <a:r>
              <a:rPr lang="pt-BR" sz="2000">
                <a:solidFill>
                  <a:schemeClr val="tx2">
                    <a:lumMod val="75000"/>
                  </a:schemeClr>
                </a:solidFill>
              </a:rPr>
              <a:t>Abriga1260 empresas </a:t>
            </a:r>
          </a:p>
          <a:p>
            <a:pPr lvl="1" algn="r" eaLnBrk="1" hangingPunct="1">
              <a:buFontTx/>
              <a:buNone/>
              <a:defRPr/>
            </a:pPr>
            <a:r>
              <a:rPr lang="pt-BR" sz="2000">
                <a:solidFill>
                  <a:schemeClr val="tx2">
                    <a:lumMod val="75000"/>
                  </a:schemeClr>
                </a:solidFill>
              </a:rPr>
              <a:t>que geram 25911 empregos diretos </a:t>
            </a:r>
          </a:p>
          <a:p>
            <a:pPr lvl="1" algn="r" eaLnBrk="1" hangingPunct="1">
              <a:defRPr/>
            </a:pPr>
            <a:r>
              <a:rPr lang="pt-BR" sz="2000">
                <a:solidFill>
                  <a:schemeClr val="tx2">
                    <a:lumMod val="75000"/>
                  </a:schemeClr>
                </a:solidFill>
              </a:rPr>
              <a:t>Iniciado em 1969, com a criação da Associação.</a:t>
            </a:r>
          </a:p>
          <a:p>
            <a:pPr lvl="1" algn="r" eaLnBrk="1" hangingPunct="1">
              <a:defRPr/>
            </a:pPr>
            <a:r>
              <a:rPr lang="pt-BR" sz="2000">
                <a:solidFill>
                  <a:schemeClr val="tx2">
                    <a:lumMod val="75000"/>
                  </a:schemeClr>
                </a:solidFill>
              </a:rPr>
              <a:t>A base tecnológica do parque está ligada aos laboratórios da École de Mines de Paris, a Universidade de Nice e o ISI- Instituto </a:t>
            </a:r>
          </a:p>
          <a:p>
            <a:pPr lvl="1" algn="r" eaLnBrk="1" hangingPunct="1">
              <a:buFontTx/>
              <a:buNone/>
              <a:defRPr/>
            </a:pPr>
            <a:r>
              <a:rPr lang="pt-BR" sz="2000">
                <a:solidFill>
                  <a:schemeClr val="tx2">
                    <a:lumMod val="75000"/>
                  </a:schemeClr>
                </a:solidFill>
              </a:rPr>
              <a:t>Superior de Informática.</a:t>
            </a:r>
          </a:p>
        </p:txBody>
      </p:sp>
      <p:pic>
        <p:nvPicPr>
          <p:cNvPr id="61445" name="Picture 5" descr="5_allerga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470276"/>
            <a:ext cx="4475162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336089" y="6499226"/>
            <a:ext cx="1296987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52972924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4" y="3789363"/>
            <a:ext cx="4668837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9001125" cy="1447800"/>
          </a:xfrm>
        </p:spPr>
        <p:txBody>
          <a:bodyPr/>
          <a:lstStyle/>
          <a:p>
            <a:r>
              <a:rPr lang="pt-BR" sz="4000"/>
              <a:t>Parque Tecnológico de São José do Campos</a:t>
            </a:r>
          </a:p>
        </p:txBody>
      </p:sp>
      <p:pic>
        <p:nvPicPr>
          <p:cNvPr id="70660" name="Picture 4" descr="Fachada_Centro_Te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558925"/>
            <a:ext cx="50419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640014" y="6381751"/>
            <a:ext cx="1296987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 dirty="0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41884985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17859" y="-1293808"/>
            <a:ext cx="6186150" cy="91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Maquete</a:t>
            </a:r>
            <a:r>
              <a:rPr lang="en-US" dirty="0" smtClean="0"/>
              <a:t> do </a:t>
            </a:r>
            <a:r>
              <a:rPr lang="en-US" dirty="0" err="1" smtClean="0"/>
              <a:t>Projeto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96752"/>
            <a:ext cx="9144000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9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37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6830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58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09814" y="71438"/>
            <a:ext cx="8358187" cy="1143000"/>
          </a:xfrm>
        </p:spPr>
        <p:txBody>
          <a:bodyPr/>
          <a:lstStyle/>
          <a:p>
            <a:pPr eaLnBrk="1" hangingPunct="1"/>
            <a:r>
              <a:rPr lang="pt-BR" sz="3600"/>
              <a:t>Portugal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09814" y="1214438"/>
            <a:ext cx="8358187" cy="5454650"/>
          </a:xfrm>
        </p:spPr>
        <p:txBody>
          <a:bodyPr/>
          <a:lstStyle/>
          <a:p>
            <a:pPr eaLnBrk="1" hangingPunct="1"/>
            <a:r>
              <a:rPr lang="pt-BR" smtClean="0"/>
              <a:t>Taguspark</a:t>
            </a:r>
          </a:p>
        </p:txBody>
      </p:sp>
      <p:pic>
        <p:nvPicPr>
          <p:cNvPr id="62468" name="Picture 5" descr="bcp_15_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317876"/>
            <a:ext cx="5003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isq_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60576"/>
            <a:ext cx="4284663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8"/>
          <p:cNvSpPr>
            <a:spLocks noChangeArrowheads="1"/>
          </p:cNvSpPr>
          <p:nvPr/>
        </p:nvSpPr>
        <p:spPr bwMode="auto">
          <a:xfrm>
            <a:off x="6527801" y="932588"/>
            <a:ext cx="39608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  <a:buFontTx/>
              <a:buChar char="-"/>
            </a:pPr>
            <a:r>
              <a:rPr lang="pt-BR" sz="2000"/>
              <a:t>Área de 111 hectares</a:t>
            </a:r>
            <a:r>
              <a:rPr lang="en-US" sz="2000"/>
              <a:t> 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sz="2000"/>
              <a:t>Lançado em 1995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sz="2000"/>
              <a:t>Setores prioritários: </a:t>
            </a:r>
            <a:r>
              <a:rPr lang="pt-BR" sz="2000"/>
              <a:t>ao setor.de telecomunicação, eletrônica e tecnologias da informação</a:t>
            </a:r>
            <a:r>
              <a:rPr lang="en-US" sz="2000"/>
              <a:t> </a:t>
            </a:r>
          </a:p>
        </p:txBody>
      </p:sp>
      <p:sp>
        <p:nvSpPr>
          <p:cNvPr id="62471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424114" y="6499226"/>
            <a:ext cx="1296987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183970390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09814" y="71438"/>
            <a:ext cx="8358187" cy="1143000"/>
          </a:xfrm>
        </p:spPr>
        <p:txBody>
          <a:bodyPr/>
          <a:lstStyle/>
          <a:p>
            <a:pPr eaLnBrk="1" hangingPunct="1"/>
            <a:r>
              <a:rPr lang="pt-BR" sz="3600"/>
              <a:t>Espanha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096963"/>
            <a:ext cx="7162800" cy="4419600"/>
          </a:xfrm>
        </p:spPr>
        <p:txBody>
          <a:bodyPr/>
          <a:lstStyle/>
          <a:p>
            <a:pPr eaLnBrk="1" hangingPunct="1"/>
            <a:r>
              <a:rPr lang="pt-BR"/>
              <a:t>Parque Tecnológico de Andaluzia</a:t>
            </a:r>
            <a:r>
              <a:rPr lang="en-US"/>
              <a:t> </a:t>
            </a:r>
            <a:endParaRPr lang="pt-BR"/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4511676" y="4672014"/>
            <a:ext cx="6049963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/>
              <a:t>Área de aproximadamente 1,9 milhões de metros quadrados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/>
              <a:t>Concebido em 1988.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/>
              <a:t> O setor mais desenvolvido: telecomunicações, mas não há restrições (deve existir atividades de P&amp;D).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/>
              <a:t> Cerca de 300 empresas instaladas, que geram por volta de 4.500 empregos</a:t>
            </a:r>
            <a:r>
              <a:rPr lang="en-US"/>
              <a:t> </a:t>
            </a:r>
            <a:endParaRPr lang="pt-BR"/>
          </a:p>
        </p:txBody>
      </p:sp>
      <p:pic>
        <p:nvPicPr>
          <p:cNvPr id="63493" name="Picture 7" descr="5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36838"/>
            <a:ext cx="298608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9" descr="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1700213"/>
            <a:ext cx="52927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Text 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9336089" y="6499226"/>
            <a:ext cx="1296987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 dirty="0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43389779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-9525"/>
            <a:ext cx="7162800" cy="990600"/>
          </a:xfrm>
        </p:spPr>
        <p:txBody>
          <a:bodyPr/>
          <a:lstStyle/>
          <a:p>
            <a:pPr eaLnBrk="1" hangingPunct="1"/>
            <a:r>
              <a:rPr lang="pt-BR" sz="3600"/>
              <a:t>Estados Unidos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052513"/>
            <a:ext cx="7162800" cy="4419600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err="1"/>
              <a:t>Research</a:t>
            </a:r>
            <a:r>
              <a:rPr lang="pt-BR" dirty="0"/>
              <a:t> </a:t>
            </a:r>
            <a:r>
              <a:rPr lang="pt-BR" dirty="0" err="1"/>
              <a:t>Triangle</a:t>
            </a:r>
            <a:r>
              <a:rPr lang="pt-BR" dirty="0"/>
              <a:t> Park</a:t>
            </a:r>
          </a:p>
          <a:p>
            <a:pPr lvl="1" eaLnBrk="1" hangingPunct="1">
              <a:defRPr/>
            </a:pP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5232400" y="4076701"/>
            <a:ext cx="53276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800"/>
              <a:t>Área de 7.000 acres</a:t>
            </a:r>
          </a:p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800"/>
              <a:t>Setor principal:  biotecnologia. </a:t>
            </a:r>
          </a:p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800"/>
              <a:t>- Aproximadamente 145 empresas instaladas</a:t>
            </a:r>
          </a:p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800"/>
              <a:t>-119 entidades relacionadas à P&amp;D</a:t>
            </a:r>
          </a:p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800"/>
              <a:t>39.000 funcionários trabalhando  (82% alocados em empresas multinacionais </a:t>
            </a:r>
            <a:endParaRPr lang="pt-BR" sz="1800"/>
          </a:p>
        </p:txBody>
      </p:sp>
      <p:pic>
        <p:nvPicPr>
          <p:cNvPr id="64517" name="Picture 6" descr="central_01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773239"/>
            <a:ext cx="57150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 descr="mainbui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2276476"/>
            <a:ext cx="32988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0" descr="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9" y="44451"/>
            <a:ext cx="3024187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336089" y="6499226"/>
            <a:ext cx="1296987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181324219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09814" y="71438"/>
            <a:ext cx="8358187" cy="1143000"/>
          </a:xfrm>
        </p:spPr>
        <p:txBody>
          <a:bodyPr/>
          <a:lstStyle/>
          <a:p>
            <a:pPr eaLnBrk="1" hangingPunct="1"/>
            <a:r>
              <a:rPr lang="pt-BR" sz="3600"/>
              <a:t>Reino Unido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05200" y="1412875"/>
            <a:ext cx="7162800" cy="4419600"/>
          </a:xfrm>
        </p:spPr>
        <p:txBody>
          <a:bodyPr/>
          <a:lstStyle/>
          <a:p>
            <a:pPr eaLnBrk="1" hangingPunct="1"/>
            <a:r>
              <a:rPr lang="pt-BR" dirty="0">
                <a:solidFill>
                  <a:srgbClr val="00B050"/>
                </a:solidFill>
              </a:rPr>
              <a:t>Warwick Science Park</a:t>
            </a:r>
          </a:p>
          <a:p>
            <a:pPr lvl="1" eaLnBrk="1" hangingPunct="1"/>
            <a:r>
              <a:rPr lang="pt-BR" dirty="0">
                <a:solidFill>
                  <a:srgbClr val="00B050"/>
                </a:solidFill>
              </a:rPr>
              <a:t>Iniciou suas atividades em 1984</a:t>
            </a:r>
          </a:p>
          <a:p>
            <a:pPr lvl="1" eaLnBrk="1" hangingPunct="1"/>
            <a:r>
              <a:rPr lang="pt-BR" dirty="0">
                <a:solidFill>
                  <a:srgbClr val="00B050"/>
                </a:solidFill>
              </a:rPr>
              <a:t>Possui uma área de 120 mil m</a:t>
            </a:r>
            <a:r>
              <a:rPr lang="pt-BR" baseline="30000" dirty="0">
                <a:solidFill>
                  <a:srgbClr val="00B050"/>
                </a:solidFill>
              </a:rPr>
              <a:t>2</a:t>
            </a:r>
          </a:p>
          <a:p>
            <a:pPr lvl="1" eaLnBrk="1" hangingPunct="1"/>
            <a:r>
              <a:rPr lang="pt-BR" dirty="0">
                <a:solidFill>
                  <a:srgbClr val="00B050"/>
                </a:solidFill>
              </a:rPr>
              <a:t>Abriga 125 empresas</a:t>
            </a:r>
          </a:p>
        </p:txBody>
      </p:sp>
      <p:pic>
        <p:nvPicPr>
          <p:cNvPr id="65540" name="Picture 5" descr="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89364"/>
            <a:ext cx="91440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9191625" y="3357564"/>
            <a:ext cx="1296988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22110317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1" y="404813"/>
            <a:ext cx="1738313" cy="514350"/>
          </a:xfrm>
        </p:spPr>
        <p:txBody>
          <a:bodyPr anchor="b">
            <a:normAutofit fontScale="90000"/>
          </a:bodyPr>
          <a:lstStyle/>
          <a:p>
            <a:r>
              <a:rPr lang="pt-BR" sz="3400" b="1"/>
              <a:t>Japão</a:t>
            </a:r>
          </a:p>
        </p:txBody>
      </p:sp>
      <p:sp>
        <p:nvSpPr>
          <p:cNvPr id="66563" name="Espaço Reservado para Conteúdo 8"/>
          <p:cNvSpPr>
            <a:spLocks noGrp="1"/>
          </p:cNvSpPr>
          <p:nvPr>
            <p:ph idx="4294967295"/>
          </p:nvPr>
        </p:nvSpPr>
        <p:spPr>
          <a:xfrm>
            <a:off x="5556250" y="3071813"/>
            <a:ext cx="5111750" cy="3714750"/>
          </a:xfrm>
        </p:spPr>
        <p:txBody>
          <a:bodyPr/>
          <a:lstStyle/>
          <a:p>
            <a:pPr algn="r">
              <a:buFontTx/>
              <a:buChar char="-"/>
            </a:pPr>
            <a:r>
              <a:rPr lang="pt-BR" sz="1600"/>
              <a:t>Área de 28.400ha (NE de Tokio )</a:t>
            </a:r>
          </a:p>
          <a:p>
            <a:pPr algn="r">
              <a:buFontTx/>
              <a:buChar char="-"/>
            </a:pPr>
            <a:r>
              <a:rPr lang="pt-BR" sz="1600"/>
              <a:t> 46 instituições de pesquisa nacionais e educacionais.</a:t>
            </a:r>
          </a:p>
          <a:p>
            <a:pPr algn="r">
              <a:buFontTx/>
              <a:buChar char="-"/>
            </a:pPr>
            <a:r>
              <a:rPr lang="pt-BR" sz="1600"/>
              <a:t>Cerca de 13.000 funcionários trabalham nos institutos nacionais, sendo que 8.500 são pesquisadores </a:t>
            </a:r>
          </a:p>
          <a:p>
            <a:pPr algn="r">
              <a:buFontTx/>
              <a:buChar char="-"/>
            </a:pPr>
            <a:r>
              <a:rPr lang="pt-BR" sz="1600"/>
              <a:t> Diversas Instituições de pesquisa privadas:</a:t>
            </a:r>
          </a:p>
          <a:p>
            <a:pPr lvl="1" algn="r"/>
            <a:r>
              <a:rPr lang="pt-BR" sz="1600"/>
              <a:t> principalmente da área de medicina, química, eletrônica e elétrica, engenharia mecânica e construção. </a:t>
            </a:r>
          </a:p>
          <a:p>
            <a:pPr lvl="1" algn="r">
              <a:buFontTx/>
              <a:buChar char="-"/>
            </a:pPr>
            <a:r>
              <a:rPr lang="pt-BR" sz="1600"/>
              <a:t>cerca de 4.500 pesquisadores). </a:t>
            </a:r>
          </a:p>
          <a:p>
            <a:pPr algn="r"/>
            <a:endParaRPr lang="pt-BR" sz="1600"/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1557338"/>
            <a:ext cx="3816350" cy="431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/>
              <a:t>Tsukuba Science City </a:t>
            </a:r>
          </a:p>
        </p:txBody>
      </p:sp>
      <p:pic>
        <p:nvPicPr>
          <p:cNvPr id="66565" name="Picture 5" descr="Tsukuba Science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"/>
            <a:ext cx="4500562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7" descr="Tsukuba's radio telescope (tsukuba_space_city_4574.jpg)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89350"/>
            <a:ext cx="47529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9191625" y="6381751"/>
            <a:ext cx="1296988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93433610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9001125" cy="1447800"/>
          </a:xfrm>
        </p:spPr>
        <p:txBody>
          <a:bodyPr/>
          <a:lstStyle/>
          <a:p>
            <a:r>
              <a:rPr lang="pt-BR" sz="4000"/>
              <a:t>Hsinchu Science Park - Taiwan</a:t>
            </a:r>
          </a:p>
        </p:txBody>
      </p:sp>
      <p:pic>
        <p:nvPicPr>
          <p:cNvPr id="67587" name="Picture 5" descr="IMG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6" y="3500438"/>
            <a:ext cx="437832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268413"/>
            <a:ext cx="4392613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6311900" y="1412875"/>
            <a:ext cx="43561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800"/>
              <a:t>700 hectares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800"/>
              <a:t> 400 empresas de alta tecnologia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800"/>
              <a:t> 111 mil empregos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800"/>
              <a:t> US$ 1,6 bilhões de investimento público</a:t>
            </a:r>
          </a:p>
        </p:txBody>
      </p:sp>
      <p:sp>
        <p:nvSpPr>
          <p:cNvPr id="67590" name="Text 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566989" y="6453189"/>
            <a:ext cx="1296987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98654029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24113" y="0"/>
            <a:ext cx="8101012" cy="1447800"/>
          </a:xfrm>
        </p:spPr>
        <p:txBody>
          <a:bodyPr/>
          <a:lstStyle/>
          <a:p>
            <a:pPr algn="l"/>
            <a:r>
              <a:rPr lang="pt-BR" sz="4000"/>
              <a:t>Tecnopuc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125538"/>
            <a:ext cx="42481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260350"/>
            <a:ext cx="33623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4005264"/>
            <a:ext cx="385445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135188" y="4437064"/>
            <a:ext cx="439420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800"/>
              <a:t>- 5,4 ha do Campus Central da PUCRS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800" b="1"/>
              <a:t>25 empresas</a:t>
            </a:r>
            <a:r>
              <a:rPr lang="pt-BR" sz="1800"/>
              <a:t>, além das incubadas na RAIAR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800"/>
              <a:t> </a:t>
            </a:r>
            <a:r>
              <a:rPr lang="pt-BR" sz="1800" b="1"/>
              <a:t>2.600 pessoas</a:t>
            </a:r>
            <a:r>
              <a:rPr lang="pt-BR" sz="1800"/>
              <a:t> em média no parque diariamente</a:t>
            </a:r>
          </a:p>
        </p:txBody>
      </p:sp>
      <p:sp>
        <p:nvSpPr>
          <p:cNvPr id="68615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2566989" y="6381751"/>
            <a:ext cx="1296987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6144915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0"/>
            <a:ext cx="9001125" cy="1447800"/>
          </a:xfrm>
        </p:spPr>
        <p:txBody>
          <a:bodyPr/>
          <a:lstStyle/>
          <a:p>
            <a:r>
              <a:rPr lang="pt-BR" sz="4000"/>
              <a:t>Parque Tecnológico do Rio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412876"/>
            <a:ext cx="4392612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221164"/>
            <a:ext cx="4325938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6743700" y="1368425"/>
            <a:ext cx="3924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/>
              <a:t>- Área de 350 mil m dentro do Campus da UFRJ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/>
              <a:t>- Estimativa: </a:t>
            </a:r>
            <a:r>
              <a:rPr lang="pt-BR" b="1"/>
              <a:t>200 empresas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/>
              <a:t>Centros: o Centro de Pesquisa em Energia Elétrica (CEPEL) ,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/>
              <a:t>Centro de Tecnologia Mineral (CETEM),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/>
              <a:t> o Instituto de Engenharia Nuclear (IEN),  - o Centro de Pesquisas da Petrobras (CENPES)</a:t>
            </a:r>
          </a:p>
        </p:txBody>
      </p:sp>
      <p:sp>
        <p:nvSpPr>
          <p:cNvPr id="69638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2566989" y="6381751"/>
            <a:ext cx="1296987" cy="314325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 dirty="0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198383113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374</Words>
  <Application>Microsoft Macintosh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Calibri</vt:lpstr>
      <vt:lpstr>Calibri Light</vt:lpstr>
      <vt:lpstr>Arial</vt:lpstr>
      <vt:lpstr>Tema do Office</vt:lpstr>
      <vt:lpstr>França</vt:lpstr>
      <vt:lpstr>Portugal</vt:lpstr>
      <vt:lpstr>Espanha</vt:lpstr>
      <vt:lpstr>Estados Unidos</vt:lpstr>
      <vt:lpstr>Reino Unido</vt:lpstr>
      <vt:lpstr>Japão</vt:lpstr>
      <vt:lpstr>Hsinchu Science Park - Taiwan</vt:lpstr>
      <vt:lpstr>Tecnopuc</vt:lpstr>
      <vt:lpstr>Parque Tecnológico do Rio</vt:lpstr>
      <vt:lpstr>Parque Tecnológico de São José do Campos</vt:lpstr>
      <vt:lpstr>Apresentação do PowerPoint</vt:lpstr>
      <vt:lpstr>Maquete do Projeto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Geciane</dc:creator>
  <cp:lastModifiedBy>Geciane</cp:lastModifiedBy>
  <cp:revision>2</cp:revision>
  <dcterms:created xsi:type="dcterms:W3CDTF">2017-06-27T23:28:36Z</dcterms:created>
  <dcterms:modified xsi:type="dcterms:W3CDTF">2017-07-06T14:30:43Z</dcterms:modified>
</cp:coreProperties>
</file>