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9" r:id="rId3"/>
    <p:sldId id="256" r:id="rId4"/>
    <p:sldId id="313" r:id="rId5"/>
    <p:sldId id="314" r:id="rId6"/>
    <p:sldId id="315" r:id="rId7"/>
    <p:sldId id="316" r:id="rId8"/>
    <p:sldId id="265" r:id="rId9"/>
    <p:sldId id="296" r:id="rId10"/>
    <p:sldId id="297" r:id="rId11"/>
    <p:sldId id="317" r:id="rId12"/>
    <p:sldId id="299" r:id="rId13"/>
    <p:sldId id="301" r:id="rId14"/>
    <p:sldId id="303" r:id="rId15"/>
    <p:sldId id="304" r:id="rId16"/>
    <p:sldId id="305" r:id="rId17"/>
    <p:sldId id="306" r:id="rId18"/>
    <p:sldId id="319" r:id="rId19"/>
    <p:sldId id="307" r:id="rId20"/>
    <p:sldId id="308" r:id="rId21"/>
    <p:sldId id="321" r:id="rId22"/>
    <p:sldId id="320" r:id="rId23"/>
    <p:sldId id="322" r:id="rId24"/>
    <p:sldId id="323" r:id="rId25"/>
    <p:sldId id="260" r:id="rId26"/>
    <p:sldId id="324" r:id="rId27"/>
    <p:sldId id="290" r:id="rId28"/>
    <p:sldId id="289" r:id="rId29"/>
    <p:sldId id="325" r:id="rId30"/>
    <p:sldId id="326" r:id="rId31"/>
    <p:sldId id="327" r:id="rId32"/>
    <p:sldId id="328" r:id="rId33"/>
    <p:sldId id="291" r:id="rId34"/>
    <p:sldId id="262" r:id="rId35"/>
    <p:sldId id="273" r:id="rId36"/>
    <p:sldId id="272" r:id="rId37"/>
    <p:sldId id="329" r:id="rId38"/>
    <p:sldId id="309" r:id="rId39"/>
    <p:sldId id="331" r:id="rId40"/>
    <p:sldId id="332" r:id="rId41"/>
    <p:sldId id="333" r:id="rId42"/>
    <p:sldId id="310" r:id="rId43"/>
    <p:sldId id="334" r:id="rId44"/>
    <p:sldId id="335" r:id="rId45"/>
    <p:sldId id="312" r:id="rId46"/>
    <p:sldId id="336" r:id="rId47"/>
    <p:sldId id="269" r:id="rId48"/>
    <p:sldId id="337" r:id="rId49"/>
    <p:sldId id="295" r:id="rId5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2" autoAdjust="0"/>
    <p:restoredTop sz="94328" autoAdjust="0"/>
  </p:normalViewPr>
  <p:slideViewPr>
    <p:cSldViewPr>
      <p:cViewPr>
        <p:scale>
          <a:sx n="70" d="100"/>
          <a:sy n="70" d="100"/>
        </p:scale>
        <p:origin x="1147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E829-8FD9-4C97-9774-20CE732E0DE1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5A38-97CC-438B-BD2C-D0A60534F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17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61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7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4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4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402E-C1E2-4E6E-857F-93E2900576C7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06AB-9ABC-464E-8F2E-ECD7B773DB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19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EFB2-7CA6-4584-A35A-795D60AD4248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057A-7A27-4DDD-8600-5EF507AAB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8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4EAD-4DC6-470A-A678-76D096AA0A8A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48013-2695-49C0-A888-F7ACD6D7FC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5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485D-3342-4D77-A3A3-FF447CC133C5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6A7B9-2C90-448E-A9FC-7875304919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E3BC-7322-4604-8018-2DFAA29F4931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978E8-AA45-445E-B3C3-08F33FDA1C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1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9001-EA08-46BF-99F7-A2DD151EFFF5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C0F5-1ED7-4454-AF49-FAB03B2402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308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922E-D5B0-4BB5-AC8C-8F35DF1AAAFC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61FA-26D1-4FD8-8701-4007520F95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27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B742-C111-40AA-9EC0-47814848AE4E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3EE3-5537-4107-8C13-3035E1FCE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39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F514-22FA-4F0E-AA10-B76773D3D9C6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8B73-E679-4D94-9FD1-573384BCB1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38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51F5-8B43-434D-BFC9-074A89E94882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5A8A-93FA-4E5F-96F4-111443DEC9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18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38BE-DDEB-4F33-B154-AB4C3A1B19AE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196E-5157-4E2C-AACE-0B51ADA588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198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B7F409-A27C-48AB-A366-7EC432CBF5ED}" type="datetimeFigureOut">
              <a:rPr lang="pt-BR"/>
              <a:pPr>
                <a:defRPr/>
              </a:pPr>
              <a:t>06/02/2020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BC90393-E0EB-44A1-9370-A6FE86AE02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i.inpe.br/CDSR/" TargetMode="External"/><Relationship Id="rId2" Type="http://schemas.openxmlformats.org/officeDocument/2006/relationships/hyperlink" Target="http://www.ibge.gov.br/home/geociencias/default_prod.s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gs.gov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psg-registry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9592" y="1484784"/>
            <a:ext cx="6440760" cy="3311946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Aula 4</a:t>
            </a:r>
          </a:p>
          <a:p>
            <a:pPr eaLnBrk="1" hangingPunct="1"/>
            <a:r>
              <a:rPr lang="pt-BR" altLang="pt-BR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pic>
        <p:nvPicPr>
          <p:cNvPr id="2051" name="Imagen 3" descr="Logo_U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38"/>
            <a:ext cx="13922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4" descr="Logo_FSP_U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0"/>
            <a:ext cx="1916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44" y="404664"/>
            <a:ext cx="3621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Escolher o formato: ‘</a:t>
            </a:r>
            <a:r>
              <a:rPr lang="pt-BR" sz="2800" dirty="0" err="1" smtClean="0">
                <a:latin typeface="+mn-lt"/>
              </a:rPr>
              <a:t>shapefile</a:t>
            </a:r>
            <a:r>
              <a:rPr lang="pt-BR" sz="2800" dirty="0" smtClean="0">
                <a:latin typeface="+mn-lt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Escolher a pasta e dar nome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Selecionar o SRC: NAD83 (já selecionado)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Marcar ‘Adicionar arquivo salvo no mapa’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em OK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92696"/>
            <a:ext cx="4837774" cy="55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6232574" cy="51417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976" y="223187"/>
            <a:ext cx="22322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Agora </a:t>
            </a:r>
            <a:r>
              <a:rPr lang="en-GB" sz="2800" dirty="0" err="1" smtClean="0">
                <a:latin typeface="+mn-lt"/>
              </a:rPr>
              <a:t>temos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uma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 com </a:t>
            </a:r>
            <a:r>
              <a:rPr lang="en-GB" sz="2800" dirty="0" err="1" smtClean="0">
                <a:latin typeface="+mn-lt"/>
              </a:rPr>
              <a:t>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pontos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(shape) e </a:t>
            </a:r>
            <a:r>
              <a:rPr lang="en-GB" sz="2800" dirty="0" err="1" smtClean="0">
                <a:latin typeface="+mn-lt"/>
              </a:rPr>
              <a:t>não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apenas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.csv.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Podemos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descartar</a:t>
            </a:r>
            <a:r>
              <a:rPr lang="en-GB" sz="2800" dirty="0" smtClean="0">
                <a:latin typeface="+mn-lt"/>
              </a:rPr>
              <a:t> o .csv!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Salvar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projeto</a:t>
            </a:r>
            <a:r>
              <a:rPr lang="en-GB" sz="2800" dirty="0" smtClean="0">
                <a:latin typeface="+mn-lt"/>
              </a:rPr>
              <a:t>.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163100" y="2708920"/>
            <a:ext cx="1608700" cy="1584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7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79462"/>
          </a:xfrm>
        </p:spPr>
        <p:txBody>
          <a:bodyPr/>
          <a:lstStyle/>
          <a:p>
            <a:pPr eaLnBrk="1" hangingPunct="1"/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298637" y="1229764"/>
            <a:ext cx="8568952" cy="29193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Outra possibilidade: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Quando os dados 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não existem </a:t>
            </a:r>
            <a:r>
              <a:rPr lang="pt-BR" altLang="pt-BR" sz="2800" b="1" dirty="0" smtClean="0">
                <a:ea typeface="ＭＳ Ｐゴシック" pitchFamily="34" charset="-128"/>
              </a:rPr>
              <a:t>ou são 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muito específicos, </a:t>
            </a:r>
            <a:r>
              <a:rPr lang="pt-BR" altLang="pt-BR" sz="2800" b="1" dirty="0" smtClean="0">
                <a:ea typeface="ＭＳ Ｐゴシック" pitchFamily="34" charset="-128"/>
              </a:rPr>
              <a:t>o que fazer?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Podemos criar um </a:t>
            </a: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conjunto de dados vetoriais </a:t>
            </a:r>
            <a:r>
              <a:rPr lang="pt-BR" altLang="pt-BR" sz="2800" b="1" dirty="0" smtClean="0">
                <a:ea typeface="ＭＳ Ｐゴシック" pitchFamily="34" charset="-128"/>
              </a:rPr>
              <a:t>no SIG para poder </a:t>
            </a: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cartografar</a:t>
            </a:r>
            <a:r>
              <a:rPr lang="pt-BR" altLang="pt-BR" sz="2800" b="1" dirty="0" smtClean="0">
                <a:ea typeface="ＭＳ Ｐゴシック" pitchFamily="34" charset="-128"/>
              </a:rPr>
              <a:t> os elementos que queremos estudar.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Vamos criar um polígono em torno dos pontos </a:t>
            </a:r>
            <a:r>
              <a:rPr lang="pt-BR" altLang="pt-BR" sz="2800" b="1" dirty="0" err="1" smtClean="0">
                <a:ea typeface="ＭＳ Ｐゴシック" pitchFamily="34" charset="-128"/>
              </a:rPr>
              <a:t>correrspondentes</a:t>
            </a:r>
            <a:r>
              <a:rPr lang="pt-BR" altLang="pt-BR" sz="2800" b="1" dirty="0" smtClean="0">
                <a:ea typeface="ＭＳ Ｐゴシック" pitchFamily="34" charset="-128"/>
              </a:rPr>
              <a:t> aos centroides dos estados dos EUA</a:t>
            </a:r>
          </a:p>
        </p:txBody>
      </p:sp>
    </p:spTree>
    <p:extLst>
      <p:ext uri="{BB962C8B-B14F-4D97-AF65-F5344CB8AC3E}">
        <p14:creationId xmlns:p14="http://schemas.microsoft.com/office/powerpoint/2010/main" val="18807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3888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Vamos criar um arquivo vazio. Para isso, clique no ícone</a:t>
            </a:r>
          </a:p>
          <a:p>
            <a:pPr marL="342900" indent="-342900">
              <a:buFontTx/>
              <a:buChar char="-"/>
            </a:pPr>
            <a:endParaRPr lang="pt-BR" sz="2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Dar nome ao arquivo (</a:t>
            </a:r>
            <a:r>
              <a:rPr lang="pt-BR" sz="2800" dirty="0" err="1" smtClean="0">
                <a:latin typeface="+mn-lt"/>
              </a:rPr>
              <a:t>polígono_eua</a:t>
            </a:r>
            <a:r>
              <a:rPr lang="pt-BR" sz="2800" dirty="0" smtClean="0">
                <a:latin typeface="+mn-lt"/>
              </a:rPr>
              <a:t>); escolher “polígono” em “Tipo de geometria”; e criar o campo “nome” como texto.</a:t>
            </a:r>
          </a:p>
          <a:p>
            <a:pPr marL="342900" indent="-342900">
              <a:buFontTx/>
              <a:buChar char="-"/>
            </a:pPr>
            <a:endParaRPr lang="pt-BR" sz="2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Clique em OK. </a:t>
            </a:r>
          </a:p>
        </p:txBody>
      </p:sp>
      <p:pic>
        <p:nvPicPr>
          <p:cNvPr id="3" name="Imagen 3" descr="QGIS_2_4_0-Chugi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87" y="1484784"/>
            <a:ext cx="38181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5056"/>
            <a:ext cx="4967273" cy="59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6155" y="2100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+mn-lt"/>
              </a:rPr>
              <a:t>Digitalização da ‘</a:t>
            </a:r>
            <a:r>
              <a:rPr lang="pt-BR" sz="2800" b="1" dirty="0" err="1" smtClean="0">
                <a:latin typeface="+mn-lt"/>
              </a:rPr>
              <a:t>poligono_eua</a:t>
            </a:r>
            <a:r>
              <a:rPr lang="pt-BR" sz="2800" b="1" dirty="0" smtClean="0">
                <a:latin typeface="+mn-lt"/>
              </a:rPr>
              <a:t>’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099" y="5385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Selecionar (clicar sobre) a camada ‘</a:t>
            </a:r>
            <a:r>
              <a:rPr lang="pt-BR" sz="2800" dirty="0" err="1" smtClean="0">
                <a:latin typeface="+mn-lt"/>
              </a:rPr>
              <a:t>poligono_eua</a:t>
            </a:r>
            <a:r>
              <a:rPr lang="pt-BR" sz="2800" dirty="0" smtClean="0">
                <a:latin typeface="+mn-lt"/>
              </a:rPr>
              <a:t>’ (vazia)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em ‘Projeto’ e em  ‘Opções de Aderência’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em ‘Habilitar aderência’ e escolher “Configurações avançadas” (em “Todas as camadas”)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Marcar a camada ‘</a:t>
            </a:r>
            <a:r>
              <a:rPr lang="pt-BR" sz="2800" dirty="0" err="1" smtClean="0">
                <a:latin typeface="+mn-lt"/>
              </a:rPr>
              <a:t>us_states</a:t>
            </a:r>
            <a:r>
              <a:rPr lang="pt-BR" sz="2800" dirty="0" smtClean="0">
                <a:latin typeface="+mn-lt"/>
              </a:rPr>
              <a:t>’ e colocar tolerância igual a 4 e Unidades em metros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55" y="3356992"/>
            <a:ext cx="78962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Selecionar a ‘</a:t>
            </a:r>
            <a:r>
              <a:rPr lang="pt-BR" sz="2800" dirty="0" err="1" smtClean="0">
                <a:latin typeface="+mn-lt"/>
              </a:rPr>
              <a:t>poligono_eua</a:t>
            </a:r>
            <a:r>
              <a:rPr lang="pt-BR" sz="2800" dirty="0" smtClean="0">
                <a:latin typeface="+mn-lt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no botão de edição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no botão ‘</a:t>
            </a:r>
            <a:r>
              <a:rPr lang="pt-BR" sz="2800" dirty="0" smtClean="0">
                <a:latin typeface="+mn-lt"/>
              </a:rPr>
              <a:t>Adicionar </a:t>
            </a:r>
            <a:r>
              <a:rPr lang="pt-BR" sz="2800" dirty="0" smtClean="0">
                <a:latin typeface="+mn-lt"/>
              </a:rPr>
              <a:t>Feição’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Desenhar a borda</a:t>
            </a:r>
            <a:endParaRPr lang="en-GB" sz="28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2656"/>
            <a:ext cx="3571875" cy="22574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98682"/>
            <a:ext cx="6191026" cy="33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474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smtClean="0">
                <a:latin typeface="+mn-lt"/>
              </a:rPr>
              <a:t>Quando chegar no último ponto, clicar com o botão direito</a:t>
            </a:r>
          </a:p>
          <a:p>
            <a:pPr marL="457200" indent="-457200">
              <a:buFontTx/>
              <a:buChar char="-"/>
            </a:pPr>
            <a:endParaRPr lang="pt-BR" sz="28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+mn-lt"/>
              </a:rPr>
              <a:t>Informar id =1</a:t>
            </a:r>
            <a:r>
              <a:rPr lang="en-GB" sz="2800" dirty="0" smtClean="0">
                <a:latin typeface="+mn-lt"/>
              </a:rPr>
              <a:t> e name = </a:t>
            </a:r>
            <a:r>
              <a:rPr lang="en-GB" sz="2800" dirty="0" err="1" smtClean="0">
                <a:latin typeface="+mn-lt"/>
              </a:rPr>
              <a:t>eua</a:t>
            </a:r>
            <a:endParaRPr lang="en-GB" sz="28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endParaRPr lang="en-GB" sz="28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+mn-lt"/>
              </a:rPr>
              <a:t>OK!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72816"/>
            <a:ext cx="4581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1755163"/>
            <a:ext cx="6015806" cy="4027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no ícone de salvamento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Fechar a edição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O </a:t>
            </a:r>
            <a:r>
              <a:rPr lang="pt-BR" sz="2800" dirty="0" err="1" smtClean="0">
                <a:latin typeface="+mn-lt"/>
              </a:rPr>
              <a:t>shape</a:t>
            </a:r>
            <a:r>
              <a:rPr lang="pt-BR" sz="2800" dirty="0" smtClean="0">
                <a:latin typeface="+mn-lt"/>
              </a:rPr>
              <a:t> com a borda foi criado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395536" y="1052736"/>
            <a:ext cx="432048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079612" y="548680"/>
            <a:ext cx="223224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4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A </a:t>
            </a:r>
            <a:r>
              <a:rPr lang="en-GB" sz="2800" dirty="0" err="1" smtClean="0">
                <a:latin typeface="+mn-lt"/>
              </a:rPr>
              <a:t>tabela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atributos</a:t>
            </a:r>
            <a:r>
              <a:rPr lang="en-GB" sz="2800" dirty="0" smtClean="0">
                <a:latin typeface="+mn-lt"/>
              </a:rPr>
              <a:t> de ‘</a:t>
            </a:r>
            <a:r>
              <a:rPr lang="en-GB" sz="2800" dirty="0" err="1" smtClean="0">
                <a:latin typeface="+mn-lt"/>
              </a:rPr>
              <a:t>poligono_eua</a:t>
            </a:r>
            <a:r>
              <a:rPr lang="en-GB" sz="2800" dirty="0" smtClean="0">
                <a:latin typeface="+mn-lt"/>
              </a:rPr>
              <a:t>’ tem agora </a:t>
            </a:r>
            <a:r>
              <a:rPr lang="en-GB" sz="2800" dirty="0" err="1" smtClean="0">
                <a:latin typeface="+mn-lt"/>
              </a:rPr>
              <a:t>informações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sua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única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feicão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818163" cy="4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Eliminado pontos do polígono</a:t>
            </a:r>
            <a:endParaRPr lang="en-GB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2304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Selecionar a camada </a:t>
            </a:r>
            <a:r>
              <a:rPr lang="pt-BR" dirty="0" smtClean="0"/>
              <a:t>(‘</a:t>
            </a:r>
            <a:r>
              <a:rPr lang="pt-BR" dirty="0" err="1" smtClean="0"/>
              <a:t>poligono_eua</a:t>
            </a:r>
            <a:r>
              <a:rPr lang="pt-BR" dirty="0"/>
              <a:t>)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pt-BR" dirty="0" smtClean="0"/>
              <a:t>Colocar preenchimento ‘Sem pincel’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Abrir a edição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Clicar na ferramenta de nós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Clicar no mapa e depois no nós a ser eliminado e dar ‘Del’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Repetir nos nós a serem eliminados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Salvar e fechar a edição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08720"/>
            <a:ext cx="6464597" cy="4625131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971600" y="1772816"/>
            <a:ext cx="3168352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9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pt-BR" altLang="pt-BR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Fonte de Dados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81075"/>
            <a:ext cx="8424863" cy="5472113"/>
          </a:xfrm>
        </p:spPr>
        <p:txBody>
          <a:bodyPr/>
          <a:lstStyle/>
          <a:p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Existem inúmeras possibilidades para a obtenção dos dados geográficos.</a:t>
            </a:r>
          </a:p>
          <a:p>
            <a:pPr lvl="1"/>
            <a:r>
              <a:rPr lang="pt-BR" altLang="pt-BR" sz="2400" b="1" dirty="0" smtClean="0">
                <a:ea typeface="ＭＳ Ｐゴシック" pitchFamily="34" charset="-128"/>
              </a:rPr>
              <a:t>Bases de dados existentes: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IBGE: </a:t>
            </a:r>
            <a:r>
              <a:rPr lang="pt-BR" altLang="pt-BR" sz="2000" dirty="0" smtClean="0">
                <a:ea typeface="ＭＳ Ｐゴシック" pitchFamily="34" charset="-128"/>
                <a:hlinkClick r:id="rId2"/>
              </a:rPr>
              <a:t>http://www.ibge.gov.br/home/geociencias/default_prod.shtm</a:t>
            </a:r>
            <a:r>
              <a:rPr lang="pt-BR" altLang="pt-BR" sz="2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INPE: </a:t>
            </a:r>
            <a:r>
              <a:rPr lang="pt-BR" altLang="pt-BR" sz="2000" dirty="0" smtClean="0">
                <a:ea typeface="ＭＳ Ｐゴシック" pitchFamily="34" charset="-128"/>
                <a:hlinkClick r:id="rId3"/>
              </a:rPr>
              <a:t>http://www.dgi.inpe.br/CDSR/</a:t>
            </a:r>
            <a:r>
              <a:rPr lang="pt-BR" altLang="pt-BR" sz="2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USGS para imagens satélite: </a:t>
            </a:r>
            <a:r>
              <a:rPr lang="pt-BR" altLang="pt-BR" sz="2000" dirty="0" smtClean="0">
                <a:ea typeface="ＭＳ Ｐゴシック" pitchFamily="34" charset="-128"/>
                <a:hlinkClick r:id="rId4"/>
              </a:rPr>
              <a:t>http://www.usgs.gov/</a:t>
            </a:r>
            <a:r>
              <a:rPr lang="pt-BR" altLang="pt-BR" sz="2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Institutos Cartográficos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Órgãos Oficiais dos Estados e Municípios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Muitas outras... </a:t>
            </a:r>
          </a:p>
          <a:p>
            <a:pPr lvl="1"/>
            <a:r>
              <a:rPr lang="pt-BR" altLang="pt-BR" sz="2400" b="1" dirty="0" smtClean="0">
                <a:ea typeface="ＭＳ Ｐゴシック" pitchFamily="34" charset="-128"/>
              </a:rPr>
              <a:t>Criação de dados: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GPS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Imagens satélite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Coordenadas geográficas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Editando o polígono</a:t>
            </a:r>
            <a:endParaRPr lang="en-GB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8712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Selecione a camada (</a:t>
            </a:r>
            <a:r>
              <a:rPr lang="pt-BR" sz="2800" dirty="0" err="1" smtClean="0">
                <a:latin typeface="+mn-lt"/>
              </a:rPr>
              <a:t>poligono_eua</a:t>
            </a:r>
            <a:r>
              <a:rPr lang="pt-BR" sz="2800" dirty="0" smtClean="0">
                <a:latin typeface="+mn-lt"/>
              </a:rPr>
              <a:t>), abra a edição e clique na ferramenta de nós – o mapa está aberto para edição.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68" y="2581274"/>
            <a:ext cx="5685395" cy="2474328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1979712" y="1340768"/>
            <a:ext cx="4176464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555776" y="1844824"/>
            <a:ext cx="792088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8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68" y="1501627"/>
            <a:ext cx="6200439" cy="5102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1663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Passe</a:t>
            </a:r>
            <a:r>
              <a:rPr lang="en-GB" sz="2800" dirty="0" smtClean="0">
                <a:latin typeface="+mn-lt"/>
              </a:rPr>
              <a:t> o mouse </a:t>
            </a:r>
            <a:r>
              <a:rPr lang="en-GB" sz="2800" dirty="0" err="1" smtClean="0">
                <a:latin typeface="+mn-lt"/>
              </a:rPr>
              <a:t>sobre</a:t>
            </a:r>
            <a:r>
              <a:rPr lang="en-GB" sz="2800" dirty="0" smtClean="0">
                <a:latin typeface="+mn-lt"/>
              </a:rPr>
              <a:t> um </a:t>
            </a:r>
            <a:r>
              <a:rPr lang="en-GB" sz="2800" dirty="0" err="1" smtClean="0">
                <a:latin typeface="+mn-lt"/>
              </a:rPr>
              <a:t>lado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polígono</a:t>
            </a:r>
            <a:r>
              <a:rPr lang="en-GB" sz="2800" dirty="0" smtClean="0">
                <a:latin typeface="+mn-lt"/>
              </a:rPr>
              <a:t> e clique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– para </a:t>
            </a:r>
            <a:r>
              <a:rPr lang="en-GB" sz="2800" dirty="0" err="1" smtClean="0">
                <a:latin typeface="+mn-lt"/>
              </a:rPr>
              <a:t>mostrar</a:t>
            </a:r>
            <a:r>
              <a:rPr lang="en-GB" sz="2800" dirty="0" smtClean="0">
                <a:latin typeface="+mn-lt"/>
              </a:rPr>
              <a:t> as </a:t>
            </a:r>
            <a:r>
              <a:rPr lang="en-GB" sz="2800" dirty="0" err="1" smtClean="0">
                <a:latin typeface="+mn-lt"/>
              </a:rPr>
              <a:t>coordenadas</a:t>
            </a:r>
            <a:r>
              <a:rPr lang="en-GB" sz="2800" dirty="0" smtClean="0">
                <a:latin typeface="+mn-lt"/>
              </a:rPr>
              <a:t> dos </a:t>
            </a:r>
            <a:r>
              <a:rPr lang="en-GB" sz="2800" dirty="0" err="1" smtClean="0">
                <a:latin typeface="+mn-lt"/>
              </a:rPr>
              <a:t>pontos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polígono</a:t>
            </a:r>
            <a:endParaRPr lang="en-GB" sz="2800" dirty="0"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339752" y="1052736"/>
            <a:ext cx="3672408" cy="432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7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884" y="908720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Dê dois clique em cima da linha e em lugar próximo ao local onde o novo ponto será inserido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Clique sobre o novo ponto e arraste-o até o local desejado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Repita a operação para novos pontos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Salve e feche a edição</a:t>
            </a:r>
            <a:endParaRPr lang="en-GB" sz="28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+mn-lt"/>
              </a:rPr>
              <a:t>Inserindo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novos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pontos</a:t>
            </a:r>
            <a:r>
              <a:rPr lang="en-GB" sz="2800" b="1" dirty="0" smtClean="0">
                <a:latin typeface="+mn-lt"/>
              </a:rPr>
              <a:t> no </a:t>
            </a:r>
            <a:r>
              <a:rPr lang="en-GB" sz="2800" b="1" dirty="0" err="1" smtClean="0">
                <a:latin typeface="+mn-lt"/>
              </a:rPr>
              <a:t>polígono</a:t>
            </a:r>
            <a:endParaRPr lang="en-GB" sz="28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47125"/>
            <a:ext cx="4835450" cy="41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+mn-lt"/>
              </a:rPr>
              <a:t>Deletando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pontos</a:t>
            </a:r>
            <a:r>
              <a:rPr lang="en-GB" sz="2800" b="1" dirty="0" smtClean="0">
                <a:latin typeface="+mn-lt"/>
              </a:rPr>
              <a:t> do </a:t>
            </a:r>
            <a:r>
              <a:rPr lang="en-GB" sz="2800" b="1" dirty="0" err="1" smtClean="0">
                <a:latin typeface="+mn-lt"/>
              </a:rPr>
              <a:t>polígono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052736"/>
            <a:ext cx="2520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Como a </a:t>
            </a:r>
            <a:r>
              <a:rPr lang="en-GB" sz="2800" dirty="0" err="1" smtClean="0">
                <a:latin typeface="+mn-lt"/>
              </a:rPr>
              <a:t>edição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aberta</a:t>
            </a:r>
            <a:r>
              <a:rPr lang="en-GB" sz="2800" dirty="0" smtClean="0">
                <a:latin typeface="+mn-lt"/>
              </a:rPr>
              <a:t> e a </a:t>
            </a:r>
            <a:r>
              <a:rPr lang="en-GB" sz="2800" dirty="0" err="1" smtClean="0">
                <a:latin typeface="+mn-lt"/>
              </a:rPr>
              <a:t>fgerramenta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vértice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acionada</a:t>
            </a:r>
            <a:r>
              <a:rPr lang="en-GB" sz="2800" dirty="0" smtClean="0">
                <a:latin typeface="+mn-lt"/>
              </a:rPr>
              <a:t>, </a:t>
            </a:r>
            <a:r>
              <a:rPr lang="en-GB" sz="2800" dirty="0" err="1" smtClean="0">
                <a:latin typeface="+mn-lt"/>
              </a:rPr>
              <a:t>crie</a:t>
            </a:r>
            <a:r>
              <a:rPr lang="en-GB" sz="2800" dirty="0" smtClean="0">
                <a:latin typeface="+mn-lt"/>
              </a:rPr>
              <a:t>, com o mouse, um </a:t>
            </a:r>
            <a:r>
              <a:rPr lang="en-GB" sz="2800" dirty="0" err="1" smtClean="0">
                <a:latin typeface="+mn-lt"/>
              </a:rPr>
              <a:t>retângulao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torno</a:t>
            </a:r>
            <a:r>
              <a:rPr lang="en-GB" sz="2800" dirty="0" smtClean="0">
                <a:latin typeface="+mn-lt"/>
              </a:rPr>
              <a:t> do(s) </a:t>
            </a:r>
            <a:r>
              <a:rPr lang="en-GB" sz="2800" dirty="0" err="1" smtClean="0">
                <a:latin typeface="+mn-lt"/>
              </a:rPr>
              <a:t>ponto</a:t>
            </a:r>
            <a:r>
              <a:rPr lang="en-GB" sz="2800" dirty="0" smtClean="0">
                <a:latin typeface="+mn-lt"/>
              </a:rPr>
              <a:t>(s) a </a:t>
            </a:r>
            <a:r>
              <a:rPr lang="en-GB" sz="2800" dirty="0" err="1" smtClean="0">
                <a:latin typeface="+mn-lt"/>
              </a:rPr>
              <a:t>ser</a:t>
            </a:r>
            <a:r>
              <a:rPr lang="en-GB" sz="2800" dirty="0" smtClean="0">
                <a:latin typeface="+mn-lt"/>
              </a:rPr>
              <a:t>(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) </a:t>
            </a:r>
            <a:r>
              <a:rPr lang="en-GB" sz="2800" dirty="0" err="1" smtClean="0">
                <a:latin typeface="+mn-lt"/>
              </a:rPr>
              <a:t>deletado</a:t>
            </a:r>
            <a:r>
              <a:rPr lang="en-GB" sz="2800" dirty="0" smtClean="0">
                <a:latin typeface="+mn-lt"/>
              </a:rPr>
              <a:t>(s).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1" y="1187544"/>
            <a:ext cx="56673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228293" cy="515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O </a:t>
            </a:r>
            <a:r>
              <a:rPr lang="en-GB" sz="2800" dirty="0" err="1" smtClean="0">
                <a:latin typeface="+mn-lt"/>
              </a:rPr>
              <a:t>ponto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ficará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azul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aparecerá</a:t>
            </a:r>
            <a:r>
              <a:rPr lang="en-GB" sz="2800" dirty="0" smtClean="0">
                <a:latin typeface="+mn-lt"/>
              </a:rPr>
              <a:t> no “Editor de </a:t>
            </a:r>
            <a:r>
              <a:rPr lang="en-GB" sz="2800" dirty="0" err="1" smtClean="0">
                <a:latin typeface="+mn-lt"/>
              </a:rPr>
              <a:t>vértice</a:t>
            </a:r>
            <a:r>
              <a:rPr lang="en-GB" sz="2800" dirty="0" smtClean="0">
                <a:latin typeface="+mn-lt"/>
              </a:rPr>
              <a:t>” – </a:t>
            </a:r>
            <a:r>
              <a:rPr lang="en-GB" sz="2800" dirty="0" err="1" smtClean="0">
                <a:latin typeface="+mn-lt"/>
              </a:rPr>
              <a:t>dar</a:t>
            </a:r>
            <a:r>
              <a:rPr lang="en-GB" sz="2800" dirty="0" smtClean="0">
                <a:latin typeface="+mn-lt"/>
              </a:rPr>
              <a:t> ‘Del’ para </a:t>
            </a:r>
            <a:r>
              <a:rPr lang="en-GB" sz="2800" dirty="0" err="1" smtClean="0">
                <a:latin typeface="+mn-lt"/>
              </a:rPr>
              <a:t>deletá</a:t>
            </a:r>
            <a:r>
              <a:rPr lang="en-GB" sz="2800" dirty="0" smtClean="0">
                <a:latin typeface="+mn-lt"/>
              </a:rPr>
              <a:t>-lo! </a:t>
            </a:r>
            <a:r>
              <a:rPr lang="en-GB" sz="2800" dirty="0" err="1" smtClean="0">
                <a:latin typeface="+mn-lt"/>
              </a:rPr>
              <a:t>Salvar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fechar</a:t>
            </a:r>
            <a:r>
              <a:rPr lang="en-GB" sz="2800" dirty="0" smtClean="0">
                <a:latin typeface="+mn-lt"/>
              </a:rPr>
              <a:t> a </a:t>
            </a:r>
            <a:r>
              <a:rPr lang="en-GB" sz="2800" dirty="0" err="1" smtClean="0">
                <a:latin typeface="+mn-lt"/>
              </a:rPr>
              <a:t>edição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8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Digitalização em Imagens </a:t>
            </a:r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atélite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200" y="1116013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Após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salvar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projeto</a:t>
            </a:r>
            <a:r>
              <a:rPr lang="en-GB" sz="2800" dirty="0" smtClean="0">
                <a:latin typeface="+mn-lt"/>
              </a:rPr>
              <a:t> anterior, </a:t>
            </a:r>
            <a:r>
              <a:rPr lang="en-GB" sz="2800" dirty="0" err="1" smtClean="0">
                <a:latin typeface="+mn-lt"/>
              </a:rPr>
              <a:t>feche</a:t>
            </a:r>
            <a:r>
              <a:rPr lang="en-GB" sz="2800" dirty="0" smtClean="0">
                <a:latin typeface="+mn-lt"/>
              </a:rPr>
              <a:t>-o e </a:t>
            </a:r>
            <a:r>
              <a:rPr lang="en-GB" sz="2800" dirty="0" err="1" smtClean="0">
                <a:latin typeface="+mn-lt"/>
              </a:rPr>
              <a:t>abra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um novo </a:t>
            </a:r>
            <a:r>
              <a:rPr lang="en-GB" sz="2800" dirty="0" err="1" smtClean="0">
                <a:latin typeface="+mn-lt"/>
              </a:rPr>
              <a:t>projeto</a:t>
            </a:r>
            <a:r>
              <a:rPr lang="en-GB" sz="2800" dirty="0" smtClean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Agora </a:t>
            </a:r>
            <a:r>
              <a:rPr lang="en-GB" sz="2800" dirty="0" err="1" smtClean="0">
                <a:latin typeface="+mn-lt"/>
              </a:rPr>
              <a:t>vamos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ler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uma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imagem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satélite</a:t>
            </a:r>
            <a:r>
              <a:rPr lang="en-GB" sz="2800" dirty="0" smtClean="0">
                <a:latin typeface="+mn-lt"/>
              </a:rPr>
              <a:t> (um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raster.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no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Gerenciador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fonte</a:t>
            </a:r>
            <a:r>
              <a:rPr lang="en-GB" sz="2800" dirty="0" smtClean="0">
                <a:latin typeface="+mn-lt"/>
              </a:rPr>
              <a:t> de dados”.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Raster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603719"/>
            <a:ext cx="688512" cy="6273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09119"/>
            <a:ext cx="2734942" cy="57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663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Na </a:t>
            </a:r>
            <a:r>
              <a:rPr lang="en-GB" sz="2800" dirty="0" err="1" smtClean="0">
                <a:latin typeface="+mn-lt"/>
              </a:rPr>
              <a:t>tela</a:t>
            </a:r>
            <a:r>
              <a:rPr lang="en-GB" sz="2800" dirty="0" smtClean="0">
                <a:latin typeface="+mn-lt"/>
              </a:rPr>
              <a:t> “Raster” </a:t>
            </a:r>
            <a:r>
              <a:rPr lang="en-GB" sz="2800" dirty="0" err="1" smtClean="0">
                <a:latin typeface="+mn-lt"/>
              </a:rPr>
              <a:t>escolher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(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pasta “bancos_aula4”): </a:t>
            </a:r>
          </a:p>
          <a:p>
            <a:r>
              <a:rPr lang="en-GB" sz="2800" dirty="0" smtClean="0">
                <a:latin typeface="+mn-lt"/>
              </a:rPr>
              <a:t>“3420C_2010_327_RGB_LATLNG.tif” e “</a:t>
            </a:r>
            <a:r>
              <a:rPr lang="en-GB" sz="2800" dirty="0" err="1" smtClean="0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”.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1627"/>
            <a:ext cx="7707783" cy="50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Imagem de Satélite aberta no QGIS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64" y="1412776"/>
            <a:ext cx="6563072" cy="49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Digitalização em Imagens </a:t>
            </a:r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atélite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608457" y="1459312"/>
            <a:ext cx="359990" cy="1444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5" y="951796"/>
            <a:ext cx="7961726" cy="52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287" y="1988840"/>
            <a:ext cx="553998" cy="265713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da Camada</a:t>
            </a:r>
            <a:endParaRPr lang="pt-B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7" y="1272470"/>
            <a:ext cx="524527" cy="4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45643"/>
            <a:ext cx="7056784" cy="5012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Clicando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,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“Fonte”, </a:t>
            </a:r>
            <a:r>
              <a:rPr lang="en-GB" sz="2800" dirty="0" err="1" smtClean="0">
                <a:latin typeface="+mn-lt"/>
              </a:rPr>
              <a:t>vemos</a:t>
            </a:r>
            <a:r>
              <a:rPr lang="en-GB" sz="2800" dirty="0" smtClean="0">
                <a:latin typeface="+mn-lt"/>
              </a:rPr>
              <a:t> que o SRC do raster é EPSG:4326 – WGS 84.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38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79462"/>
          </a:xfrm>
        </p:spPr>
        <p:txBody>
          <a:bodyPr/>
          <a:lstStyle/>
          <a:p>
            <a:pPr eaLnBrk="1" hangingPunct="1"/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298637" y="1229764"/>
            <a:ext cx="8568952" cy="50075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Vetor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: </a:t>
            </a:r>
            <a:r>
              <a:rPr lang="pt-BR" altLang="pt-BR" sz="2800" b="1" dirty="0" smtClean="0">
                <a:ea typeface="ＭＳ Ｐゴシック" pitchFamily="34" charset="-128"/>
              </a:rPr>
              <a:t>é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pt-BR" altLang="pt-BR" sz="2800" b="1" dirty="0" smtClean="0">
                <a:ea typeface="ＭＳ Ｐゴシック" pitchFamily="34" charset="-128"/>
              </a:rPr>
              <a:t>um conjunto de dados utilizado para 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guardar dados geográficos.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Os dados vetoriais podem ser de </a:t>
            </a: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três tipos: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 smtClean="0">
                <a:solidFill>
                  <a:srgbClr val="000099"/>
                </a:solidFill>
                <a:ea typeface="ＭＳ Ｐゴシック" pitchFamily="34" charset="-128"/>
              </a:rPr>
              <a:t>Pontos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 smtClean="0">
                <a:solidFill>
                  <a:srgbClr val="000099"/>
                </a:solidFill>
                <a:ea typeface="ＭＳ Ｐゴシック" pitchFamily="34" charset="-128"/>
              </a:rPr>
              <a:t>Linhas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 smtClean="0">
                <a:solidFill>
                  <a:srgbClr val="000099"/>
                </a:solidFill>
                <a:ea typeface="ＭＳ Ｐゴシック" pitchFamily="34" charset="-128"/>
              </a:rPr>
              <a:t>Polígonos</a:t>
            </a:r>
          </a:p>
          <a:p>
            <a:pPr lvl="1" eaLnBrk="1" hangingPunct="1"/>
            <a:endParaRPr lang="pt-BR" altLang="pt-BR" b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1ª possibilidade: criar dados vetoriais a partir de tabela com coordenadas geográficas.</a:t>
            </a:r>
          </a:p>
        </p:txBody>
      </p:sp>
      <p:sp>
        <p:nvSpPr>
          <p:cNvPr id="2" name="Elipse 1"/>
          <p:cNvSpPr/>
          <p:nvPr/>
        </p:nvSpPr>
        <p:spPr>
          <a:xfrm>
            <a:off x="2555832" y="2924944"/>
            <a:ext cx="140981" cy="1537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325860" y="3501008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713064" y="3834679"/>
            <a:ext cx="724851" cy="371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/>
          <p:cNvSpPr/>
          <p:nvPr/>
        </p:nvSpPr>
        <p:spPr>
          <a:xfrm>
            <a:off x="3716804" y="3692415"/>
            <a:ext cx="720080" cy="64280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56136" y="2923723"/>
            <a:ext cx="136238" cy="153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angulado 8"/>
          <p:cNvCxnSpPr/>
          <p:nvPr/>
        </p:nvCxnSpPr>
        <p:spPr>
          <a:xfrm flipV="1">
            <a:off x="2964443" y="3331722"/>
            <a:ext cx="1130424" cy="158761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0"/>
          <p:cNvSpPr/>
          <p:nvPr/>
        </p:nvSpPr>
        <p:spPr>
          <a:xfrm>
            <a:off x="3437915" y="2923723"/>
            <a:ext cx="183481" cy="16323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em curva 12"/>
          <p:cNvCxnSpPr/>
          <p:nvPr/>
        </p:nvCxnSpPr>
        <p:spPr>
          <a:xfrm>
            <a:off x="4399939" y="3369981"/>
            <a:ext cx="914400" cy="32243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Criando vetor tipo ‘polígono’</a:t>
            </a:r>
          </a:p>
        </p:txBody>
      </p:sp>
      <p:pic>
        <p:nvPicPr>
          <p:cNvPr id="3" name="Imagen 3" descr="QGIS_2_4_0-Chugi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0743"/>
            <a:ext cx="482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052736"/>
            <a:ext cx="8373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no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Shapefile</a:t>
            </a:r>
            <a:r>
              <a:rPr lang="en-GB" sz="2800" dirty="0" smtClean="0">
                <a:latin typeface="+mn-lt"/>
              </a:rPr>
              <a:t>” (</a:t>
            </a:r>
            <a:r>
              <a:rPr lang="en-GB" sz="2800" dirty="0" err="1" smtClean="0">
                <a:latin typeface="+mn-lt"/>
              </a:rPr>
              <a:t>criar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Shapefile</a:t>
            </a:r>
            <a:r>
              <a:rPr lang="en-GB" sz="2800" dirty="0" smtClean="0">
                <a:latin typeface="+mn-lt"/>
              </a:rPr>
              <a:t>)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Dar </a:t>
            </a:r>
            <a:r>
              <a:rPr lang="en-GB" sz="2800" dirty="0" err="1" smtClean="0">
                <a:latin typeface="+mn-lt"/>
              </a:rPr>
              <a:t>como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nome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propriedades_escolares</a:t>
            </a:r>
            <a:r>
              <a:rPr lang="en-GB" sz="2800" dirty="0" smtClean="0">
                <a:latin typeface="+mn-lt"/>
              </a:rPr>
              <a:t>”; “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geometria</a:t>
            </a:r>
            <a:r>
              <a:rPr lang="en-GB" sz="2800" dirty="0" smtClean="0">
                <a:latin typeface="+mn-lt"/>
              </a:rPr>
              <a:t>”: </a:t>
            </a:r>
            <a:r>
              <a:rPr lang="en-GB" sz="2800" dirty="0" err="1" smtClean="0">
                <a:latin typeface="+mn-lt"/>
              </a:rPr>
              <a:t>polígono</a:t>
            </a:r>
            <a:r>
              <a:rPr lang="en-GB" sz="2800" dirty="0" smtClean="0">
                <a:latin typeface="+mn-lt"/>
              </a:rPr>
              <a:t>; e SRC: WGS 84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07512"/>
            <a:ext cx="8306698" cy="28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“Novo campo”, </a:t>
            </a:r>
            <a:r>
              <a:rPr lang="en-GB" sz="2800" dirty="0" err="1" smtClean="0">
                <a:latin typeface="+mn-lt"/>
              </a:rPr>
              <a:t>informar</a:t>
            </a:r>
            <a:r>
              <a:rPr lang="en-GB" sz="2800" dirty="0" smtClean="0">
                <a:latin typeface="+mn-lt"/>
              </a:rPr>
              <a:t> “Nome” = name; “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”: dados de </a:t>
            </a:r>
            <a:r>
              <a:rPr lang="en-GB" sz="2800" dirty="0" err="1" smtClean="0">
                <a:latin typeface="+mn-lt"/>
              </a:rPr>
              <a:t>texto</a:t>
            </a:r>
            <a:r>
              <a:rPr lang="en-GB" sz="2800" dirty="0" smtClean="0">
                <a:latin typeface="+mn-lt"/>
              </a:rPr>
              <a:t>; “</a:t>
            </a:r>
            <a:r>
              <a:rPr lang="en-GB" sz="2800" dirty="0" err="1" smtClean="0">
                <a:latin typeface="+mn-lt"/>
              </a:rPr>
              <a:t>Comprimento</a:t>
            </a:r>
            <a:r>
              <a:rPr lang="en-GB" sz="2800" dirty="0" smtClean="0">
                <a:latin typeface="+mn-lt"/>
              </a:rPr>
              <a:t>” = 80; 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…” 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OK.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83939"/>
            <a:ext cx="5760119" cy="50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57" y="1124744"/>
            <a:ext cx="6864488" cy="55097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Veja</a:t>
            </a:r>
            <a:r>
              <a:rPr lang="en-GB" sz="2800" dirty="0" smtClean="0">
                <a:latin typeface="+mn-lt"/>
              </a:rPr>
              <a:t> que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Camadas</a:t>
            </a:r>
            <a:r>
              <a:rPr lang="en-GB" sz="2800" dirty="0" smtClean="0">
                <a:latin typeface="+mn-lt"/>
              </a:rPr>
              <a:t>” </a:t>
            </a:r>
            <a:r>
              <a:rPr lang="en-GB" sz="2800" dirty="0" err="1" smtClean="0">
                <a:latin typeface="+mn-lt"/>
              </a:rPr>
              <a:t>temos</a:t>
            </a:r>
            <a:r>
              <a:rPr lang="en-GB" sz="2800" dirty="0" smtClean="0">
                <a:latin typeface="+mn-lt"/>
              </a:rPr>
              <a:t> um novo </a:t>
            </a:r>
            <a:r>
              <a:rPr lang="en-GB" sz="2800" dirty="0" err="1" smtClean="0">
                <a:latin typeface="+mn-lt"/>
              </a:rPr>
              <a:t>shapefile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polígono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1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251520" y="188640"/>
            <a:ext cx="8640960" cy="648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Definir as 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ropriedades 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scolares</a:t>
            </a:r>
            <a:endParaRPr lang="pt-BR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15" y="1772816"/>
            <a:ext cx="4826675" cy="457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251520" y="1002794"/>
            <a:ext cx="8622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camada a ser editada precisa estar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selecionada: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" y="2649750"/>
            <a:ext cx="3601557" cy="9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 bwMode="auto">
          <a:xfrm>
            <a:off x="107504" y="3802399"/>
            <a:ext cx="3816424" cy="57735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 a Tabela de Atributos: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3" y="4522075"/>
            <a:ext cx="3864272" cy="179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4562876" y="2060849"/>
            <a:ext cx="1737316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criar três polígonos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6300192" y="2420889"/>
            <a:ext cx="1368152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580112" y="2780929"/>
            <a:ext cx="360041" cy="102147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4932040" y="2780929"/>
            <a:ext cx="1" cy="201622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133600"/>
            <a:ext cx="4762500" cy="451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4" descr="C:\Users\LabGeo\Documents\Tiago Canelas\Geostatitics\Aulas_5802\Imagenes_ppt\tools_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67" y="1082676"/>
            <a:ext cx="3419475" cy="3524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3757125" y="1142141"/>
            <a:ext cx="1303841" cy="2159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367" name="CaixaDeTexto 9"/>
          <p:cNvSpPr txBox="1">
            <a:spLocks noChangeArrowheads="1"/>
          </p:cNvSpPr>
          <p:nvPr/>
        </p:nvSpPr>
        <p:spPr bwMode="auto">
          <a:xfrm>
            <a:off x="5556484" y="732368"/>
            <a:ext cx="2111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Ferramentas de </a:t>
            </a:r>
            <a:r>
              <a:rPr lang="pt-BR" altLang="pt-B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Edição</a:t>
            </a:r>
            <a:endParaRPr lang="pt-BR" altLang="pt-BR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77480" y="1082676"/>
            <a:ext cx="360363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Seta para a esquerda 19"/>
          <p:cNvSpPr/>
          <p:nvPr/>
        </p:nvSpPr>
        <p:spPr>
          <a:xfrm>
            <a:off x="2999626" y="4838330"/>
            <a:ext cx="1040855" cy="28733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9463" name="Picture 7" descr="C:\Users\LabGeo\Documents\Tiago Canelas\Geostatitics\Aulas_5802\Imagenes_ppt\save.jpg"/>
          <p:cNvPicPr>
            <a:picLocks noChangeAspect="1" noChangeArrowheads="1"/>
          </p:cNvPicPr>
          <p:nvPr/>
        </p:nvPicPr>
        <p:blipFill>
          <a:blip r:embed="rId5"/>
          <a:srcRect t="12882" r="1977" b="3490"/>
          <a:stretch>
            <a:fillRect/>
          </a:stretch>
        </p:blipFill>
        <p:spPr bwMode="auto">
          <a:xfrm>
            <a:off x="170732" y="2119401"/>
            <a:ext cx="3429000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Seta para cima 24"/>
          <p:cNvSpPr/>
          <p:nvPr/>
        </p:nvSpPr>
        <p:spPr>
          <a:xfrm>
            <a:off x="1750722" y="3083611"/>
            <a:ext cx="360363" cy="83596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" y="865187"/>
            <a:ext cx="3601557" cy="92326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69768" y="107375"/>
            <a:ext cx="8622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camada a ser editada precisa estar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selecionada: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398036" y="1111392"/>
            <a:ext cx="360363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6" y="4013531"/>
            <a:ext cx="25812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6437843" y="1074828"/>
            <a:ext cx="358261" cy="376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796104" y="1287604"/>
            <a:ext cx="800232" cy="41320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ítulo 1"/>
          <p:cNvSpPr txBox="1">
            <a:spLocks/>
          </p:cNvSpPr>
          <p:nvPr/>
        </p:nvSpPr>
        <p:spPr bwMode="auto">
          <a:xfrm>
            <a:off x="7520057" y="1374636"/>
            <a:ext cx="1440160" cy="7844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pt-BR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Reposiciona o polígono depois de pronto</a:t>
            </a:r>
            <a:endParaRPr lang="pt-BR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079154"/>
            <a:ext cx="4963114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>
            <a:off x="5148064" y="1435101"/>
            <a:ext cx="938941" cy="36500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6142037" y="1443568"/>
            <a:ext cx="116419" cy="2569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46310" y="1446883"/>
            <a:ext cx="1230501" cy="13891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ítulo 1"/>
          <p:cNvSpPr txBox="1">
            <a:spLocks/>
          </p:cNvSpPr>
          <p:nvPr/>
        </p:nvSpPr>
        <p:spPr bwMode="auto">
          <a:xfrm>
            <a:off x="2024807" y="3064431"/>
            <a:ext cx="1440160" cy="7844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Tabela de Atributos</a:t>
            </a:r>
            <a:endParaRPr lang="pt-BR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9768" y="5817453"/>
            <a:ext cx="341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No final: salvar e fechar a edição!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5" grpId="0" animBg="1"/>
      <p:bldP spid="21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199" y="44450"/>
            <a:ext cx="8438041" cy="1143000"/>
          </a:xfrm>
        </p:spPr>
        <p:txBody>
          <a:bodyPr/>
          <a:lstStyle/>
          <a:p>
            <a:r>
              <a:rPr lang="pt-BR" altLang="pt-BR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Selecionando Elementos de uma                Camada Vetorial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483768" y="1901150"/>
            <a:ext cx="15841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1) Com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esta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ferramenta temos que selecionar manualmente  os elementos que desejamos destacar.</a:t>
            </a:r>
            <a:endParaRPr lang="pt-BR" altLang="pt-BR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8959" y="4166014"/>
            <a:ext cx="3334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2) Podemos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selecionar os elementos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diretamente da Tabela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de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atributos, clicando nos números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da margem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esquerda</a:t>
            </a:r>
            <a:endParaRPr lang="pt-BR" altLang="pt-BR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263421" y="1772816"/>
            <a:ext cx="46318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3) Existe também a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possibilidade de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se utilizar a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seleção por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expressão.  Esta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ferramenta é e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xtremamente útil para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seleções complexas e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que 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implicam diversas </a:t>
            </a:r>
            <a:r>
              <a:rPr lang="pt-BR" altLang="pt-BR" sz="1600" b="1" dirty="0" smtClean="0">
                <a:solidFill>
                  <a:srgbClr val="000099"/>
                </a:solidFill>
                <a:latin typeface="+mn-lt"/>
              </a:rPr>
              <a:t>variáveis</a:t>
            </a:r>
            <a:r>
              <a:rPr lang="pt-BR" altLang="pt-BR" sz="1600" b="1" dirty="0">
                <a:solidFill>
                  <a:srgbClr val="000099"/>
                </a:solidFill>
                <a:latin typeface="+mn-lt"/>
              </a:rPr>
              <a:t>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2529" y="1239143"/>
            <a:ext cx="86227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Existem diversas formas para selecionar elementos de um mapa: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4" y="2492896"/>
            <a:ext cx="2147846" cy="15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4" y="1799886"/>
            <a:ext cx="763236" cy="54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a direita 13"/>
          <p:cNvSpPr/>
          <p:nvPr/>
        </p:nvSpPr>
        <p:spPr>
          <a:xfrm>
            <a:off x="1145299" y="1966433"/>
            <a:ext cx="1303841" cy="215900"/>
          </a:xfrm>
          <a:prstGeom prst="rightArrow">
            <a:avLst/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8" y="5243232"/>
            <a:ext cx="3425134" cy="15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067944" y="1810271"/>
            <a:ext cx="0" cy="4873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07504" y="4132146"/>
            <a:ext cx="3960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98" y="2887489"/>
            <a:ext cx="511773" cy="5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31" y="3056826"/>
            <a:ext cx="3424356" cy="34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25" y="3498144"/>
            <a:ext cx="4753976" cy="31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12" y="1340768"/>
            <a:ext cx="83454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Os vetores 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selecionados precisam ser salvos </a:t>
            </a:r>
            <a:r>
              <a:rPr lang="pt-BR" b="1" dirty="0">
                <a:solidFill>
                  <a:srgbClr val="C00000"/>
                </a:solidFill>
                <a:latin typeface="+mn-lt"/>
              </a:rPr>
              <a:t>em outra 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camada: clicar com o botão direito sobre a camada, escolher “Exportar” e “Salvar feições selecionadas como...”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7199" y="44450"/>
            <a:ext cx="84380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Salvando os Elementos Selecionados de uma Camada Vetorial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032706" cy="399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Informar</a:t>
            </a:r>
            <a:r>
              <a:rPr lang="en-GB" dirty="0" smtClean="0"/>
              <a:t> “</a:t>
            </a:r>
            <a:r>
              <a:rPr lang="en-GB" dirty="0" err="1" smtClean="0"/>
              <a:t>Formato</a:t>
            </a:r>
            <a:r>
              <a:rPr lang="en-GB" dirty="0" smtClean="0"/>
              <a:t>: </a:t>
            </a:r>
            <a:r>
              <a:rPr lang="en-GB" dirty="0" err="1" smtClean="0"/>
              <a:t>shapefile</a:t>
            </a:r>
            <a:r>
              <a:rPr lang="en-GB" dirty="0" smtClean="0"/>
              <a:t>; “Nome do </a:t>
            </a:r>
            <a:r>
              <a:rPr lang="en-GB" dirty="0" err="1" smtClean="0"/>
              <a:t>arquivo</a:t>
            </a:r>
            <a:r>
              <a:rPr lang="en-GB" dirty="0" smtClean="0"/>
              <a:t>” (e pasta). O SRC é o </a:t>
            </a:r>
            <a:r>
              <a:rPr lang="en-GB" dirty="0" err="1" smtClean="0"/>
              <a:t>mesmo</a:t>
            </a:r>
            <a:r>
              <a:rPr lang="en-GB" dirty="0" smtClean="0"/>
              <a:t> do shape original. </a:t>
            </a:r>
            <a:r>
              <a:rPr lang="en-GB" dirty="0" err="1" smtClean="0"/>
              <a:t>Clicar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OK.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65701"/>
            <a:ext cx="5084985" cy="56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908720"/>
            <a:ext cx="8623752" cy="1656184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 interessante de criar os nossos próprios vetores é a possibilidade de adicionar dados que expliquem o próprio vetor em relação ao mapa. 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Primeiro passo é abrir a tabela externa (‘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atrib_pol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’)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Para isso clicar no ícone ‘Gerenciador de fontes de dados’ e depois em “Texto delimitado”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199" y="44450"/>
            <a:ext cx="84380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Unir Dados de uma Tabela Externa aos Atributos da Camada Vetorial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02" y="2564904"/>
            <a:ext cx="4000500" cy="3990975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>
            <a:off x="2771800" y="2204864"/>
            <a:ext cx="1368152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115616" y="2492896"/>
            <a:ext cx="2736304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Buscar</a:t>
            </a:r>
            <a:r>
              <a:rPr lang="en-GB" dirty="0" smtClean="0"/>
              <a:t> o </a:t>
            </a:r>
            <a:r>
              <a:rPr lang="en-GB" dirty="0" err="1" smtClean="0"/>
              <a:t>arquivo</a:t>
            </a:r>
            <a:r>
              <a:rPr lang="en-GB" dirty="0" smtClean="0"/>
              <a:t> com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atributos</a:t>
            </a:r>
            <a:r>
              <a:rPr lang="en-GB" dirty="0" smtClean="0"/>
              <a:t> (“atrib_pol.csv” </a:t>
            </a:r>
            <a:r>
              <a:rPr lang="en-GB" dirty="0" err="1" smtClean="0"/>
              <a:t>em</a:t>
            </a:r>
            <a:r>
              <a:rPr lang="en-GB" dirty="0" smtClean="0"/>
              <a:t> bancos_aula_4) </a:t>
            </a:r>
            <a:r>
              <a:rPr lang="en-GB" dirty="0" err="1" smtClean="0"/>
              <a:t>em</a:t>
            </a:r>
            <a:r>
              <a:rPr lang="en-GB" dirty="0" smtClean="0"/>
              <a:t> “Nome do </a:t>
            </a:r>
            <a:r>
              <a:rPr lang="en-GB" dirty="0" err="1" smtClean="0"/>
              <a:t>arquivo</a:t>
            </a:r>
            <a:r>
              <a:rPr lang="en-GB" dirty="0" smtClean="0"/>
              <a:t>”; “</a:t>
            </a:r>
            <a:r>
              <a:rPr lang="en-GB" dirty="0" err="1" smtClean="0"/>
              <a:t>Formato</a:t>
            </a:r>
            <a:r>
              <a:rPr lang="en-GB" dirty="0" smtClean="0"/>
              <a:t>: </a:t>
            </a:r>
            <a:r>
              <a:rPr lang="en-GB" dirty="0" err="1" smtClean="0"/>
              <a:t>Delimitadores</a:t>
            </a:r>
            <a:r>
              <a:rPr lang="en-GB" dirty="0" smtClean="0"/>
              <a:t> </a:t>
            </a:r>
            <a:r>
              <a:rPr lang="en-GB" dirty="0" err="1" smtClean="0"/>
              <a:t>personalizados</a:t>
            </a:r>
            <a:r>
              <a:rPr lang="en-GB" dirty="0" smtClean="0"/>
              <a:t> e  </a:t>
            </a:r>
            <a:r>
              <a:rPr lang="en-GB" dirty="0" err="1" smtClean="0"/>
              <a:t>ponto</a:t>
            </a:r>
            <a:r>
              <a:rPr lang="en-GB" dirty="0" smtClean="0"/>
              <a:t> e </a:t>
            </a:r>
            <a:r>
              <a:rPr lang="en-GB" dirty="0" err="1" smtClean="0"/>
              <a:t>vírgula</a:t>
            </a:r>
            <a:r>
              <a:rPr lang="en-GB" dirty="0" smtClean="0"/>
              <a:t>; “</a:t>
            </a:r>
            <a:r>
              <a:rPr lang="en-GB" dirty="0" err="1" smtClean="0"/>
              <a:t>Definição</a:t>
            </a:r>
            <a:r>
              <a:rPr lang="en-GB" dirty="0" smtClean="0"/>
              <a:t> de </a:t>
            </a:r>
            <a:r>
              <a:rPr lang="en-GB" dirty="0" err="1" smtClean="0"/>
              <a:t>geometria</a:t>
            </a:r>
            <a:r>
              <a:rPr lang="en-GB" dirty="0" smtClean="0"/>
              <a:t>”: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geometria</a:t>
            </a:r>
            <a:r>
              <a:rPr lang="en-GB" dirty="0" smtClean="0"/>
              <a:t>. </a:t>
            </a:r>
            <a:r>
              <a:rPr lang="en-GB" dirty="0" err="1" smtClean="0"/>
              <a:t>Em</a:t>
            </a:r>
            <a:r>
              <a:rPr lang="en-GB" dirty="0" smtClean="0"/>
              <a:t> “</a:t>
            </a:r>
            <a:r>
              <a:rPr lang="en-GB" dirty="0" err="1" smtClean="0"/>
              <a:t>Amostra</a:t>
            </a:r>
            <a:r>
              <a:rPr lang="en-GB" dirty="0" smtClean="0"/>
              <a:t> de dados”, </a:t>
            </a:r>
            <a:r>
              <a:rPr lang="en-GB" dirty="0" err="1" smtClean="0"/>
              <a:t>verificar</a:t>
            </a:r>
            <a:r>
              <a:rPr lang="en-GB" dirty="0" smtClean="0"/>
              <a:t> se o </a:t>
            </a:r>
            <a:r>
              <a:rPr lang="en-GB" dirty="0" err="1" smtClean="0"/>
              <a:t>arquivo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sendo</a:t>
            </a:r>
            <a:r>
              <a:rPr lang="en-GB" dirty="0" smtClean="0"/>
              <a:t> lido </a:t>
            </a:r>
            <a:r>
              <a:rPr lang="en-GB" dirty="0" err="1" smtClean="0"/>
              <a:t>corretamente</a:t>
            </a:r>
            <a:r>
              <a:rPr lang="en-GB" dirty="0" smtClean="0"/>
              <a:t>. </a:t>
            </a:r>
            <a:r>
              <a:rPr lang="en-GB" dirty="0" err="1" smtClean="0"/>
              <a:t>Clicar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“</a:t>
            </a:r>
            <a:r>
              <a:rPr lang="en-GB" dirty="0" err="1" smtClean="0"/>
              <a:t>Adcionar</a:t>
            </a:r>
            <a:r>
              <a:rPr lang="en-GB" dirty="0" smtClean="0"/>
              <a:t>”.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85" y="1556792"/>
            <a:ext cx="6725301" cy="50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7950" y="44450"/>
            <a:ext cx="892854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altLang="pt-BR" sz="36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Importar uma Tabela com as</a:t>
            </a:r>
            <a:br>
              <a:rPr lang="pt-BR" altLang="pt-BR" sz="36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pt-BR" altLang="pt-BR" sz="36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Coordenadas Geográficas</a:t>
            </a:r>
            <a:endParaRPr lang="pt-BR" altLang="pt-BR" sz="3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35496" y="1196752"/>
            <a:ext cx="9001000" cy="13850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Pasta: bancos_aula_4 </a:t>
            </a:r>
            <a:r>
              <a:rPr lang="pt-BR" altLang="pt-BR" sz="2800" b="1" dirty="0" smtClean="0"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pt-BR" altLang="pt-BR" sz="2800" b="1" dirty="0" smtClean="0">
                <a:ea typeface="ＭＳ Ｐゴシック" pitchFamily="34" charset="-128"/>
              </a:rPr>
              <a:t> arquivo: </a:t>
            </a:r>
            <a:r>
              <a:rPr lang="pt-BR" altLang="pt-BR" sz="2800" b="1" i="1" dirty="0" smtClean="0">
                <a:solidFill>
                  <a:srgbClr val="C00000"/>
                </a:solidFill>
                <a:ea typeface="ＭＳ Ｐゴシック" pitchFamily="34" charset="-128"/>
              </a:rPr>
              <a:t>us_states_locations.csv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Abrir o arquivo no QGIS em “Gerenciador de fontes de dados” (a) e em “Texto delimitado” (</a:t>
            </a:r>
            <a:r>
              <a:rPr lang="pt-BR" altLang="pt-BR" sz="2800" b="1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</a:p>
          <a:p>
            <a:pPr eaLnBrk="1" hangingPunct="1"/>
            <a:endParaRPr lang="pt-BR" altLang="pt-BR" b="1" dirty="0" smtClean="0">
              <a:ea typeface="ＭＳ Ｐゴシック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6"/>
            <a:ext cx="5789091" cy="372115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1043608" y="3356992"/>
            <a:ext cx="216024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56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(a)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419872" y="4149080"/>
            <a:ext cx="216024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419872" y="36933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(b)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3394"/>
            <a:ext cx="6389166" cy="51392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26064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“atrib_pol.csv” </a:t>
            </a:r>
            <a:r>
              <a:rPr lang="en-GB" sz="2800" dirty="0" err="1" smtClean="0">
                <a:latin typeface="+mn-lt"/>
              </a:rPr>
              <a:t>foi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adicionado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às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camadas</a:t>
            </a:r>
            <a:r>
              <a:rPr lang="en-GB" sz="2800" dirty="0" smtClean="0">
                <a:latin typeface="+mn-lt"/>
              </a:rPr>
              <a:t>. 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abrir</a:t>
            </a:r>
            <a:r>
              <a:rPr lang="en-GB" sz="2800" dirty="0" smtClean="0">
                <a:latin typeface="+mn-lt"/>
              </a:rPr>
              <a:t> a </a:t>
            </a:r>
            <a:r>
              <a:rPr lang="en-GB" sz="2800" dirty="0" err="1" smtClean="0">
                <a:latin typeface="+mn-lt"/>
              </a:rPr>
              <a:t>tabela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atributos</a:t>
            </a:r>
            <a:r>
              <a:rPr lang="en-GB" sz="2800" dirty="0" smtClean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163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Os “id” </a:t>
            </a:r>
            <a:r>
              <a:rPr lang="en-GB" sz="2800" dirty="0" err="1">
                <a:latin typeface="+mn-lt"/>
              </a:rPr>
              <a:t>desta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tabela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devem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coincidir</a:t>
            </a:r>
            <a:r>
              <a:rPr lang="en-GB" sz="2800" dirty="0">
                <a:latin typeface="+mn-lt"/>
              </a:rPr>
              <a:t> com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“id” da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propriedades_escolares</a:t>
            </a:r>
            <a:r>
              <a:rPr lang="en-GB" sz="2800" dirty="0">
                <a:latin typeface="+mn-lt"/>
              </a:rPr>
              <a:t>” (o que </a:t>
            </a:r>
            <a:r>
              <a:rPr lang="en-GB" sz="2800" dirty="0" err="1">
                <a:latin typeface="+mn-lt"/>
              </a:rPr>
              <a:t>permitirá</a:t>
            </a:r>
            <a:r>
              <a:rPr lang="en-GB" sz="2800" dirty="0">
                <a:latin typeface="+mn-lt"/>
              </a:rPr>
              <a:t> a </a:t>
            </a:r>
            <a:r>
              <a:rPr lang="en-GB" sz="2800" dirty="0" err="1">
                <a:latin typeface="+mn-lt"/>
              </a:rPr>
              <a:t>união</a:t>
            </a:r>
            <a:r>
              <a:rPr lang="en-GB" sz="2800" dirty="0">
                <a:latin typeface="+mn-lt"/>
              </a:rPr>
              <a:t> das </a:t>
            </a:r>
            <a:r>
              <a:rPr lang="en-GB" sz="2800" dirty="0" err="1">
                <a:latin typeface="+mn-lt"/>
              </a:rPr>
              <a:t>duas</a:t>
            </a:r>
            <a:r>
              <a:rPr lang="en-GB" sz="2800" dirty="0" smtClean="0">
                <a:latin typeface="+mn-lt"/>
              </a:rPr>
              <a:t>).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6832"/>
            <a:ext cx="6499646" cy="4748512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3491880" y="3356992"/>
            <a:ext cx="10081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Arredondado 5"/>
          <p:cNvSpPr/>
          <p:nvPr/>
        </p:nvSpPr>
        <p:spPr>
          <a:xfrm>
            <a:off x="3563888" y="5193196"/>
            <a:ext cx="10081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3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44450"/>
            <a:ext cx="889524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União dos dados da tabela “atrib_pol.csv” com o </a:t>
            </a:r>
            <a:r>
              <a:rPr lang="pt-BR" alt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shape</a:t>
            </a:r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 tabela de </a:t>
            </a:r>
            <a:r>
              <a:rPr lang="pt-BR" alt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atribudos</a:t>
            </a:r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da camada “</a:t>
            </a:r>
            <a:r>
              <a:rPr lang="pt-BR" alt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propriedades_escolares</a:t>
            </a:r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00808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propriedades_escolares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escolher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depois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Uniões</a:t>
            </a:r>
            <a:r>
              <a:rPr lang="en-GB" sz="2800" dirty="0" smtClean="0">
                <a:latin typeface="+mn-lt"/>
              </a:rPr>
              <a:t>”. </a:t>
            </a:r>
            <a:endParaRPr lang="en-GB" sz="28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18322"/>
            <a:ext cx="224737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41" y="634280"/>
            <a:ext cx="5507675" cy="53078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77768"/>
            <a:ext cx="33843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n-lt"/>
              </a:rPr>
              <a:t>Clicar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</a:t>
            </a:r>
            <a:r>
              <a:rPr lang="en-GB" sz="2400" dirty="0" err="1" smtClean="0">
                <a:latin typeface="+mn-lt"/>
              </a:rPr>
              <a:t>Unir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camadas</a:t>
            </a:r>
            <a:r>
              <a:rPr lang="en-GB" sz="2400" dirty="0" smtClean="0">
                <a:latin typeface="+mn-lt"/>
              </a:rPr>
              <a:t>” </a:t>
            </a:r>
            <a:r>
              <a:rPr lang="en-GB" sz="2400" dirty="0" err="1" smtClean="0">
                <a:latin typeface="+mn-lt"/>
              </a:rPr>
              <a:t>escolher</a:t>
            </a:r>
            <a:r>
              <a:rPr lang="en-GB" sz="2400" dirty="0" smtClean="0">
                <a:latin typeface="+mn-lt"/>
              </a:rPr>
              <a:t> a </a:t>
            </a:r>
            <a:r>
              <a:rPr lang="en-GB" sz="2400" dirty="0" err="1" smtClean="0">
                <a:latin typeface="+mn-lt"/>
              </a:rPr>
              <a:t>tabela</a:t>
            </a:r>
            <a:r>
              <a:rPr lang="en-GB" sz="2400" dirty="0" smtClean="0">
                <a:latin typeface="+mn-lt"/>
              </a:rPr>
              <a:t> a </a:t>
            </a:r>
            <a:r>
              <a:rPr lang="en-GB" sz="2400" dirty="0" err="1" smtClean="0">
                <a:latin typeface="+mn-lt"/>
              </a:rPr>
              <a:t>ser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unidada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ao</a:t>
            </a:r>
            <a:r>
              <a:rPr lang="en-GB" sz="2400" dirty="0" smtClean="0">
                <a:latin typeface="+mn-lt"/>
              </a:rPr>
              <a:t> shape.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</a:t>
            </a:r>
            <a:r>
              <a:rPr lang="en-GB" sz="2400" dirty="0" err="1" smtClean="0">
                <a:latin typeface="+mn-lt"/>
              </a:rPr>
              <a:t>Unir</a:t>
            </a:r>
            <a:r>
              <a:rPr lang="en-GB" sz="2400" dirty="0" smtClean="0">
                <a:latin typeface="+mn-lt"/>
              </a:rPr>
              <a:t> campo” </a:t>
            </a:r>
            <a:r>
              <a:rPr lang="en-GB" sz="2400" dirty="0" err="1" smtClean="0">
                <a:latin typeface="+mn-lt"/>
              </a:rPr>
              <a:t>escolher</a:t>
            </a:r>
            <a:r>
              <a:rPr lang="en-GB" sz="2400" dirty="0" smtClean="0">
                <a:latin typeface="+mn-lt"/>
              </a:rPr>
              <a:t> id (campo da </a:t>
            </a:r>
            <a:r>
              <a:rPr lang="en-GB" sz="2400" dirty="0" err="1" smtClean="0">
                <a:latin typeface="+mn-lt"/>
              </a:rPr>
              <a:t>tabela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ser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unida</a:t>
            </a:r>
            <a:r>
              <a:rPr lang="en-GB" sz="2400" dirty="0" smtClean="0">
                <a:latin typeface="+mn-lt"/>
              </a:rPr>
              <a:t>)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“Campo </a:t>
            </a:r>
            <a:r>
              <a:rPr lang="en-GB" sz="2400" dirty="0" err="1" smtClean="0">
                <a:latin typeface="+mn-lt"/>
              </a:rPr>
              <a:t>alvo</a:t>
            </a:r>
            <a:r>
              <a:rPr lang="en-GB" sz="2400" dirty="0" smtClean="0">
                <a:latin typeface="+mn-lt"/>
              </a:rPr>
              <a:t>” </a:t>
            </a:r>
            <a:r>
              <a:rPr lang="en-GB" sz="2400" dirty="0" err="1" smtClean="0">
                <a:latin typeface="+mn-lt"/>
              </a:rPr>
              <a:t>escolher</a:t>
            </a:r>
            <a:r>
              <a:rPr lang="en-GB" sz="2400" dirty="0" smtClean="0">
                <a:latin typeface="+mn-lt"/>
              </a:rPr>
              <a:t> “id” (campo do shape)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Clicar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</a:t>
            </a:r>
            <a:r>
              <a:rPr lang="en-GB" sz="2400" dirty="0" err="1" smtClean="0">
                <a:latin typeface="+mn-lt"/>
              </a:rPr>
              <a:t>Personalizar</a:t>
            </a:r>
            <a:r>
              <a:rPr lang="en-GB" sz="2400" dirty="0" smtClean="0">
                <a:latin typeface="+mn-lt"/>
              </a:rPr>
              <a:t>…” e </a:t>
            </a:r>
            <a:r>
              <a:rPr lang="en-GB" sz="2400" dirty="0" err="1" smtClean="0">
                <a:latin typeface="+mn-lt"/>
              </a:rPr>
              <a:t>escrever</a:t>
            </a:r>
            <a:r>
              <a:rPr lang="en-GB" sz="2400" dirty="0" smtClean="0">
                <a:latin typeface="+mn-lt"/>
              </a:rPr>
              <a:t> “a_”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Clicar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OK.</a:t>
            </a:r>
            <a:endParaRPr lang="en-GB" sz="24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471" y="260648"/>
            <a:ext cx="572257" cy="6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3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76672"/>
            <a:ext cx="5658675" cy="52385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484784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A </a:t>
            </a:r>
            <a:r>
              <a:rPr lang="en-GB" sz="2800" dirty="0" err="1" smtClean="0">
                <a:latin typeface="+mn-lt"/>
              </a:rPr>
              <a:t>união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aparecer</a:t>
            </a:r>
            <a:r>
              <a:rPr lang="en-GB" sz="2800" dirty="0" smtClean="0">
                <a:latin typeface="+mn-lt"/>
              </a:rPr>
              <a:t> no </a:t>
            </a:r>
            <a:r>
              <a:rPr lang="en-GB" sz="2800" dirty="0" err="1" smtClean="0">
                <a:latin typeface="+mn-lt"/>
              </a:rPr>
              <a:t>topo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quadro</a:t>
            </a:r>
            <a:r>
              <a:rPr lang="en-GB" sz="2800" dirty="0" smtClean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Clique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OK para </a:t>
            </a:r>
            <a:r>
              <a:rPr lang="en-GB" sz="2800" dirty="0" err="1" smtClean="0">
                <a:latin typeface="+mn-lt"/>
              </a:rPr>
              <a:t>realizar</a:t>
            </a:r>
            <a:r>
              <a:rPr lang="en-GB" sz="2800" dirty="0" smtClean="0">
                <a:latin typeface="+mn-lt"/>
              </a:rPr>
              <a:t> a </a:t>
            </a:r>
            <a:r>
              <a:rPr lang="en-GB" sz="2800" dirty="0" err="1" smtClean="0">
                <a:latin typeface="+mn-lt"/>
              </a:rPr>
              <a:t>união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179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971" y="116632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Abra a tabela de atributos de ‘</a:t>
            </a:r>
            <a:r>
              <a:rPr lang="pt-BR" sz="2400" dirty="0" err="1" smtClean="0">
                <a:latin typeface="+mn-lt"/>
              </a:rPr>
              <a:t>propriedade_escolar</a:t>
            </a:r>
            <a:r>
              <a:rPr lang="pt-BR" sz="2400" dirty="0" smtClean="0">
                <a:latin typeface="+mn-lt"/>
              </a:rPr>
              <a:t>’ e verifique que a tabela do arquivo ‘</a:t>
            </a:r>
            <a:r>
              <a:rPr lang="pt-BR" sz="2400" dirty="0" err="1" smtClean="0">
                <a:latin typeface="+mn-lt"/>
              </a:rPr>
              <a:t>atrib_pol</a:t>
            </a:r>
            <a:r>
              <a:rPr lang="pt-BR" sz="2400" dirty="0" smtClean="0">
                <a:latin typeface="+mn-lt"/>
              </a:rPr>
              <a:t>’ foi anexada.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Só que esta união é virtual, para ser definitiva um novo </a:t>
            </a:r>
            <a:r>
              <a:rPr lang="pt-BR" sz="2400" dirty="0" err="1" smtClean="0">
                <a:latin typeface="+mn-lt"/>
              </a:rPr>
              <a:t>shape</a:t>
            </a:r>
            <a:r>
              <a:rPr lang="pt-BR" sz="2400" dirty="0" smtClean="0">
                <a:latin typeface="+mn-lt"/>
              </a:rPr>
              <a:t> tem que ser salvo – se eu remover o arquivo “</a:t>
            </a:r>
            <a:r>
              <a:rPr lang="pt-BR" sz="2400" dirty="0" err="1" smtClean="0">
                <a:latin typeface="+mn-lt"/>
              </a:rPr>
              <a:t>atrib_pol</a:t>
            </a:r>
            <a:r>
              <a:rPr lang="pt-BR" sz="2400" dirty="0" smtClean="0">
                <a:latin typeface="+mn-lt"/>
              </a:rPr>
              <a:t>” a união irá ser desfeita.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Para salvá-lo, clicar com o botão direito no </a:t>
            </a:r>
            <a:r>
              <a:rPr lang="pt-BR" sz="2400" dirty="0" err="1" smtClean="0">
                <a:latin typeface="+mn-lt"/>
              </a:rPr>
              <a:t>shape</a:t>
            </a:r>
            <a:r>
              <a:rPr lang="pt-BR" sz="2400" dirty="0" smtClean="0">
                <a:latin typeface="+mn-lt"/>
              </a:rPr>
              <a:t> “</a:t>
            </a:r>
            <a:r>
              <a:rPr lang="pt-BR" sz="2400" dirty="0" err="1" smtClean="0">
                <a:latin typeface="+mn-lt"/>
              </a:rPr>
              <a:t>propriedade_escolar</a:t>
            </a:r>
            <a:r>
              <a:rPr lang="pt-BR" sz="2400" dirty="0" smtClean="0">
                <a:latin typeface="+mn-lt"/>
              </a:rPr>
              <a:t>’ e em ‘Exportar’ e informar o que a tela pede (colocar como nome: </a:t>
            </a:r>
            <a:r>
              <a:rPr lang="pt-BR" sz="2400" dirty="0" err="1" smtClean="0">
                <a:latin typeface="+mn-lt"/>
              </a:rPr>
              <a:t>propriedade_escolar_nova</a:t>
            </a:r>
            <a:r>
              <a:rPr lang="pt-BR" sz="2400" dirty="0" smtClean="0">
                <a:latin typeface="+mn-lt"/>
              </a:rPr>
              <a:t>).</a:t>
            </a:r>
          </a:p>
          <a:p>
            <a:endParaRPr lang="pt-BR" dirty="0"/>
          </a:p>
          <a:p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933056"/>
            <a:ext cx="5543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16" y="1864938"/>
            <a:ext cx="5697935" cy="48055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49362"/>
            <a:ext cx="8787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Para salvá-lo, clicar com o botão direito no </a:t>
            </a:r>
            <a:r>
              <a:rPr lang="pt-BR" sz="2800" dirty="0" err="1">
                <a:latin typeface="+mn-lt"/>
              </a:rPr>
              <a:t>shape</a:t>
            </a:r>
            <a:r>
              <a:rPr lang="pt-BR" sz="2800" dirty="0">
                <a:latin typeface="+mn-lt"/>
              </a:rPr>
              <a:t> “</a:t>
            </a:r>
            <a:r>
              <a:rPr lang="pt-BR" sz="2800" dirty="0" err="1">
                <a:latin typeface="+mn-lt"/>
              </a:rPr>
              <a:t>propriedade_escolar</a:t>
            </a:r>
            <a:r>
              <a:rPr lang="pt-BR" sz="2800" dirty="0" smtClean="0">
                <a:latin typeface="+mn-lt"/>
              </a:rPr>
              <a:t>’, </a:t>
            </a:r>
            <a:r>
              <a:rPr lang="pt-BR" sz="2800" dirty="0">
                <a:latin typeface="+mn-lt"/>
              </a:rPr>
              <a:t>em ‘Exportar’ </a:t>
            </a:r>
            <a:r>
              <a:rPr lang="pt-BR" sz="2800" dirty="0" smtClean="0">
                <a:latin typeface="+mn-lt"/>
              </a:rPr>
              <a:t>e em “Salvar feições como...”.  </a:t>
            </a:r>
            <a:r>
              <a:rPr lang="pt-BR" sz="2800" dirty="0">
                <a:latin typeface="+mn-lt"/>
              </a:rPr>
              <a:t>I</a:t>
            </a:r>
            <a:r>
              <a:rPr lang="pt-BR" sz="2800" dirty="0" smtClean="0">
                <a:latin typeface="+mn-lt"/>
              </a:rPr>
              <a:t>nformar </a:t>
            </a:r>
            <a:r>
              <a:rPr lang="pt-BR" sz="2800" dirty="0">
                <a:latin typeface="+mn-lt"/>
              </a:rPr>
              <a:t>o que a tela pede (colocar como nome: </a:t>
            </a:r>
            <a:r>
              <a:rPr lang="pt-BR" sz="2800" dirty="0" err="1">
                <a:latin typeface="+mn-lt"/>
              </a:rPr>
              <a:t>propriedade_escolar_nova</a:t>
            </a:r>
            <a:r>
              <a:rPr lang="pt-BR" sz="2800" dirty="0" smtClean="0">
                <a:latin typeface="+mn-lt"/>
              </a:rPr>
              <a:t>).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4312" y="3575373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Agora podemos remover o arquivo “atrib_pol.csv”</a:t>
            </a:r>
          </a:p>
        </p:txBody>
      </p:sp>
    </p:spTree>
    <p:extLst>
      <p:ext uri="{BB962C8B-B14F-4D97-AF65-F5344CB8AC3E}">
        <p14:creationId xmlns:p14="http://schemas.microsoft.com/office/powerpoint/2010/main" val="16594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568"/>
            <a:ext cx="82809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Aproveitando as novas informações que foram inseridas, vamos criar </a:t>
            </a:r>
            <a:r>
              <a:rPr lang="pt-B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uma coluna com </a:t>
            </a:r>
            <a:r>
              <a:rPr lang="pt-B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valor da </a:t>
            </a:r>
            <a:r>
              <a:rPr lang="pt-B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“área” </a:t>
            </a:r>
            <a:r>
              <a:rPr lang="pt-B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cada elemento </a:t>
            </a:r>
            <a:r>
              <a:rPr lang="pt-B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 camada “</a:t>
            </a:r>
            <a:r>
              <a:rPr lang="pt-BR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propriedade_escolar_nova</a:t>
            </a:r>
            <a:r>
              <a:rPr lang="pt-B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”. </a:t>
            </a:r>
          </a:p>
          <a:p>
            <a:pPr algn="just" eaLnBrk="1" hangingPunct="1">
              <a:defRPr/>
            </a:pPr>
            <a:endParaRPr lang="pt-BR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eaLnBrk="1" hangingPunct="1">
              <a:defRPr/>
            </a:pPr>
            <a:r>
              <a:rPr lang="pt-BR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isso, abra a tabela sua tabela de atributos e clique em “Abrir calculadora de campo”.</a:t>
            </a:r>
            <a:endParaRPr lang="pt-BR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11" y="3573016"/>
            <a:ext cx="751522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“Nome do novo campo”, </a:t>
            </a:r>
            <a:r>
              <a:rPr lang="en-GB" sz="2800" dirty="0" err="1" smtClean="0">
                <a:latin typeface="+mn-lt"/>
              </a:rPr>
              <a:t>digitar</a:t>
            </a:r>
            <a:r>
              <a:rPr lang="en-GB" sz="2800" dirty="0" smtClean="0">
                <a:latin typeface="+mn-lt"/>
              </a:rPr>
              <a:t> “area”,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…”: </a:t>
            </a:r>
            <a:r>
              <a:rPr lang="en-GB" sz="2800" dirty="0" err="1" smtClean="0">
                <a:latin typeface="+mn-lt"/>
              </a:rPr>
              <a:t>número</a:t>
            </a:r>
            <a:r>
              <a:rPr lang="en-GB" sz="2800" dirty="0" smtClean="0">
                <a:latin typeface="+mn-lt"/>
              </a:rPr>
              <a:t> decimal.</a:t>
            </a:r>
          </a:p>
          <a:p>
            <a:endParaRPr lang="en-GB" sz="2800" dirty="0" smtClean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Geometria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escolhar</a:t>
            </a:r>
            <a:r>
              <a:rPr lang="en-GB" sz="2800" dirty="0" smtClean="0">
                <a:latin typeface="+mn-lt"/>
              </a:rPr>
              <a:t> “$area”.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OK.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812560"/>
            <a:ext cx="5534875" cy="51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74254"/>
            <a:ext cx="7543179" cy="28902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88640"/>
            <a:ext cx="8496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Abrir a tabela de atributos de “</a:t>
            </a:r>
            <a:r>
              <a:rPr lang="pt-BR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propriedades_ecolares_nova</a:t>
            </a:r>
            <a:r>
              <a:rPr 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e verificar que agora temos uma nova coluna com as áreas das propriedades.</a:t>
            </a:r>
          </a:p>
          <a:p>
            <a:pPr eaLnBrk="1" hangingPunct="1">
              <a:defRPr/>
            </a:pPr>
            <a:endParaRPr lang="pt-B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pt-B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tabela de atributos, salvar e fechar a edição.</a:t>
            </a:r>
            <a:endParaRPr lang="pt-B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020272" y="4005064"/>
            <a:ext cx="936104" cy="1190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043608" y="2435409"/>
            <a:ext cx="3240360" cy="77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1619672" y="2304948"/>
            <a:ext cx="4320480" cy="90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7544" y="57332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Antes de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sair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do QGIS,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não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esqueça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de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salvar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o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projeto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!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Na </a:t>
            </a:r>
            <a:r>
              <a:rPr lang="en-GB" sz="2800" dirty="0" err="1" smtClean="0">
                <a:latin typeface="+mn-lt"/>
              </a:rPr>
              <a:t>tela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Texto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delimitado</a:t>
            </a:r>
            <a:r>
              <a:rPr lang="en-GB" sz="2800" dirty="0" smtClean="0">
                <a:latin typeface="+mn-lt"/>
              </a:rPr>
              <a:t>, </a:t>
            </a:r>
            <a:r>
              <a:rPr lang="en-GB" sz="2800" dirty="0" err="1" smtClean="0">
                <a:latin typeface="+mn-lt"/>
              </a:rPr>
              <a:t>buscar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“us_states_locations.csv” </a:t>
            </a:r>
            <a:r>
              <a:rPr lang="en-GB" sz="2800" dirty="0" err="1" smtClean="0">
                <a:latin typeface="+mn-lt"/>
              </a:rPr>
              <a:t>nos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bancos</a:t>
            </a:r>
            <a:r>
              <a:rPr lang="en-GB" sz="2800" dirty="0" smtClean="0">
                <a:latin typeface="+mn-lt"/>
              </a:rPr>
              <a:t> de dados da </a:t>
            </a:r>
            <a:r>
              <a:rPr lang="en-GB" sz="2800" dirty="0" err="1" smtClean="0">
                <a:latin typeface="+mn-lt"/>
              </a:rPr>
              <a:t>Aula</a:t>
            </a:r>
            <a:r>
              <a:rPr lang="en-GB" sz="2800" dirty="0" smtClean="0">
                <a:latin typeface="+mn-lt"/>
              </a:rPr>
              <a:t> 4; “</a:t>
            </a:r>
            <a:r>
              <a:rPr lang="en-GB" sz="2800" dirty="0" err="1" smtClean="0">
                <a:latin typeface="+mn-lt"/>
              </a:rPr>
              <a:t>codificação</a:t>
            </a:r>
            <a:r>
              <a:rPr lang="en-GB" sz="2800" dirty="0" smtClean="0">
                <a:latin typeface="+mn-lt"/>
              </a:rPr>
              <a:t>” = Windows 1250; format do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= CSV. Depois, 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” e “Close”.</a:t>
            </a:r>
            <a:endParaRPr lang="en-GB" sz="2800" dirty="0"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3" y="2420888"/>
            <a:ext cx="8571879" cy="35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1" y="188640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Em “</a:t>
            </a:r>
            <a:r>
              <a:rPr lang="en-GB" sz="2800" dirty="0" err="1">
                <a:latin typeface="+mn-lt"/>
              </a:rPr>
              <a:t>Definição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geometria</a:t>
            </a:r>
            <a:r>
              <a:rPr lang="en-GB" sz="2800" dirty="0">
                <a:latin typeface="+mn-lt"/>
              </a:rPr>
              <a:t>”, </a:t>
            </a:r>
            <a:r>
              <a:rPr lang="en-GB" sz="2800" dirty="0" err="1">
                <a:latin typeface="+mn-lt"/>
              </a:rPr>
              <a:t>marcar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Coordenadas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ponto</a:t>
            </a:r>
            <a:r>
              <a:rPr lang="en-GB" sz="2800" dirty="0">
                <a:latin typeface="+mn-lt"/>
              </a:rPr>
              <a:t>; </a:t>
            </a:r>
            <a:r>
              <a:rPr lang="en-GB" sz="2800" dirty="0" err="1">
                <a:latin typeface="+mn-lt"/>
              </a:rPr>
              <a:t>identificar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campos</a:t>
            </a:r>
            <a:r>
              <a:rPr lang="en-GB" sz="2800" dirty="0">
                <a:latin typeface="+mn-lt"/>
              </a:rPr>
              <a:t> X e Y e </a:t>
            </a:r>
            <a:r>
              <a:rPr lang="en-GB" sz="2800" dirty="0" err="1">
                <a:latin typeface="+mn-lt"/>
              </a:rPr>
              <a:t>indicar</a:t>
            </a:r>
            <a:r>
              <a:rPr lang="en-GB" sz="2800" dirty="0">
                <a:latin typeface="+mn-lt"/>
              </a:rPr>
              <a:t> o SRC (</a:t>
            </a:r>
            <a:r>
              <a:rPr lang="en-GB" sz="2800" dirty="0" smtClean="0">
                <a:latin typeface="+mn-lt"/>
              </a:rPr>
              <a:t>NAD83; EPSG:4269); </a:t>
            </a:r>
            <a:r>
              <a:rPr lang="en-GB" sz="2800" dirty="0" err="1" smtClean="0">
                <a:latin typeface="+mn-lt"/>
              </a:rPr>
              <a:t>olhar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Amostra</a:t>
            </a:r>
            <a:r>
              <a:rPr lang="en-GB" sz="2800" dirty="0" smtClean="0">
                <a:latin typeface="+mn-lt"/>
              </a:rPr>
              <a:t> de dados” e </a:t>
            </a:r>
            <a:r>
              <a:rPr lang="en-GB" sz="2800" dirty="0" err="1" smtClean="0">
                <a:latin typeface="+mn-lt"/>
              </a:rPr>
              <a:t>verificar</a:t>
            </a:r>
            <a:r>
              <a:rPr lang="en-GB" sz="2800" dirty="0" smtClean="0">
                <a:latin typeface="+mn-lt"/>
              </a:rPr>
              <a:t> se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está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sendo</a:t>
            </a:r>
            <a:r>
              <a:rPr lang="en-GB" sz="2800" dirty="0" smtClean="0">
                <a:latin typeface="+mn-lt"/>
              </a:rPr>
              <a:t> lido </a:t>
            </a:r>
            <a:r>
              <a:rPr lang="en-GB" sz="2800" dirty="0" err="1" smtClean="0">
                <a:latin typeface="+mn-lt"/>
              </a:rPr>
              <a:t>corretamente</a:t>
            </a:r>
            <a:r>
              <a:rPr lang="en-GB" sz="2800" dirty="0" smtClean="0">
                <a:latin typeface="+mn-lt"/>
              </a:rPr>
              <a:t>. </a:t>
            </a:r>
            <a:r>
              <a:rPr lang="en-GB" sz="2800" dirty="0">
                <a:latin typeface="+mn-lt"/>
              </a:rPr>
              <a:t>Depois, 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dar</a:t>
            </a:r>
            <a:r>
              <a:rPr lang="en-GB" sz="2800" dirty="0" smtClean="0">
                <a:latin typeface="+mn-lt"/>
              </a:rPr>
              <a:t> OK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tela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seguinte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  <a:p>
            <a:endParaRPr lang="en-GB" sz="2800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2420888"/>
            <a:ext cx="6445547" cy="42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EPSG: European </a:t>
            </a:r>
            <a:r>
              <a:rPr lang="en-GB" sz="2800" dirty="0">
                <a:latin typeface="+mn-lt"/>
              </a:rPr>
              <a:t>Petroleum Survey </a:t>
            </a:r>
            <a:r>
              <a:rPr lang="en-GB" sz="2800" dirty="0" smtClean="0">
                <a:latin typeface="+mn-lt"/>
              </a:rPr>
              <a:t>Group - </a:t>
            </a:r>
            <a:r>
              <a:rPr lang="en-GB" sz="2800" dirty="0">
                <a:latin typeface="+mn-lt"/>
                <a:hlinkClick r:id="rId2"/>
              </a:rPr>
              <a:t>https://www.epsg-registry.org</a:t>
            </a:r>
            <a:r>
              <a:rPr lang="en-GB" sz="2800" dirty="0" smtClean="0">
                <a:latin typeface="+mn-lt"/>
                <a:hlinkClick r:id="rId2"/>
              </a:rPr>
              <a:t>/</a:t>
            </a:r>
            <a:endParaRPr lang="en-GB" sz="2800" dirty="0" smtClean="0">
              <a:latin typeface="+mn-lt"/>
            </a:endParaRP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Em “query by filter” </a:t>
            </a:r>
            <a:r>
              <a:rPr lang="en-GB" sz="2800" dirty="0" err="1" smtClean="0">
                <a:latin typeface="+mn-lt"/>
              </a:rPr>
              <a:t>entrar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nome</a:t>
            </a:r>
            <a:r>
              <a:rPr lang="en-GB" sz="2800" dirty="0" smtClean="0">
                <a:latin typeface="+mn-lt"/>
              </a:rPr>
              <a:t> (NAD83, </a:t>
            </a:r>
            <a:r>
              <a:rPr lang="en-GB" sz="2800" dirty="0" err="1" smtClean="0">
                <a:latin typeface="+mn-lt"/>
              </a:rPr>
              <a:t>por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exemplo</a:t>
            </a:r>
            <a:r>
              <a:rPr lang="en-GB" sz="2800" dirty="0" smtClean="0">
                <a:latin typeface="+mn-lt"/>
              </a:rPr>
              <a:t>) do Datum. Em “</a:t>
            </a:r>
            <a:r>
              <a:rPr lang="en-GB" sz="2800" dirty="0" err="1" smtClean="0">
                <a:latin typeface="+mn-lt"/>
              </a:rPr>
              <a:t>retraive</a:t>
            </a:r>
            <a:r>
              <a:rPr lang="en-GB" sz="2800" dirty="0" smtClean="0">
                <a:latin typeface="+mn-lt"/>
              </a:rPr>
              <a:t> by code” </a:t>
            </a:r>
            <a:r>
              <a:rPr lang="en-GB" sz="2800" dirty="0" err="1" smtClean="0">
                <a:latin typeface="+mn-lt"/>
              </a:rPr>
              <a:t>entrar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código</a:t>
            </a:r>
            <a:r>
              <a:rPr lang="en-GB" sz="2800" dirty="0" smtClean="0">
                <a:latin typeface="+mn-lt"/>
              </a:rPr>
              <a:t> EPSG (4269, </a:t>
            </a:r>
            <a:r>
              <a:rPr lang="en-GB" sz="2800" dirty="0" err="1" smtClean="0">
                <a:latin typeface="+mn-lt"/>
              </a:rPr>
              <a:t>por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exemplo</a:t>
            </a:r>
            <a:r>
              <a:rPr lang="en-GB" sz="2800" dirty="0" smtClean="0">
                <a:latin typeface="+mn-lt"/>
              </a:rPr>
              <a:t>)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996952"/>
            <a:ext cx="6085135" cy="36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6632" y="333375"/>
            <a:ext cx="857584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Coordenadas dos </a:t>
            </a:r>
            <a:r>
              <a:rPr 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centróides</a:t>
            </a:r>
            <a:r>
              <a:rPr 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dos estados dos EUA</a:t>
            </a:r>
            <a:endParaRPr lang="pt-BR" sz="28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6" y="1238204"/>
            <a:ext cx="8696904" cy="4968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063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+mn-lt"/>
              </a:rPr>
              <a:t>Criação de dados </a:t>
            </a:r>
            <a:r>
              <a:rPr lang="pt-BR" sz="2800" dirty="0" smtClean="0">
                <a:latin typeface="+mn-lt"/>
              </a:rPr>
              <a:t>vetoriais</a:t>
            </a:r>
            <a:r>
              <a:rPr lang="pt-BR" sz="2800" dirty="0" smtClean="0">
                <a:latin typeface="+mn-lt"/>
              </a:rPr>
              <a:t>: transformando o arquivo lido (.</a:t>
            </a:r>
            <a:r>
              <a:rPr lang="pt-BR" sz="2800" dirty="0" err="1" smtClean="0">
                <a:latin typeface="+mn-lt"/>
              </a:rPr>
              <a:t>csv</a:t>
            </a:r>
            <a:r>
              <a:rPr lang="pt-BR" sz="2800" dirty="0" smtClean="0">
                <a:latin typeface="+mn-lt"/>
              </a:rPr>
              <a:t>) em um </a:t>
            </a:r>
            <a:r>
              <a:rPr lang="pt-BR" sz="2800" dirty="0" err="1" smtClean="0">
                <a:latin typeface="+mn-lt"/>
              </a:rPr>
              <a:t>shape</a:t>
            </a:r>
            <a:r>
              <a:rPr lang="pt-BR" sz="2800" dirty="0" smtClean="0">
                <a:latin typeface="+mn-lt"/>
              </a:rPr>
              <a:t> de pontos</a:t>
            </a:r>
            <a:endParaRPr lang="en-GB" sz="28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55679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n-lt"/>
              </a:rPr>
              <a:t>Clicar com o botão direto sobre o arquivo; em “Exportar” e em “Salvar feições como...”.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04" y="1424179"/>
            <a:ext cx="5026719" cy="54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1785</Words>
  <Application>Microsoft Office PowerPoint</Application>
  <PresentationFormat>Apresentação na tela (4:3)</PresentationFormat>
  <Paragraphs>180</Paragraphs>
  <Slides>49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Wingdings</vt:lpstr>
      <vt:lpstr>Tema do Office</vt:lpstr>
      <vt:lpstr>Apresentação do PowerPoint</vt:lpstr>
      <vt:lpstr>Fonte de Dados</vt:lpstr>
      <vt:lpstr>Criação de Dados Vetoriais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Criação de Dados Vetoriais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Digitalização em Imagens Satélite</vt:lpstr>
      <vt:lpstr>Apresentação do PowerPoint</vt:lpstr>
      <vt:lpstr>Imagem de Satélite aberta no QGIS</vt:lpstr>
      <vt:lpstr>Digitalização em Imagens Satélite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Selecionando Elementos de uma                Camada Vetorial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Dados em Epidemiologia Espacial I</dc:title>
  <dc:creator>LabGeo</dc:creator>
  <cp:lastModifiedBy>Francisco</cp:lastModifiedBy>
  <cp:revision>246</cp:revision>
  <dcterms:created xsi:type="dcterms:W3CDTF">2014-07-25T17:53:20Z</dcterms:created>
  <dcterms:modified xsi:type="dcterms:W3CDTF">2020-02-06T14:02:12Z</dcterms:modified>
</cp:coreProperties>
</file>