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64BDF-0F69-4A77-B4EC-0602737855B4}" type="datetimeFigureOut">
              <a:rPr lang="pt-BR" smtClean="0"/>
              <a:pPr/>
              <a:t>11/09/2011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4C4C6-D871-4761-91A3-02D7E3C78B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2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4C4C6-D871-4761-91A3-02D7E3C78B2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Esse acorde “suíço” faz uma aproximação por semitons. É uma dominante?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4C4C6-D871-4761-91A3-02D7E3C78B2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94546A-6881-491C-88D0-66DE2E2FACB2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44BE-5807-43DB-B617-91EA94C2B3E8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A3AD-850C-4961-9B0C-76B281F7A71E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6DDD22-E31A-45B3-B829-97EA1AD2A64B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E79F26-EF16-4378-B619-66930D0E4B8E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51C4-5457-4BF4-8E5F-4659CE9E0559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0A82-AC0C-4456-8497-F4FB4DF8279A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167F95-9605-46D6-B6E4-8B2C204D2D03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9BCD-A83C-4626-BF5A-1FBEE7BE6026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C9E29-5E84-4731-B8DF-162F00153D66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A81198-3819-483C-ACB9-0EADBE622411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6B84E1-5638-4883-A17B-26277614AF72}" type="datetime1">
              <a:rPr lang="pt-BR" smtClean="0"/>
              <a:pPr/>
              <a:t>11/09/2011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B8D285-EEAD-465F-8655-5376F2D584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iff"/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Acordes de Sexta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Harmonia II – CMU0231</a:t>
            </a:r>
          </a:p>
          <a:p>
            <a:r>
              <a:rPr lang="pt-BR" dirty="0" smtClean="0"/>
              <a:t>Paulo de Tarso Salles</a:t>
            </a:r>
          </a:p>
          <a:p>
            <a:r>
              <a:rPr lang="pt-BR" dirty="0" smtClean="0"/>
              <a:t>CMU-ECA/USP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Abordagem de De la Motte: acordes alterados no classicismo </a:t>
            </a:r>
            <a:r>
              <a:rPr lang="pt-BR" sz="2000" dirty="0" smtClean="0"/>
              <a:t>( 1993, pp. 144-5)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alteração ascendente ou descendente mantém a função do acorde.</a:t>
            </a:r>
          </a:p>
          <a:p>
            <a:r>
              <a:rPr lang="pt-BR" dirty="0" smtClean="0"/>
              <a:t>Dois tipos de alteração, de acordo com o caminho sugerido: 1) para a Tônica; 2) para a Dominante.</a:t>
            </a:r>
          </a:p>
          <a:p>
            <a:endParaRPr lang="pt-BR" dirty="0"/>
          </a:p>
        </p:txBody>
      </p:sp>
      <p:pic>
        <p:nvPicPr>
          <p:cNvPr id="4" name="Imagem 3" descr="motte p144-5 em direcao a T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3500438"/>
            <a:ext cx="7425350" cy="1357322"/>
          </a:xfrm>
          <a:prstGeom prst="rect">
            <a:avLst/>
          </a:prstGeom>
        </p:spPr>
      </p:pic>
      <p:pic>
        <p:nvPicPr>
          <p:cNvPr id="5" name="Imagem 4" descr="motte p144-5 em direcao a D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5072074"/>
            <a:ext cx="7321204" cy="15716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429456" y="3429000"/>
            <a:ext cx="17145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smtClean="0"/>
              <a:t>Brisolla (2007, p. 74) refere-se somente ao acorde alterado em direção à T.</a:t>
            </a:r>
            <a:endParaRPr lang="pt-BR" sz="1400" i="1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Harrison: origens e revisão do estudo dos acordes de 6ª aumentada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Revisão da bibliografia sobre o assunto e proposta de uma nova categorização.</a:t>
            </a:r>
          </a:p>
          <a:p>
            <a:r>
              <a:rPr lang="pt-BR" dirty="0" smtClean="0"/>
              <a:t>Os termos sexta “italiana”, “alemã” e “francesa” são atribuídos por Harrison a </a:t>
            </a:r>
            <a:r>
              <a:rPr lang="en-US" dirty="0" smtClean="0"/>
              <a:t>John Wall </a:t>
            </a:r>
            <a:r>
              <a:rPr lang="en-US" dirty="0" err="1" smtClean="0"/>
              <a:t>Calcott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i="1" dirty="0" smtClean="0"/>
              <a:t>A Musical Grammar</a:t>
            </a:r>
            <a:r>
              <a:rPr lang="en-US" dirty="0" smtClean="0"/>
              <a:t> (London, 1806).</a:t>
            </a:r>
          </a:p>
          <a:p>
            <a:r>
              <a:rPr lang="pt-BR" dirty="0" smtClean="0"/>
              <a:t>Proposta de tipologia funcional para os acordes de 6ª aumentada </a:t>
            </a:r>
            <a:r>
              <a:rPr lang="en-US" dirty="0" smtClean="0"/>
              <a:t>(HARRISON, p. 187):</a:t>
            </a:r>
            <a:endParaRPr lang="pt-BR" dirty="0"/>
          </a:p>
        </p:txBody>
      </p:sp>
      <p:pic>
        <p:nvPicPr>
          <p:cNvPr id="4" name="Imagem 3" descr="harrison (1995 p187) tipos de 6ªaum resoluçã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456" y="4429132"/>
            <a:ext cx="5914548" cy="2071702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Acorde de 6ª Alemã: </a:t>
            </a:r>
            <a:r>
              <a:rPr lang="pt-BR" dirty="0" smtClean="0"/>
              <a:t>um uso plagal, em Brahms</a:t>
            </a:r>
            <a:endParaRPr lang="pt-BR" dirty="0"/>
          </a:p>
        </p:txBody>
      </p:sp>
      <p:pic>
        <p:nvPicPr>
          <p:cNvPr id="5" name="Espaço Reservado para Conteúdo 4" descr="brahms Im herbst op 104 c10-1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28650" y="1611369"/>
            <a:ext cx="7515250" cy="4611631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429124" y="6357958"/>
            <a:ext cx="3490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>
                <a:solidFill>
                  <a:schemeClr val="accent2">
                    <a:lumMod val="50000"/>
                  </a:schemeClr>
                </a:solidFill>
              </a:rPr>
              <a:t>FONTE: HARRISON, 1995, pp. 190; 193)</a:t>
            </a:r>
            <a:endParaRPr lang="pt-BR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000364" y="2214554"/>
            <a:ext cx="928694" cy="18573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BRISOLLA, C. </a:t>
            </a:r>
            <a:r>
              <a:rPr lang="pt-BR" i="1" dirty="0" smtClean="0"/>
              <a:t>Princípios de harmonia funcional</a:t>
            </a:r>
            <a:r>
              <a:rPr lang="pt-BR" dirty="0" smtClean="0"/>
              <a:t>. São Paulo: Annablume, 2007.</a:t>
            </a:r>
          </a:p>
          <a:p>
            <a:r>
              <a:rPr lang="pt-BR" dirty="0" smtClean="0"/>
              <a:t>DE LA MOTTE, D. </a:t>
            </a:r>
            <a:r>
              <a:rPr lang="es-ES_tradnl" i="1" dirty="0" smtClean="0"/>
              <a:t>Armonía</a:t>
            </a:r>
            <a:r>
              <a:rPr lang="pt-BR" dirty="0" smtClean="0"/>
              <a:t>. Barcelona: Labor, 1993.</a:t>
            </a:r>
          </a:p>
          <a:p>
            <a:r>
              <a:rPr lang="pt-BR" dirty="0" smtClean="0"/>
              <a:t>HARRISON, D. </a:t>
            </a:r>
            <a:r>
              <a:rPr lang="en-US" dirty="0" smtClean="0"/>
              <a:t>Supplement to the Theory of Augmented-Sixth Chords. In: </a:t>
            </a:r>
            <a:r>
              <a:rPr lang="en-US" i="1" dirty="0" smtClean="0"/>
              <a:t>Music Theory Spectrum</a:t>
            </a:r>
            <a:r>
              <a:rPr lang="en-US" dirty="0" smtClean="0"/>
              <a:t>, v. 17, n. 2 , pp. 170-195, Autumn, 1995.</a:t>
            </a:r>
            <a:endParaRPr lang="pt-BR" dirty="0" smtClean="0"/>
          </a:p>
          <a:p>
            <a:r>
              <a:rPr lang="pt-BR" dirty="0" smtClean="0"/>
              <a:t>PISTON, W. </a:t>
            </a:r>
            <a:r>
              <a:rPr lang="es-ES_tradnl" i="1" dirty="0" smtClean="0"/>
              <a:t>Armonía</a:t>
            </a:r>
            <a:r>
              <a:rPr lang="pt-BR" dirty="0" smtClean="0"/>
              <a:t>. Cooper City, </a:t>
            </a:r>
            <a:r>
              <a:rPr lang="pt-BR" dirty="0" err="1" smtClean="0"/>
              <a:t>Fl</a:t>
            </a:r>
            <a:r>
              <a:rPr lang="pt-BR" dirty="0" smtClean="0"/>
              <a:t>: </a:t>
            </a:r>
            <a:r>
              <a:rPr lang="pt-BR" dirty="0" err="1" smtClean="0"/>
              <a:t>Span</a:t>
            </a:r>
            <a:r>
              <a:rPr lang="pt-BR" dirty="0" smtClean="0"/>
              <a:t> </a:t>
            </a:r>
            <a:r>
              <a:rPr lang="pt-BR" dirty="0" err="1" smtClean="0"/>
              <a:t>Press</a:t>
            </a:r>
            <a:r>
              <a:rPr lang="pt-BR" dirty="0" smtClean="0"/>
              <a:t>, 1998.</a:t>
            </a:r>
          </a:p>
          <a:p>
            <a:r>
              <a:rPr lang="pt-BR" dirty="0" smtClean="0"/>
              <a:t>SCHOENBERG, A. </a:t>
            </a:r>
            <a:r>
              <a:rPr lang="pt-BR" i="1" dirty="0" smtClean="0"/>
              <a:t>Harmonia</a:t>
            </a:r>
            <a:r>
              <a:rPr lang="pt-BR" dirty="0" smtClean="0"/>
              <a:t> [1911]. São Paulo: Editora UNESP, 2001.</a:t>
            </a:r>
          </a:p>
          <a:p>
            <a:r>
              <a:rPr lang="pt-BR" dirty="0" smtClean="0"/>
              <a:t>ZAMACÓIS, J. </a:t>
            </a:r>
            <a:r>
              <a:rPr lang="es-ES_tradnl" i="1" dirty="0" smtClean="0"/>
              <a:t>Tratado de Armonía</a:t>
            </a:r>
            <a:r>
              <a:rPr lang="es-ES_tradnl" dirty="0" smtClean="0"/>
              <a:t>. Libro III. Barcelona: Labor, 1982</a:t>
            </a:r>
            <a:r>
              <a:rPr lang="pt-BR" dirty="0" smtClean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sexta napolitana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Tríade maior cuja fundamental é o 2º grau rebaixado (2ª frígia).</a:t>
            </a:r>
          </a:p>
          <a:p>
            <a:r>
              <a:rPr lang="pt-BR" sz="2000" dirty="0" smtClean="0"/>
              <a:t>Usado no séc. XVIII sobretudo em 1ª inversão, razão pela qual é considerado um acorde de 6ª.</a:t>
            </a:r>
          </a:p>
          <a:p>
            <a:r>
              <a:rPr lang="pt-BR" sz="2000" dirty="0" smtClean="0"/>
              <a:t>É indicado pelo símbolo N (PISTON, 1998, pp. 392-3). A notação funcional, contudo, propõe: s</a:t>
            </a:r>
            <a:r>
              <a:rPr lang="pt-BR" sz="2000" baseline="30000" dirty="0" smtClean="0"/>
              <a:t>6&gt;</a:t>
            </a:r>
            <a:r>
              <a:rPr lang="pt-BR" sz="2000" dirty="0" smtClean="0"/>
              <a:t> (BRISOLLA, 2007, p. 74) ou s</a:t>
            </a:r>
            <a:r>
              <a:rPr lang="pt-BR" sz="2000" baseline="30000" dirty="0" smtClean="0"/>
              <a:t>n</a:t>
            </a:r>
            <a:r>
              <a:rPr lang="pt-BR" sz="2000" dirty="0" smtClean="0"/>
              <a:t> (DE LA MOTTE, 1993, p. 80).</a:t>
            </a:r>
            <a:endParaRPr lang="pt-BR" sz="2000" baseline="30000" dirty="0" smtClean="0"/>
          </a:p>
          <a:p>
            <a:r>
              <a:rPr lang="pt-BR" sz="2000" dirty="0" smtClean="0"/>
              <a:t>Ao movimentar-se para a D, produz inevitavelmente uma </a:t>
            </a:r>
            <a:r>
              <a:rPr lang="pt-BR" sz="2000" i="1" dirty="0" smtClean="0"/>
              <a:t>falsa relação</a:t>
            </a:r>
            <a:r>
              <a:rPr lang="pt-BR" sz="2000" dirty="0" smtClean="0"/>
              <a:t> </a:t>
            </a:r>
            <a:r>
              <a:rPr lang="pt-BR" sz="2000" i="1" dirty="0" smtClean="0"/>
              <a:t>cromática</a:t>
            </a:r>
            <a:r>
              <a:rPr lang="pt-BR" sz="2000" dirty="0" smtClean="0"/>
              <a:t> entre sua fundamental alterada e a 5ª da D.</a:t>
            </a:r>
          </a:p>
          <a:p>
            <a:r>
              <a:rPr lang="pt-BR" sz="2000" dirty="0" smtClean="0"/>
              <a:t>Duplica-se em geral o baixo, por ser o único grau tonal no modo Maior.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Exemplo de acorde napolitano: trecho da </a:t>
            </a:r>
            <a:r>
              <a:rPr lang="pt-BR" i="1" dirty="0" smtClean="0"/>
              <a:t>Sonata Op. 27</a:t>
            </a:r>
            <a:r>
              <a:rPr lang="pt-BR" dirty="0" smtClean="0"/>
              <a:t> (“ao luar”) de Beethoven</a:t>
            </a:r>
            <a:endParaRPr lang="pt-BR" dirty="0"/>
          </a:p>
        </p:txBody>
      </p:sp>
      <p:pic>
        <p:nvPicPr>
          <p:cNvPr id="4" name="Espaço Reservado para Conteúdo 3" descr="beethoven ao luar c49-50 Nap.t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6724" y="2786058"/>
            <a:ext cx="8150729" cy="2303467"/>
          </a:xfrm>
        </p:spPr>
      </p:pic>
      <p:sp>
        <p:nvSpPr>
          <p:cNvPr id="5" name="CaixaDeTexto 4"/>
          <p:cNvSpPr txBox="1"/>
          <p:nvPr/>
        </p:nvSpPr>
        <p:spPr>
          <a:xfrm>
            <a:off x="5572132" y="5214950"/>
            <a:ext cx="25003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Neste caso a falsa relação cromática foi evitada, já que o acorde D</a:t>
            </a:r>
            <a:r>
              <a:rPr lang="pt-BR" sz="1400" baseline="30000" dirty="0" smtClean="0"/>
              <a:t>7</a:t>
            </a:r>
            <a:r>
              <a:rPr lang="pt-BR" sz="1400" dirty="0" smtClean="0"/>
              <a:t> está sem a 5ª.</a:t>
            </a:r>
          </a:p>
        </p:txBody>
      </p:sp>
      <p:cxnSp>
        <p:nvCxnSpPr>
          <p:cNvPr id="7" name="Conector de seta reta 6"/>
          <p:cNvCxnSpPr/>
          <p:nvPr/>
        </p:nvCxnSpPr>
        <p:spPr>
          <a:xfrm rot="5400000" flipH="1" flipV="1">
            <a:off x="7216000" y="4785528"/>
            <a:ext cx="642942" cy="2159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de cantos arredondados 7"/>
          <p:cNvSpPr/>
          <p:nvPr/>
        </p:nvSpPr>
        <p:spPr>
          <a:xfrm>
            <a:off x="6429388" y="2643182"/>
            <a:ext cx="1071570" cy="214314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Usos da sexta napolitana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Formando cadência, indo para a D.</a:t>
            </a:r>
          </a:p>
          <a:p>
            <a:r>
              <a:rPr lang="pt-BR" dirty="0" smtClean="0"/>
              <a:t>Como subdominante plagal, indo para a T.</a:t>
            </a:r>
          </a:p>
          <a:p>
            <a:r>
              <a:rPr lang="pt-BR" dirty="0" smtClean="0"/>
              <a:t>Em estado fundamental foi adotado a partir do século XIX.</a:t>
            </a:r>
          </a:p>
          <a:p>
            <a:r>
              <a:rPr lang="pt-BR" dirty="0" smtClean="0"/>
              <a:t>Pode ter sua própria D, ou região. Ver c. 13-15 do 3º mov. da </a:t>
            </a:r>
            <a:r>
              <a:rPr lang="pt-BR" i="1" dirty="0" smtClean="0"/>
              <a:t>Sonata Op. 106</a:t>
            </a:r>
            <a:r>
              <a:rPr lang="pt-BR" dirty="0" smtClean="0"/>
              <a:t> de Beethoven.</a:t>
            </a:r>
          </a:p>
          <a:p>
            <a:endParaRPr lang="pt-BR" dirty="0"/>
          </a:p>
        </p:txBody>
      </p:sp>
      <p:pic>
        <p:nvPicPr>
          <p:cNvPr id="4" name="Imagem 3" descr="beethoven op 106 III, c12-16 Nap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283" y="4286257"/>
            <a:ext cx="7705180" cy="2502149"/>
          </a:xfrm>
          <a:prstGeom prst="rect">
            <a:avLst/>
          </a:prstGeo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Acordes de sexta aumentada: 3 casos “étnicos” mais comuns e um raro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Conjunto de 4 acordes com intervalo de 6ª aumentada entre o baixo e alguma de suas vozes superiores.</a:t>
            </a:r>
          </a:p>
          <a:p>
            <a:r>
              <a:rPr lang="pt-BR" sz="2000" dirty="0" smtClean="0"/>
              <a:t>A elevação do IV grau </a:t>
            </a:r>
            <a:r>
              <a:rPr lang="pt-BR" sz="2000" i="1" dirty="0" smtClean="0"/>
              <a:t>da escala</a:t>
            </a:r>
            <a:r>
              <a:rPr lang="pt-BR" sz="2000" dirty="0" smtClean="0"/>
              <a:t> indicaria que esses acordes estão associados à função de      , segundo Piston (1998).</a:t>
            </a:r>
          </a:p>
          <a:p>
            <a:endParaRPr lang="pt-BR" sz="2000" dirty="0"/>
          </a:p>
        </p:txBody>
      </p:sp>
      <p:pic>
        <p:nvPicPr>
          <p:cNvPr id="4" name="Imagem 3" descr="piston acordes 6ª aum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000372"/>
            <a:ext cx="6357982" cy="317018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357290" y="6215082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sR</a:t>
            </a:r>
            <a:r>
              <a:rPr lang="pt-BR" sz="1400" baseline="30000" dirty="0" smtClean="0"/>
              <a:t>6&lt;</a:t>
            </a:r>
            <a:endParaRPr lang="pt-BR" sz="1400" baseline="30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857488" y="6215082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sR</a:t>
            </a:r>
            <a:r>
              <a:rPr lang="pt-BR" sz="1400" baseline="30000" dirty="0" smtClean="0"/>
              <a:t>6&lt;</a:t>
            </a:r>
            <a:endParaRPr lang="pt-BR" sz="1400" baseline="30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071802" y="6357958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5</a:t>
            </a:r>
            <a:endParaRPr lang="pt-BR" sz="10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214810" y="6215082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(D</a:t>
            </a:r>
            <a:r>
              <a:rPr lang="pt-BR" sz="1400" baseline="30000" dirty="0" smtClean="0"/>
              <a:t>7</a:t>
            </a:r>
            <a:r>
              <a:rPr lang="pt-BR" sz="1400" baseline="-25000" dirty="0" smtClean="0"/>
              <a:t>5&gt;</a:t>
            </a:r>
            <a:r>
              <a:rPr lang="pt-BR" sz="1400" dirty="0" smtClean="0"/>
              <a:t>)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29256" y="60722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?</a:t>
            </a:r>
            <a:endParaRPr lang="pt-BR" dirty="0"/>
          </a:p>
        </p:txBody>
      </p:sp>
      <p:pic>
        <p:nvPicPr>
          <p:cNvPr id="13" name="Imagem 12" descr="dominante da dominan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2643182"/>
            <a:ext cx="361950" cy="468755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357158" y="6000768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i="1" dirty="0" smtClean="0"/>
              <a:t>Minhas sugestões:</a:t>
            </a:r>
            <a:endParaRPr lang="pt-BR" sz="1200" i="1" dirty="0"/>
          </a:p>
        </p:txBody>
      </p:sp>
      <p:sp>
        <p:nvSpPr>
          <p:cNvPr id="17" name="Espaço Reservado para Número de Slide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19" name="Retângulo de cantos arredondados 18"/>
          <p:cNvSpPr/>
          <p:nvPr/>
        </p:nvSpPr>
        <p:spPr>
          <a:xfrm>
            <a:off x="5072066" y="3286124"/>
            <a:ext cx="1643074" cy="250033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7572396" y="4214818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i="1" dirty="0" smtClean="0"/>
              <a:t>Raro </a:t>
            </a:r>
            <a:endParaRPr lang="pt-BR" sz="1600" i="1" dirty="0"/>
          </a:p>
        </p:txBody>
      </p:sp>
      <p:cxnSp>
        <p:nvCxnSpPr>
          <p:cNvPr id="22" name="Conector de seta reta 21"/>
          <p:cNvCxnSpPr>
            <a:stCxn id="20" idx="1"/>
          </p:cNvCxnSpPr>
          <p:nvPr/>
        </p:nvCxnSpPr>
        <p:spPr>
          <a:xfrm rot="10800000">
            <a:off x="6858016" y="4357695"/>
            <a:ext cx="714380" cy="2640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/>
          <p:cNvSpPr txBox="1"/>
          <p:nvPr/>
        </p:nvSpPr>
        <p:spPr>
          <a:xfrm>
            <a:off x="6072198" y="6357958"/>
            <a:ext cx="2578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[PISTON, 1998, p. 404]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Sexta Italiana: Beethoven, 5ª Sinfonia, 1º movimento</a:t>
            </a:r>
            <a:endParaRPr lang="pt-BR" dirty="0"/>
          </a:p>
        </p:txBody>
      </p:sp>
      <p:pic>
        <p:nvPicPr>
          <p:cNvPr id="6" name="Espaço Reservado para Conteúdo 5" descr="Beethoven Sinfonia 5 c17-21 6ª italia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000240"/>
            <a:ext cx="4715224" cy="4403474"/>
          </a:xfrm>
        </p:spPr>
      </p:pic>
      <p:sp>
        <p:nvSpPr>
          <p:cNvPr id="7" name="CaixaDeTexto 6"/>
          <p:cNvSpPr txBox="1"/>
          <p:nvPr/>
        </p:nvSpPr>
        <p:spPr>
          <a:xfrm>
            <a:off x="1142976" y="3500438"/>
            <a:ext cx="461665" cy="784830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pt-BR" dirty="0" smtClean="0"/>
              <a:t>cordas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Sexta Alemã: Mozart, sonata KV 332</a:t>
            </a:r>
            <a:endParaRPr lang="pt-BR" dirty="0"/>
          </a:p>
        </p:txBody>
      </p:sp>
      <p:pic>
        <p:nvPicPr>
          <p:cNvPr id="4" name="Espaço Reservado para Conteúdo 3" descr="Mozart sonata Kv334 (F) sexta alemã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214554"/>
            <a:ext cx="8222168" cy="1972392"/>
          </a:xfrm>
        </p:spPr>
      </p:pic>
      <p:sp>
        <p:nvSpPr>
          <p:cNvPr id="5" name="CaixaDeTexto 4"/>
          <p:cNvSpPr txBox="1"/>
          <p:nvPr/>
        </p:nvSpPr>
        <p:spPr>
          <a:xfrm>
            <a:off x="2428860" y="6000768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Reparem nas 5ªs paralelas, típicas desse encadeamento, e na maneira como Mozart as disfarçou.</a:t>
            </a:r>
            <a:endParaRPr lang="pt-BR" sz="1400" dirty="0"/>
          </a:p>
        </p:txBody>
      </p:sp>
      <p:pic>
        <p:nvPicPr>
          <p:cNvPr id="6" name="Imagem 5" descr="dominante da dominante s fund c 7 e 9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4143380"/>
            <a:ext cx="390522" cy="36327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14282" y="414338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(ou:)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00034" y="4857760"/>
            <a:ext cx="36433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smtClean="0"/>
              <a:t>...mas não tínhamos visto com De la Motte que a Dominante com 9ª não existia autonomamente no Classicismo?</a:t>
            </a:r>
            <a:endParaRPr lang="pt-BR" sz="1400" i="1" dirty="0"/>
          </a:p>
        </p:txBody>
      </p:sp>
      <p:cxnSp>
        <p:nvCxnSpPr>
          <p:cNvPr id="10" name="Conector de seta reta 9"/>
          <p:cNvCxnSpPr/>
          <p:nvPr/>
        </p:nvCxnSpPr>
        <p:spPr>
          <a:xfrm rot="5400000" flipH="1" flipV="1">
            <a:off x="928662" y="4714884"/>
            <a:ext cx="28575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de la motte 6ª a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43042" y="4143380"/>
            <a:ext cx="351393" cy="557209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714612" y="4286256"/>
            <a:ext cx="371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Notação de De la Motte (1993, p. 145)</a:t>
            </a:r>
            <a:endParaRPr lang="pt-BR" sz="1400" dirty="0"/>
          </a:p>
        </p:txBody>
      </p:sp>
      <p:cxnSp>
        <p:nvCxnSpPr>
          <p:cNvPr id="13" name="Conector de seta reta 12"/>
          <p:cNvCxnSpPr>
            <a:stCxn id="11" idx="1"/>
          </p:cNvCxnSpPr>
          <p:nvPr/>
        </p:nvCxnSpPr>
        <p:spPr>
          <a:xfrm rot="10800000">
            <a:off x="2143108" y="4429133"/>
            <a:ext cx="571504" cy="110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ço Reservado para Número de Slide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Sexta Francesa: Schubert, quarteto nº 10, Op. 125 nº 1, </a:t>
            </a:r>
            <a:r>
              <a:rPr lang="pt-BR" dirty="0" err="1" smtClean="0"/>
              <a:t>Mi</a:t>
            </a:r>
            <a:r>
              <a:rPr lang="pt-BR" cap="none" dirty="0" err="1" smtClean="0">
                <a:latin typeface="Opus Chords" pitchFamily="2" charset="0"/>
              </a:rPr>
              <a:t>b</a:t>
            </a:r>
            <a:r>
              <a:rPr lang="pt-BR" dirty="0" smtClean="0"/>
              <a:t>, D 87, IV mov.</a:t>
            </a:r>
            <a:endParaRPr lang="pt-BR" dirty="0"/>
          </a:p>
        </p:txBody>
      </p:sp>
      <p:pic>
        <p:nvPicPr>
          <p:cNvPr id="4" name="Espaço Reservado para Conteúdo 3" descr="Schubert sqn10 Eb, op125 n1, D87 c251 sexta frances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09" y="2357430"/>
            <a:ext cx="6435161" cy="4071966"/>
          </a:xfrm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Sexta Suíça: Chopin, </a:t>
            </a:r>
            <a:r>
              <a:rPr lang="pt-BR" i="1" dirty="0" err="1" smtClean="0"/>
              <a:t>Ballada</a:t>
            </a:r>
            <a:r>
              <a:rPr lang="pt-BR" i="1" dirty="0" smtClean="0"/>
              <a:t> nº 3</a:t>
            </a:r>
            <a:r>
              <a:rPr lang="pt-BR" dirty="0" smtClean="0"/>
              <a:t>, Op. 47</a:t>
            </a:r>
            <a:endParaRPr lang="pt-BR" dirty="0"/>
          </a:p>
        </p:txBody>
      </p:sp>
      <p:pic>
        <p:nvPicPr>
          <p:cNvPr id="8" name="Espaço Reservado para Conteúdo 7" descr="Chopin balada n3 sexta suíça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142976" y="2587116"/>
            <a:ext cx="5926063" cy="2775497"/>
          </a:xfrm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B8D285-EEAD-465F-8655-5376F2D584F9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28596" y="6429396"/>
            <a:ext cx="5086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[enarmonização do acorde de 6ª Alemã, com outra resolução]</a:t>
            </a:r>
            <a:endParaRPr lang="pt-BR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646</TotalTime>
  <Words>731</Words>
  <Application>Microsoft Office PowerPoint</Application>
  <PresentationFormat>Apresentação na tela (4:3)</PresentationFormat>
  <Paragraphs>70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Balcão Envidraçado</vt:lpstr>
      <vt:lpstr>Acordes de Sexta</vt:lpstr>
      <vt:lpstr>A sexta napolitana</vt:lpstr>
      <vt:lpstr>Exemplo de acorde napolitano: trecho da Sonata Op. 27 (“ao luar”) de Beethoven</vt:lpstr>
      <vt:lpstr>Usos da sexta napolitana</vt:lpstr>
      <vt:lpstr>Acordes de sexta aumentada: 3 casos “étnicos” mais comuns e um raro</vt:lpstr>
      <vt:lpstr>Sexta Italiana: Beethoven, 5ª Sinfonia, 1º movimento</vt:lpstr>
      <vt:lpstr>Sexta Alemã: Mozart, sonata KV 332</vt:lpstr>
      <vt:lpstr>Sexta Francesa: Schubert, quarteto nº 10, Op. 125 nº 1, Mib, D 87, IV mov.</vt:lpstr>
      <vt:lpstr>Sexta Suíça: Chopin, Ballada nº 3, Op. 47</vt:lpstr>
      <vt:lpstr>Abordagem de De la Motte: acordes alterados no classicismo ( 1993, pp. 144-5)</vt:lpstr>
      <vt:lpstr>Harrison: origens e revisão do estudo dos acordes de 6ª aumentada</vt:lpstr>
      <vt:lpstr>Acorde de 6ª Alemã: um uso plagal, em Brahms</vt:lpstr>
      <vt:lpstr>Referências bibliográficas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Acordes de Sexta</dc:title>
  <dc:creator>Paulo de Tarso Salles</dc:creator>
  <cp:lastModifiedBy>Paulo</cp:lastModifiedBy>
  <cp:revision>103</cp:revision>
  <dcterms:created xsi:type="dcterms:W3CDTF">2008-09-24T12:48:52Z</dcterms:created>
  <dcterms:modified xsi:type="dcterms:W3CDTF">2011-09-11T21:58:52Z</dcterms:modified>
</cp:coreProperties>
</file>