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A7A7-8470-4DC8-9D52-B128E231A27E}" type="datetimeFigureOut">
              <a:rPr lang="pt-BR" smtClean="0"/>
              <a:pPr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331C-854A-4C88-A3B2-71AE9C5864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A7A7-8470-4DC8-9D52-B128E231A27E}" type="datetimeFigureOut">
              <a:rPr lang="pt-BR" smtClean="0"/>
              <a:pPr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331C-854A-4C88-A3B2-71AE9C5864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A7A7-8470-4DC8-9D52-B128E231A27E}" type="datetimeFigureOut">
              <a:rPr lang="pt-BR" smtClean="0"/>
              <a:pPr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331C-854A-4C88-A3B2-71AE9C5864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A7A7-8470-4DC8-9D52-B128E231A27E}" type="datetimeFigureOut">
              <a:rPr lang="pt-BR" smtClean="0"/>
              <a:pPr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331C-854A-4C88-A3B2-71AE9C5864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A7A7-8470-4DC8-9D52-B128E231A27E}" type="datetimeFigureOut">
              <a:rPr lang="pt-BR" smtClean="0"/>
              <a:pPr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331C-854A-4C88-A3B2-71AE9C5864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A7A7-8470-4DC8-9D52-B128E231A27E}" type="datetimeFigureOut">
              <a:rPr lang="pt-BR" smtClean="0"/>
              <a:pPr/>
              <a:t>15/05/2015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331C-854A-4C88-A3B2-71AE9C5864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A7A7-8470-4DC8-9D52-B128E231A27E}" type="datetimeFigureOut">
              <a:rPr lang="pt-BR" smtClean="0"/>
              <a:pPr/>
              <a:t>15/05/2015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331C-854A-4C88-A3B2-71AE9C5864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A7A7-8470-4DC8-9D52-B128E231A27E}" type="datetimeFigureOut">
              <a:rPr lang="pt-BR" smtClean="0"/>
              <a:pPr/>
              <a:t>15/05/2015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331C-854A-4C88-A3B2-71AE9C5864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A7A7-8470-4DC8-9D52-B128E231A27E}" type="datetimeFigureOut">
              <a:rPr lang="pt-BR" smtClean="0"/>
              <a:pPr/>
              <a:t>15/05/2015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331C-854A-4C88-A3B2-71AE9C5864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A7A7-8470-4DC8-9D52-B128E231A27E}" type="datetimeFigureOut">
              <a:rPr lang="pt-BR" smtClean="0"/>
              <a:pPr/>
              <a:t>15/05/2015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331C-854A-4C88-A3B2-71AE9C5864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A7A7-8470-4DC8-9D52-B128E231A27E}" type="datetimeFigureOut">
              <a:rPr lang="pt-BR" smtClean="0"/>
              <a:pPr/>
              <a:t>15/05/2015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331C-854A-4C88-A3B2-71AE9C5864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1A7A7-8470-4DC8-9D52-B128E231A27E}" type="datetimeFigureOut">
              <a:rPr lang="pt-BR" smtClean="0"/>
              <a:pPr/>
              <a:t>15/05/2015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7331C-854A-4C88-A3B2-71AE9C5864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65618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MÉTODOS DE INVESTIGAÇÃO EM HEMODILUIÇÃO NORMOVOLÊMICA  RAL 5856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Prof. Dr. Luís Vicente Garcia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Aluno:Maurício </a:t>
            </a:r>
            <a:r>
              <a:rPr lang="pt-BR" dirty="0" err="1" smtClean="0">
                <a:solidFill>
                  <a:schemeClr val="tx1"/>
                </a:solidFill>
              </a:rPr>
              <a:t>Moretto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Nº USP 2124047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pt-BR" sz="5400" dirty="0"/>
              <a:t>MÉTODOS</a:t>
            </a:r>
            <a:br>
              <a:rPr lang="pt-BR" sz="5400" dirty="0"/>
            </a:br>
            <a:endParaRPr lang="pt-BR" sz="54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Análise prospectiva (6 meses</a:t>
            </a:r>
            <a:r>
              <a:rPr lang="pt-BR" dirty="0" smtClean="0"/>
              <a:t>) de casos de cirurgia </a:t>
            </a:r>
            <a:r>
              <a:rPr lang="pt-BR" dirty="0" smtClean="0"/>
              <a:t>cardíaca com flebotomia pré cirúrgica </a:t>
            </a:r>
            <a:r>
              <a:rPr lang="pt-BR" dirty="0" smtClean="0"/>
              <a:t>planejada </a:t>
            </a:r>
            <a:r>
              <a:rPr lang="pt-BR" dirty="0" smtClean="0"/>
              <a:t>para evitar transfusão de sangue. </a:t>
            </a:r>
          </a:p>
          <a:p>
            <a:r>
              <a:rPr lang="pt-BR" dirty="0" smtClean="0"/>
              <a:t>PAM, FC e rSO2 verificados na linha de base (antes </a:t>
            </a:r>
            <a:r>
              <a:rPr lang="pt-BR" dirty="0" smtClean="0"/>
              <a:t>da </a:t>
            </a:r>
            <a:r>
              <a:rPr lang="pt-BR" dirty="0" smtClean="0"/>
              <a:t>flebotomia), imediatamente depois da flebotomia, 15 e 30 minutos depois da flebotomia.</a:t>
            </a:r>
          </a:p>
          <a:p>
            <a:r>
              <a:rPr lang="pt-BR" dirty="0" smtClean="0"/>
              <a:t>Volume de sangue </a:t>
            </a:r>
            <a:r>
              <a:rPr lang="pt-BR" dirty="0" smtClean="0"/>
              <a:t>removido </a:t>
            </a:r>
            <a:r>
              <a:rPr lang="pt-BR" dirty="0" smtClean="0"/>
              <a:t>calculado com base no peso do paciente, </a:t>
            </a:r>
            <a:r>
              <a:rPr lang="pt-BR" dirty="0" err="1" smtClean="0"/>
              <a:t>Hb</a:t>
            </a:r>
            <a:r>
              <a:rPr lang="pt-BR" dirty="0" smtClean="0"/>
              <a:t> inicial  e </a:t>
            </a:r>
            <a:r>
              <a:rPr lang="pt-BR" dirty="0" err="1" smtClean="0"/>
              <a:t>Ht</a:t>
            </a:r>
            <a:r>
              <a:rPr lang="pt-BR" dirty="0" smtClean="0"/>
              <a:t> </a:t>
            </a:r>
            <a:r>
              <a:rPr lang="pt-BR" dirty="0" smtClean="0"/>
              <a:t>alvo de 22-25% em CEC.</a:t>
            </a:r>
            <a:r>
              <a:rPr lang="pt-BR" dirty="0"/>
              <a:t> </a:t>
            </a:r>
            <a:endParaRPr lang="pt-BR" dirty="0" smtClean="0"/>
          </a:p>
          <a:p>
            <a:r>
              <a:rPr lang="pt-BR" dirty="0" smtClean="0"/>
              <a:t>Gasometria </a:t>
            </a:r>
            <a:r>
              <a:rPr lang="pt-BR" dirty="0"/>
              <a:t>arterial e </a:t>
            </a:r>
            <a:r>
              <a:rPr lang="pt-BR" dirty="0" err="1" smtClean="0"/>
              <a:t>lactato</a:t>
            </a:r>
            <a:r>
              <a:rPr lang="pt-BR" dirty="0" smtClean="0"/>
              <a:t> plasmático medidos no </a:t>
            </a:r>
            <a:r>
              <a:rPr lang="pt-BR" dirty="0"/>
              <a:t>início e após flebotomia</a:t>
            </a:r>
            <a:r>
              <a:rPr lang="pt-BR" dirty="0" smtClean="0"/>
              <a:t>.</a:t>
            </a:r>
            <a:r>
              <a:rPr lang="pt-BR" dirty="0"/>
              <a:t> </a:t>
            </a:r>
            <a:endParaRPr lang="pt-BR" dirty="0" smtClean="0"/>
          </a:p>
          <a:p>
            <a:r>
              <a:rPr lang="pt-BR" dirty="0" smtClean="0"/>
              <a:t>↓PAM </a:t>
            </a:r>
            <a:r>
              <a:rPr lang="pt-BR" dirty="0"/>
              <a:t>de </a:t>
            </a:r>
            <a:r>
              <a:rPr lang="pt-BR" dirty="0" smtClean="0"/>
              <a:t>&gt;=20</a:t>
            </a:r>
            <a:r>
              <a:rPr lang="pt-BR" dirty="0"/>
              <a:t>% </a:t>
            </a:r>
            <a:r>
              <a:rPr lang="pt-BR" dirty="0" smtClean="0"/>
              <a:t>do </a:t>
            </a:r>
            <a:r>
              <a:rPr lang="pt-BR" dirty="0"/>
              <a:t>valor basal ou </a:t>
            </a:r>
            <a:r>
              <a:rPr lang="pt-BR" dirty="0" smtClean="0"/>
              <a:t>↑de FC </a:t>
            </a:r>
            <a:r>
              <a:rPr lang="pt-BR" dirty="0" smtClean="0"/>
              <a:t>&gt;= 20</a:t>
            </a:r>
            <a:r>
              <a:rPr lang="pt-BR" dirty="0"/>
              <a:t>% </a:t>
            </a:r>
            <a:r>
              <a:rPr lang="pt-BR" dirty="0" smtClean="0"/>
              <a:t>do </a:t>
            </a:r>
            <a:r>
              <a:rPr lang="pt-BR" dirty="0"/>
              <a:t>valor </a:t>
            </a:r>
            <a:r>
              <a:rPr lang="pt-BR" dirty="0" smtClean="0"/>
              <a:t>basal: </a:t>
            </a:r>
            <a:r>
              <a:rPr lang="pt-BR" dirty="0" smtClean="0"/>
              <a:t>cristaloide (volume de </a:t>
            </a:r>
            <a:r>
              <a:rPr lang="pt-BR" dirty="0" err="1" smtClean="0"/>
              <a:t>ressuscitação</a:t>
            </a:r>
            <a:r>
              <a:rPr lang="pt-BR" dirty="0" smtClean="0"/>
              <a:t>) , </a:t>
            </a:r>
            <a:r>
              <a:rPr lang="pt-BR" dirty="0"/>
              <a:t>cessação da flebotomia, ou fenilefrina em </a:t>
            </a:r>
            <a:r>
              <a:rPr lang="pt-BR" dirty="0" err="1" smtClean="0"/>
              <a:t>bolus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pt-BR" sz="5400" dirty="0" smtClean="0"/>
              <a:t>RESULTADOS</a:t>
            </a:r>
            <a:br>
              <a:rPr lang="pt-BR" sz="5400" dirty="0" smtClean="0"/>
            </a:b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Para 30 dos 38 pacientes, </a:t>
            </a:r>
            <a:r>
              <a:rPr lang="pt-BR" dirty="0" smtClean="0"/>
              <a:t>&lt; 1 </a:t>
            </a:r>
            <a:r>
              <a:rPr lang="pt-BR" dirty="0"/>
              <a:t>ml/kg de cristaloide (0,4 ± 0,32 mL / kg) foi administrado por cada mililitro de sangue removido. </a:t>
            </a:r>
            <a:endParaRPr lang="pt-BR" dirty="0" smtClean="0"/>
          </a:p>
          <a:p>
            <a:r>
              <a:rPr lang="pt-BR" dirty="0" smtClean="0"/>
              <a:t>Hemoglobina (</a:t>
            </a:r>
            <a:r>
              <a:rPr lang="pt-BR" dirty="0" err="1" smtClean="0"/>
              <a:t>Hb</a:t>
            </a:r>
            <a:r>
              <a:rPr lang="pt-BR" dirty="0" smtClean="0"/>
              <a:t>)↓ (13 </a:t>
            </a:r>
            <a:r>
              <a:rPr lang="pt-BR" dirty="0"/>
              <a:t>± 1,9 para 12,4 ± 1,8 </a:t>
            </a:r>
            <a:r>
              <a:rPr lang="pt-BR" dirty="0" smtClean="0"/>
              <a:t>g/dL) </a:t>
            </a:r>
            <a:r>
              <a:rPr lang="pt-BR" dirty="0"/>
              <a:t>após flebotomia. </a:t>
            </a:r>
            <a:endParaRPr lang="pt-BR" dirty="0" smtClean="0"/>
          </a:p>
          <a:p>
            <a:r>
              <a:rPr lang="pt-BR" dirty="0" smtClean="0"/>
              <a:t>Após </a:t>
            </a:r>
            <a:r>
              <a:rPr lang="pt-BR" dirty="0"/>
              <a:t>início da CEC, todos os pacientes </a:t>
            </a:r>
            <a:r>
              <a:rPr lang="pt-BR" dirty="0" smtClean="0"/>
              <a:t>partiram de </a:t>
            </a:r>
            <a:r>
              <a:rPr lang="pt-BR" dirty="0" err="1" smtClean="0"/>
              <a:t>Hb</a:t>
            </a:r>
            <a:r>
              <a:rPr lang="pt-BR" dirty="0" smtClean="0"/>
              <a:t> &gt;/= </a:t>
            </a:r>
            <a:r>
              <a:rPr lang="pt-BR" dirty="0"/>
              <a:t>8,5 </a:t>
            </a:r>
            <a:r>
              <a:rPr lang="pt-BR" dirty="0" smtClean="0"/>
              <a:t>g/dL. </a:t>
            </a:r>
          </a:p>
          <a:p>
            <a:r>
              <a:rPr lang="pt-BR" dirty="0" smtClean="0"/>
              <a:t>Transfusão </a:t>
            </a:r>
            <a:r>
              <a:rPr lang="pt-BR" dirty="0"/>
              <a:t>de sangue alogênico foi evitada para 28 dos 38 pacientes (74%), incluindo 5 (71%) de 7 pacientes menores de 1 ano de </a:t>
            </a:r>
            <a:r>
              <a:rPr lang="pt-BR" dirty="0" smtClean="0"/>
              <a:t>idade.</a:t>
            </a:r>
          </a:p>
          <a:p>
            <a:r>
              <a:rPr lang="pt-BR" dirty="0"/>
              <a:t>Dos 38 pacientes, 25 receberam </a:t>
            </a:r>
            <a:r>
              <a:rPr lang="pt-BR" dirty="0" err="1" smtClean="0"/>
              <a:t>dexmedetomidina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RESULTADOS - PAM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PAM↓ imediatamente depois da flebotomia (69 ± 12 → 60 ± 13mmHg ; p = 0,0025). </a:t>
            </a:r>
          </a:p>
          <a:p>
            <a:r>
              <a:rPr lang="pt-BR" dirty="0" smtClean="0"/>
              <a:t>Os valores médios </a:t>
            </a:r>
            <a:r>
              <a:rPr lang="pt-BR" dirty="0" smtClean="0"/>
              <a:t>da PAM </a:t>
            </a:r>
            <a:r>
              <a:rPr lang="pt-BR" dirty="0" smtClean="0"/>
              <a:t>mantiveram-se inalterados 15 e 30 </a:t>
            </a:r>
            <a:r>
              <a:rPr lang="pt-BR" dirty="0" err="1" smtClean="0"/>
              <a:t>min</a:t>
            </a:r>
            <a:r>
              <a:rPr lang="pt-BR" dirty="0" smtClean="0"/>
              <a:t> após a flebotomia. </a:t>
            </a:r>
          </a:p>
          <a:p>
            <a:r>
              <a:rPr lang="pt-BR" dirty="0" smtClean="0"/>
              <a:t>23 </a:t>
            </a:r>
            <a:r>
              <a:rPr lang="pt-BR" dirty="0" smtClean="0"/>
              <a:t>dos 38 pacientes tiveram ↓da PAM </a:t>
            </a:r>
            <a:r>
              <a:rPr lang="pt-BR" dirty="0" smtClean="0"/>
              <a:t>&gt;= </a:t>
            </a:r>
            <a:r>
              <a:rPr lang="pt-BR" dirty="0" smtClean="0"/>
              <a:t>20% </a:t>
            </a:r>
            <a:r>
              <a:rPr lang="pt-BR" dirty="0" smtClean="0"/>
              <a:t>da </a:t>
            </a:r>
            <a:r>
              <a:rPr lang="pt-BR" dirty="0" smtClean="0"/>
              <a:t>linha de base em algum momento após a flebotomia.</a:t>
            </a:r>
            <a:r>
              <a:rPr lang="pt-BR" dirty="0"/>
              <a:t> </a:t>
            </a:r>
            <a:endParaRPr lang="pt-BR" dirty="0" smtClean="0"/>
          </a:p>
          <a:p>
            <a:r>
              <a:rPr lang="pt-BR" dirty="0" smtClean="0"/>
              <a:t>Em </a:t>
            </a:r>
            <a:r>
              <a:rPr lang="pt-BR" dirty="0"/>
              <a:t>apenas dois </a:t>
            </a:r>
            <a:r>
              <a:rPr lang="pt-BR" dirty="0" smtClean="0"/>
              <a:t>momentos de ↓ de </a:t>
            </a:r>
            <a:r>
              <a:rPr lang="pt-BR" dirty="0" smtClean="0"/>
              <a:t>&gt;=20</a:t>
            </a:r>
            <a:r>
              <a:rPr lang="pt-BR" dirty="0" smtClean="0"/>
              <a:t>% </a:t>
            </a:r>
            <a:r>
              <a:rPr lang="pt-BR" dirty="0" smtClean="0"/>
              <a:t>da PAM, rSO2 ↓ </a:t>
            </a:r>
            <a:r>
              <a:rPr lang="pt-BR" dirty="0"/>
              <a:t>20 </a:t>
            </a:r>
            <a:r>
              <a:rPr lang="pt-BR" dirty="0" smtClean="0"/>
              <a:t>pontos ou </a:t>
            </a:r>
            <a:r>
              <a:rPr lang="pt-BR" dirty="0"/>
              <a:t>mais a partir da linha de </a:t>
            </a:r>
            <a:r>
              <a:rPr lang="pt-BR" dirty="0" smtClean="0"/>
              <a:t>base.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- FC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Alterações clinicamente significativas na FC </a:t>
            </a:r>
            <a:r>
              <a:rPr lang="pt-BR" dirty="0" smtClean="0"/>
              <a:t>na </a:t>
            </a:r>
            <a:r>
              <a:rPr lang="pt-BR" dirty="0"/>
              <a:t>maioria </a:t>
            </a:r>
            <a:r>
              <a:rPr lang="pt-BR" dirty="0" smtClean="0"/>
              <a:t>dos casos. </a:t>
            </a:r>
          </a:p>
          <a:p>
            <a:r>
              <a:rPr lang="pt-BR" dirty="0" smtClean="0"/>
              <a:t>03 </a:t>
            </a:r>
            <a:r>
              <a:rPr lang="pt-BR" dirty="0"/>
              <a:t>pacientes tiveram </a:t>
            </a:r>
            <a:r>
              <a:rPr lang="pt-BR" dirty="0" smtClean="0"/>
              <a:t>↑da </a:t>
            </a:r>
            <a:r>
              <a:rPr lang="pt-BR" dirty="0"/>
              <a:t>FC de </a:t>
            </a:r>
            <a:r>
              <a:rPr lang="pt-BR" dirty="0" smtClean="0"/>
              <a:t>&gt;20</a:t>
            </a:r>
            <a:r>
              <a:rPr lang="pt-BR" dirty="0"/>
              <a:t>% da linha de base </a:t>
            </a:r>
            <a:r>
              <a:rPr lang="pt-BR" dirty="0" smtClean="0"/>
              <a:t>30 </a:t>
            </a:r>
            <a:r>
              <a:rPr lang="pt-BR" dirty="0" err="1"/>
              <a:t>min</a:t>
            </a:r>
            <a:r>
              <a:rPr lang="pt-BR" dirty="0"/>
              <a:t> após flebotomia. </a:t>
            </a:r>
            <a:endParaRPr lang="pt-BR" dirty="0" smtClean="0"/>
          </a:p>
          <a:p>
            <a:r>
              <a:rPr lang="pt-BR" dirty="0" smtClean="0"/>
              <a:t>Apesar </a:t>
            </a:r>
            <a:r>
              <a:rPr lang="pt-BR" dirty="0" smtClean="0"/>
              <a:t>do </a:t>
            </a:r>
            <a:r>
              <a:rPr lang="pt-BR" dirty="0" smtClean="0"/>
              <a:t>↑da </a:t>
            </a:r>
            <a:r>
              <a:rPr lang="pt-BR" dirty="0" smtClean="0"/>
              <a:t>FC, </a:t>
            </a:r>
            <a:r>
              <a:rPr lang="pt-BR" dirty="0"/>
              <a:t>nenhum </a:t>
            </a:r>
            <a:r>
              <a:rPr lang="pt-BR" dirty="0" smtClean="0"/>
              <a:t>paciente teve  </a:t>
            </a:r>
            <a:r>
              <a:rPr lang="pt-BR" dirty="0" smtClean="0"/>
              <a:t>↓da rSO2 </a:t>
            </a:r>
            <a:r>
              <a:rPr lang="pt-BR" dirty="0" smtClean="0"/>
              <a:t>&gt;=</a:t>
            </a:r>
            <a:r>
              <a:rPr lang="pt-BR" dirty="0" smtClean="0"/>
              <a:t>20 </a:t>
            </a:r>
            <a:r>
              <a:rPr lang="pt-BR" dirty="0" smtClean="0"/>
              <a:t>pontos </a:t>
            </a:r>
            <a:r>
              <a:rPr lang="pt-BR" dirty="0" smtClean="0"/>
              <a:t>a </a:t>
            </a:r>
            <a:r>
              <a:rPr lang="pt-BR" dirty="0"/>
              <a:t>partir da linha de base.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 – OUTROS PARÂMETROS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pt-BR" dirty="0" err="1" smtClean="0"/>
              <a:t>Lactato</a:t>
            </a:r>
            <a:r>
              <a:rPr lang="pt-BR" dirty="0" smtClean="0"/>
              <a:t> </a:t>
            </a:r>
            <a:r>
              <a:rPr lang="pt-BR" dirty="0" smtClean="0"/>
              <a:t>: ↑ </a:t>
            </a:r>
            <a:r>
              <a:rPr lang="pt-BR" dirty="0" smtClean="0"/>
              <a:t>&gt;=2,00</a:t>
            </a:r>
            <a:r>
              <a:rPr lang="pt-BR" dirty="0" err="1" smtClean="0"/>
              <a:t>mmol</a:t>
            </a:r>
            <a:r>
              <a:rPr lang="pt-BR" dirty="0" smtClean="0"/>
              <a:t>/L </a:t>
            </a:r>
            <a:r>
              <a:rPr lang="pt-BR" dirty="0" smtClean="0"/>
              <a:t>em 01 dos </a:t>
            </a:r>
            <a:r>
              <a:rPr lang="pt-BR" dirty="0"/>
              <a:t>38 pacientes (2,17 </a:t>
            </a:r>
            <a:r>
              <a:rPr lang="pt-BR" dirty="0" err="1" smtClean="0"/>
              <a:t>mmol</a:t>
            </a:r>
            <a:r>
              <a:rPr lang="pt-BR" dirty="0" smtClean="0"/>
              <a:t>/L), sem </a:t>
            </a:r>
            <a:r>
              <a:rPr lang="pt-BR" dirty="0" smtClean="0"/>
              <a:t>↓</a:t>
            </a:r>
            <a:r>
              <a:rPr lang="pt-BR" dirty="0" smtClean="0"/>
              <a:t>da </a:t>
            </a:r>
            <a:r>
              <a:rPr lang="pt-BR" dirty="0" smtClean="0"/>
              <a:t>rSO2 </a:t>
            </a:r>
            <a:r>
              <a:rPr lang="pt-BR" dirty="0" smtClean="0"/>
              <a:t>&gt;=</a:t>
            </a:r>
            <a:r>
              <a:rPr lang="pt-BR" dirty="0" smtClean="0"/>
              <a:t> </a:t>
            </a:r>
            <a:r>
              <a:rPr lang="pt-BR" dirty="0" smtClean="0"/>
              <a:t>20 </a:t>
            </a:r>
            <a:r>
              <a:rPr lang="pt-BR" dirty="0" smtClean="0"/>
              <a:t>pontos de </a:t>
            </a:r>
            <a:r>
              <a:rPr lang="pt-BR" dirty="0" smtClean="0"/>
              <a:t>a </a:t>
            </a:r>
            <a:r>
              <a:rPr lang="pt-BR" dirty="0"/>
              <a:t>partir da linha de base. </a:t>
            </a:r>
            <a:endParaRPr lang="pt-BR" dirty="0" smtClean="0"/>
          </a:p>
          <a:p>
            <a:r>
              <a:rPr lang="pt-BR" dirty="0" smtClean="0"/>
              <a:t>↓do </a:t>
            </a:r>
            <a:r>
              <a:rPr lang="pt-BR" dirty="0"/>
              <a:t>pH foi </a:t>
            </a:r>
            <a:r>
              <a:rPr lang="pt-BR" dirty="0" smtClean="0"/>
              <a:t>&gt; ou = </a:t>
            </a:r>
            <a:r>
              <a:rPr lang="pt-BR" dirty="0"/>
              <a:t>0,05 </a:t>
            </a:r>
            <a:r>
              <a:rPr lang="pt-BR" dirty="0" smtClean="0"/>
              <a:t>em </a:t>
            </a:r>
            <a:r>
              <a:rPr lang="pt-BR" dirty="0"/>
              <a:t>19 </a:t>
            </a:r>
            <a:r>
              <a:rPr lang="pt-BR" dirty="0" smtClean="0"/>
              <a:t>pacientes</a:t>
            </a:r>
            <a:r>
              <a:rPr lang="pt-BR" dirty="0"/>
              <a:t>, com a maior queda sendo 0,12.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rSO2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Depois </a:t>
            </a:r>
            <a:r>
              <a:rPr lang="pt-BR" dirty="0"/>
              <a:t>da flebotomia, rSO2 </a:t>
            </a:r>
            <a:r>
              <a:rPr lang="pt-BR" dirty="0" smtClean="0"/>
              <a:t>↓de </a:t>
            </a:r>
            <a:r>
              <a:rPr lang="pt-BR" dirty="0"/>
              <a:t>74 ± 9 para 68 ± 10 </a:t>
            </a:r>
            <a:r>
              <a:rPr lang="pt-BR" dirty="0" smtClean="0"/>
              <a:t>(p </a:t>
            </a:r>
            <a:r>
              <a:rPr lang="pt-BR" dirty="0"/>
              <a:t>= 0,0197). </a:t>
            </a:r>
            <a:endParaRPr lang="pt-BR" dirty="0" smtClean="0"/>
          </a:p>
          <a:p>
            <a:r>
              <a:rPr lang="pt-BR" dirty="0" smtClean="0"/>
              <a:t>Manteve-se </a:t>
            </a:r>
            <a:r>
              <a:rPr lang="pt-BR" dirty="0" smtClean="0"/>
              <a:t>constante 15’ </a:t>
            </a:r>
            <a:r>
              <a:rPr lang="pt-BR" dirty="0"/>
              <a:t>e </a:t>
            </a:r>
            <a:r>
              <a:rPr lang="pt-BR" dirty="0" smtClean="0"/>
              <a:t>30’ após. </a:t>
            </a:r>
            <a:endParaRPr lang="pt-BR" dirty="0" smtClean="0"/>
          </a:p>
          <a:p>
            <a:r>
              <a:rPr lang="pt-BR" dirty="0" smtClean="0"/>
              <a:t>Em </a:t>
            </a:r>
            <a:r>
              <a:rPr lang="pt-BR" dirty="0"/>
              <a:t>cinco ocasiões envolvendo quatro </a:t>
            </a:r>
            <a:r>
              <a:rPr lang="pt-BR" dirty="0" smtClean="0"/>
              <a:t>pacientes, </a:t>
            </a:r>
            <a:r>
              <a:rPr lang="pt-BR" dirty="0"/>
              <a:t>rSO2 </a:t>
            </a:r>
            <a:r>
              <a:rPr lang="pt-BR" dirty="0" smtClean="0"/>
              <a:t>↓ </a:t>
            </a:r>
            <a:r>
              <a:rPr lang="pt-BR" dirty="0" smtClean="0"/>
              <a:t>&gt;=20 </a:t>
            </a:r>
            <a:r>
              <a:rPr lang="pt-BR" dirty="0"/>
              <a:t>a partir da linha de base. </a:t>
            </a:r>
            <a:endParaRPr lang="pt-BR" dirty="0" smtClean="0"/>
          </a:p>
          <a:p>
            <a:r>
              <a:rPr lang="pt-BR" dirty="0" smtClean="0"/>
              <a:t>Nenhum </a:t>
            </a:r>
            <a:r>
              <a:rPr lang="pt-BR" dirty="0"/>
              <a:t>paciente teve </a:t>
            </a:r>
            <a:r>
              <a:rPr lang="pt-BR" dirty="0" smtClean="0"/>
              <a:t>rSO2 &lt; 45</a:t>
            </a:r>
            <a:r>
              <a:rPr lang="pt-BR" dirty="0"/>
              <a:t>. A menor </a:t>
            </a:r>
            <a:r>
              <a:rPr lang="pt-BR" dirty="0" smtClean="0"/>
              <a:t>leitura </a:t>
            </a:r>
            <a:r>
              <a:rPr lang="pt-BR" dirty="0"/>
              <a:t>foi de 48, </a:t>
            </a:r>
            <a:r>
              <a:rPr lang="pt-BR" dirty="0" smtClean="0"/>
              <a:t>com </a:t>
            </a:r>
            <a:r>
              <a:rPr lang="pt-BR" dirty="0" smtClean="0"/>
              <a:t>↓ </a:t>
            </a:r>
            <a:r>
              <a:rPr lang="pt-BR" dirty="0" smtClean="0"/>
              <a:t>15 da </a:t>
            </a:r>
            <a:r>
              <a:rPr lang="pt-BR" dirty="0"/>
              <a:t>linha de base do rSO2.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↓rSO2 &gt;/= 20: preferencialmente </a:t>
            </a:r>
            <a:r>
              <a:rPr lang="pt-BR" dirty="0"/>
              <a:t>jovens, </a:t>
            </a:r>
            <a:r>
              <a:rPr lang="pt-BR" dirty="0" smtClean="0"/>
              <a:t>baixo peso, dose </a:t>
            </a:r>
            <a:r>
              <a:rPr lang="pt-BR" dirty="0"/>
              <a:t>maior de </a:t>
            </a:r>
            <a:r>
              <a:rPr lang="pt-BR" dirty="0" err="1" smtClean="0"/>
              <a:t>fentanil</a:t>
            </a:r>
            <a:r>
              <a:rPr lang="pt-BR" dirty="0" smtClean="0"/>
              <a:t> ou maior </a:t>
            </a:r>
            <a:r>
              <a:rPr lang="pt-BR" dirty="0"/>
              <a:t>volume de sangue retirado na flebotomia pré-operatória. </a:t>
            </a:r>
            <a:endParaRPr lang="pt-BR" dirty="0" smtClean="0"/>
          </a:p>
          <a:p>
            <a:r>
              <a:rPr lang="pt-BR" dirty="0" err="1"/>
              <a:t>dexmedetomidina</a:t>
            </a:r>
            <a:r>
              <a:rPr lang="pt-BR" dirty="0"/>
              <a:t> </a:t>
            </a:r>
            <a:r>
              <a:rPr lang="pt-BR" dirty="0" smtClean="0"/>
              <a:t>↓ fluxo </a:t>
            </a:r>
            <a:r>
              <a:rPr lang="pt-BR" dirty="0"/>
              <a:t>sanguíneo cerebral (CBF) </a:t>
            </a:r>
            <a:r>
              <a:rPr lang="pt-BR" dirty="0" smtClean="0"/>
              <a:t>e </a:t>
            </a:r>
            <a:r>
              <a:rPr lang="pt-BR" dirty="0"/>
              <a:t>taxa metabólica cerebral de oxigênio (CMRO2</a:t>
            </a:r>
            <a:r>
              <a:rPr lang="pt-BR" dirty="0" smtClean="0"/>
              <a:t>).</a:t>
            </a:r>
          </a:p>
          <a:p>
            <a:r>
              <a:rPr lang="pt-BR" dirty="0" smtClean="0"/>
              <a:t>rSO2 &lt;35</a:t>
            </a:r>
            <a:r>
              <a:rPr lang="pt-BR" dirty="0"/>
              <a:t> </a:t>
            </a:r>
            <a:r>
              <a:rPr lang="pt-BR" dirty="0" smtClean="0"/>
              <a:t>ou &lt;40 por mais de </a:t>
            </a:r>
            <a:r>
              <a:rPr lang="pt-BR" dirty="0" smtClean="0"/>
              <a:t>10’ </a:t>
            </a:r>
            <a:r>
              <a:rPr lang="pt-BR" dirty="0" smtClean="0"/>
              <a:t>pode levar a ↑ </a:t>
            </a:r>
            <a:r>
              <a:rPr lang="pt-BR" dirty="0"/>
              <a:t>deficiências no </a:t>
            </a:r>
            <a:r>
              <a:rPr lang="pt-BR" dirty="0" smtClean="0"/>
              <a:t>MMSE (miniexame </a:t>
            </a:r>
            <a:r>
              <a:rPr lang="pt-BR" dirty="0"/>
              <a:t>do estado </a:t>
            </a:r>
            <a:r>
              <a:rPr lang="pt-BR" dirty="0" smtClean="0"/>
              <a:t>mental) </a:t>
            </a:r>
            <a:r>
              <a:rPr lang="pt-BR" dirty="0"/>
              <a:t>e </a:t>
            </a:r>
            <a:r>
              <a:rPr lang="pt-BR" dirty="0" smtClean="0"/>
              <a:t>ASEM (teste de movimentos oculares).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Flebotomia/</a:t>
            </a:r>
            <a:r>
              <a:rPr lang="pt-BR" dirty="0" err="1" smtClean="0"/>
              <a:t>hemodiluição</a:t>
            </a:r>
            <a:r>
              <a:rPr lang="pt-BR" dirty="0" smtClean="0"/>
              <a:t> antes da cirurgia cardíaca e </a:t>
            </a:r>
            <a:r>
              <a:rPr lang="pt-BR" dirty="0" smtClean="0"/>
              <a:t>CEC </a:t>
            </a:r>
            <a:r>
              <a:rPr lang="pt-BR" dirty="0" smtClean="0"/>
              <a:t>pode ser feita de forma segura e eficaz sem reposição volêmica equivalente. </a:t>
            </a:r>
          </a:p>
          <a:p>
            <a:r>
              <a:rPr lang="pt-BR" dirty="0" smtClean="0"/>
              <a:t>↓ </a:t>
            </a:r>
            <a:r>
              <a:rPr lang="pt-BR" dirty="0" smtClean="0"/>
              <a:t>da </a:t>
            </a:r>
            <a:r>
              <a:rPr lang="pt-BR" dirty="0" err="1" smtClean="0"/>
              <a:t>Hb</a:t>
            </a:r>
            <a:r>
              <a:rPr lang="pt-BR" dirty="0" smtClean="0"/>
              <a:t> </a:t>
            </a:r>
            <a:r>
              <a:rPr lang="pt-BR" dirty="0" smtClean="0"/>
              <a:t>imediatamente após flebotomia decorreu da reposição menor de cristaloide em relação ao sangue removido (0,6 ml/kg  contra 1,0 mL/kg). </a:t>
            </a:r>
          </a:p>
          <a:p>
            <a:r>
              <a:rPr lang="pt-BR" dirty="0" smtClean="0"/>
              <a:t>Não houve ↓ significativo na rSO2 , apesar das alterações de PAM e FC, sugerindo que parâmetros hemodinâmicos são de valor limitado na avaliação da necessidade de reposição </a:t>
            </a:r>
            <a:r>
              <a:rPr lang="pt-BR" dirty="0" err="1" smtClean="0"/>
              <a:t>volêmica</a:t>
            </a:r>
            <a:r>
              <a:rPr lang="pt-BR" dirty="0" smtClean="0"/>
              <a:t> durante flebotomia/</a:t>
            </a:r>
            <a:r>
              <a:rPr lang="pt-BR" dirty="0" err="1" smtClean="0"/>
              <a:t>hemodiluição</a:t>
            </a:r>
            <a:r>
              <a:rPr lang="pt-BR" dirty="0" smtClean="0"/>
              <a:t> pré-operatória.</a:t>
            </a:r>
          </a:p>
          <a:p>
            <a:r>
              <a:rPr lang="pt-BR" dirty="0" smtClean="0"/>
              <a:t>Não houve alterações </a:t>
            </a:r>
            <a:r>
              <a:rPr lang="pt-BR" dirty="0" smtClean="0"/>
              <a:t>significativas de </a:t>
            </a:r>
            <a:r>
              <a:rPr lang="pt-BR" dirty="0"/>
              <a:t>pH ou </a:t>
            </a:r>
            <a:r>
              <a:rPr lang="pt-BR" dirty="0" err="1"/>
              <a:t>lactato</a:t>
            </a:r>
            <a:r>
              <a:rPr lang="pt-BR" dirty="0"/>
              <a:t> sugerindo hipoperfusão </a:t>
            </a:r>
            <a:r>
              <a:rPr lang="pt-BR" dirty="0" smtClean="0"/>
              <a:t> </a:t>
            </a:r>
            <a:r>
              <a:rPr lang="pt-BR" dirty="0" smtClean="0"/>
              <a:t>tecidual</a:t>
            </a:r>
            <a:r>
              <a:rPr lang="pt-BR" dirty="0" smtClean="0"/>
              <a:t>. </a:t>
            </a:r>
            <a:endParaRPr lang="pt-BR" dirty="0" smtClean="0"/>
          </a:p>
          <a:p>
            <a:r>
              <a:rPr lang="pt-BR" dirty="0" smtClean="0"/>
              <a:t>Houve menos </a:t>
            </a:r>
            <a:r>
              <a:rPr lang="pt-BR" dirty="0"/>
              <a:t>tolerância em pacientes mais </a:t>
            </a:r>
            <a:r>
              <a:rPr lang="pt-BR" dirty="0" smtClean="0"/>
              <a:t>jovens e menos pesados, especialmente </a:t>
            </a:r>
            <a:r>
              <a:rPr lang="pt-BR" dirty="0"/>
              <a:t>quando volumes maiores de sangue foram removidos. </a:t>
            </a:r>
            <a:endParaRPr lang="pt-BR" dirty="0" smtClean="0"/>
          </a:p>
          <a:p>
            <a:r>
              <a:rPr lang="pt-BR" dirty="0" smtClean="0"/>
              <a:t>É provável que a </a:t>
            </a:r>
            <a:r>
              <a:rPr lang="pt-BR" dirty="0"/>
              <a:t>tolerância para </a:t>
            </a:r>
            <a:r>
              <a:rPr lang="pt-BR" dirty="0" smtClean="0"/>
              <a:t>a </a:t>
            </a:r>
            <a:r>
              <a:rPr lang="pt-BR" dirty="0" err="1" smtClean="0"/>
              <a:t>hemodiluição</a:t>
            </a:r>
            <a:r>
              <a:rPr lang="pt-BR" dirty="0" smtClean="0"/>
              <a:t> seja </a:t>
            </a:r>
            <a:r>
              <a:rPr lang="pt-BR" dirty="0"/>
              <a:t>maior no estado anestesiado, </a:t>
            </a:r>
            <a:r>
              <a:rPr lang="pt-BR" dirty="0" smtClean="0"/>
              <a:t>pela </a:t>
            </a:r>
            <a:r>
              <a:rPr lang="pt-BR" dirty="0" smtClean="0"/>
              <a:t>↓ </a:t>
            </a:r>
            <a:r>
              <a:rPr lang="pt-BR" dirty="0" smtClean="0"/>
              <a:t>no </a:t>
            </a:r>
            <a:r>
              <a:rPr lang="pt-BR" dirty="0"/>
              <a:t>consumo de </a:t>
            </a:r>
            <a:r>
              <a:rPr lang="pt-BR" dirty="0" smtClean="0"/>
              <a:t>O2 relacionada </a:t>
            </a:r>
            <a:r>
              <a:rPr lang="pt-BR" dirty="0"/>
              <a:t>com a anestesia bem como </a:t>
            </a:r>
            <a:r>
              <a:rPr lang="pt-BR" dirty="0" smtClean="0"/>
              <a:t>↑da </a:t>
            </a:r>
            <a:r>
              <a:rPr lang="pt-BR" dirty="0"/>
              <a:t>PaO2 e </a:t>
            </a:r>
            <a:r>
              <a:rPr lang="pt-BR" dirty="0" err="1" smtClean="0"/>
              <a:t>sat</a:t>
            </a:r>
            <a:r>
              <a:rPr lang="pt-BR" dirty="0" smtClean="0"/>
              <a:t> . O2 </a:t>
            </a:r>
            <a:r>
              <a:rPr lang="pt-BR" dirty="0"/>
              <a:t>devido à administração de oxigênio suplementar.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ARTIGO ORIGINAL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43116"/>
            <a:ext cx="7358113" cy="342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pt-BR" dirty="0" smtClean="0"/>
              <a:t>FATOS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pt-BR" dirty="0"/>
              <a:t>Flebotomia pré-operatória pode minimizar a necessidade de </a:t>
            </a:r>
            <a:r>
              <a:rPr lang="pt-BR" dirty="0" err="1"/>
              <a:t>hemoderivados</a:t>
            </a:r>
            <a:r>
              <a:rPr lang="pt-BR" dirty="0"/>
              <a:t> alogênicos. </a:t>
            </a:r>
            <a:endParaRPr lang="pt-BR" dirty="0" smtClean="0"/>
          </a:p>
          <a:p>
            <a:r>
              <a:rPr lang="pt-BR" dirty="0" smtClean="0"/>
              <a:t>Durante </a:t>
            </a:r>
            <a:r>
              <a:rPr lang="pt-BR" dirty="0"/>
              <a:t>circulação extracorpórea (CEC), </a:t>
            </a:r>
            <a:r>
              <a:rPr lang="pt-BR" dirty="0" smtClean="0"/>
              <a:t>o </a:t>
            </a:r>
            <a:r>
              <a:rPr lang="pt-BR" dirty="0"/>
              <a:t>circuito principal provoca </a:t>
            </a:r>
            <a:r>
              <a:rPr lang="pt-BR" dirty="0" smtClean="0"/>
              <a:t>mais </a:t>
            </a:r>
            <a:r>
              <a:rPr lang="pt-BR" dirty="0" err="1"/>
              <a:t>hemodiluição</a:t>
            </a:r>
            <a:r>
              <a:rPr lang="pt-BR" dirty="0"/>
              <a:t> e níveis </a:t>
            </a:r>
            <a:r>
              <a:rPr lang="pt-BR" dirty="0" smtClean="0"/>
              <a:t>mais </a:t>
            </a:r>
            <a:r>
              <a:rPr lang="pt-BR" dirty="0"/>
              <a:t>baixos de hemoglobina.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DO ESTUDO: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pt-BR" dirty="0"/>
              <a:t>demonstrar que a substituição de volume mínimo após flebotomia pré-operatória pode ser usada com segurança quando guiada por oxigenação cerebral (rSO2) </a:t>
            </a:r>
            <a:r>
              <a:rPr lang="pt-BR" dirty="0" smtClean="0"/>
              <a:t>medida </a:t>
            </a:r>
            <a:r>
              <a:rPr lang="pt-BR" dirty="0"/>
              <a:t>por espectroscopia </a:t>
            </a:r>
            <a:r>
              <a:rPr lang="pt-BR" dirty="0" smtClean="0"/>
              <a:t>próxima do infravermelho </a:t>
            </a:r>
            <a:r>
              <a:rPr lang="pt-BR" dirty="0"/>
              <a:t>(NIRS).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DO ESTUDO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Prospectivo.</a:t>
            </a:r>
          </a:p>
          <a:p>
            <a:r>
              <a:rPr lang="pt-BR" dirty="0" smtClean="0"/>
              <a:t>Pacientes </a:t>
            </a:r>
            <a:r>
              <a:rPr lang="pt-BR" dirty="0"/>
              <a:t>submetidos a</a:t>
            </a:r>
            <a:r>
              <a:rPr lang="pt-BR" dirty="0" smtClean="0"/>
              <a:t> </a:t>
            </a:r>
            <a:r>
              <a:rPr lang="pt-BR" dirty="0"/>
              <a:t>cirurgia para cardiopatia </a:t>
            </a:r>
            <a:r>
              <a:rPr lang="pt-BR" dirty="0" smtClean="0"/>
              <a:t>congênita.</a:t>
            </a:r>
          </a:p>
          <a:p>
            <a:r>
              <a:rPr lang="pt-BR" dirty="0"/>
              <a:t>F</a:t>
            </a:r>
            <a:r>
              <a:rPr lang="pt-BR" dirty="0" smtClean="0"/>
              <a:t>lebotomia pré-operatória e </a:t>
            </a:r>
            <a:r>
              <a:rPr lang="pt-BR" dirty="0" err="1" smtClean="0"/>
              <a:t>hemodiluição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Depois </a:t>
            </a:r>
            <a:r>
              <a:rPr lang="pt-BR" dirty="0"/>
              <a:t>da </a:t>
            </a:r>
            <a:r>
              <a:rPr lang="pt-BR" dirty="0" smtClean="0"/>
              <a:t>flebotomia, </a:t>
            </a:r>
            <a:r>
              <a:rPr lang="pt-BR" dirty="0"/>
              <a:t>reposição de </a:t>
            </a:r>
            <a:r>
              <a:rPr lang="pt-BR" dirty="0" smtClean="0"/>
              <a:t>líquidos </a:t>
            </a:r>
            <a:r>
              <a:rPr lang="pt-BR" dirty="0"/>
              <a:t>guiada pela pressão arterial média (PAM), frequência cardíaca e </a:t>
            </a:r>
            <a:r>
              <a:rPr lang="pt-BR" dirty="0" smtClean="0"/>
              <a:t>rSO2.</a:t>
            </a:r>
          </a:p>
          <a:p>
            <a:r>
              <a:rPr lang="pt-BR" dirty="0" smtClean="0"/>
              <a:t>38 </a:t>
            </a:r>
            <a:r>
              <a:rPr lang="pt-BR" dirty="0"/>
              <a:t>pacientes com idades de </a:t>
            </a:r>
            <a:r>
              <a:rPr lang="pt-BR" dirty="0" smtClean="0"/>
              <a:t>03 </a:t>
            </a:r>
            <a:r>
              <a:rPr lang="pt-BR" dirty="0"/>
              <a:t>meses a 50 anos.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NÃO TRANSFUNDIR?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riscos </a:t>
            </a:r>
            <a:r>
              <a:rPr lang="pt-BR" dirty="0" smtClean="0"/>
              <a:t>potenciais do </a:t>
            </a:r>
            <a:r>
              <a:rPr lang="pt-BR" dirty="0"/>
              <a:t>sangue </a:t>
            </a:r>
            <a:r>
              <a:rPr lang="pt-BR" dirty="0" smtClean="0"/>
              <a:t>alogênico: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infecções sistêmicas;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infecções </a:t>
            </a:r>
            <a:r>
              <a:rPr lang="pt-BR" dirty="0"/>
              <a:t>de </a:t>
            </a:r>
            <a:r>
              <a:rPr lang="pt-BR" dirty="0" smtClean="0"/>
              <a:t>feridas;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imunossupressão</a:t>
            </a:r>
            <a:r>
              <a:rPr lang="pt-BR" dirty="0"/>
              <a:t>, reações </a:t>
            </a:r>
            <a:r>
              <a:rPr lang="pt-BR" dirty="0" smtClean="0"/>
              <a:t>autoimunes;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prolongamento </a:t>
            </a:r>
            <a:r>
              <a:rPr lang="pt-BR" dirty="0"/>
              <a:t>da hospitalização e aumento de </a:t>
            </a:r>
            <a:r>
              <a:rPr lang="pt-BR" dirty="0" smtClean="0"/>
              <a:t>custos;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não aceitação do paciente e familiares po</a:t>
            </a:r>
            <a:r>
              <a:rPr lang="pt-BR" dirty="0" smtClean="0"/>
              <a:t>r </a:t>
            </a:r>
            <a:r>
              <a:rPr lang="pt-BR" dirty="0" smtClean="0"/>
              <a:t>fatores </a:t>
            </a:r>
            <a:r>
              <a:rPr lang="pt-BR" dirty="0" smtClean="0"/>
              <a:t>religiosos e “crenças” (sangue contaminado de propósito, por exemplo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HEMODILUIÇÃO NORMOVOLÊMICA AGUDA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Alternativa à transfusão: parte do </a:t>
            </a:r>
            <a:r>
              <a:rPr lang="pt-BR" dirty="0"/>
              <a:t>sangue total </a:t>
            </a:r>
            <a:r>
              <a:rPr lang="pt-BR" dirty="0" smtClean="0"/>
              <a:t>é </a:t>
            </a:r>
            <a:r>
              <a:rPr lang="pt-BR" dirty="0"/>
              <a:t>removida antes da incisão cirúrgica e reinfundida no </a:t>
            </a:r>
            <a:r>
              <a:rPr lang="pt-BR" dirty="0" smtClean="0"/>
              <a:t>pós-operatório.</a:t>
            </a:r>
          </a:p>
          <a:p>
            <a:r>
              <a:rPr lang="pt-BR" dirty="0" smtClean="0"/>
              <a:t>Mantém a </a:t>
            </a:r>
            <a:r>
              <a:rPr lang="pt-BR" dirty="0" err="1"/>
              <a:t>normovolemia</a:t>
            </a:r>
            <a:r>
              <a:rPr lang="pt-BR" dirty="0"/>
              <a:t>, </a:t>
            </a:r>
            <a:r>
              <a:rPr lang="pt-BR" dirty="0" smtClean="0"/>
              <a:t>mas ocorre </a:t>
            </a:r>
            <a:r>
              <a:rPr lang="pt-BR" dirty="0" err="1" smtClean="0"/>
              <a:t>hemodiluição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Problema: circulação </a:t>
            </a:r>
            <a:r>
              <a:rPr lang="pt-BR" dirty="0"/>
              <a:t>extracorpórea (CEC</a:t>
            </a:r>
            <a:r>
              <a:rPr lang="pt-BR" dirty="0" smtClean="0"/>
              <a:t>) pode levar a </a:t>
            </a:r>
            <a:r>
              <a:rPr lang="pt-BR" dirty="0" err="1" smtClean="0"/>
              <a:t>hemodiluição</a:t>
            </a:r>
            <a:r>
              <a:rPr lang="pt-BR" dirty="0" smtClean="0"/>
              <a:t> secundária pelo circuito. </a:t>
            </a:r>
            <a:endParaRPr lang="pt-BR" dirty="0"/>
          </a:p>
          <a:p>
            <a:r>
              <a:rPr lang="pt-BR" dirty="0" smtClean="0"/>
              <a:t>Pode ser realizada </a:t>
            </a:r>
            <a:r>
              <a:rPr lang="pt-BR" dirty="0" smtClean="0"/>
              <a:t>desde </a:t>
            </a:r>
            <a:r>
              <a:rPr lang="pt-BR" dirty="0"/>
              <a:t>que o </a:t>
            </a:r>
            <a:r>
              <a:rPr lang="pt-BR" dirty="0" err="1"/>
              <a:t>hematócrito</a:t>
            </a:r>
            <a:r>
              <a:rPr lang="pt-BR" dirty="0"/>
              <a:t> pré-operatório esteja </a:t>
            </a:r>
            <a:r>
              <a:rPr lang="pt-BR" dirty="0" smtClean="0"/>
              <a:t>aceitável.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HEMODILUIÇÃO NORMOVOLÊMICA AGUDA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Objetivo: </a:t>
            </a:r>
            <a:r>
              <a:rPr lang="pt-BR" dirty="0"/>
              <a:t>administrar o volume mínimo </a:t>
            </a:r>
            <a:r>
              <a:rPr lang="pt-BR" dirty="0" smtClean="0"/>
              <a:t>necessário.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Parâmetros Utilizados: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ritmo </a:t>
            </a:r>
            <a:r>
              <a:rPr lang="pt-BR" dirty="0"/>
              <a:t>cardíaco (FC</a:t>
            </a:r>
            <a:r>
              <a:rPr lang="pt-BR" dirty="0" smtClean="0"/>
              <a:t>),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pressão </a:t>
            </a:r>
            <a:r>
              <a:rPr lang="pt-BR" dirty="0"/>
              <a:t>arterial média (PAM</a:t>
            </a:r>
            <a:r>
              <a:rPr lang="pt-BR" dirty="0" smtClean="0"/>
              <a:t>),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eletrocardiograma </a:t>
            </a:r>
            <a:r>
              <a:rPr lang="pt-BR" dirty="0"/>
              <a:t>(ECG), 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perfusão </a:t>
            </a:r>
            <a:r>
              <a:rPr lang="pt-BR" dirty="0"/>
              <a:t>de </a:t>
            </a:r>
            <a:r>
              <a:rPr lang="pt-BR" dirty="0" smtClean="0"/>
              <a:t>órgão-alvo: oxigenação </a:t>
            </a:r>
            <a:r>
              <a:rPr lang="pt-BR" dirty="0" smtClean="0"/>
              <a:t>cerebral  </a:t>
            </a:r>
            <a:r>
              <a:rPr lang="pt-BR" dirty="0"/>
              <a:t>(rSO2) </a:t>
            </a:r>
            <a:r>
              <a:rPr lang="pt-BR" dirty="0" smtClean="0"/>
              <a:t>avaliada </a:t>
            </a:r>
            <a:r>
              <a:rPr lang="pt-BR" dirty="0" smtClean="0"/>
              <a:t>pela  </a:t>
            </a:r>
            <a:r>
              <a:rPr lang="pt-BR" dirty="0"/>
              <a:t>espectroscopia próxima </a:t>
            </a:r>
            <a:r>
              <a:rPr lang="pt-BR" dirty="0" smtClean="0"/>
              <a:t>do </a:t>
            </a:r>
            <a:r>
              <a:rPr lang="pt-BR" dirty="0"/>
              <a:t>infravermelho (NIRS).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b="0" dirty="0" smtClean="0"/>
              <a:t>NIRS</a:t>
            </a:r>
            <a:endParaRPr lang="pt-BR" sz="5400" b="0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610744" cy="44973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000" dirty="0" smtClean="0"/>
              <a:t>  Avaliação não invasiva </a:t>
            </a:r>
            <a:r>
              <a:rPr lang="pt-BR" sz="2000" dirty="0"/>
              <a:t>da </a:t>
            </a:r>
            <a:r>
              <a:rPr lang="pt-BR" sz="2000" dirty="0" smtClean="0"/>
              <a:t>função/perfusão cerebral </a:t>
            </a:r>
            <a:r>
              <a:rPr lang="pt-BR" sz="2000" dirty="0"/>
              <a:t>através </a:t>
            </a:r>
            <a:r>
              <a:rPr lang="pt-BR" sz="2000" dirty="0" smtClean="0"/>
              <a:t>da </a:t>
            </a:r>
            <a:r>
              <a:rPr lang="pt-BR" sz="2000" dirty="0"/>
              <a:t>detecção de alterações nas concentrações de </a:t>
            </a:r>
            <a:r>
              <a:rPr lang="pt-BR" sz="2000" dirty="0" err="1" smtClean="0"/>
              <a:t>oxi</a:t>
            </a:r>
            <a:r>
              <a:rPr lang="pt-BR" sz="2000" dirty="0" smtClean="0"/>
              <a:t> e </a:t>
            </a:r>
            <a:r>
              <a:rPr lang="pt-BR" sz="2000" dirty="0" err="1" smtClean="0"/>
              <a:t>deoxi-hemoglobina</a:t>
            </a:r>
            <a:r>
              <a:rPr lang="pt-BR" sz="2000" dirty="0" smtClean="0"/>
              <a:t> </a:t>
            </a:r>
            <a:r>
              <a:rPr lang="pt-BR" sz="2000" dirty="0"/>
              <a:t>no </a:t>
            </a:r>
            <a:r>
              <a:rPr lang="pt-BR" sz="2000" dirty="0" smtClean="0"/>
              <a:t>sangue.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 </a:t>
            </a:r>
            <a:r>
              <a:rPr lang="pt-BR" sz="2000" dirty="0" smtClean="0"/>
              <a:t> </a:t>
            </a:r>
            <a:r>
              <a:rPr lang="pt-BR" sz="2000" dirty="0" smtClean="0"/>
              <a:t>Especialmente útil em cirurgia cardíaca pediátrica.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 Mede </a:t>
            </a:r>
            <a:r>
              <a:rPr lang="pt-BR" sz="2000" dirty="0" smtClean="0"/>
              <a:t>atividade cortical; não serve para o parênquima “profundo”.</a:t>
            </a:r>
            <a:endParaRPr lang="pt-BR" sz="2000" dirty="0"/>
          </a:p>
        </p:txBody>
      </p:sp>
      <p:pic>
        <p:nvPicPr>
          <p:cNvPr id="1026" name="Picture 2" descr="H:\VICENTE\principle_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268760"/>
            <a:ext cx="4628207" cy="3848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1047</Words>
  <Application>Microsoft Office PowerPoint</Application>
  <PresentationFormat>Apresentação na tela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MÉTODOS DE INVESTIGAÇÃO EM HEMODILUIÇÃO NORMOVOLÊMICA  RAL 5856</vt:lpstr>
      <vt:lpstr>ARTIGO ORIGINAL</vt:lpstr>
      <vt:lpstr>FATOS</vt:lpstr>
      <vt:lpstr>OBJETIVO DO ESTUDO:</vt:lpstr>
      <vt:lpstr>CARACTERÍSTICAS DO ESTUDO</vt:lpstr>
      <vt:lpstr>POR QUE NÃO TRANSFUNDIR?</vt:lpstr>
      <vt:lpstr>HEMODILUIÇÃO NORMOVOLÊMICA AGUDA </vt:lpstr>
      <vt:lpstr>HEMODILUIÇÃO NORMOVOLÊMICA AGUDA </vt:lpstr>
      <vt:lpstr>NIRS</vt:lpstr>
      <vt:lpstr>MÉTODOS </vt:lpstr>
      <vt:lpstr>RESULTADOS </vt:lpstr>
      <vt:lpstr>RESULTADOS - PAM</vt:lpstr>
      <vt:lpstr>RESULTADOS - FC</vt:lpstr>
      <vt:lpstr>RESULTADOS – OUTROS PARÂMETROS</vt:lpstr>
      <vt:lpstr>RESULTADOS rSO2</vt:lpstr>
      <vt:lpstr>DISCUSSÃO</vt:lpstr>
      <vt:lpstr>CONCLUSÃO: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DE INVESTIGAÇÃO EM HEMODILUIÇÃO NORMOVOLÊMICA  RAL 5856</dc:title>
  <dc:creator>mauricio moretto</dc:creator>
  <cp:lastModifiedBy>mauricio moretto</cp:lastModifiedBy>
  <cp:revision>26</cp:revision>
  <dcterms:created xsi:type="dcterms:W3CDTF">2015-05-09T21:03:16Z</dcterms:created>
  <dcterms:modified xsi:type="dcterms:W3CDTF">2015-05-15T15:52:04Z</dcterms:modified>
</cp:coreProperties>
</file>