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31"/>
  </p:handoutMasterIdLst>
  <p:sldIdLst>
    <p:sldId id="256" r:id="rId13"/>
    <p:sldId id="257" r:id="rId14"/>
    <p:sldId id="578" r:id="rId15"/>
    <p:sldId id="579" r:id="rId16"/>
    <p:sldId id="585" r:id="rId17"/>
    <p:sldId id="588" r:id="rId18"/>
    <p:sldId id="580" r:id="rId19"/>
    <p:sldId id="581" r:id="rId20"/>
    <p:sldId id="583" r:id="rId21"/>
    <p:sldId id="589" r:id="rId22"/>
    <p:sldId id="584" r:id="rId23"/>
    <p:sldId id="590" r:id="rId24"/>
    <p:sldId id="591" r:id="rId25"/>
    <p:sldId id="569" r:id="rId26"/>
    <p:sldId id="593" r:id="rId27"/>
    <p:sldId id="592" r:id="rId28"/>
    <p:sldId id="594" r:id="rId29"/>
    <p:sldId id="267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196" autoAdjust="0"/>
  </p:normalViewPr>
  <p:slideViewPr>
    <p:cSldViewPr snapToGrid="0" snapToObjects="1">
      <p:cViewPr varScale="1">
        <p:scale>
          <a:sx n="113" d="100"/>
          <a:sy n="113" d="100"/>
        </p:scale>
        <p:origin x="48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7.tmp"/><Relationship Id="rId7" Type="http://schemas.openxmlformats.org/officeDocument/2006/relationships/image" Target="../media/image77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63.png"/><Relationship Id="rId7" Type="http://schemas.openxmlformats.org/officeDocument/2006/relationships/image" Target="../media/image8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1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0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6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5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8.png"/><Relationship Id="rId7" Type="http://schemas.openxmlformats.org/officeDocument/2006/relationships/image" Target="../media/image110.png"/><Relationship Id="rId12" Type="http://schemas.openxmlformats.org/officeDocument/2006/relationships/image" Target="../media/image12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11" Type="http://schemas.openxmlformats.org/officeDocument/2006/relationships/image" Target="../media/image122.png"/><Relationship Id="rId5" Type="http://schemas.openxmlformats.org/officeDocument/2006/relationships/image" Target="../media/image108.png"/><Relationship Id="rId10" Type="http://schemas.openxmlformats.org/officeDocument/2006/relationships/image" Target="../media/image121.png"/><Relationship Id="rId4" Type="http://schemas.openxmlformats.org/officeDocument/2006/relationships/image" Target="../media/image107.png"/><Relationship Id="rId9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8.tmp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tmp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9.tmp"/><Relationship Id="rId7" Type="http://schemas.openxmlformats.org/officeDocument/2006/relationships/image" Target="../media/image22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6.tmp"/><Relationship Id="rId7" Type="http://schemas.openxmlformats.org/officeDocument/2006/relationships/image" Target="../media/image29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27.tmp"/><Relationship Id="rId9" Type="http://schemas.openxmlformats.org/officeDocument/2006/relationships/image" Target="../media/image31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13" Type="http://schemas.openxmlformats.org/officeDocument/2006/relationships/image" Target="../media/image46.png"/><Relationship Id="rId3" Type="http://schemas.openxmlformats.org/officeDocument/2006/relationships/image" Target="../media/image31.tmp"/><Relationship Id="rId7" Type="http://schemas.openxmlformats.org/officeDocument/2006/relationships/image" Target="../media/image34.tmp"/><Relationship Id="rId12" Type="http://schemas.openxmlformats.org/officeDocument/2006/relationships/image" Target="../media/image38.tmp"/><Relationship Id="rId17" Type="http://schemas.openxmlformats.org/officeDocument/2006/relationships/slide" Target="slide9.xml"/><Relationship Id="rId2" Type="http://schemas.openxmlformats.org/officeDocument/2006/relationships/image" Target="../media/image330.png"/><Relationship Id="rId16" Type="http://schemas.openxmlformats.org/officeDocument/2006/relationships/image" Target="../media/image4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tmp"/><Relationship Id="rId11" Type="http://schemas.openxmlformats.org/officeDocument/2006/relationships/image" Target="../media/image27.tmp"/><Relationship Id="rId5" Type="http://schemas.openxmlformats.org/officeDocument/2006/relationships/image" Target="../media/image39.png"/><Relationship Id="rId15" Type="http://schemas.openxmlformats.org/officeDocument/2006/relationships/image" Target="../media/image40.tmp"/><Relationship Id="rId10" Type="http://schemas.openxmlformats.org/officeDocument/2006/relationships/image" Target="../media/image37.tmp"/><Relationship Id="rId4" Type="http://schemas.openxmlformats.org/officeDocument/2006/relationships/image" Target="../media/image32.tmp"/><Relationship Id="rId9" Type="http://schemas.openxmlformats.org/officeDocument/2006/relationships/image" Target="../media/image36.tmp"/><Relationship Id="rId14" Type="http://schemas.openxmlformats.org/officeDocument/2006/relationships/image" Target="../media/image3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4.tmp"/><Relationship Id="rId12" Type="http://schemas.openxmlformats.org/officeDocument/2006/relationships/slide" Target="slide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0.png"/><Relationship Id="rId11" Type="http://schemas.openxmlformats.org/officeDocument/2006/relationships/image" Target="../media/image46.tmp"/><Relationship Id="rId5" Type="http://schemas.openxmlformats.org/officeDocument/2006/relationships/image" Target="../media/image43.tmp"/><Relationship Id="rId10" Type="http://schemas.openxmlformats.org/officeDocument/2006/relationships/image" Target="../media/image45.tmp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mp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47.tmp"/><Relationship Id="rId12" Type="http://schemas.openxmlformats.org/officeDocument/2006/relationships/slide" Target="slide6.xml"/><Relationship Id="rId17" Type="http://schemas.openxmlformats.org/officeDocument/2006/relationships/image" Target="../media/image69.png"/><Relationship Id="rId2" Type="http://schemas.openxmlformats.org/officeDocument/2006/relationships/image" Target="../media/image58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tmp"/><Relationship Id="rId11" Type="http://schemas.openxmlformats.org/officeDocument/2006/relationships/image" Target="../media/image51.tmp"/><Relationship Id="rId5" Type="http://schemas.openxmlformats.org/officeDocument/2006/relationships/image" Target="../media/image61.png"/><Relationship Id="rId15" Type="http://schemas.openxmlformats.org/officeDocument/2006/relationships/image" Target="../media/image52.tmp"/><Relationship Id="rId10" Type="http://schemas.openxmlformats.org/officeDocument/2006/relationships/image" Target="../media/image50.tmp"/><Relationship Id="rId19" Type="http://schemas.openxmlformats.org/officeDocument/2006/relationships/image" Target="../media/image71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4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7" Type="http://schemas.openxmlformats.org/officeDocument/2006/relationships/image" Target="../media/image56.tmp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16 – 23/5: Mínimos quadrados: uso na prática e aplicações.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74A3A-FFDF-982D-B9CD-03211083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60960"/>
            <a:ext cx="6648027" cy="318347"/>
          </a:xfrm>
        </p:spPr>
        <p:txBody>
          <a:bodyPr>
            <a:noAutofit/>
          </a:bodyPr>
          <a:lstStyle/>
          <a:p>
            <a:r>
              <a:rPr lang="pt-BR" sz="2800" dirty="0"/>
              <a:t>exemplo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F613EEB-F9B5-1DB4-CF7E-C93C508BB6E7}"/>
                  </a:ext>
                </a:extLst>
              </p:cNvPr>
              <p:cNvSpPr txBox="1"/>
              <p:nvPr/>
            </p:nvSpPr>
            <p:spPr>
              <a:xfrm>
                <a:off x="115145" y="386249"/>
                <a:ext cx="72102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são os parâmetros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ajustados aos dados</a:t>
                </a:r>
              </a:p>
              <a:p>
                <a:r>
                  <a:rPr lang="pt-BR" b="0" dirty="0"/>
                  <a:t>com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</m:t>
                    </m:r>
                  </m:oMath>
                </a14:m>
                <a:r>
                  <a:rPr lang="pt-BR" dirty="0"/>
                  <a:t>, igual para todos os pontos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F613EEB-F9B5-1DB4-CF7E-C93C508BB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5" y="386249"/>
                <a:ext cx="7210215" cy="646331"/>
              </a:xfrm>
              <a:prstGeom prst="rect">
                <a:avLst/>
              </a:prstGeom>
              <a:blipFill>
                <a:blip r:embed="rId2"/>
                <a:stretch>
                  <a:fillRect l="-761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61A1D065-A20F-AF8A-7EB0-5DD305B3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078" y="406515"/>
            <a:ext cx="1044030" cy="124216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6240550-1AD4-6B18-751D-BE0D62F2B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1102955"/>
            <a:ext cx="2743438" cy="173751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E00E1A9-2BB9-46FF-12F6-5792A4CFE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6" y="2873196"/>
            <a:ext cx="4212236" cy="1530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A929560-4CE8-4A46-C8FC-F85AAF286CB3}"/>
                  </a:ext>
                </a:extLst>
              </p:cNvPr>
              <p:cNvSpPr txBox="1"/>
              <p:nvPr/>
            </p:nvSpPr>
            <p:spPr>
              <a:xfrm>
                <a:off x="4116521" y="1541387"/>
                <a:ext cx="2965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As barras de incerteza</a:t>
                </a:r>
              </a:p>
              <a:p>
                <a:r>
                  <a:rPr lang="pt-BR" dirty="0"/>
                  <a:t>correspondem a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EA929560-4CE8-4A46-C8FC-F85AAF286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21" y="1541387"/>
                <a:ext cx="2965830" cy="646331"/>
              </a:xfrm>
              <a:prstGeom prst="rect">
                <a:avLst/>
              </a:prstGeom>
              <a:blipFill>
                <a:blip r:embed="rId6"/>
                <a:stretch>
                  <a:fillRect l="-1643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4A5267-7446-7B85-BE76-C7A06D2F4DBE}"/>
              </a:ext>
            </a:extLst>
          </p:cNvPr>
          <p:cNvSpPr txBox="1"/>
          <p:nvPr/>
        </p:nvSpPr>
        <p:spPr>
          <a:xfrm>
            <a:off x="4116520" y="2187718"/>
            <a:ext cx="2965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desvios-padrão dos resíduos costumam ser menores que do dado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F9C58E-1614-FD11-FB14-02B879E2D99B}"/>
              </a:ext>
            </a:extLst>
          </p:cNvPr>
          <p:cNvSpPr txBox="1"/>
          <p:nvPr/>
        </p:nvSpPr>
        <p:spPr>
          <a:xfrm>
            <a:off x="4081282" y="3339685"/>
            <a:ext cx="316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diferença entre o </a:t>
            </a:r>
          </a:p>
          <a:p>
            <a:r>
              <a:rPr lang="pt-BR" dirty="0"/>
              <a:t>desvio-padrão do dado </a:t>
            </a:r>
          </a:p>
          <a:p>
            <a:r>
              <a:rPr lang="pt-BR" dirty="0"/>
              <a:t>e o do resíduo </a:t>
            </a:r>
            <a:r>
              <a:rPr lang="pt-BR" dirty="0">
                <a:solidFill>
                  <a:srgbClr val="FF0000"/>
                </a:solidFill>
              </a:rPr>
              <a:t>diminui</a:t>
            </a:r>
            <a:r>
              <a:rPr lang="pt-BR" dirty="0"/>
              <a:t> </a:t>
            </a:r>
          </a:p>
          <a:p>
            <a:r>
              <a:rPr lang="pt-BR" dirty="0"/>
              <a:t>com o número de dados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3715EA0-C154-F493-C840-52A835ACF102}"/>
                  </a:ext>
                </a:extLst>
              </p:cNvPr>
              <p:cNvSpPr txBox="1"/>
              <p:nvPr/>
            </p:nvSpPr>
            <p:spPr>
              <a:xfrm>
                <a:off x="6969695" y="2126458"/>
                <a:ext cx="14530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=−0,98(42)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3715EA0-C154-F493-C840-52A835AC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95" y="2126458"/>
                <a:ext cx="1453090" cy="246221"/>
              </a:xfrm>
              <a:prstGeom prst="rect">
                <a:avLst/>
              </a:prstGeom>
              <a:blipFill>
                <a:blip r:embed="rId7"/>
                <a:stretch>
                  <a:fillRect l="-1255" t="-20000" r="-46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EB26F55-A904-C385-417C-FFDE3D7467C4}"/>
                  </a:ext>
                </a:extLst>
              </p:cNvPr>
              <p:cNvSpPr txBox="1"/>
              <p:nvPr/>
            </p:nvSpPr>
            <p:spPr>
              <a:xfrm>
                <a:off x="7044267" y="2416355"/>
                <a:ext cx="13039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=0,57(12)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EB26F55-A904-C385-417C-FFDE3D746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67" y="2416355"/>
                <a:ext cx="1303947" cy="246221"/>
              </a:xfrm>
              <a:prstGeom prst="rect">
                <a:avLst/>
              </a:prstGeom>
              <a:blipFill>
                <a:blip r:embed="rId8"/>
                <a:stretch>
                  <a:fillRect l="-1878" t="-17073" r="-5164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1800" dirty="0"/>
              <a:t>Quando os dados são correlacionados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6D870D-53CF-E519-DCFB-870E21A4E422}"/>
              </a:ext>
            </a:extLst>
          </p:cNvPr>
          <p:cNvSpPr txBox="1"/>
          <p:nvPr/>
        </p:nvSpPr>
        <p:spPr>
          <a:xfrm>
            <a:off x="243840" y="529552"/>
            <a:ext cx="800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fórmulas foram desenvolvidas de modo a valer quando a </a:t>
            </a:r>
          </a:p>
          <a:p>
            <a:r>
              <a:rPr lang="pt-BR" dirty="0"/>
              <a:t>matriz de covariância não é diagonal.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A2FE760-23CE-9816-A382-9FE7706DA30A}"/>
              </a:ext>
            </a:extLst>
          </p:cNvPr>
          <p:cNvGrpSpPr/>
          <p:nvPr/>
        </p:nvGrpSpPr>
        <p:grpSpPr>
          <a:xfrm>
            <a:off x="243840" y="2473154"/>
            <a:ext cx="6873240" cy="1315356"/>
            <a:chOff x="243840" y="2473154"/>
            <a:chExt cx="6873240" cy="1315356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67A5B1E-4C38-62BF-5E0D-45FD449AF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078" y="2978419"/>
              <a:ext cx="2331922" cy="3048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6444141B-86CA-2CFF-E3AD-413AB09D9A89}"/>
                    </a:ext>
                  </a:extLst>
                </p:cNvPr>
                <p:cNvSpPr txBox="1"/>
                <p:nvPr/>
              </p:nvSpPr>
              <p:spPr>
                <a:xfrm>
                  <a:off x="243840" y="3419178"/>
                  <a:ext cx="6873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Lembre que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pt-BR" dirty="0"/>
                    <a:t>, independente da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dos dados. </a:t>
                  </a:r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6444141B-86CA-2CFF-E3AD-413AB09D9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" y="3419178"/>
                  <a:ext cx="687324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09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9644E2C-ACD7-5B0A-A073-BE63ECE56C47}"/>
                </a:ext>
              </a:extLst>
            </p:cNvPr>
            <p:cNvSpPr txBox="1"/>
            <p:nvPr/>
          </p:nvSpPr>
          <p:spPr>
            <a:xfrm>
              <a:off x="243840" y="2473154"/>
              <a:ext cx="57531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Atenção ao cálculo da soma dos quadrados dos resíduos: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E95F30B8-1DBA-4B04-E219-2585CEF5D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974" y="1632108"/>
            <a:ext cx="2370025" cy="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000" dirty="0"/>
              <a:t>Interpretação dos parâmetros ajustados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B50C16-BD8E-0FA9-FFBA-E862116F8915}"/>
              </a:ext>
            </a:extLst>
          </p:cNvPr>
          <p:cNvSpPr txBox="1"/>
          <p:nvPr/>
        </p:nvSpPr>
        <p:spPr>
          <a:xfrm>
            <a:off x="50800" y="2185167"/>
            <a:ext cx="824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f.d.p</a:t>
            </a:r>
            <a:r>
              <a:rPr lang="pt-BR" dirty="0"/>
              <a:t>. dos dados normal: parâmetros terão </a:t>
            </a:r>
            <a:r>
              <a:rPr lang="pt-BR" dirty="0" err="1"/>
              <a:t>f.d.p</a:t>
            </a:r>
            <a:r>
              <a:rPr lang="pt-BR" dirty="0"/>
              <a:t>. normal, por conta da</a:t>
            </a:r>
          </a:p>
          <a:p>
            <a:r>
              <a:rPr lang="pt-BR" dirty="0"/>
              <a:t>linearidade do estimador de MMQ, qualquer que seja o número de dados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AEFEE8-2C2B-6B68-EC73-AC074B821638}"/>
              </a:ext>
            </a:extLst>
          </p:cNvPr>
          <p:cNvSpPr txBox="1"/>
          <p:nvPr/>
        </p:nvSpPr>
        <p:spPr>
          <a:xfrm>
            <a:off x="0" y="413374"/>
            <a:ext cx="889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f.d.p</a:t>
            </a:r>
            <a:r>
              <a:rPr lang="pt-BR" dirty="0"/>
              <a:t>. dos dados não normal:</a:t>
            </a:r>
          </a:p>
          <a:p>
            <a:r>
              <a:rPr lang="pt-BR" dirty="0">
                <a:solidFill>
                  <a:srgbClr val="0070C0"/>
                </a:solidFill>
              </a:rPr>
              <a:t>Muitos dados: o teorema central do limite </a:t>
            </a:r>
            <a:r>
              <a:rPr lang="pt-BR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pt-BR" dirty="0">
                <a:solidFill>
                  <a:srgbClr val="0070C0"/>
                </a:solidFill>
              </a:rPr>
              <a:t>muito aproximadamente normal; </a:t>
            </a:r>
          </a:p>
          <a:p>
            <a:r>
              <a:rPr lang="pt-BR" dirty="0">
                <a:solidFill>
                  <a:srgbClr val="0070C0"/>
                </a:solidFill>
              </a:rPr>
              <a:t>na maioria dos casos, meia dúzia de graus de liberdade bastam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12FFC2-8720-4E4F-A46B-00279FA075F7}"/>
              </a:ext>
            </a:extLst>
          </p:cNvPr>
          <p:cNvSpPr txBox="1"/>
          <p:nvPr/>
        </p:nvSpPr>
        <p:spPr>
          <a:xfrm>
            <a:off x="0" y="1214849"/>
            <a:ext cx="8346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Poucos dados, com </a:t>
            </a:r>
            <a:r>
              <a:rPr lang="pt-BR" dirty="0" err="1">
                <a:solidFill>
                  <a:srgbClr val="00B050"/>
                </a:solidFill>
              </a:rPr>
              <a:t>f.d.p</a:t>
            </a:r>
            <a:r>
              <a:rPr lang="pt-BR" dirty="0">
                <a:solidFill>
                  <a:srgbClr val="00B050"/>
                </a:solidFill>
              </a:rPr>
              <a:t>. conhecida: os parâmetros são combinações lineares,</a:t>
            </a:r>
          </a:p>
          <a:p>
            <a:r>
              <a:rPr lang="pt-BR" dirty="0">
                <a:solidFill>
                  <a:srgbClr val="00B050"/>
                </a:solidFill>
              </a:rPr>
              <a:t>então o cálculo é possível, assim como uma simulação.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CE4F86-A547-B201-7182-4AB8EAA33FC0}"/>
              </a:ext>
            </a:extLst>
          </p:cNvPr>
          <p:cNvSpPr txBox="1"/>
          <p:nvPr/>
        </p:nvSpPr>
        <p:spPr>
          <a:xfrm>
            <a:off x="0" y="1778348"/>
            <a:ext cx="834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Poucos dados, </a:t>
            </a:r>
            <a:r>
              <a:rPr lang="pt-BR" dirty="0" err="1"/>
              <a:t>f.d.p</a:t>
            </a:r>
            <a:r>
              <a:rPr lang="pt-BR" dirty="0"/>
              <a:t>. desconhecida: só a estimativa e sua matriz de variâncias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3D3130-4E67-346A-9FF1-998D1A39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" y="2996080"/>
            <a:ext cx="2743438" cy="17375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A1E405-7836-7136-D151-AAF199B0B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89" y="2912377"/>
            <a:ext cx="2990625" cy="1839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3AD773C-5681-4E66-AECE-1A3767943D9D}"/>
                  </a:ext>
                </a:extLst>
              </p:cNvPr>
              <p:cNvSpPr txBox="1"/>
              <p:nvPr/>
            </p:nvSpPr>
            <p:spPr>
              <a:xfrm>
                <a:off x="7355841" y="4123974"/>
                <a:ext cx="169269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=−0,98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d>
                    </m:oMath>
                  </m:oMathPara>
                </a14:m>
                <a:endParaRPr lang="pt-BR" sz="1600" b="0" dirty="0"/>
              </a:p>
              <a:p>
                <a:pPr algn="ctr"/>
                <a:r>
                  <a:rPr lang="pt-BR" sz="1600" dirty="0"/>
                  <a:t>este resultado </a:t>
                </a:r>
              </a:p>
              <a:p>
                <a:pPr algn="ctr"/>
                <a:r>
                  <a:rPr lang="pt-BR" sz="1600" dirty="0"/>
                  <a:t>não entra (?)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3AD773C-5681-4E66-AECE-1A3767943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841" y="4123974"/>
                <a:ext cx="1692698" cy="738664"/>
              </a:xfrm>
              <a:prstGeom prst="rect">
                <a:avLst/>
              </a:prstGeom>
              <a:blipFill>
                <a:blip r:embed="rId4"/>
                <a:stretch>
                  <a:fillRect t="-6612" b="-157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C68DCB0-8971-5D17-A0DE-27851F2AD517}"/>
              </a:ext>
            </a:extLst>
          </p:cNvPr>
          <p:cNvGrpSpPr/>
          <p:nvPr/>
        </p:nvGrpSpPr>
        <p:grpSpPr>
          <a:xfrm>
            <a:off x="5791200" y="3741724"/>
            <a:ext cx="2131769" cy="715129"/>
            <a:chOff x="5791200" y="3741724"/>
            <a:chExt cx="2131769" cy="715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06531C1-BBC0-8F71-B0F5-F9CA2B325555}"/>
                    </a:ext>
                  </a:extLst>
                </p:cNvPr>
                <p:cNvSpPr txBox="1"/>
                <p:nvPr/>
              </p:nvSpPr>
              <p:spPr>
                <a:xfrm>
                  <a:off x="6619022" y="3741724"/>
                  <a:ext cx="130394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=0,57(12)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06531C1-BBC0-8F71-B0F5-F9CA2B325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022" y="3741724"/>
                  <a:ext cx="1303947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869" t="-20000" r="-4673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2C54C916-8320-8C88-1FC7-72117DF4CCDD}"/>
                </a:ext>
              </a:extLst>
            </p:cNvPr>
            <p:cNvCxnSpPr/>
            <p:nvPr/>
          </p:nvCxnSpPr>
          <p:spPr>
            <a:xfrm flipH="1">
              <a:off x="5791200" y="4036907"/>
              <a:ext cx="738293" cy="41994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C4393375-A859-8CD0-280C-FF6D86CE9E4A}"/>
              </a:ext>
            </a:extLst>
          </p:cNvPr>
          <p:cNvGrpSpPr/>
          <p:nvPr/>
        </p:nvGrpSpPr>
        <p:grpSpPr>
          <a:xfrm>
            <a:off x="5478905" y="2813638"/>
            <a:ext cx="2193482" cy="1840808"/>
            <a:chOff x="5478905" y="2813638"/>
            <a:chExt cx="2193482" cy="1840808"/>
          </a:xfrm>
        </p:grpSpPr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72E061B6-78D1-4F79-A3A8-74BBDCC48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7772" y="2912377"/>
              <a:ext cx="714974" cy="178260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0A35AEFA-55A4-7173-2633-F9D1DFD47761}"/>
                    </a:ext>
                  </a:extLst>
                </p:cNvPr>
                <p:cNvSpPr txBox="1"/>
                <p:nvPr/>
              </p:nvSpPr>
              <p:spPr>
                <a:xfrm>
                  <a:off x="6416466" y="2813638"/>
                  <a:ext cx="12559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=0,5</m:t>
                        </m:r>
                      </m:oMath>
                    </m:oMathPara>
                  </a14:m>
                  <a:endParaRPr lang="pt-BR" b="0" dirty="0"/>
                </a:p>
              </p:txBody>
            </p:sp>
          </mc:Choice>
          <mc:Fallback xmlns="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0A35AEFA-55A4-7173-2633-F9D1DFD47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466" y="2813638"/>
                  <a:ext cx="125592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369" r="-4369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DBFBA4AE-1527-3DAB-2A9B-DEC07EC7ADE4}"/>
                </a:ext>
              </a:extLst>
            </p:cNvPr>
            <p:cNvCxnSpPr/>
            <p:nvPr/>
          </p:nvCxnSpPr>
          <p:spPr>
            <a:xfrm>
              <a:off x="5478905" y="3050614"/>
              <a:ext cx="0" cy="16038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16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7C563658-7B17-F006-5DB0-66742ADC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756" y="2080058"/>
            <a:ext cx="3515393" cy="24842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000" dirty="0"/>
              <a:t>Interpretação dos parâmetros ajustados – dados normais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3D3130-4E67-346A-9FF1-998D1A393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05" y="533186"/>
            <a:ext cx="2743438" cy="173751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502559-5F78-8E26-C35B-B81EE8617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" y="2167737"/>
            <a:ext cx="3395052" cy="2399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728667-3C8D-F1F9-6353-16A6A0D964F3}"/>
                  </a:ext>
                </a:extLst>
              </p:cNvPr>
              <p:cNvSpPr txBox="1"/>
              <p:nvPr/>
            </p:nvSpPr>
            <p:spPr>
              <a:xfrm>
                <a:off x="545253" y="2369959"/>
                <a:ext cx="13313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=2×0,13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728667-3C8D-F1F9-6353-16A6A0D9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3" y="2369959"/>
                <a:ext cx="1331326" cy="276999"/>
              </a:xfrm>
              <a:prstGeom prst="rect">
                <a:avLst/>
              </a:prstGeom>
              <a:blipFill>
                <a:blip r:embed="rId5"/>
                <a:stretch>
                  <a:fillRect l="-3653" r="-411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D765E28-7B5C-63BE-5EAB-CA3F7B0FC9FA}"/>
                  </a:ext>
                </a:extLst>
              </p:cNvPr>
              <p:cNvSpPr txBox="1"/>
              <p:nvPr/>
            </p:nvSpPr>
            <p:spPr>
              <a:xfrm>
                <a:off x="7547418" y="2495827"/>
                <a:ext cx="13313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=2×0,01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D765E28-7B5C-63BE-5EAB-CA3F7B0FC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18" y="2495827"/>
                <a:ext cx="1331326" cy="276999"/>
              </a:xfrm>
              <a:prstGeom prst="rect">
                <a:avLst/>
              </a:prstGeom>
              <a:blipFill>
                <a:blip r:embed="rId6"/>
                <a:stretch>
                  <a:fillRect l="-3670" r="-4587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1CA7360-EB90-1957-DE90-5D496AC6FBFD}"/>
              </a:ext>
            </a:extLst>
          </p:cNvPr>
          <p:cNvGrpSpPr/>
          <p:nvPr/>
        </p:nvGrpSpPr>
        <p:grpSpPr>
          <a:xfrm>
            <a:off x="1918673" y="1459828"/>
            <a:ext cx="1424134" cy="376466"/>
            <a:chOff x="1918673" y="1459828"/>
            <a:chExt cx="1424134" cy="376466"/>
          </a:xfrm>
        </p:grpSpPr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22C291D1-EE7E-E96B-27BF-9877D4AC9560}"/>
                </a:ext>
              </a:extLst>
            </p:cNvPr>
            <p:cNvCxnSpPr/>
            <p:nvPr/>
          </p:nvCxnSpPr>
          <p:spPr>
            <a:xfrm>
              <a:off x="2106118" y="1836294"/>
              <a:ext cx="123668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ADD94D41-FEC5-672A-F47F-49925EA7EC99}"/>
                    </a:ext>
                  </a:extLst>
                </p:cNvPr>
                <p:cNvSpPr txBox="1"/>
                <p:nvPr/>
              </p:nvSpPr>
              <p:spPr>
                <a:xfrm>
                  <a:off x="1918673" y="1459828"/>
                  <a:ext cx="14237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=−0,5</m:t>
                        </m:r>
                      </m:oMath>
                    </m:oMathPara>
                  </a14:m>
                  <a:endParaRPr lang="pt-BR" b="0" dirty="0"/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ADD94D41-FEC5-672A-F47F-49925EA7E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673" y="1459828"/>
                  <a:ext cx="142372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863" r="-4292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0D7980F-5381-AD29-3B82-3350E3E4ABE9}"/>
              </a:ext>
            </a:extLst>
          </p:cNvPr>
          <p:cNvGrpSpPr/>
          <p:nvPr/>
        </p:nvGrpSpPr>
        <p:grpSpPr>
          <a:xfrm>
            <a:off x="3612630" y="1686393"/>
            <a:ext cx="3331429" cy="2608289"/>
            <a:chOff x="3612630" y="1686393"/>
            <a:chExt cx="3331429" cy="2608289"/>
          </a:xfrm>
        </p:grpSpPr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47B848A8-A15F-8E9B-1717-F28645E4D3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12630" y="1686393"/>
              <a:ext cx="3331429" cy="26082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82214229-43C2-4C05-275F-B198D5C4B2A1}"/>
                    </a:ext>
                  </a:extLst>
                </p:cNvPr>
                <p:cNvSpPr txBox="1"/>
                <p:nvPr/>
              </p:nvSpPr>
              <p:spPr>
                <a:xfrm>
                  <a:off x="4775795" y="2254484"/>
                  <a:ext cx="12505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=0,0</m:t>
                        </m:r>
                      </m:oMath>
                    </m:oMathPara>
                  </a14:m>
                  <a:endParaRPr lang="pt-BR" b="0" dirty="0"/>
                </a:p>
              </p:txBody>
            </p:sp>
          </mc:Choice>
          <mc:Fallback xmlns=""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82214229-43C2-4C05-275F-B198D5C4B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795" y="2254484"/>
                  <a:ext cx="125059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883" r="-3883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25831D-260E-E0F9-2CE9-56AD5B0DC595}"/>
                  </a:ext>
                </a:extLst>
              </p:cNvPr>
              <p:cNvSpPr txBox="1"/>
              <p:nvPr/>
            </p:nvSpPr>
            <p:spPr>
              <a:xfrm>
                <a:off x="7005435" y="682611"/>
                <a:ext cx="169269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=0,57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pt-BR" sz="1600" b="0" dirty="0"/>
              </a:p>
              <a:p>
                <a:pPr algn="ctr"/>
                <a:r>
                  <a:rPr lang="pt-BR" sz="1600" dirty="0"/>
                  <a:t>este resultado </a:t>
                </a:r>
              </a:p>
              <a:p>
                <a:pPr algn="ctr"/>
                <a:r>
                  <a:rPr lang="pt-BR" sz="1600" dirty="0"/>
                  <a:t>não entra (?)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25831D-260E-E0F9-2CE9-56AD5B0DC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35" y="682611"/>
                <a:ext cx="1692698" cy="738664"/>
              </a:xfrm>
              <a:prstGeom prst="rect">
                <a:avLst/>
              </a:prstGeom>
              <a:blipFill>
                <a:blip r:embed="rId9"/>
                <a:stretch>
                  <a:fillRect t="-6612" b="-157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A66955E-5FDF-1BF7-B721-2A1E96A93209}"/>
                  </a:ext>
                </a:extLst>
              </p:cNvPr>
              <p:cNvSpPr txBox="1"/>
              <p:nvPr/>
            </p:nvSpPr>
            <p:spPr>
              <a:xfrm>
                <a:off x="1876579" y="946468"/>
                <a:ext cx="14530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=−0,98(42)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A66955E-5FDF-1BF7-B721-2A1E96A93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79" y="946468"/>
                <a:ext cx="1453090" cy="246221"/>
              </a:xfrm>
              <a:prstGeom prst="rect">
                <a:avLst/>
              </a:prstGeom>
              <a:blipFill>
                <a:blip r:embed="rId10"/>
                <a:stretch>
                  <a:fillRect l="-1681" t="-17073" r="-4622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A9225C9A-6B12-9753-7C69-DFF8658A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7" y="1811571"/>
            <a:ext cx="2743438" cy="1737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000" dirty="0"/>
              <a:t>Interpretação dos parâmetros ajustados – efeito da covariância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10205B-89A0-7B85-1CAB-4242B42E2046}"/>
                  </a:ext>
                </a:extLst>
              </p:cNvPr>
              <p:cNvSpPr txBox="1"/>
              <p:nvPr/>
            </p:nvSpPr>
            <p:spPr>
              <a:xfrm>
                <a:off x="221456" y="409433"/>
                <a:ext cx="14530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=−0,98(42)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10205B-89A0-7B85-1CAB-4242B42E2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6" y="409433"/>
                <a:ext cx="1453090" cy="246221"/>
              </a:xfrm>
              <a:prstGeom prst="rect">
                <a:avLst/>
              </a:prstGeom>
              <a:blipFill>
                <a:blip r:embed="rId3"/>
                <a:stretch>
                  <a:fillRect l="-1255" t="-17073" r="-4603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C372AF9-807B-502C-A7CC-B8262C338E9D}"/>
                  </a:ext>
                </a:extLst>
              </p:cNvPr>
              <p:cNvSpPr txBox="1"/>
              <p:nvPr/>
            </p:nvSpPr>
            <p:spPr>
              <a:xfrm>
                <a:off x="208566" y="666554"/>
                <a:ext cx="13039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=0,57(12)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C372AF9-807B-502C-A7CC-B8262C338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6" y="666554"/>
                <a:ext cx="1303947" cy="246221"/>
              </a:xfrm>
              <a:prstGeom prst="rect">
                <a:avLst/>
              </a:prstGeom>
              <a:blipFill>
                <a:blip r:embed="rId4"/>
                <a:stretch>
                  <a:fillRect l="-1402" t="-17073" r="-5140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6811BE-F973-5C14-0F98-9A4BAAF5E554}"/>
                  </a:ext>
                </a:extLst>
              </p:cNvPr>
              <p:cNvSpPr txBox="1"/>
              <p:nvPr/>
            </p:nvSpPr>
            <p:spPr>
              <a:xfrm>
                <a:off x="208566" y="934673"/>
                <a:ext cx="2157001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,176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−0,048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−0,048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0,016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6811BE-F973-5C14-0F98-9A4BAAF5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6" y="934673"/>
                <a:ext cx="2157001" cy="436658"/>
              </a:xfrm>
              <a:prstGeom prst="rect">
                <a:avLst/>
              </a:prstGeom>
              <a:blipFill>
                <a:blip r:embed="rId5"/>
                <a:stretch>
                  <a:fillRect l="-1695" t="-1389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A7924E2-15BF-7BB1-1CFA-3A094D7BE267}"/>
                  </a:ext>
                </a:extLst>
              </p:cNvPr>
              <p:cNvSpPr txBox="1"/>
              <p:nvPr/>
            </p:nvSpPr>
            <p:spPr>
              <a:xfrm>
                <a:off x="250720" y="1428838"/>
                <a:ext cx="9693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=−0,90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A7924E2-15BF-7BB1-1CFA-3A094D7B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0" y="1428838"/>
                <a:ext cx="969304" cy="246221"/>
              </a:xfrm>
              <a:prstGeom prst="rect">
                <a:avLst/>
              </a:prstGeom>
              <a:blipFill>
                <a:blip r:embed="rId6"/>
                <a:stretch>
                  <a:fillRect l="-5031" r="-4403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B365B42-617A-3FD1-86CD-910740E84919}"/>
                  </a:ext>
                </a:extLst>
              </p:cNvPr>
              <p:cNvSpPr txBox="1"/>
              <p:nvPr/>
            </p:nvSpPr>
            <p:spPr>
              <a:xfrm>
                <a:off x="649706" y="1876897"/>
                <a:ext cx="1811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B365B42-617A-3FD1-86CD-910740E84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6" y="1876897"/>
                <a:ext cx="181186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0D22FE1-4DA1-3068-1824-797DDED6D422}"/>
              </a:ext>
            </a:extLst>
          </p:cNvPr>
          <p:cNvGrpSpPr/>
          <p:nvPr/>
        </p:nvGrpSpPr>
        <p:grpSpPr>
          <a:xfrm>
            <a:off x="2862706" y="370387"/>
            <a:ext cx="3002563" cy="3177802"/>
            <a:chOff x="2862706" y="884935"/>
            <a:chExt cx="3002563" cy="3177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243651A2-EE28-1BCC-E4E8-1E6F5A1927FE}"/>
                    </a:ext>
                  </a:extLst>
                </p:cNvPr>
                <p:cNvSpPr txBox="1"/>
                <p:nvPr/>
              </p:nvSpPr>
              <p:spPr>
                <a:xfrm>
                  <a:off x="2862706" y="884935"/>
                  <a:ext cx="3002563" cy="349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Hipótese: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pt-BR" sz="1600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pt-BR" sz="1600" dirty="0"/>
                    <a:t>,5 </a:t>
                  </a:r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243651A2-EE28-1BCC-E4E8-1E6F5A192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2706" y="884935"/>
                  <a:ext cx="3002563" cy="349326"/>
                </a:xfrm>
                <a:prstGeom prst="rect">
                  <a:avLst/>
                </a:prstGeom>
                <a:blipFill>
                  <a:blip r:embed="rId8"/>
                  <a:stretch>
                    <a:fillRect l="-1220" t="-5263" b="-1929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5F23830-D995-7579-4AB3-885883D0F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11190" y="1195845"/>
              <a:ext cx="2743438" cy="2866892"/>
            </a:xfrm>
            <a:prstGeom prst="rect">
              <a:avLst/>
            </a:prstGeom>
          </p:spPr>
        </p:pic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2D8549C7-B95C-E94A-976C-13365E8C87E6}"/>
              </a:ext>
            </a:extLst>
          </p:cNvPr>
          <p:cNvGrpSpPr/>
          <p:nvPr/>
        </p:nvGrpSpPr>
        <p:grpSpPr>
          <a:xfrm>
            <a:off x="5953761" y="364801"/>
            <a:ext cx="3219908" cy="3217261"/>
            <a:chOff x="5953761" y="879349"/>
            <a:chExt cx="3219908" cy="3217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10A757F7-32E0-F7B8-49FB-518D8D49EA91}"/>
                    </a:ext>
                  </a:extLst>
                </p:cNvPr>
                <p:cNvSpPr txBox="1"/>
                <p:nvPr/>
              </p:nvSpPr>
              <p:spPr>
                <a:xfrm>
                  <a:off x="5953761" y="879349"/>
                  <a:ext cx="321990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Hipótese: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=−0,5</m:t>
                      </m:r>
                    </m:oMath>
                  </a14:m>
                  <a:r>
                    <a:rPr lang="pt-BR" sz="1600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pt-BR" sz="1600" dirty="0"/>
                    <a:t>,5 </a:t>
                  </a:r>
                </a:p>
              </p:txBody>
            </p:sp>
          </mc:Choice>
          <mc:Fallback xmlns="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10A757F7-32E0-F7B8-49FB-518D8D49E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761" y="879349"/>
                  <a:ext cx="3219908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1136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6AD62F2F-59A8-C223-4A75-74039BD3A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91996" y="1206856"/>
              <a:ext cx="2743438" cy="28897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alão de Fala: Retângulo 28">
                <a:extLst>
                  <a:ext uri="{FF2B5EF4-FFF2-40B4-BE49-F238E27FC236}">
                    <a16:creationId xmlns:a16="http://schemas.microsoft.com/office/drawing/2014/main" id="{523E42A8-60DB-ED04-BA8E-FB04742D3699}"/>
                  </a:ext>
                </a:extLst>
              </p:cNvPr>
              <p:cNvSpPr/>
              <p:nvPr/>
            </p:nvSpPr>
            <p:spPr>
              <a:xfrm>
                <a:off x="3278032" y="2726492"/>
                <a:ext cx="1070886" cy="589280"/>
              </a:xfrm>
              <a:prstGeom prst="wedgeRectCallout">
                <a:avLst>
                  <a:gd name="adj1" fmla="val -35823"/>
                  <a:gd name="adj2" fmla="val -183477"/>
                </a:avLst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Balão de Fala: Retângulo 28">
                <a:extLst>
                  <a:ext uri="{FF2B5EF4-FFF2-40B4-BE49-F238E27FC236}">
                    <a16:creationId xmlns:a16="http://schemas.microsoft.com/office/drawing/2014/main" id="{523E42A8-60DB-ED04-BA8E-FB04742D3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32" y="2726492"/>
                <a:ext cx="1070886" cy="589280"/>
              </a:xfrm>
              <a:prstGeom prst="wedgeRectCallout">
                <a:avLst>
                  <a:gd name="adj1" fmla="val -35823"/>
                  <a:gd name="adj2" fmla="val -18347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alão de Fala: Retângulo 29">
                <a:extLst>
                  <a:ext uri="{FF2B5EF4-FFF2-40B4-BE49-F238E27FC236}">
                    <a16:creationId xmlns:a16="http://schemas.microsoft.com/office/drawing/2014/main" id="{7027B663-A545-EDA0-ADBF-E2F15DE64738}"/>
                  </a:ext>
                </a:extLst>
              </p:cNvPr>
              <p:cNvSpPr/>
              <p:nvPr/>
            </p:nvSpPr>
            <p:spPr>
              <a:xfrm>
                <a:off x="6492829" y="2726492"/>
                <a:ext cx="998478" cy="457200"/>
              </a:xfrm>
              <a:prstGeom prst="wedgeRectCallout">
                <a:avLst>
                  <a:gd name="adj1" fmla="val 19479"/>
                  <a:gd name="adj2" fmla="val -219543"/>
                </a:avLst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=0,26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Balão de Fala: Retângulo 29">
                <a:extLst>
                  <a:ext uri="{FF2B5EF4-FFF2-40B4-BE49-F238E27FC236}">
                    <a16:creationId xmlns:a16="http://schemas.microsoft.com/office/drawing/2014/main" id="{7027B663-A545-EDA0-ADBF-E2F15DE64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829" y="2726492"/>
                <a:ext cx="998478" cy="457200"/>
              </a:xfrm>
              <a:prstGeom prst="wedgeRectCallout">
                <a:avLst>
                  <a:gd name="adj1" fmla="val 19479"/>
                  <a:gd name="adj2" fmla="val -219543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C4E1F0B-D926-2DD7-75CE-D68C5AF77434}"/>
              </a:ext>
            </a:extLst>
          </p:cNvPr>
          <p:cNvGrpSpPr/>
          <p:nvPr/>
        </p:nvGrpSpPr>
        <p:grpSpPr>
          <a:xfrm>
            <a:off x="0" y="3468155"/>
            <a:ext cx="8366569" cy="794000"/>
            <a:chOff x="225649" y="3968801"/>
            <a:chExt cx="8366569" cy="79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96CDD37B-5545-91C8-5A8C-2BE68781FD62}"/>
                    </a:ext>
                  </a:extLst>
                </p:cNvPr>
                <p:cNvSpPr txBox="1"/>
                <p:nvPr/>
              </p:nvSpPr>
              <p:spPr>
                <a:xfrm>
                  <a:off x="225649" y="3968801"/>
                  <a:ext cx="3378810" cy="794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nary>
                          <m:naryPr>
                            <m:limLoc m:val="undOvr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brk m:alnAt="24"/>
                              </m:r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  <m:sup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</m:e>
                            </m:d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96CDD37B-5545-91C8-5A8C-2BE68781F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649" y="3968801"/>
                  <a:ext cx="3378810" cy="794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56C20E17-6341-0FF2-9600-B254D25CF82B}"/>
                    </a:ext>
                  </a:extLst>
                </p:cNvPr>
                <p:cNvSpPr txBox="1"/>
                <p:nvPr/>
              </p:nvSpPr>
              <p:spPr>
                <a:xfrm>
                  <a:off x="4343298" y="4275258"/>
                  <a:ext cx="424892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>
                      <a:ea typeface="Cambria Math" panose="02040503050406030204" pitchFamily="18" charset="0"/>
                    </a:rPr>
                    <a:t>com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</m:e>
                          </m:d>
                        </m:e>
                      </m:d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56C20E17-6341-0FF2-9600-B254D25CF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298" y="4275258"/>
                  <a:ext cx="4248920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3013" t="-25000" b="-5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EE4786-F396-0283-5A00-4FA79578C5EA}"/>
              </a:ext>
            </a:extLst>
          </p:cNvPr>
          <p:cNvSpPr/>
          <p:nvPr/>
        </p:nvSpPr>
        <p:spPr>
          <a:xfrm>
            <a:off x="4454193" y="1031236"/>
            <a:ext cx="1137482" cy="413504"/>
          </a:xfrm>
          <a:prstGeom prst="wedgeRoundRectCallout">
            <a:avLst>
              <a:gd name="adj1" fmla="val -47629"/>
              <a:gd name="adj2" fmla="val 196818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hipótese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6B85B55E-5C8D-7FAD-6BBC-0D0A93EF1FF3}"/>
              </a:ext>
            </a:extLst>
          </p:cNvPr>
          <p:cNvSpPr/>
          <p:nvPr/>
        </p:nvSpPr>
        <p:spPr>
          <a:xfrm>
            <a:off x="7672387" y="1013302"/>
            <a:ext cx="1137482" cy="413504"/>
          </a:xfrm>
          <a:prstGeom prst="wedgeRoundRectCallout">
            <a:avLst>
              <a:gd name="adj1" fmla="val -47629"/>
              <a:gd name="adj2" fmla="val 196818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hipótese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9605C3-4F23-5BF4-5E96-A019AA91250C}"/>
              </a:ext>
            </a:extLst>
          </p:cNvPr>
          <p:cNvSpPr txBox="1"/>
          <p:nvPr/>
        </p:nvSpPr>
        <p:spPr>
          <a:xfrm>
            <a:off x="155864" y="4230439"/>
            <a:ext cx="882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caso em que a </a:t>
            </a:r>
            <a:r>
              <a:rPr lang="pt-BR" dirty="0" err="1"/>
              <a:t>f.d.p</a:t>
            </a:r>
            <a:r>
              <a:rPr lang="pt-BR" dirty="0"/>
              <a:t>. das estimativas pode ser considerada normal,</a:t>
            </a:r>
          </a:p>
          <a:p>
            <a:r>
              <a:rPr lang="pt-BR" dirty="0"/>
              <a:t>tem uma saída numérica mais simples, mas a integral acima funciona sempre.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F1AD28B-BE7A-E3BF-C3F5-6E560F41F6F6}"/>
                  </a:ext>
                </a:extLst>
              </p:cNvPr>
              <p:cNvSpPr txBox="1"/>
              <p:nvPr/>
            </p:nvSpPr>
            <p:spPr>
              <a:xfrm>
                <a:off x="5789725" y="3243805"/>
                <a:ext cx="283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F1AD28B-BE7A-E3BF-C3F5-6E560F41F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25" y="3243805"/>
                <a:ext cx="283154" cy="276999"/>
              </a:xfrm>
              <a:prstGeom prst="rect">
                <a:avLst/>
              </a:prstGeom>
              <a:blipFill>
                <a:blip r:embed="rId16"/>
                <a:stretch>
                  <a:fillRect l="-13043" t="-23913" r="-50000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DE920AF-C6AF-3A89-A45A-7EED3EA6C91A}"/>
                  </a:ext>
                </a:extLst>
              </p:cNvPr>
              <p:cNvSpPr txBox="1"/>
              <p:nvPr/>
            </p:nvSpPr>
            <p:spPr>
              <a:xfrm>
                <a:off x="8890515" y="3243804"/>
                <a:ext cx="283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DE920AF-C6AF-3A89-A45A-7EED3EA6C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515" y="3243804"/>
                <a:ext cx="283154" cy="276999"/>
              </a:xfrm>
              <a:prstGeom prst="rect">
                <a:avLst/>
              </a:prstGeom>
              <a:blipFill>
                <a:blip r:embed="rId17"/>
                <a:stretch>
                  <a:fillRect l="-12766" t="-23913" r="-48936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2413CF7-8B59-E7C3-FFDA-A55E845FC902}"/>
                  </a:ext>
                </a:extLst>
              </p:cNvPr>
              <p:cNvSpPr txBox="1"/>
              <p:nvPr/>
            </p:nvSpPr>
            <p:spPr>
              <a:xfrm>
                <a:off x="4382909" y="641088"/>
                <a:ext cx="28847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2413CF7-8B59-E7C3-FFDA-A55E845F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909" y="641088"/>
                <a:ext cx="288477" cy="276999"/>
              </a:xfrm>
              <a:prstGeom prst="rect">
                <a:avLst/>
              </a:prstGeom>
              <a:blipFill>
                <a:blip r:embed="rId18"/>
                <a:stretch>
                  <a:fillRect l="-12766" t="-23913" r="-48936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 animBg="1"/>
      <p:bldP spid="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97E1774-8DF5-4051-BEB0-B42D776D3D50}"/>
              </a:ext>
            </a:extLst>
          </p:cNvPr>
          <p:cNvGrpSpPr/>
          <p:nvPr/>
        </p:nvGrpSpPr>
        <p:grpSpPr>
          <a:xfrm>
            <a:off x="81279" y="1590924"/>
            <a:ext cx="6978243" cy="2475952"/>
            <a:chOff x="1110442" y="1738359"/>
            <a:chExt cx="6978243" cy="2475952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FCC4D8D-9E9F-9DBC-D721-CBFBC9FE241C}"/>
                </a:ext>
              </a:extLst>
            </p:cNvPr>
            <p:cNvGrpSpPr/>
            <p:nvPr/>
          </p:nvGrpSpPr>
          <p:grpSpPr>
            <a:xfrm>
              <a:off x="1110442" y="1738359"/>
              <a:ext cx="6858594" cy="2475952"/>
              <a:chOff x="289097" y="2097712"/>
              <a:chExt cx="6858594" cy="2475952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4763C3CF-C380-0B1F-AD96-037F2A5AC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097" y="2097712"/>
                <a:ext cx="6858594" cy="247595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9B2CE806-DC5F-C9B1-B216-2AC863C63DC3}"/>
                      </a:ext>
                    </a:extLst>
                  </p:cNvPr>
                  <p:cNvSpPr txBox="1"/>
                  <p:nvPr/>
                </p:nvSpPr>
                <p:spPr>
                  <a:xfrm>
                    <a:off x="2465495" y="4235016"/>
                    <a:ext cx="25064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9B2CE806-DC5F-C9B1-B216-2AC863C63D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5495" y="4235016"/>
                    <a:ext cx="250645" cy="24622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756" t="-20000" r="-53659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1035BFA0-811B-E3F2-386B-9FE5AFB8A933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975" y="4197943"/>
                    <a:ext cx="25064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1035BFA0-811B-E3F2-386B-9FE5AFB8A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975" y="4197943"/>
                    <a:ext cx="250645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756" t="-20000" r="-53659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D8C9B40D-C5DD-5099-C109-B1110AAD0F08}"/>
                    </a:ext>
                  </a:extLst>
                </p:cNvPr>
                <p:cNvSpPr txBox="1"/>
                <p:nvPr/>
              </p:nvSpPr>
              <p:spPr>
                <a:xfrm>
                  <a:off x="7838040" y="3838589"/>
                  <a:ext cx="25064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D8C9B40D-C5DD-5099-C109-B1110AAD0F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8040" y="3838589"/>
                  <a:ext cx="250645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2195" r="-4878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6222E2D6-9DF8-71EF-1D61-6695FF24A00A}"/>
                    </a:ext>
                  </a:extLst>
                </p:cNvPr>
                <p:cNvSpPr txBox="1"/>
                <p:nvPr/>
              </p:nvSpPr>
              <p:spPr>
                <a:xfrm>
                  <a:off x="7416996" y="1763810"/>
                  <a:ext cx="255391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6222E2D6-9DF8-71EF-1D61-6695FF24A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6996" y="1763810"/>
                  <a:ext cx="255391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1905" r="-4762" b="-121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000" dirty="0"/>
              <a:t>Grau de confiança e </a:t>
            </a:r>
            <a:r>
              <a:rPr lang="pt-BR" sz="2000" dirty="0" err="1"/>
              <a:t>qui</a:t>
            </a:r>
            <a:r>
              <a:rPr lang="pt-BR" sz="2000" dirty="0"/>
              <a:t>-quadrado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10205B-89A0-7B85-1CAB-4242B42E2046}"/>
                  </a:ext>
                </a:extLst>
              </p:cNvPr>
              <p:cNvSpPr txBox="1"/>
              <p:nvPr/>
            </p:nvSpPr>
            <p:spPr>
              <a:xfrm>
                <a:off x="70881" y="418741"/>
                <a:ext cx="14530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=−0,98(42)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10205B-89A0-7B85-1CAB-4242B42E2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" y="418741"/>
                <a:ext cx="1453090" cy="246221"/>
              </a:xfrm>
              <a:prstGeom prst="rect">
                <a:avLst/>
              </a:prstGeom>
              <a:blipFill>
                <a:blip r:embed="rId7"/>
                <a:stretch>
                  <a:fillRect l="-1681" t="-20000" r="-4622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C372AF9-807B-502C-A7CC-B8262C338E9D}"/>
                  </a:ext>
                </a:extLst>
              </p:cNvPr>
              <p:cNvSpPr txBox="1"/>
              <p:nvPr/>
            </p:nvSpPr>
            <p:spPr>
              <a:xfrm>
                <a:off x="70881" y="743336"/>
                <a:ext cx="13039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=0,57(12)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C372AF9-807B-502C-A7CC-B8262C338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" y="743336"/>
                <a:ext cx="1303947" cy="246221"/>
              </a:xfrm>
              <a:prstGeom prst="rect">
                <a:avLst/>
              </a:prstGeom>
              <a:blipFill>
                <a:blip r:embed="rId8"/>
                <a:stretch>
                  <a:fillRect l="-1869" t="-20000" r="-46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6811BE-F973-5C14-0F98-9A4BAAF5E554}"/>
                  </a:ext>
                </a:extLst>
              </p:cNvPr>
              <p:cNvSpPr txBox="1"/>
              <p:nvPr/>
            </p:nvSpPr>
            <p:spPr>
              <a:xfrm>
                <a:off x="81279" y="1010709"/>
                <a:ext cx="2157001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,176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−0,048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−0,048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0,016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6811BE-F973-5C14-0F98-9A4BAAF5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" y="1010709"/>
                <a:ext cx="2157001" cy="436658"/>
              </a:xfrm>
              <a:prstGeom prst="rect">
                <a:avLst/>
              </a:prstGeom>
              <a:blipFill>
                <a:blip r:embed="rId9"/>
                <a:stretch>
                  <a:fillRect l="-1695" t="-1408" b="-8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A7924E2-15BF-7BB1-1CFA-3A094D7BE267}"/>
                  </a:ext>
                </a:extLst>
              </p:cNvPr>
              <p:cNvSpPr txBox="1"/>
              <p:nvPr/>
            </p:nvSpPr>
            <p:spPr>
              <a:xfrm>
                <a:off x="141138" y="1483545"/>
                <a:ext cx="9693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=−0,90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A7924E2-15BF-7BB1-1CFA-3A094D7B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8" y="1483545"/>
                <a:ext cx="969304" cy="246221"/>
              </a:xfrm>
              <a:prstGeom prst="rect">
                <a:avLst/>
              </a:prstGeom>
              <a:blipFill>
                <a:blip r:embed="rId10"/>
                <a:stretch>
                  <a:fillRect l="-5031" r="-4403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B365B42-617A-3FD1-86CD-910740E84919}"/>
                  </a:ext>
                </a:extLst>
              </p:cNvPr>
              <p:cNvSpPr txBox="1"/>
              <p:nvPr/>
            </p:nvSpPr>
            <p:spPr>
              <a:xfrm>
                <a:off x="2465494" y="442487"/>
                <a:ext cx="1811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B365B42-617A-3FD1-86CD-910740E84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94" y="442487"/>
                <a:ext cx="181186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1347145-F7D2-D832-EACF-0C0FC4DA093E}"/>
                  </a:ext>
                </a:extLst>
              </p:cNvPr>
              <p:cNvSpPr txBox="1"/>
              <p:nvPr/>
            </p:nvSpPr>
            <p:spPr>
              <a:xfrm>
                <a:off x="2465494" y="908484"/>
                <a:ext cx="6483020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</a:t>
                </a:r>
                <a:r>
                  <a:rPr lang="pt-BR" dirty="0" err="1"/>
                  <a:t>f.d.p</a:t>
                </a:r>
                <a:r>
                  <a:rPr lang="pt-BR" dirty="0"/>
                  <a:t>. </a:t>
                </a:r>
                <a:r>
                  <a:rPr lang="pt-BR" dirty="0" err="1"/>
                  <a:t>binormal</a:t>
                </a:r>
                <a:r>
                  <a:rPr lang="pt-BR" dirty="0"/>
                  <a:t> 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</m:acc>
                              </m:e>
                            </m:d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1" i="0" smtClean="0"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1347145-F7D2-D832-EACF-0C0FC4DA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94" y="908484"/>
                <a:ext cx="6483020" cy="550856"/>
              </a:xfrm>
              <a:prstGeom prst="rect">
                <a:avLst/>
              </a:prstGeom>
              <a:blipFill>
                <a:blip r:embed="rId12"/>
                <a:stretch>
                  <a:fillRect l="-752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42654A1-16B3-044E-6A47-86379A8D88B4}"/>
              </a:ext>
            </a:extLst>
          </p:cNvPr>
          <p:cNvGrpSpPr/>
          <p:nvPr/>
        </p:nvGrpSpPr>
        <p:grpSpPr>
          <a:xfrm>
            <a:off x="6136637" y="376743"/>
            <a:ext cx="1845944" cy="637775"/>
            <a:chOff x="6136637" y="376743"/>
            <a:chExt cx="1845944" cy="637775"/>
          </a:xfrm>
        </p:grpSpPr>
        <p:sp>
          <p:nvSpPr>
            <p:cNvPr id="5" name="Chave Esquerda 4">
              <a:extLst>
                <a:ext uri="{FF2B5EF4-FFF2-40B4-BE49-F238E27FC236}">
                  <a16:creationId xmlns:a16="http://schemas.microsoft.com/office/drawing/2014/main" id="{72645833-AC52-A3D6-0827-BCACBCB459BD}"/>
                </a:ext>
              </a:extLst>
            </p:cNvPr>
            <p:cNvSpPr/>
            <p:nvPr/>
          </p:nvSpPr>
          <p:spPr>
            <a:xfrm rot="5400000" flipV="1">
              <a:off x="6915609" y="-52454"/>
              <a:ext cx="288000" cy="1845944"/>
            </a:xfrm>
            <a:prstGeom prst="leftBrace">
              <a:avLst>
                <a:gd name="adj1" fmla="val 624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6823A221-9E14-FFE5-6FCD-1F98D427A3EA}"/>
                    </a:ext>
                  </a:extLst>
                </p:cNvPr>
                <p:cNvSpPr txBox="1"/>
                <p:nvPr/>
              </p:nvSpPr>
              <p:spPr>
                <a:xfrm>
                  <a:off x="6844454" y="376743"/>
                  <a:ext cx="430311" cy="330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d>
                              <m:d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6823A221-9E14-FFE5-6FCD-1F98D427A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4454" y="376743"/>
                  <a:ext cx="430311" cy="330219"/>
                </a:xfrm>
                <a:prstGeom prst="rect">
                  <a:avLst/>
                </a:prstGeom>
                <a:blipFill>
                  <a:blip r:embed="rId13"/>
                  <a:stretch>
                    <a:fillRect l="-12857" b="-925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CE3FBBF-A681-5AFF-D409-EF5A2B6F5684}"/>
                  </a:ext>
                </a:extLst>
              </p:cNvPr>
              <p:cNvSpPr txBox="1"/>
              <p:nvPr/>
            </p:nvSpPr>
            <p:spPr>
              <a:xfrm>
                <a:off x="2419781" y="1342359"/>
                <a:ext cx="6597226" cy="42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As curvas de mesma probabilidade são elipses c/ mesmo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CE3FBBF-A681-5AFF-D409-EF5A2B6F5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81" y="1342359"/>
                <a:ext cx="6597226" cy="422552"/>
              </a:xfrm>
              <a:prstGeom prst="rect">
                <a:avLst/>
              </a:prstGeom>
              <a:blipFill>
                <a:blip r:embed="rId14"/>
                <a:stretch>
                  <a:fillRect l="-832" t="-1429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7A7C9D1-73A0-2131-CAD8-D5B3BEFBC6FB}"/>
                  </a:ext>
                </a:extLst>
              </p:cNvPr>
              <p:cNvSpPr txBox="1"/>
              <p:nvPr/>
            </p:nvSpPr>
            <p:spPr>
              <a:xfrm>
                <a:off x="190343" y="1987846"/>
                <a:ext cx="235974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−1,2;0,47</m:t>
                          </m:r>
                        </m:e>
                      </m:d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7A7C9D1-73A0-2131-CAD8-D5B3BEFB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3" y="1987846"/>
                <a:ext cx="2359749" cy="246221"/>
              </a:xfrm>
              <a:prstGeom prst="rect">
                <a:avLst/>
              </a:prstGeom>
              <a:blipFill>
                <a:blip r:embed="rId15"/>
                <a:stretch>
                  <a:fillRect l="-1292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B8128F5-92E3-4C30-4820-F975DD1EC01C}"/>
                  </a:ext>
                </a:extLst>
              </p:cNvPr>
              <p:cNvSpPr txBox="1"/>
              <p:nvPr/>
            </p:nvSpPr>
            <p:spPr>
              <a:xfrm>
                <a:off x="2257467" y="3452924"/>
                <a:ext cx="247356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−0,75;0,66</m:t>
                          </m:r>
                        </m:e>
                      </m:d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DB8128F5-92E3-4C30-4820-F975DD1E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67" y="3452924"/>
                <a:ext cx="2473562" cy="246221"/>
              </a:xfrm>
              <a:prstGeom prst="rect">
                <a:avLst/>
              </a:prstGeom>
              <a:blipFill>
                <a:blip r:embed="rId16"/>
                <a:stretch>
                  <a:fillRect l="-1232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id="{D1CDC234-9E04-6528-CF5C-9DC3DD4C22A9}"/>
              </a:ext>
            </a:extLst>
          </p:cNvPr>
          <p:cNvSpPr/>
          <p:nvPr/>
        </p:nvSpPr>
        <p:spPr>
          <a:xfrm>
            <a:off x="7360170" y="2003142"/>
            <a:ext cx="1588344" cy="612648"/>
          </a:xfrm>
          <a:prstGeom prst="wedgeRectCallout">
            <a:avLst>
              <a:gd name="adj1" fmla="val -129652"/>
              <a:gd name="adj2" fmla="val 12856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Região de confiança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802FA35-0F77-A99A-584A-3BEDE1BDF8FE}"/>
              </a:ext>
            </a:extLst>
          </p:cNvPr>
          <p:cNvSpPr txBox="1"/>
          <p:nvPr/>
        </p:nvSpPr>
        <p:spPr>
          <a:xfrm>
            <a:off x="0" y="4112629"/>
            <a:ext cx="630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Para estas duas possíveis hipóteses, o resultado experimental</a:t>
            </a:r>
          </a:p>
          <a:p>
            <a:r>
              <a:rPr lang="pt-BR" sz="1600" dirty="0"/>
              <a:t>está no limite de indicar a rejeição</a:t>
            </a:r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4F11041-FAE1-9D76-E538-1B98EC4713BC}"/>
              </a:ext>
            </a:extLst>
          </p:cNvPr>
          <p:cNvSpPr/>
          <p:nvPr/>
        </p:nvSpPr>
        <p:spPr>
          <a:xfrm>
            <a:off x="5396459" y="4051879"/>
            <a:ext cx="3747541" cy="821511"/>
          </a:xfrm>
          <a:prstGeom prst="wedgeRoundRectCallout">
            <a:avLst>
              <a:gd name="adj1" fmla="val -30114"/>
              <a:gd name="adj2" fmla="val -134683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 região de confiança corresponde </a:t>
            </a:r>
          </a:p>
          <a:p>
            <a:pPr algn="ctr"/>
            <a:r>
              <a:rPr lang="pt-BR" sz="1600" dirty="0"/>
              <a:t>ao conjunto das hipóteses </a:t>
            </a:r>
          </a:p>
          <a:p>
            <a:pPr algn="ctr"/>
            <a:r>
              <a:rPr lang="pt-BR" sz="1600" dirty="0"/>
              <a:t>que não seriam rejeitadas</a:t>
            </a:r>
          </a:p>
        </p:txBody>
      </p:sp>
    </p:spTree>
    <p:extLst>
      <p:ext uri="{BB962C8B-B14F-4D97-AF65-F5344CB8AC3E}">
        <p14:creationId xmlns:p14="http://schemas.microsoft.com/office/powerpoint/2010/main" val="25643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3" grpId="0" animBg="1"/>
      <p:bldP spid="24" grpId="0" animBg="1"/>
      <p:bldP spid="25" grpId="0" animBg="1"/>
      <p:bldP spid="2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9FCCE6B4-EBB8-8A81-2FB3-59521571C2F2}"/>
              </a:ext>
            </a:extLst>
          </p:cNvPr>
          <p:cNvGrpSpPr/>
          <p:nvPr/>
        </p:nvGrpSpPr>
        <p:grpSpPr>
          <a:xfrm>
            <a:off x="107488" y="2211108"/>
            <a:ext cx="2447425" cy="2491788"/>
            <a:chOff x="107488" y="2211108"/>
            <a:chExt cx="2447425" cy="2491788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76E50903-D754-0A00-BBD5-E736917CC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488" y="2211108"/>
              <a:ext cx="2286198" cy="24081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D8C9B40D-C5DD-5099-C109-B1110AAD0F08}"/>
                    </a:ext>
                  </a:extLst>
                </p:cNvPr>
                <p:cNvSpPr txBox="1"/>
                <p:nvPr/>
              </p:nvSpPr>
              <p:spPr>
                <a:xfrm>
                  <a:off x="2304268" y="4456675"/>
                  <a:ext cx="25064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D8C9B40D-C5DD-5099-C109-B1110AAD0F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268" y="4456675"/>
                  <a:ext cx="25064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12195" r="-4878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000" dirty="0"/>
              <a:t>Região de confiança – distribuição das estimativas </a:t>
            </a:r>
            <a:r>
              <a:rPr lang="pt-BR" sz="2000" dirty="0" err="1"/>
              <a:t>multinormal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10205B-89A0-7B85-1CAB-4242B42E2046}"/>
                  </a:ext>
                </a:extLst>
              </p:cNvPr>
              <p:cNvSpPr txBox="1"/>
              <p:nvPr/>
            </p:nvSpPr>
            <p:spPr>
              <a:xfrm>
                <a:off x="70881" y="418741"/>
                <a:ext cx="14530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=−0,98(42)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B10205B-89A0-7B85-1CAB-4242B42E2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" y="418741"/>
                <a:ext cx="1453090" cy="246221"/>
              </a:xfrm>
              <a:prstGeom prst="rect">
                <a:avLst/>
              </a:prstGeom>
              <a:blipFill>
                <a:blip r:embed="rId4"/>
                <a:stretch>
                  <a:fillRect l="-1681" t="-20000" r="-4622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C372AF9-807B-502C-A7CC-B8262C338E9D}"/>
                  </a:ext>
                </a:extLst>
              </p:cNvPr>
              <p:cNvSpPr txBox="1"/>
              <p:nvPr/>
            </p:nvSpPr>
            <p:spPr>
              <a:xfrm>
                <a:off x="70881" y="743336"/>
                <a:ext cx="13039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=0,57(12)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C372AF9-807B-502C-A7CC-B8262C338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" y="743336"/>
                <a:ext cx="1303947" cy="246221"/>
              </a:xfrm>
              <a:prstGeom prst="rect">
                <a:avLst/>
              </a:prstGeom>
              <a:blipFill>
                <a:blip r:embed="rId5"/>
                <a:stretch>
                  <a:fillRect l="-1869" t="-20000" r="-467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6811BE-F973-5C14-0F98-9A4BAAF5E554}"/>
                  </a:ext>
                </a:extLst>
              </p:cNvPr>
              <p:cNvSpPr txBox="1"/>
              <p:nvPr/>
            </p:nvSpPr>
            <p:spPr>
              <a:xfrm>
                <a:off x="81279" y="1010709"/>
                <a:ext cx="2157001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,176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−0,048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−0,048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0,016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6811BE-F973-5C14-0F98-9A4BAAF5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" y="1010709"/>
                <a:ext cx="2157001" cy="436658"/>
              </a:xfrm>
              <a:prstGeom prst="rect">
                <a:avLst/>
              </a:prstGeom>
              <a:blipFill>
                <a:blip r:embed="rId6"/>
                <a:stretch>
                  <a:fillRect l="-1695" t="-1408" b="-8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A7924E2-15BF-7BB1-1CFA-3A094D7BE267}"/>
                  </a:ext>
                </a:extLst>
              </p:cNvPr>
              <p:cNvSpPr txBox="1"/>
              <p:nvPr/>
            </p:nvSpPr>
            <p:spPr>
              <a:xfrm>
                <a:off x="141138" y="1483545"/>
                <a:ext cx="9693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=−0,90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A7924E2-15BF-7BB1-1CFA-3A094D7B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8" y="1483545"/>
                <a:ext cx="969304" cy="246221"/>
              </a:xfrm>
              <a:prstGeom prst="rect">
                <a:avLst/>
              </a:prstGeom>
              <a:blipFill>
                <a:blip r:embed="rId7"/>
                <a:stretch>
                  <a:fillRect l="-5031" r="-4403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B365B42-617A-3FD1-86CD-910740E84919}"/>
                  </a:ext>
                </a:extLst>
              </p:cNvPr>
              <p:cNvSpPr txBox="1"/>
              <p:nvPr/>
            </p:nvSpPr>
            <p:spPr>
              <a:xfrm>
                <a:off x="81279" y="1705428"/>
                <a:ext cx="1811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B365B42-617A-3FD1-86CD-910740E84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" y="1705428"/>
                <a:ext cx="1811867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A4BF8D8-9E3B-7996-9D27-1837FED4DA06}"/>
                  </a:ext>
                </a:extLst>
              </p:cNvPr>
              <p:cNvSpPr txBox="1"/>
              <p:nvPr/>
            </p:nvSpPr>
            <p:spPr>
              <a:xfrm>
                <a:off x="2554913" y="3471688"/>
                <a:ext cx="5948199" cy="77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0" dirty="0"/>
                  <a:t>A equação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acc>
                      </m:e>
                    </m:d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𝑐𝑟𝑖𝑡𝑖𝑐𝑜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r>
                  <a:rPr lang="pt-BR" dirty="0"/>
                  <a:t>define a elipse que delimita a região de confiança.</a:t>
                </a: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A4BF8D8-9E3B-7996-9D27-1837FED4D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13" y="3471688"/>
                <a:ext cx="5948199" cy="772969"/>
              </a:xfrm>
              <a:prstGeom prst="rect">
                <a:avLst/>
              </a:prstGeom>
              <a:blipFill>
                <a:blip r:embed="rId9"/>
                <a:stretch>
                  <a:fillRect l="-820" b="-12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4D77F82F-3128-C263-D94E-F292E4104A39}"/>
              </a:ext>
            </a:extLst>
          </p:cNvPr>
          <p:cNvGrpSpPr/>
          <p:nvPr/>
        </p:nvGrpSpPr>
        <p:grpSpPr>
          <a:xfrm>
            <a:off x="2554913" y="514166"/>
            <a:ext cx="6306554" cy="1099472"/>
            <a:chOff x="2554913" y="514166"/>
            <a:chExt cx="6306554" cy="1099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4CE3FBBF-A681-5AFF-D409-EF5A2B6F5684}"/>
                    </a:ext>
                  </a:extLst>
                </p:cNvPr>
                <p:cNvSpPr txBox="1"/>
                <p:nvPr/>
              </p:nvSpPr>
              <p:spPr>
                <a:xfrm>
                  <a:off x="2554913" y="514166"/>
                  <a:ext cx="6306554" cy="699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Definido um grau de confiança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pt-BR" dirty="0"/>
                    <a:t> (95%, por exemplo), determina-se o valor de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𝑐𝑟𝑖𝑡𝑖𝑐𝑜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pt-BR" dirty="0"/>
                    <a:t> resolvendo a equação </a:t>
                  </a: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4CE3FBBF-A681-5AFF-D409-EF5A2B6F5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913" y="514166"/>
                  <a:ext cx="6306554" cy="699550"/>
                </a:xfrm>
                <a:prstGeom prst="rect">
                  <a:avLst/>
                </a:prstGeom>
                <a:blipFill>
                  <a:blip r:embed="rId10"/>
                  <a:stretch>
                    <a:fillRect l="-773" t="-4348" b="-869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48A36F16-EEFF-B2E5-FC7F-EFFB4FB06533}"/>
                    </a:ext>
                  </a:extLst>
                </p:cNvPr>
                <p:cNvSpPr txBox="1"/>
                <p:nvPr/>
              </p:nvSpPr>
              <p:spPr>
                <a:xfrm>
                  <a:off x="2554913" y="1190894"/>
                  <a:ext cx="5444281" cy="4227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𝑐𝑟𝑖𝑡𝑖𝑐𝑜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48A36F16-EEFF-B2E5-FC7F-EFFB4FB06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913" y="1190894"/>
                  <a:ext cx="5444281" cy="422744"/>
                </a:xfrm>
                <a:prstGeom prst="rect">
                  <a:avLst/>
                </a:prstGeom>
                <a:blipFill>
                  <a:blip r:embed="rId11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2DD974B-4340-F99A-C40C-C64729F2452E}"/>
                  </a:ext>
                </a:extLst>
              </p:cNvPr>
              <p:cNvSpPr txBox="1"/>
              <p:nvPr/>
            </p:nvSpPr>
            <p:spPr>
              <a:xfrm>
                <a:off x="2498003" y="2099265"/>
                <a:ext cx="5558099" cy="805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O valor da </a:t>
                </a:r>
                <a:r>
                  <a:rPr lang="pt-BR" dirty="0" err="1"/>
                  <a:t>f.d.p</a:t>
                </a:r>
                <a:r>
                  <a:rPr lang="pt-BR" dirty="0"/>
                  <a:t>. no limite da região de confiança é</a:t>
                </a:r>
              </a:p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𝑐𝑟𝑖𝑡𝑖𝑐𝑜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2DD974B-4340-F99A-C40C-C64729F2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03" y="2099265"/>
                <a:ext cx="5558099" cy="805605"/>
              </a:xfrm>
              <a:prstGeom prst="rect">
                <a:avLst/>
              </a:prstGeom>
              <a:blipFill>
                <a:blip r:embed="rId12"/>
                <a:stretch>
                  <a:fillRect l="-987" t="-37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803B7-5855-6573-E2EC-A965F530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87" y="64590"/>
            <a:ext cx="7108613" cy="274077"/>
          </a:xfrm>
        </p:spPr>
        <p:txBody>
          <a:bodyPr>
            <a:noAutofit/>
          </a:bodyPr>
          <a:lstStyle/>
          <a:p>
            <a:r>
              <a:rPr lang="pt-BR" sz="2800" dirty="0"/>
              <a:t>Atividade: expandindo o MMQ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52C8050-1C66-DAD8-73AF-DDF54BDC7F4A}"/>
                  </a:ext>
                </a:extLst>
              </p:cNvPr>
              <p:cNvSpPr txBox="1"/>
              <p:nvPr/>
            </p:nvSpPr>
            <p:spPr>
              <a:xfrm>
                <a:off x="230294" y="541867"/>
                <a:ext cx="68749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medida do movimento uniforme unidimensional de </a:t>
                </a:r>
              </a:p>
              <a:p>
                <a:r>
                  <a:rPr lang="pt-BR" dirty="0"/>
                  <a:t>um ponto material, conforme a equação horária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dirty="0"/>
              </a:p>
              <a:p>
                <a:r>
                  <a:rPr lang="pt-BR" dirty="0"/>
                  <a:t>O conjunto de dados é dado na tabela. Os desvios-padrão são</a:t>
                </a:r>
              </a:p>
              <a:p>
                <a:r>
                  <a:rPr lang="pt-BR" dirty="0"/>
                  <a:t>1,5 cm para as posições e 0,5 cm/s para as velocidades.</a:t>
                </a: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52C8050-1C66-DAD8-73AF-DDF54BDC7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94" y="541867"/>
                <a:ext cx="6874933" cy="1200329"/>
              </a:xfrm>
              <a:prstGeom prst="rect">
                <a:avLst/>
              </a:prstGeom>
              <a:blipFill>
                <a:blip r:embed="rId2"/>
                <a:stretch>
                  <a:fillRect l="-798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E9086017-B213-C0AE-5D62-714B4E3EF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726295"/>
                  </p:ext>
                </p:extLst>
              </p:nvPr>
            </p:nvGraphicFramePr>
            <p:xfrm>
              <a:off x="6671733" y="668867"/>
              <a:ext cx="2343573" cy="182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2827">
                      <a:extLst>
                        <a:ext uri="{9D8B030D-6E8A-4147-A177-3AD203B41FA5}">
                          <a16:colId xmlns:a16="http://schemas.microsoft.com/office/drawing/2014/main" val="1608769713"/>
                        </a:ext>
                      </a:extLst>
                    </a:gridCol>
                    <a:gridCol w="772160">
                      <a:extLst>
                        <a:ext uri="{9D8B030D-6E8A-4147-A177-3AD203B41FA5}">
                          <a16:colId xmlns:a16="http://schemas.microsoft.com/office/drawing/2014/main" val="862663440"/>
                        </a:ext>
                      </a:extLst>
                    </a:gridCol>
                    <a:gridCol w="968586">
                      <a:extLst>
                        <a:ext uri="{9D8B030D-6E8A-4147-A177-3AD203B41FA5}">
                          <a16:colId xmlns:a16="http://schemas.microsoft.com/office/drawing/2014/main" val="3976881830"/>
                        </a:ext>
                      </a:extLst>
                    </a:gridCol>
                  </a:tblGrid>
                  <a:tr h="3437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1" i="0" smtClean="0">
                                    <a:latin typeface="Cambria Math" panose="02040503050406030204" pitchFamily="18" charset="0"/>
                                  </a:rPr>
                                  <m:t>𝐜𝐦</m:t>
                                </m:r>
                                <m: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6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oMath>
                          </a14:m>
                          <a:r>
                            <a:rPr lang="pt-BR" sz="1600" dirty="0"/>
                            <a:t>(cm/s)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38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2443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-----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3084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-----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5172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39,4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-----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6908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E9086017-B213-C0AE-5D62-714B4E3EF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726295"/>
                  </p:ext>
                </p:extLst>
              </p:nvPr>
            </p:nvGraphicFramePr>
            <p:xfrm>
              <a:off x="6671733" y="668867"/>
              <a:ext cx="2343573" cy="1827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2827">
                      <a:extLst>
                        <a:ext uri="{9D8B030D-6E8A-4147-A177-3AD203B41FA5}">
                          <a16:colId xmlns:a16="http://schemas.microsoft.com/office/drawing/2014/main" val="1608769713"/>
                        </a:ext>
                      </a:extLst>
                    </a:gridCol>
                    <a:gridCol w="772160">
                      <a:extLst>
                        <a:ext uri="{9D8B030D-6E8A-4147-A177-3AD203B41FA5}">
                          <a16:colId xmlns:a16="http://schemas.microsoft.com/office/drawing/2014/main" val="862663440"/>
                        </a:ext>
                      </a:extLst>
                    </a:gridCol>
                    <a:gridCol w="968586">
                      <a:extLst>
                        <a:ext uri="{9D8B030D-6E8A-4147-A177-3AD203B41FA5}">
                          <a16:colId xmlns:a16="http://schemas.microsoft.com/office/drawing/2014/main" val="3976881830"/>
                        </a:ext>
                      </a:extLst>
                    </a:gridCol>
                  </a:tblGrid>
                  <a:tr h="34374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010" t="-3509" r="-293939" b="-4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78740" t="-3509" r="-129134" b="-4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142767" t="-3509" r="-3145" b="-4543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38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0,5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34,0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2443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35,5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-----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3084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-----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5172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39,4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-----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6908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870A4DF-99D8-D3D4-DFDC-052B12515729}"/>
                  </a:ext>
                </a:extLst>
              </p:cNvPr>
              <p:cNvSpPr txBox="1"/>
              <p:nvPr/>
            </p:nvSpPr>
            <p:spPr>
              <a:xfrm>
                <a:off x="230294" y="1945396"/>
                <a:ext cx="5628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Estime os parâmetros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pelo MMQ.</a:t>
                </a:r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870A4DF-99D8-D3D4-DFDC-052B12515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94" y="1945396"/>
                <a:ext cx="5628640" cy="369332"/>
              </a:xfrm>
              <a:prstGeom prst="rect">
                <a:avLst/>
              </a:prstGeom>
              <a:blipFill>
                <a:blip r:embed="rId4"/>
                <a:stretch>
                  <a:fillRect l="-975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0273895-5FE0-0786-32DF-588DC1C2350A}"/>
              </a:ext>
            </a:extLst>
          </p:cNvPr>
          <p:cNvGrpSpPr/>
          <p:nvPr/>
        </p:nvGrpSpPr>
        <p:grpSpPr>
          <a:xfrm>
            <a:off x="609601" y="2669517"/>
            <a:ext cx="3447625" cy="1575551"/>
            <a:chOff x="609601" y="2669517"/>
            <a:chExt cx="3447625" cy="157555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91B5A81-A53A-B50B-0577-7C03D2BBC436}"/>
                </a:ext>
              </a:extLst>
            </p:cNvPr>
            <p:cNvSpPr txBox="1"/>
            <p:nvPr/>
          </p:nvSpPr>
          <p:spPr>
            <a:xfrm>
              <a:off x="609601" y="2669517"/>
              <a:ext cx="3291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Equações do MMQ: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9144CC0D-D982-F717-66D5-1562016A5A03}"/>
                    </a:ext>
                  </a:extLst>
                </p:cNvPr>
                <p:cNvSpPr txBox="1"/>
                <p:nvPr/>
              </p:nvSpPr>
              <p:spPr>
                <a:xfrm>
                  <a:off x="1154854" y="3090392"/>
                  <a:ext cx="290237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Modelo linear: </a:t>
                  </a:r>
                  <a14:m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𝐚</m:t>
                      </m:r>
                    </m:oMath>
                  </a14:m>
                  <a:r>
                    <a:rPr lang="pt-BR" b="1" dirty="0"/>
                    <a:t> </a:t>
                  </a:r>
                  <a:endParaRPr lang="pt-BR" dirty="0"/>
                </a:p>
              </p:txBody>
            </p:sp>
          </mc:Choice>
          <mc:Fallback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9144CC0D-D982-F717-66D5-1562016A5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854" y="3090392"/>
                  <a:ext cx="290237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677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92E23F2-52BE-1685-DC58-908123F36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3067" y="3562811"/>
              <a:ext cx="2370025" cy="28196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48F0F70C-BB83-5241-0C0C-5933626B9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3067" y="3947862"/>
              <a:ext cx="1928027" cy="29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8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46652" y="450574"/>
                <a:ext cx="842254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 média é a estimativa linear de variância mínima – interpretação geométrica</a:t>
                </a:r>
              </a:p>
              <a:p>
                <a:r>
                  <a:rPr lang="pt-BR" sz="1600" dirty="0"/>
                  <a:t>A matriz chapéu (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pt-BR" sz="1600" dirty="0"/>
                  <a:t> )</a:t>
                </a:r>
              </a:p>
              <a:p>
                <a:r>
                  <a:rPr lang="pt-BR" sz="1600" dirty="0"/>
                  <a:t>Estimativa não tendenciosa da variância no ajuste de vários parâmetros</a:t>
                </a:r>
              </a:p>
              <a:p>
                <a:r>
                  <a:rPr lang="pt-BR" sz="1600" dirty="0"/>
                  <a:t>Exemplos de estimativa da variância</a:t>
                </a:r>
              </a:p>
              <a:p>
                <a:r>
                  <a:rPr lang="pt-BR" sz="1600" dirty="0"/>
                  <a:t>Análise de variância para duas variáveis – o coeficiente de correlação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pt-BR" sz="1600" dirty="0"/>
              </a:p>
              <a:p>
                <a:r>
                  <a:rPr lang="pt-BR" sz="1600" dirty="0"/>
                  <a:t>As variâncias dos resíduos</a:t>
                </a:r>
              </a:p>
              <a:p>
                <a:r>
                  <a:rPr lang="pt-BR" sz="1600" dirty="0"/>
                  <a:t>Quando os dados tem correlações</a:t>
                </a:r>
              </a:p>
              <a:p>
                <a:r>
                  <a:rPr lang="pt-BR" sz="1600" dirty="0"/>
                  <a:t>Distribuição de probabilidade dos resultados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2" y="450574"/>
                <a:ext cx="8422544" cy="2062103"/>
              </a:xfrm>
              <a:prstGeom prst="rect">
                <a:avLst/>
              </a:prstGeom>
              <a:blipFill>
                <a:blip r:embed="rId2"/>
                <a:stretch>
                  <a:fillRect l="-434" t="-888" b="-29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260"/>
            <a:ext cx="7951205" cy="327553"/>
          </a:xfrm>
        </p:spPr>
        <p:txBody>
          <a:bodyPr>
            <a:noAutofit/>
          </a:bodyPr>
          <a:lstStyle/>
          <a:p>
            <a:r>
              <a:rPr lang="pt-BR" sz="2400" dirty="0"/>
              <a:t>Interpretação geométrica da variância mínima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9391" y="393813"/>
                <a:ext cx="8786192" cy="85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Considere 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sz="1600" dirty="0"/>
                  <a:t> da  grandeza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1600" dirty="0"/>
                  <a:t>, com dados não-tendenciosos</a:t>
                </a:r>
              </a:p>
              <a:p>
                <a:r>
                  <a:rPr lang="pt-BR" sz="1600" dirty="0"/>
                  <a:t>de 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 e uma distribuição qualquer (de valor esperado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1600" dirty="0"/>
                  <a:t> e 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). Definindo o erro da observação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sz="1600" dirty="0"/>
                  <a:t>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" y="393813"/>
                <a:ext cx="8786192" cy="850810"/>
              </a:xfrm>
              <a:prstGeom prst="rect">
                <a:avLst/>
              </a:prstGeom>
              <a:blipFill>
                <a:blip r:embed="rId2"/>
                <a:stretch>
                  <a:fillRect l="-347" t="-2158" b="-6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 descr="Recorte de Te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/>
          <a:stretch/>
        </p:blipFill>
        <p:spPr>
          <a:xfrm>
            <a:off x="2032735" y="1244623"/>
            <a:ext cx="2568298" cy="239124"/>
          </a:xfrm>
          <a:prstGeom prst="rect">
            <a:avLst/>
          </a:prstGeom>
        </p:spPr>
      </p:pic>
      <p:grpSp>
        <p:nvGrpSpPr>
          <p:cNvPr id="29" name="Agrupar 28"/>
          <p:cNvGrpSpPr/>
          <p:nvPr/>
        </p:nvGrpSpPr>
        <p:grpSpPr>
          <a:xfrm>
            <a:off x="99391" y="1479692"/>
            <a:ext cx="6069496" cy="922124"/>
            <a:chOff x="99391" y="1479692"/>
            <a:chExt cx="6069496" cy="922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99391" y="1479692"/>
                  <a:ext cx="60694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O estimador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pt-BR" sz="1600" dirty="0"/>
                    <a:t> é linear nos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sz="1600" dirty="0"/>
                    <a:t> somente se</a:t>
                  </a: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1" y="1479692"/>
                  <a:ext cx="6069496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502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Imagem 7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61" y="1792131"/>
              <a:ext cx="1021222" cy="609685"/>
            </a:xfrm>
            <a:prstGeom prst="rect">
              <a:avLst/>
            </a:prstGeom>
          </p:spPr>
        </p:pic>
      </p:grpSp>
      <p:grpSp>
        <p:nvGrpSpPr>
          <p:cNvPr id="30" name="Agrupar 29"/>
          <p:cNvGrpSpPr/>
          <p:nvPr/>
        </p:nvGrpSpPr>
        <p:grpSpPr>
          <a:xfrm>
            <a:off x="1963231" y="1803621"/>
            <a:ext cx="3484414" cy="609685"/>
            <a:chOff x="1963231" y="1803621"/>
            <a:chExt cx="3484414" cy="609685"/>
          </a:xfrm>
        </p:grpSpPr>
        <p:sp>
          <p:nvSpPr>
            <p:cNvPr id="9" name="CaixaDeTexto 8"/>
            <p:cNvSpPr txBox="1"/>
            <p:nvPr/>
          </p:nvSpPr>
          <p:spPr>
            <a:xfrm>
              <a:off x="1963231" y="1926156"/>
              <a:ext cx="2865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e, se for não-tendencioso,</a:t>
              </a:r>
            </a:p>
          </p:txBody>
        </p:sp>
        <p:pic>
          <p:nvPicPr>
            <p:cNvPr id="13" name="Imagem 12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980" y="1803621"/>
              <a:ext cx="891665" cy="609685"/>
            </a:xfrm>
            <a:prstGeom prst="rect">
              <a:avLst/>
            </a:prstGeom>
          </p:spPr>
        </p:pic>
      </p:grpSp>
      <p:grpSp>
        <p:nvGrpSpPr>
          <p:cNvPr id="31" name="Agrupar 30"/>
          <p:cNvGrpSpPr/>
          <p:nvPr/>
        </p:nvGrpSpPr>
        <p:grpSpPr>
          <a:xfrm>
            <a:off x="99391" y="2432537"/>
            <a:ext cx="5919809" cy="931964"/>
            <a:chOff x="99391" y="2432537"/>
            <a:chExt cx="5919809" cy="931964"/>
          </a:xfrm>
        </p:grpSpPr>
        <p:sp>
          <p:nvSpPr>
            <p:cNvPr id="16" name="CaixaDeTexto 15"/>
            <p:cNvSpPr txBox="1"/>
            <p:nvPr/>
          </p:nvSpPr>
          <p:spPr>
            <a:xfrm>
              <a:off x="99391" y="2432537"/>
              <a:ext cx="5919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fórmula da variância de uma função de muitas variáveis dá </a:t>
              </a:r>
            </a:p>
          </p:txBody>
        </p:sp>
        <p:pic>
          <p:nvPicPr>
            <p:cNvPr id="24" name="Imagem 23" descr="Recorte de Tela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t="9460"/>
            <a:stretch/>
          </p:blipFill>
          <p:spPr>
            <a:xfrm>
              <a:off x="1725683" y="2771091"/>
              <a:ext cx="1486844" cy="593410"/>
            </a:xfrm>
            <a:prstGeom prst="rect">
              <a:avLst/>
            </a:prstGeom>
          </p:spPr>
        </p:pic>
      </p:grpSp>
      <p:pic>
        <p:nvPicPr>
          <p:cNvPr id="25" name="Imagem 24" descr="Recorte de Te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80" y="899590"/>
            <a:ext cx="2966499" cy="2960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99391" y="3417665"/>
                <a:ext cx="54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Em 2D, o vínculo corresponde à reta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" y="3417665"/>
                <a:ext cx="5436000" cy="369332"/>
              </a:xfrm>
              <a:prstGeom prst="rect">
                <a:avLst/>
              </a:prstGeom>
              <a:blipFill>
                <a:blip r:embed="rId9"/>
                <a:stretch>
                  <a:fillRect l="-897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99391" y="3703055"/>
            <a:ext cx="678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 a variância da estimativa é proporcional à distância à origem, que é mínima quando os coeficientes são iguais.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12222" y="4276678"/>
                <a:ext cx="709497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Generalizando esse raciocínio para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dados,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e a média é a estimativa de variância mínima.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" y="4276678"/>
                <a:ext cx="7094978" cy="646331"/>
              </a:xfrm>
              <a:prstGeom prst="rect">
                <a:avLst/>
              </a:prstGeom>
              <a:blipFill>
                <a:blip r:embed="rId10"/>
                <a:stretch>
                  <a:fillRect l="-687" t="-66981" b="-584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Estimativa das variâncias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99391" y="463826"/>
                <a:ext cx="87795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 caso da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da  grandeza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/>
                  <a:t>, com dados não-tendenciosos</a:t>
                </a:r>
              </a:p>
              <a:p>
                <a:r>
                  <a:rPr lang="pt-BR" dirty="0"/>
                  <a:t>de 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e uma distribuição qualquer (de valor esperado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),</a:t>
                </a:r>
              </a:p>
              <a:p>
                <a:r>
                  <a:rPr lang="pt-BR" dirty="0"/>
                  <a:t>estima-se a grandeza e a variância por   </a:t>
                </a: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" y="463826"/>
                <a:ext cx="8779565" cy="923330"/>
              </a:xfrm>
              <a:prstGeom prst="rect">
                <a:avLst/>
              </a:prstGeom>
              <a:blipFill>
                <a:blip r:embed="rId2"/>
                <a:stretch>
                  <a:fillRect l="-555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 descr="Recorte de Te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1344" b="9163"/>
          <a:stretch/>
        </p:blipFill>
        <p:spPr>
          <a:xfrm>
            <a:off x="655983" y="1387156"/>
            <a:ext cx="3470249" cy="583096"/>
          </a:xfrm>
          <a:prstGeom prst="rect">
            <a:avLst/>
          </a:prstGeom>
        </p:spPr>
      </p:pic>
      <p:pic>
        <p:nvPicPr>
          <p:cNvPr id="20" name="Imagem 19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6706" b="5594"/>
          <a:stretch/>
        </p:blipFill>
        <p:spPr>
          <a:xfrm>
            <a:off x="5320748" y="1393783"/>
            <a:ext cx="2312885" cy="576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99391" y="1912921"/>
                <a:ext cx="87795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problema de estimar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nesse caso pode ser abordado pelo MMQ, </a:t>
                </a:r>
              </a:p>
              <a:p>
                <a:r>
                  <a:rPr lang="pt-BR" dirty="0"/>
                  <a:t>com uma matriz de planejamento que é uma coluna de “1”s, e a 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  <a:p>
                <a:r>
                  <a:rPr lang="pt-BR" dirty="0"/>
                  <a:t>é constante. Obtém-se a estimativa, agora é preciso estimar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" y="1912921"/>
                <a:ext cx="8779565" cy="923330"/>
              </a:xfrm>
              <a:prstGeom prst="rect">
                <a:avLst/>
              </a:prstGeom>
              <a:blipFill>
                <a:blip r:embed="rId5"/>
                <a:stretch>
                  <a:fillRect l="-555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2123574E-A381-A3E9-61AD-1FB0BFADB2EC}"/>
              </a:ext>
            </a:extLst>
          </p:cNvPr>
          <p:cNvGrpSpPr/>
          <p:nvPr/>
        </p:nvGrpSpPr>
        <p:grpSpPr>
          <a:xfrm>
            <a:off x="99390" y="2863334"/>
            <a:ext cx="8892209" cy="962492"/>
            <a:chOff x="99390" y="2863334"/>
            <a:chExt cx="8892209" cy="962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99390" y="2863334"/>
                  <a:ext cx="88922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Vamos aqui resolver diretamente o problema geral do modelo linear </a:t>
                  </a:r>
                  <a14:m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𝐚</m:t>
                      </m:r>
                    </m:oMath>
                  </a14:m>
                  <a:r>
                    <a:rPr lang="pt-BR" b="1" dirty="0"/>
                    <a:t> </a:t>
                  </a:r>
                  <a:r>
                    <a:rPr lang="pt-BR" dirty="0"/>
                    <a:t>em que </a:t>
                  </a:r>
                </a:p>
                <a:p>
                  <a:r>
                    <a:rPr lang="pt-BR" dirty="0"/>
                    <a:t>o vetor de parâmetros tem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pt-BR" dirty="0"/>
                    <a:t> componentes e a matriz de variância dos dados é</a:t>
                  </a: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90" y="2863334"/>
                  <a:ext cx="8892209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548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Imagem 7" descr="Recorte de Te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139" y="3503970"/>
              <a:ext cx="981212" cy="285790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4572000" y="3456494"/>
              <a:ext cx="4140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(covariâncias nulas, por enquanto)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312499C-FA54-CED8-1453-AE2584288BFE}"/>
              </a:ext>
            </a:extLst>
          </p:cNvPr>
          <p:cNvGrpSpPr/>
          <p:nvPr/>
        </p:nvGrpSpPr>
        <p:grpSpPr>
          <a:xfrm>
            <a:off x="99390" y="3828557"/>
            <a:ext cx="8560904" cy="992445"/>
            <a:chOff x="99390" y="3828557"/>
            <a:chExt cx="8560904" cy="992445"/>
          </a:xfrm>
        </p:grpSpPr>
        <p:sp>
          <p:nvSpPr>
            <p:cNvPr id="14" name="CaixaDeTexto 13"/>
            <p:cNvSpPr txBox="1"/>
            <p:nvPr/>
          </p:nvSpPr>
          <p:spPr>
            <a:xfrm>
              <a:off x="99390" y="3828557"/>
              <a:ext cx="8560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Nessa condição, a fórmula da soma dos quadrados das diferenças e </a:t>
              </a:r>
            </a:p>
            <a:p>
              <a:r>
                <a:rPr lang="pt-BR" dirty="0"/>
                <a:t>da estimativa de MMQ simplificam:</a:t>
              </a:r>
            </a:p>
          </p:txBody>
        </p:sp>
        <p:pic>
          <p:nvPicPr>
            <p:cNvPr id="16" name="Imagem 15" descr="Recorte de Tel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938" y="4516781"/>
              <a:ext cx="2657846" cy="295316"/>
            </a:xfrm>
            <a:prstGeom prst="rect">
              <a:avLst/>
            </a:prstGeom>
          </p:spPr>
        </p:pic>
        <p:pic>
          <p:nvPicPr>
            <p:cNvPr id="23" name="Imagem 22" descr="Recorte de Tela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752" y="4516159"/>
              <a:ext cx="1629002" cy="30484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 Explicativo Retangular com Cantos Arredondados 23"/>
              <p:cNvSpPr/>
              <p:nvPr/>
            </p:nvSpPr>
            <p:spPr>
              <a:xfrm>
                <a:off x="7394713" y="3942521"/>
                <a:ext cx="1484243" cy="721917"/>
              </a:xfrm>
              <a:prstGeom prst="wedgeRoundRectCallout">
                <a:avLst>
                  <a:gd name="adj1" fmla="val -72172"/>
                  <a:gd name="adj2" fmla="val 49537"/>
                  <a:gd name="adj3" fmla="val 16667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Independe</a:t>
                </a:r>
              </a:p>
              <a:p>
                <a:pPr algn="ctr"/>
                <a:r>
                  <a:rPr lang="pt-BR" dirty="0"/>
                  <a:t>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!</a:t>
                </a:r>
              </a:p>
            </p:txBody>
          </p:sp>
        </mc:Choice>
        <mc:Fallback xmlns="">
          <p:sp>
            <p:nvSpPr>
              <p:cNvPr id="24" name="Texto Explicativo Retangular com Cantos Arredondados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13" y="3942521"/>
                <a:ext cx="1484243" cy="721917"/>
              </a:xfrm>
              <a:prstGeom prst="wedgeRoundRectCallout">
                <a:avLst>
                  <a:gd name="adj1" fmla="val -72172"/>
                  <a:gd name="adj2" fmla="val 49537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lão de Pensamento: Nuvem 8">
            <a:extLst>
              <a:ext uri="{FF2B5EF4-FFF2-40B4-BE49-F238E27FC236}">
                <a16:creationId xmlns:a16="http://schemas.microsoft.com/office/drawing/2014/main" id="{ACE77357-9C48-4CB7-05CD-FC65110F1EBA}"/>
              </a:ext>
            </a:extLst>
          </p:cNvPr>
          <p:cNvSpPr/>
          <p:nvPr/>
        </p:nvSpPr>
        <p:spPr>
          <a:xfrm>
            <a:off x="7394712" y="1501120"/>
            <a:ext cx="1749287" cy="1198810"/>
          </a:xfrm>
          <a:prstGeom prst="cloudCallout">
            <a:avLst>
              <a:gd name="adj1" fmla="val -76994"/>
              <a:gd name="adj2" fmla="val 7193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Mudaram os nomes</a:t>
            </a:r>
          </a:p>
        </p:txBody>
      </p:sp>
    </p:spTree>
    <p:extLst>
      <p:ext uri="{BB962C8B-B14F-4D97-AF65-F5344CB8AC3E}">
        <p14:creationId xmlns:p14="http://schemas.microsoft.com/office/powerpoint/2010/main" val="17700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Valor esperado da estimativa da vida média para qualquer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3636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60" y="451017"/>
            <a:ext cx="1303202" cy="24387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0903" y="410379"/>
            <a:ext cx="4547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Esta é a estimativa dos parâmetros pelo MMQ: </a:t>
            </a:r>
          </a:p>
        </p:txBody>
      </p:sp>
      <p:grpSp>
        <p:nvGrpSpPr>
          <p:cNvPr id="67" name="Agrupar 66"/>
          <p:cNvGrpSpPr/>
          <p:nvPr/>
        </p:nvGrpSpPr>
        <p:grpSpPr>
          <a:xfrm>
            <a:off x="114955" y="683592"/>
            <a:ext cx="7209182" cy="496053"/>
            <a:chOff x="114955" y="683592"/>
            <a:chExt cx="7209182" cy="496053"/>
          </a:xfrm>
        </p:grpSpPr>
        <p:pic>
          <p:nvPicPr>
            <p:cNvPr id="22" name="Imagem 21" descr="Recorte de Tel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94" b="1"/>
            <a:stretch/>
          </p:blipFill>
          <p:spPr>
            <a:xfrm>
              <a:off x="2834541" y="997246"/>
              <a:ext cx="2522572" cy="1823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114955" y="683592"/>
                  <a:ext cx="7209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Calculando os valores de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pt-BR" sz="1600" dirty="0"/>
                    <a:t> com os parâmetros ajustados</a:t>
                  </a: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55" y="683592"/>
                  <a:ext cx="7209182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508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o Explicativo Retangular 7"/>
          <p:cNvSpPr/>
          <p:nvPr/>
        </p:nvSpPr>
        <p:spPr>
          <a:xfrm>
            <a:off x="5521951" y="1341031"/>
            <a:ext cx="3293164" cy="589721"/>
          </a:xfrm>
          <a:prstGeom prst="wedgeRectCallout">
            <a:avLst>
              <a:gd name="adj1" fmla="val -59543"/>
              <a:gd name="adj2" fmla="val -77699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matriz chapéu (</a:t>
            </a:r>
            <a:r>
              <a:rPr lang="pt-BR" sz="1600" dirty="0" err="1"/>
              <a:t>Hat</a:t>
            </a:r>
            <a:r>
              <a:rPr lang="pt-BR" sz="1600" dirty="0"/>
              <a:t> </a:t>
            </a:r>
            <a:r>
              <a:rPr lang="pt-BR" sz="1600" dirty="0" err="1"/>
              <a:t>matrix</a:t>
            </a:r>
            <a:r>
              <a:rPr lang="pt-BR" sz="1600" dirty="0"/>
              <a:t>) –</a:t>
            </a:r>
          </a:p>
          <a:p>
            <a:pPr algn="ctr"/>
            <a:r>
              <a:rPr lang="pt-BR" sz="1600" dirty="0"/>
              <a:t>coloca um chapéu nos dados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377081" y="1241428"/>
            <a:ext cx="3213460" cy="1016036"/>
            <a:chOff x="400940" y="1547270"/>
            <a:chExt cx="3213460" cy="1016036"/>
          </a:xfrm>
        </p:grpSpPr>
        <p:sp>
          <p:nvSpPr>
            <p:cNvPr id="20" name="Retângulo 19"/>
            <p:cNvSpPr/>
            <p:nvPr/>
          </p:nvSpPr>
          <p:spPr>
            <a:xfrm>
              <a:off x="400940" y="1547270"/>
              <a:ext cx="3189601" cy="101603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pic>
          <p:nvPicPr>
            <p:cNvPr id="13" name="Imagem 12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77" y="1574284"/>
              <a:ext cx="1501350" cy="213390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424799" y="1715978"/>
              <a:ext cx="3189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é a matriz de projeção ortogonal;</a:t>
              </a:r>
            </a:p>
            <a:p>
              <a:pPr algn="ctr"/>
              <a:r>
                <a:rPr lang="pt-BR" sz="1600" dirty="0"/>
                <a:t>com covariâncias, fica</a:t>
              </a:r>
            </a:p>
          </p:txBody>
        </p:sp>
        <p:pic>
          <p:nvPicPr>
            <p:cNvPr id="18" name="Imagem 17" descr="Recorte de Te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61" y="2269765"/>
              <a:ext cx="2019582" cy="221011"/>
            </a:xfrm>
            <a:prstGeom prst="rect">
              <a:avLst/>
            </a:prstGeom>
          </p:spPr>
        </p:pic>
      </p:grpSp>
      <p:grpSp>
        <p:nvGrpSpPr>
          <p:cNvPr id="55" name="Agrupar 54"/>
          <p:cNvGrpSpPr/>
          <p:nvPr/>
        </p:nvGrpSpPr>
        <p:grpSpPr>
          <a:xfrm>
            <a:off x="7528718" y="3112381"/>
            <a:ext cx="1484244" cy="539922"/>
            <a:chOff x="7528718" y="3112381"/>
            <a:chExt cx="1484244" cy="539922"/>
          </a:xfrm>
        </p:grpSpPr>
        <p:sp>
          <p:nvSpPr>
            <p:cNvPr id="32" name="Texto Explicativo Retangular 31"/>
            <p:cNvSpPr/>
            <p:nvPr/>
          </p:nvSpPr>
          <p:spPr>
            <a:xfrm>
              <a:off x="7528718" y="3112381"/>
              <a:ext cx="1484244" cy="539922"/>
            </a:xfrm>
            <a:prstGeom prst="wedgeRectCallout">
              <a:avLst>
                <a:gd name="adj1" fmla="val 191"/>
                <a:gd name="adj2" fmla="val -79308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Modelo linear</a:t>
              </a:r>
            </a:p>
            <a:p>
              <a:pPr algn="ctr"/>
              <a:endParaRPr lang="pt-BR" sz="1600" dirty="0"/>
            </a:p>
          </p:txBody>
        </p:sp>
        <p:pic>
          <p:nvPicPr>
            <p:cNvPr id="27" name="Imagem 26" descr="Recorte de Tela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07"/>
            <a:stretch/>
          </p:blipFill>
          <p:spPr>
            <a:xfrm>
              <a:off x="7712996" y="3408938"/>
              <a:ext cx="1059328" cy="173287"/>
            </a:xfrm>
            <a:prstGeom prst="rect">
              <a:avLst/>
            </a:prstGeom>
            <a:solidFill>
              <a:srgbClr val="0070C0"/>
            </a:solidFill>
          </p:spPr>
        </p:pic>
      </p:grpSp>
      <p:grpSp>
        <p:nvGrpSpPr>
          <p:cNvPr id="68" name="Agrupar 67"/>
          <p:cNvGrpSpPr/>
          <p:nvPr/>
        </p:nvGrpSpPr>
        <p:grpSpPr>
          <a:xfrm>
            <a:off x="114955" y="2457094"/>
            <a:ext cx="8127705" cy="584775"/>
            <a:chOff x="114955" y="2457094"/>
            <a:chExt cx="8127705" cy="584775"/>
          </a:xfrm>
        </p:grpSpPr>
        <p:sp>
          <p:nvSpPr>
            <p:cNvPr id="21" name="CaixaDeTexto 20"/>
            <p:cNvSpPr txBox="1"/>
            <p:nvPr/>
          </p:nvSpPr>
          <p:spPr>
            <a:xfrm>
              <a:off x="114955" y="2457094"/>
              <a:ext cx="5536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resíduos – diferenças entre os valores experimentais e </a:t>
              </a:r>
            </a:p>
            <a:p>
              <a:r>
                <a:rPr lang="pt-BR" sz="1600" dirty="0"/>
                <a:t>aqueles calculados com os parâmetros ajustados – são</a:t>
              </a:r>
            </a:p>
          </p:txBody>
        </p:sp>
        <p:pic>
          <p:nvPicPr>
            <p:cNvPr id="26" name="Imagem 25" descr="Recorte de Tela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71"/>
            <a:stretch/>
          </p:blipFill>
          <p:spPr>
            <a:xfrm>
              <a:off x="5413340" y="2757975"/>
              <a:ext cx="2829320" cy="257986"/>
            </a:xfrm>
            <a:prstGeom prst="rect">
              <a:avLst/>
            </a:prstGeom>
          </p:spPr>
        </p:pic>
      </p:grpSp>
      <p:sp>
        <p:nvSpPr>
          <p:cNvPr id="34" name="Seta para a Esquerda 33"/>
          <p:cNvSpPr/>
          <p:nvPr/>
        </p:nvSpPr>
        <p:spPr>
          <a:xfrm rot="237276">
            <a:off x="5098436" y="3243620"/>
            <a:ext cx="2219616" cy="239648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grpSp>
        <p:nvGrpSpPr>
          <p:cNvPr id="54" name="Agrupar 53"/>
          <p:cNvGrpSpPr/>
          <p:nvPr/>
        </p:nvGrpSpPr>
        <p:grpSpPr>
          <a:xfrm>
            <a:off x="219872" y="3045429"/>
            <a:ext cx="4244932" cy="606873"/>
            <a:chOff x="208720" y="3326299"/>
            <a:chExt cx="4244932" cy="606873"/>
          </a:xfrm>
        </p:grpSpPr>
        <p:pic>
          <p:nvPicPr>
            <p:cNvPr id="33" name="Imagem 32" descr="Recorte de Tela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8"/>
            <a:stretch/>
          </p:blipFill>
          <p:spPr>
            <a:xfrm>
              <a:off x="208720" y="3455995"/>
              <a:ext cx="4244932" cy="212712"/>
            </a:xfrm>
            <a:prstGeom prst="rect">
              <a:avLst/>
            </a:prstGeom>
          </p:spPr>
        </p:pic>
        <p:cxnSp>
          <p:nvCxnSpPr>
            <p:cNvPr id="37" name="Conector de Seta Reta 36"/>
            <p:cNvCxnSpPr/>
            <p:nvPr/>
          </p:nvCxnSpPr>
          <p:spPr>
            <a:xfrm flipH="1">
              <a:off x="2633240" y="3326299"/>
              <a:ext cx="781878" cy="40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2374824" y="3594618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0</a:t>
              </a:r>
            </a:p>
          </p:txBody>
        </p:sp>
      </p:grpSp>
      <p:pic>
        <p:nvPicPr>
          <p:cNvPr id="43" name="Imagem 42" descr="Recorte de Tela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6706" b="5594"/>
          <a:stretch/>
        </p:blipFill>
        <p:spPr>
          <a:xfrm>
            <a:off x="909286" y="4343041"/>
            <a:ext cx="1850306" cy="461174"/>
          </a:xfrm>
          <a:prstGeom prst="rect">
            <a:avLst/>
          </a:prstGeom>
        </p:spPr>
      </p:pic>
      <p:grpSp>
        <p:nvGrpSpPr>
          <p:cNvPr id="57" name="Agrupar 56"/>
          <p:cNvGrpSpPr/>
          <p:nvPr/>
        </p:nvGrpSpPr>
        <p:grpSpPr>
          <a:xfrm>
            <a:off x="114955" y="3539636"/>
            <a:ext cx="5242158" cy="338554"/>
            <a:chOff x="114955" y="3539636"/>
            <a:chExt cx="5242158" cy="338554"/>
          </a:xfrm>
        </p:grpSpPr>
        <p:pic>
          <p:nvPicPr>
            <p:cNvPr id="41" name="Imagem 40" descr="Recorte de Tela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690" y="3628035"/>
              <a:ext cx="1600423" cy="198148"/>
            </a:xfrm>
            <a:prstGeom prst="rect">
              <a:avLst/>
            </a:prstGeom>
          </p:spPr>
        </p:pic>
        <p:sp>
          <p:nvSpPr>
            <p:cNvPr id="44" name="CaixaDeTexto 43"/>
            <p:cNvSpPr txBox="1"/>
            <p:nvPr/>
          </p:nvSpPr>
          <p:spPr>
            <a:xfrm>
              <a:off x="114955" y="3539636"/>
              <a:ext cx="36938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soma dos quadrados dos resíduos é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 Explicativo Retangular com Cantos Arredondados 44"/>
              <p:cNvSpPr/>
              <p:nvPr/>
            </p:nvSpPr>
            <p:spPr>
              <a:xfrm>
                <a:off x="6117405" y="2026752"/>
                <a:ext cx="2236304" cy="521462"/>
              </a:xfrm>
              <a:prstGeom prst="wedgeRoundRectCallout">
                <a:avLst>
                  <a:gd name="adj1" fmla="val 21956"/>
                  <a:gd name="adj2" fmla="val 70582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Idempotente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Texto Explicativo Retangular com Cantos Arredondado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05" y="2026752"/>
                <a:ext cx="2236304" cy="521462"/>
              </a:xfrm>
              <a:prstGeom prst="wedgeRoundRectCallout">
                <a:avLst>
                  <a:gd name="adj1" fmla="val 21956"/>
                  <a:gd name="adj2" fmla="val 70582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Agrupar 55"/>
          <p:cNvGrpSpPr/>
          <p:nvPr/>
        </p:nvGrpSpPr>
        <p:grpSpPr>
          <a:xfrm>
            <a:off x="5409314" y="3582225"/>
            <a:ext cx="1190696" cy="338554"/>
            <a:chOff x="5637304" y="4006470"/>
            <a:chExt cx="1190696" cy="338554"/>
          </a:xfrm>
        </p:grpSpPr>
        <p:pic>
          <p:nvPicPr>
            <p:cNvPr id="46" name="Imagem 45" descr="Recorte de Tela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609" y="4043137"/>
              <a:ext cx="937391" cy="205769"/>
            </a:xfrm>
            <a:prstGeom prst="rect">
              <a:avLst/>
            </a:prstGeom>
          </p:spPr>
        </p:pic>
        <p:sp>
          <p:nvSpPr>
            <p:cNvPr id="47" name="CaixaDeTexto 46"/>
            <p:cNvSpPr txBox="1"/>
            <p:nvPr/>
          </p:nvSpPr>
          <p:spPr>
            <a:xfrm>
              <a:off x="5637304" y="4006470"/>
              <a:ext cx="279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=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114955" y="3935232"/>
            <a:ext cx="4909802" cy="338554"/>
            <a:chOff x="192155" y="4342257"/>
            <a:chExt cx="4909802" cy="338554"/>
          </a:xfrm>
        </p:grpSpPr>
        <p:sp>
          <p:nvSpPr>
            <p:cNvPr id="48" name="CaixaDeTexto 47"/>
            <p:cNvSpPr txBox="1"/>
            <p:nvPr/>
          </p:nvSpPr>
          <p:spPr>
            <a:xfrm>
              <a:off x="192155" y="4342257"/>
              <a:ext cx="2107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Depois de álgebra</a:t>
              </a:r>
            </a:p>
          </p:txBody>
        </p:sp>
        <p:pic>
          <p:nvPicPr>
            <p:cNvPr id="49" name="Imagem 48" descr="Recorte de Tela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" t="16745" b="11961"/>
            <a:stretch/>
          </p:blipFill>
          <p:spPr>
            <a:xfrm>
              <a:off x="2272731" y="4411512"/>
              <a:ext cx="2829226" cy="217334"/>
            </a:xfrm>
            <a:prstGeom prst="rect">
              <a:avLst/>
            </a:prstGeom>
          </p:spPr>
        </p:pic>
      </p:grpSp>
      <p:grpSp>
        <p:nvGrpSpPr>
          <p:cNvPr id="69" name="Agrupar 68"/>
          <p:cNvGrpSpPr/>
          <p:nvPr/>
        </p:nvGrpSpPr>
        <p:grpSpPr>
          <a:xfrm>
            <a:off x="5210455" y="3785400"/>
            <a:ext cx="3456037" cy="577800"/>
            <a:chOff x="5210455" y="3785400"/>
            <a:chExt cx="3456037" cy="577800"/>
          </a:xfrm>
        </p:grpSpPr>
        <p:sp>
          <p:nvSpPr>
            <p:cNvPr id="64" name="Retângulo 63"/>
            <p:cNvSpPr/>
            <p:nvPr/>
          </p:nvSpPr>
          <p:spPr>
            <a:xfrm>
              <a:off x="6117406" y="3785400"/>
              <a:ext cx="2549086" cy="5778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Seta para a Direita 50"/>
            <p:cNvSpPr/>
            <p:nvPr/>
          </p:nvSpPr>
          <p:spPr>
            <a:xfrm>
              <a:off x="5210455" y="3989292"/>
              <a:ext cx="667236" cy="203947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pic>
          <p:nvPicPr>
            <p:cNvPr id="52" name="Imagem 51" descr="Recorte de Tela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" t="7291"/>
            <a:stretch/>
          </p:blipFill>
          <p:spPr>
            <a:xfrm>
              <a:off x="6208244" y="3878190"/>
              <a:ext cx="2370351" cy="402729"/>
            </a:xfrm>
            <a:prstGeom prst="rect">
              <a:avLst/>
            </a:prstGeom>
          </p:spPr>
        </p:pic>
      </p:grpSp>
      <p:sp>
        <p:nvSpPr>
          <p:cNvPr id="66" name="Texto Explicativo Retangular com Cantos Arredondados 65"/>
          <p:cNvSpPr/>
          <p:nvPr/>
        </p:nvSpPr>
        <p:spPr>
          <a:xfrm>
            <a:off x="3898984" y="4397044"/>
            <a:ext cx="4873340" cy="475200"/>
          </a:xfrm>
          <a:prstGeom prst="wedgeRoundRectCallout">
            <a:avLst>
              <a:gd name="adj1" fmla="val -3056"/>
              <a:gd name="adj2" fmla="val -114773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Esta é a estimativa não tendenciosa da variância.</a:t>
            </a:r>
          </a:p>
        </p:txBody>
      </p:sp>
      <p:grpSp>
        <p:nvGrpSpPr>
          <p:cNvPr id="72" name="Agrupar 71"/>
          <p:cNvGrpSpPr/>
          <p:nvPr/>
        </p:nvGrpSpPr>
        <p:grpSpPr>
          <a:xfrm>
            <a:off x="3756690" y="1179644"/>
            <a:ext cx="1040216" cy="522879"/>
            <a:chOff x="3756690" y="1179644"/>
            <a:chExt cx="1040216" cy="522879"/>
          </a:xfrm>
        </p:grpSpPr>
        <p:sp>
          <p:nvSpPr>
            <p:cNvPr id="70" name="Chave Esquerda 69"/>
            <p:cNvSpPr/>
            <p:nvPr/>
          </p:nvSpPr>
          <p:spPr>
            <a:xfrm rot="16200000">
              <a:off x="4129262" y="807072"/>
              <a:ext cx="199630" cy="944774"/>
            </a:xfrm>
            <a:prstGeom prst="leftBrace">
              <a:avLst>
                <a:gd name="adj1" fmla="val 69646"/>
                <a:gd name="adj2" fmla="val 51077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3756690" y="1363969"/>
              <a:ext cx="1040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simétrica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85DDC1-E8CB-C2D7-E900-B6D75F61D0DB}"/>
              </a:ext>
            </a:extLst>
          </p:cNvPr>
          <p:cNvSpPr txBox="1"/>
          <p:nvPr/>
        </p:nvSpPr>
        <p:spPr>
          <a:xfrm>
            <a:off x="7661659" y="708410"/>
            <a:ext cx="8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17" action="ppaction://hlinksldjump"/>
              </a:rPr>
              <a:t>voltar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4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Exemplos de estimativas das variâncias dos dados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182196B-5EC1-F044-1892-1199DEED86DA}"/>
                  </a:ext>
                </a:extLst>
              </p:cNvPr>
              <p:cNvSpPr txBox="1"/>
              <p:nvPr/>
            </p:nvSpPr>
            <p:spPr>
              <a:xfrm>
                <a:off x="178593" y="760010"/>
                <a:ext cx="7186612" cy="703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dados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,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182196B-5EC1-F044-1892-1199DEED8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3" y="760010"/>
                <a:ext cx="7186612" cy="703398"/>
              </a:xfrm>
              <a:prstGeom prst="rect">
                <a:avLst/>
              </a:prstGeom>
              <a:blipFill>
                <a:blip r:embed="rId2"/>
                <a:stretch>
                  <a:fillRect l="-679" t="-2609" b="-104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CB0FE-55D3-492A-6C62-B6F096BA6812}"/>
                  </a:ext>
                </a:extLst>
              </p:cNvPr>
              <p:cNvSpPr txBox="1"/>
              <p:nvPr/>
            </p:nvSpPr>
            <p:spPr>
              <a:xfrm>
                <a:off x="178593" y="415409"/>
                <a:ext cx="6929438" cy="51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Estimativa do volume específico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7FCB0FE-55D3-492A-6C62-B6F096BA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3" y="415409"/>
                <a:ext cx="6929438" cy="519373"/>
              </a:xfrm>
              <a:prstGeom prst="rect">
                <a:avLst/>
              </a:prstGeom>
              <a:blipFill>
                <a:blip r:embed="rId3"/>
                <a:stretch>
                  <a:fillRect l="-704" b="-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Balão de Pensamento: Nuvem 24">
                <a:extLst>
                  <a:ext uri="{FF2B5EF4-FFF2-40B4-BE49-F238E27FC236}">
                    <a16:creationId xmlns:a16="http://schemas.microsoft.com/office/drawing/2014/main" id="{90265EA7-F7D7-DA8F-32B0-68279D240C94}"/>
                  </a:ext>
                </a:extLst>
              </p:cNvPr>
              <p:cNvSpPr/>
              <p:nvPr/>
            </p:nvSpPr>
            <p:spPr>
              <a:xfrm>
                <a:off x="6060097" y="182659"/>
                <a:ext cx="3083902" cy="1153222"/>
              </a:xfrm>
              <a:prstGeom prst="cloudCallout">
                <a:avLst>
                  <a:gd name="adj1" fmla="val -12622"/>
                  <a:gd name="adj2" fmla="val 79082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Apesar de estimar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pt-BR" sz="1600" dirty="0"/>
                  <a:t> aparece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endParaRPr lang="pt-BR" sz="1600" dirty="0"/>
              </a:p>
            </p:txBody>
          </p:sp>
        </mc:Choice>
        <mc:Fallback>
          <p:sp>
            <p:nvSpPr>
              <p:cNvPr id="25" name="Balão de Pensamento: Nuvem 24">
                <a:extLst>
                  <a:ext uri="{FF2B5EF4-FFF2-40B4-BE49-F238E27FC236}">
                    <a16:creationId xmlns:a16="http://schemas.microsoft.com/office/drawing/2014/main" id="{90265EA7-F7D7-DA8F-32B0-68279D240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97" y="182659"/>
                <a:ext cx="3083902" cy="1153222"/>
              </a:xfrm>
              <a:prstGeom prst="cloudCallout">
                <a:avLst>
                  <a:gd name="adj1" fmla="val -12622"/>
                  <a:gd name="adj2" fmla="val 790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F456EDBB-5E18-6E98-E0C2-E300E334DC59}"/>
              </a:ext>
            </a:extLst>
          </p:cNvPr>
          <p:cNvGrpSpPr/>
          <p:nvPr/>
        </p:nvGrpSpPr>
        <p:grpSpPr>
          <a:xfrm>
            <a:off x="178593" y="1420064"/>
            <a:ext cx="3937005" cy="1211685"/>
            <a:chOff x="178593" y="1420064"/>
            <a:chExt cx="3937005" cy="1211685"/>
          </a:xfrm>
        </p:grpSpPr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810150E4-BBFE-EB79-B75A-0A9A08EA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879" y="1420064"/>
              <a:ext cx="1371719" cy="1211685"/>
            </a:xfrm>
            <a:prstGeom prst="rect">
              <a:avLst/>
            </a:prstGeom>
          </p:spPr>
        </p:pic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06BDAFA8-E732-41C8-D835-C9FDC5BF1F03}"/>
                </a:ext>
              </a:extLst>
            </p:cNvPr>
            <p:cNvSpPr txBox="1"/>
            <p:nvPr/>
          </p:nvSpPr>
          <p:spPr>
            <a:xfrm>
              <a:off x="178593" y="1814635"/>
              <a:ext cx="2577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 resultado obtido foi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C0F558A-94B2-E5A8-463A-105DCF858D8C}"/>
              </a:ext>
            </a:extLst>
          </p:cNvPr>
          <p:cNvGrpSpPr/>
          <p:nvPr/>
        </p:nvGrpSpPr>
        <p:grpSpPr>
          <a:xfrm>
            <a:off x="4124626" y="1742521"/>
            <a:ext cx="3240579" cy="590632"/>
            <a:chOff x="4124626" y="1742521"/>
            <a:chExt cx="3240579" cy="590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D9FEF9D3-C4A0-0D91-CE5F-53301A05336D}"/>
                    </a:ext>
                  </a:extLst>
                </p:cNvPr>
                <p:cNvSpPr txBox="1"/>
                <p:nvPr/>
              </p:nvSpPr>
              <p:spPr>
                <a:xfrm>
                  <a:off x="4124626" y="1845669"/>
                  <a:ext cx="2394223" cy="3843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dirty="0"/>
                    <a:t> fica</a:t>
                  </a:r>
                </a:p>
              </p:txBody>
            </p:sp>
          </mc:Choice>
          <mc:Fallback xmlns="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D9FEF9D3-C4A0-0D91-CE5F-53301A053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626" y="1845669"/>
                  <a:ext cx="2394223" cy="384336"/>
                </a:xfrm>
                <a:prstGeom prst="rect">
                  <a:avLst/>
                </a:prstGeom>
                <a:blipFill>
                  <a:blip r:embed="rId6"/>
                  <a:stretch>
                    <a:fillRect l="-2296" t="-4762" b="-253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Imagem 2" descr="Recorte de Te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098" y="1742521"/>
              <a:ext cx="1305107" cy="590632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66F5CBC-B8EF-5643-5346-ED1A6B4304DE}"/>
              </a:ext>
            </a:extLst>
          </p:cNvPr>
          <p:cNvGrpSpPr/>
          <p:nvPr/>
        </p:nvGrpSpPr>
        <p:grpSpPr>
          <a:xfrm>
            <a:off x="178593" y="2652142"/>
            <a:ext cx="6033433" cy="522707"/>
            <a:chOff x="178593" y="2652142"/>
            <a:chExt cx="6033433" cy="5227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CAC3E198-B564-71DE-57D4-5BE390A0C7B1}"/>
                    </a:ext>
                  </a:extLst>
                </p:cNvPr>
                <p:cNvSpPr txBox="1"/>
                <p:nvPr/>
              </p:nvSpPr>
              <p:spPr>
                <a:xfrm>
                  <a:off x="4431447" y="2652142"/>
                  <a:ext cx="1780579" cy="52270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CAC3E198-B564-71DE-57D4-5BE390A0C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447" y="2652142"/>
                  <a:ext cx="1780579" cy="52270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DA015CE-C0AA-DB70-D7B8-7643A7E31C0E}"/>
                </a:ext>
              </a:extLst>
            </p:cNvPr>
            <p:cNvSpPr txBox="1"/>
            <p:nvPr/>
          </p:nvSpPr>
          <p:spPr>
            <a:xfrm>
              <a:off x="178593" y="2728830"/>
              <a:ext cx="4393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variância estimada tem a forma habitual: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FCD61CD-405F-3BC4-60CB-9DC9AFAB1F76}"/>
              </a:ext>
            </a:extLst>
          </p:cNvPr>
          <p:cNvGrpSpPr/>
          <p:nvPr/>
        </p:nvGrpSpPr>
        <p:grpSpPr>
          <a:xfrm>
            <a:off x="178594" y="3261110"/>
            <a:ext cx="8693354" cy="1344179"/>
            <a:chOff x="178594" y="3261110"/>
            <a:chExt cx="8693354" cy="1344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F2F217A-E741-E354-8D6B-A8B87CF03552}"/>
                    </a:ext>
                  </a:extLst>
                </p:cNvPr>
                <p:cNvSpPr txBox="1"/>
                <p:nvPr/>
              </p:nvSpPr>
              <p:spPr>
                <a:xfrm>
                  <a:off x="178594" y="3261110"/>
                  <a:ext cx="8693354" cy="688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Estimativa dos parâmetros da reta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,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 </a:t>
                  </a:r>
                </a:p>
                <a:p>
                  <a:r>
                    <a:rPr lang="pt-BR" dirty="0"/>
                    <a:t>com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a14:m>
                  <a:r>
                    <a:rPr lang="pt-BR" dirty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    e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pt-BR" dirty="0"/>
                    <a:t>:</a:t>
                  </a:r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F2F217A-E741-E354-8D6B-A8B87CF03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4" y="3261110"/>
                  <a:ext cx="8693354" cy="688394"/>
                </a:xfrm>
                <a:prstGeom prst="rect">
                  <a:avLst/>
                </a:prstGeom>
                <a:blipFill>
                  <a:blip r:embed="rId9"/>
                  <a:stretch>
                    <a:fillRect l="-561" t="-5310" b="-106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166E43A-E132-B1CD-95E6-1BFC79DD6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6539" y="4032279"/>
              <a:ext cx="1196444" cy="495343"/>
            </a:xfrm>
            <a:prstGeom prst="rect">
              <a:avLst/>
            </a:prstGeom>
            <a:effectLst>
              <a:outerShdw blurRad="50800" dist="50800" dir="5400000" algn="ctr" rotWithShape="0">
                <a:srgbClr val="FFFF00"/>
              </a:outerShdw>
            </a:effectLst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06C7928-0A8A-05D6-F135-461D699EB6FD}"/>
                </a:ext>
              </a:extLst>
            </p:cNvPr>
            <p:cNvSpPr txBox="1"/>
            <p:nvPr/>
          </p:nvSpPr>
          <p:spPr>
            <a:xfrm>
              <a:off x="2629845" y="4109196"/>
              <a:ext cx="148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430B10D-2F5C-6483-4030-D08D97B4D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43312" y="4026119"/>
              <a:ext cx="2171888" cy="579170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19C30C-1E99-7DAD-FFE3-E8F12DBC656A}"/>
              </a:ext>
            </a:extLst>
          </p:cNvPr>
          <p:cNvSpPr txBox="1"/>
          <p:nvPr/>
        </p:nvSpPr>
        <p:spPr>
          <a:xfrm>
            <a:off x="7365205" y="4342956"/>
            <a:ext cx="104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12" action="ppaction://hlinksldjump"/>
              </a:rPr>
              <a:t>voltar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7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8F7AF371-BF2E-754D-40CF-6EC1648784A9}"/>
              </a:ext>
            </a:extLst>
          </p:cNvPr>
          <p:cNvGrpSpPr/>
          <p:nvPr/>
        </p:nvGrpSpPr>
        <p:grpSpPr>
          <a:xfrm>
            <a:off x="51895" y="2021361"/>
            <a:ext cx="8253412" cy="864268"/>
            <a:chOff x="51895" y="2084163"/>
            <a:chExt cx="8253412" cy="864268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4856D4-03A1-5728-9764-456C7868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339" y="2338778"/>
              <a:ext cx="1988992" cy="609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4452DB7C-3920-DD01-391E-25584D8AFBB9}"/>
                    </a:ext>
                  </a:extLst>
                </p:cNvPr>
                <p:cNvSpPr txBox="1"/>
                <p:nvPr/>
              </p:nvSpPr>
              <p:spPr>
                <a:xfrm>
                  <a:off x="51895" y="2084163"/>
                  <a:ext cx="82534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Define-se a dispersão em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/>
                    <a:t> pela grandeza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pt-BR" dirty="0"/>
                    <a:t> calculada como</a:t>
                  </a:r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4452DB7C-3920-DD01-391E-25584D8AF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95" y="2084163"/>
                  <a:ext cx="825341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65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Análise de variância – duas variáveis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C479ADE-A8CC-F6FB-79D8-73BA91C8434A}"/>
                  </a:ext>
                </a:extLst>
              </p:cNvPr>
              <p:cNvSpPr txBox="1"/>
              <p:nvPr/>
            </p:nvSpPr>
            <p:spPr>
              <a:xfrm>
                <a:off x="1" y="375961"/>
                <a:ext cx="8157175" cy="68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são os parâmetros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ajustados a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pt-BR" dirty="0"/>
              </a:p>
              <a:p>
                <a:r>
                  <a:rPr lang="pt-BR" dirty="0"/>
                  <a:t>com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C479ADE-A8CC-F6FB-79D8-73BA91C8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75961"/>
                <a:ext cx="8157175" cy="688394"/>
              </a:xfrm>
              <a:prstGeom prst="rect">
                <a:avLst/>
              </a:prstGeom>
              <a:blipFill>
                <a:blip r:embed="rId4"/>
                <a:stretch>
                  <a:fillRect l="-598" t="-5310" b="-106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9CF03495-D02F-BA55-2669-A5D9B400F51C}"/>
                  </a:ext>
                </a:extLst>
              </p:cNvPr>
              <p:cNvSpPr txBox="1"/>
              <p:nvPr/>
            </p:nvSpPr>
            <p:spPr>
              <a:xfrm>
                <a:off x="2184670" y="2790183"/>
                <a:ext cx="56364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A ideia da </a:t>
                </a:r>
                <a:r>
                  <a:rPr lang="pt-BR" i="1" dirty="0"/>
                  <a:t>análise de variância </a:t>
                </a:r>
                <a:r>
                  <a:rPr lang="pt-BR" dirty="0"/>
                  <a:t>é verificar </a:t>
                </a:r>
                <a:r>
                  <a:rPr lang="pt-BR" b="1" dirty="0"/>
                  <a:t>quanto</a:t>
                </a:r>
                <a:r>
                  <a:rPr lang="pt-BR" dirty="0"/>
                  <a:t> da </a:t>
                </a: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</a:rPr>
                  <a:t>flutuação estatística da resposta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pt-BR" b="1" dirty="0"/>
                  <a:t>se deve à </a:t>
                </a:r>
                <a:r>
                  <a:rPr lang="pt-BR" dirty="0">
                    <a:solidFill>
                      <a:srgbClr val="0070C0"/>
                    </a:solidFill>
                  </a:rPr>
                  <a:t>variação da grandeza explicativa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</a:t>
                </a:r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9CF03495-D02F-BA55-2669-A5D9B400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70" y="2790183"/>
                <a:ext cx="5636418" cy="923330"/>
              </a:xfrm>
              <a:prstGeom prst="rect">
                <a:avLst/>
              </a:prstGeom>
              <a:blipFill>
                <a:blip r:embed="rId6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Oval 2">
                <a:extLst>
                  <a:ext uri="{FF2B5EF4-FFF2-40B4-BE49-F238E27FC236}">
                    <a16:creationId xmlns:a16="http://schemas.microsoft.com/office/drawing/2014/main" id="{5DA45122-30A7-CF9C-E029-0CA5BA8AC528}"/>
                  </a:ext>
                </a:extLst>
              </p:cNvPr>
              <p:cNvSpPr/>
              <p:nvPr/>
            </p:nvSpPr>
            <p:spPr>
              <a:xfrm>
                <a:off x="7988337" y="2767882"/>
                <a:ext cx="991995" cy="573188"/>
              </a:xfrm>
              <a:prstGeom prst="wedgeEllipseCallout">
                <a:avLst>
                  <a:gd name="adj1" fmla="val -136775"/>
                  <a:gd name="adj2" fmla="val 77456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Balão de Fala: Oval 2">
                <a:extLst>
                  <a:ext uri="{FF2B5EF4-FFF2-40B4-BE49-F238E27FC236}">
                    <a16:creationId xmlns:a16="http://schemas.microsoft.com/office/drawing/2014/main" id="{5DA45122-30A7-CF9C-E029-0CA5BA8AC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337" y="2767882"/>
                <a:ext cx="991995" cy="573188"/>
              </a:xfrm>
              <a:prstGeom prst="wedgeEllipseCallout">
                <a:avLst>
                  <a:gd name="adj1" fmla="val -136775"/>
                  <a:gd name="adj2" fmla="val 7745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9B1184F-33AF-FCEE-B718-37E121333212}"/>
              </a:ext>
            </a:extLst>
          </p:cNvPr>
          <p:cNvGrpSpPr/>
          <p:nvPr/>
        </p:nvGrpSpPr>
        <p:grpSpPr>
          <a:xfrm>
            <a:off x="303004" y="3100739"/>
            <a:ext cx="1988991" cy="684000"/>
            <a:chOff x="303004" y="3586162"/>
            <a:chExt cx="1988991" cy="684000"/>
          </a:xfrm>
          <a:solidFill>
            <a:srgbClr val="FF0000"/>
          </a:solidFill>
        </p:grpSpPr>
        <p:sp>
          <p:nvSpPr>
            <p:cNvPr id="4" name="Balão de Fala: Retângulo 3">
              <a:extLst>
                <a:ext uri="{FF2B5EF4-FFF2-40B4-BE49-F238E27FC236}">
                  <a16:creationId xmlns:a16="http://schemas.microsoft.com/office/drawing/2014/main" id="{FBE05C45-78E3-332A-E041-F065CF8A5454}"/>
                </a:ext>
              </a:extLst>
            </p:cNvPr>
            <p:cNvSpPr/>
            <p:nvPr/>
          </p:nvSpPr>
          <p:spPr>
            <a:xfrm>
              <a:off x="303004" y="3586162"/>
              <a:ext cx="1988991" cy="684000"/>
            </a:xfrm>
            <a:prstGeom prst="wedgeRectCallout">
              <a:avLst>
                <a:gd name="adj1" fmla="val 104301"/>
                <a:gd name="adj2" fmla="val -33653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C435B5A-1112-44CF-7837-057D0E5D2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4835" y="3649687"/>
              <a:ext cx="1882303" cy="571550"/>
            </a:xfrm>
            <a:prstGeom prst="rect">
              <a:avLst/>
            </a:prstGeom>
            <a:grpFill/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6530EFD-AB39-8B12-A78D-F0CEE84102A2}"/>
              </a:ext>
            </a:extLst>
          </p:cNvPr>
          <p:cNvGrpSpPr/>
          <p:nvPr/>
        </p:nvGrpSpPr>
        <p:grpSpPr>
          <a:xfrm>
            <a:off x="72228" y="967321"/>
            <a:ext cx="8413328" cy="993074"/>
            <a:chOff x="211987" y="1220090"/>
            <a:chExt cx="8413328" cy="993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40CC7D8F-6926-2776-C6A0-6F269342DCBD}"/>
                    </a:ext>
                  </a:extLst>
                </p:cNvPr>
                <p:cNvSpPr txBox="1"/>
                <p:nvPr/>
              </p:nvSpPr>
              <p:spPr>
                <a:xfrm>
                  <a:off x="5392181" y="1221867"/>
                  <a:ext cx="1446550" cy="3911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40CC7D8F-6926-2776-C6A0-6F269342D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181" y="1221867"/>
                  <a:ext cx="1446550" cy="391133"/>
                </a:xfrm>
                <a:prstGeom prst="rect">
                  <a:avLst/>
                </a:prstGeom>
                <a:blipFill>
                  <a:blip r:embed="rId9"/>
                  <a:stretch>
                    <a:fillRect l="-422" t="-110938" r="-24051" b="-1734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2C52CF5E-E99C-A0CB-2519-11D62A1FE3FC}"/>
                    </a:ext>
                  </a:extLst>
                </p:cNvPr>
                <p:cNvSpPr txBox="1"/>
                <p:nvPr/>
              </p:nvSpPr>
              <p:spPr>
                <a:xfrm>
                  <a:off x="7007115" y="1220090"/>
                  <a:ext cx="1618200" cy="3911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dirty="0"/>
                    <a:t>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2C52CF5E-E99C-A0CB-2519-11D62A1FE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7115" y="1220090"/>
                  <a:ext cx="1618200" cy="391133"/>
                </a:xfrm>
                <a:prstGeom prst="rect">
                  <a:avLst/>
                </a:prstGeom>
                <a:blipFill>
                  <a:blip r:embed="rId10"/>
                  <a:stretch>
                    <a:fillRect l="-9057" t="-110938" r="-18113" b="-1734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4D68EDD7-4DAF-52CF-D6F0-1EE5E437CC56}"/>
                </a:ext>
              </a:extLst>
            </p:cNvPr>
            <p:cNvGrpSpPr/>
            <p:nvPr/>
          </p:nvGrpSpPr>
          <p:grpSpPr>
            <a:xfrm>
              <a:off x="211987" y="1289834"/>
              <a:ext cx="8357200" cy="923330"/>
              <a:chOff x="211987" y="917976"/>
              <a:chExt cx="8357200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BAA2CCC4-CECA-A06A-41EC-3051E4CCEB88}"/>
                      </a:ext>
                    </a:extLst>
                  </p:cNvPr>
                  <p:cNvSpPr txBox="1"/>
                  <p:nvPr/>
                </p:nvSpPr>
                <p:spPr>
                  <a:xfrm>
                    <a:off x="211987" y="917976"/>
                    <a:ext cx="8357200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t-BR" dirty="0"/>
                      <a:t>Define-se um ponto central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pt-BR" dirty="0"/>
                      <a:t> por</a:t>
                    </a:r>
                  </a:p>
                  <a:p>
                    <a:r>
                      <a:rPr lang="pt-BR" dirty="0"/>
                      <a:t>que pertence à reta com coeficientes iguais aos parâmetros ajustados, ou seja</a:t>
                    </a:r>
                  </a:p>
                </p:txBody>
              </p:sp>
            </mc:Choice>
            <mc:Fallback xmlns="">
              <p:sp>
                <p:nvSpPr>
                  <p:cNvPr id="18" name="CaixaDeTexto 17">
                    <a:extLst>
                      <a:ext uri="{FF2B5EF4-FFF2-40B4-BE49-F238E27FC236}">
                        <a16:creationId xmlns:a16="http://schemas.microsoft.com/office/drawing/2014/main" id="{BAA2CCC4-CECA-A06A-41EC-3051E4CCEB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987" y="917976"/>
                    <a:ext cx="8357200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56"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D4918BC6-3EF9-9DE5-2381-DC06452BD798}"/>
                      </a:ext>
                    </a:extLst>
                  </p:cNvPr>
                  <p:cNvSpPr txBox="1"/>
                  <p:nvPr/>
                </p:nvSpPr>
                <p:spPr>
                  <a:xfrm>
                    <a:off x="1423119" y="1564307"/>
                    <a:ext cx="1805311" cy="27699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6" name="CaixaDeTexto 15">
                    <a:extLst>
                      <a:ext uri="{FF2B5EF4-FFF2-40B4-BE49-F238E27FC236}">
                        <a16:creationId xmlns:a16="http://schemas.microsoft.com/office/drawing/2014/main" id="{D4918BC6-3EF9-9DE5-2381-DC06452BD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3119" y="1564307"/>
                    <a:ext cx="180531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23913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EA2D1A3-92A7-E37E-91BB-CB7FFE020BE9}"/>
                  </a:ext>
                </a:extLst>
              </p:cNvPr>
              <p:cNvSpPr txBox="1"/>
              <p:nvPr/>
            </p:nvSpPr>
            <p:spPr>
              <a:xfrm>
                <a:off x="3297046" y="1632513"/>
                <a:ext cx="2323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EA2D1A3-92A7-E37E-91BB-CB7FFE02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46" y="1632513"/>
                <a:ext cx="2323504" cy="369332"/>
              </a:xfrm>
              <a:prstGeom prst="rect">
                <a:avLst/>
              </a:prstGeom>
              <a:blipFill>
                <a:blip r:embed="rId13"/>
                <a:stretch>
                  <a:fillRect t="-6667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>
            <a:extLst>
              <a:ext uri="{FF2B5EF4-FFF2-40B4-BE49-F238E27FC236}">
                <a16:creationId xmlns:a16="http://schemas.microsoft.com/office/drawing/2014/main" id="{67670780-4766-A3DD-39F2-C8984302B56E}"/>
              </a:ext>
            </a:extLst>
          </p:cNvPr>
          <p:cNvSpPr txBox="1"/>
          <p:nvPr/>
        </p:nvSpPr>
        <p:spPr>
          <a:xfrm>
            <a:off x="199946" y="3775806"/>
            <a:ext cx="8858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Muito importante quando o objetivo é descobrir se o comprimento da antena do besouro </a:t>
            </a:r>
          </a:p>
          <a:p>
            <a:r>
              <a:rPr lang="pt-BR" sz="1600" dirty="0"/>
              <a:t>pode ser previsto pelo tamanho do élitro, ou se a quantidade de chuva é </a:t>
            </a:r>
          </a:p>
          <a:p>
            <a:r>
              <a:rPr lang="pt-BR" sz="1600" dirty="0"/>
              <a:t>proporcional à temperatura, mas tem pouco interesse na calibração de um detetor, </a:t>
            </a:r>
          </a:p>
          <a:p>
            <a:r>
              <a:rPr lang="pt-BR" sz="1600" dirty="0"/>
              <a:t>em que  o conjunto de valores da variável explicativa é escolhida pela/o experimentador/a.</a:t>
            </a:r>
          </a:p>
        </p:txBody>
      </p:sp>
    </p:spTree>
    <p:extLst>
      <p:ext uri="{BB962C8B-B14F-4D97-AF65-F5344CB8AC3E}">
        <p14:creationId xmlns:p14="http://schemas.microsoft.com/office/powerpoint/2010/main" val="31023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O coeficiente de correlação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4678"/>
                <a:ext cx="7886700" cy="397175"/>
              </a:xfrm>
              <a:blipFill>
                <a:blip r:embed="rId2"/>
                <a:stretch>
                  <a:fillRect t="-13636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AD52CF6-B1FF-3BEF-CA97-A741873A7AEB}"/>
                  </a:ext>
                </a:extLst>
              </p:cNvPr>
              <p:cNvSpPr txBox="1"/>
              <p:nvPr/>
            </p:nvSpPr>
            <p:spPr>
              <a:xfrm>
                <a:off x="2897886" y="432767"/>
                <a:ext cx="17783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AD52CF6-B1FF-3BEF-CA97-A741873A7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86" y="432767"/>
                <a:ext cx="1778382" cy="338554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4787822-59D0-16A1-B7EB-F847032B3B47}"/>
                  </a:ext>
                </a:extLst>
              </p:cNvPr>
              <p:cNvSpPr txBox="1"/>
              <p:nvPr/>
            </p:nvSpPr>
            <p:spPr>
              <a:xfrm>
                <a:off x="209625" y="415331"/>
                <a:ext cx="1286058" cy="347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4787822-59D0-16A1-B7EB-F847032B3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5" y="415331"/>
                <a:ext cx="1286058" cy="347659"/>
              </a:xfrm>
              <a:prstGeom prst="rect">
                <a:avLst/>
              </a:prstGeom>
              <a:blipFill>
                <a:blip r:embed="rId4"/>
                <a:stretch>
                  <a:fillRect t="-103509" r="-20853" b="-16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28DB50-FF2E-41C9-EB76-14237B329FE0}"/>
                  </a:ext>
                </a:extLst>
              </p:cNvPr>
              <p:cNvSpPr txBox="1"/>
              <p:nvPr/>
            </p:nvSpPr>
            <p:spPr>
              <a:xfrm>
                <a:off x="1678945" y="410457"/>
                <a:ext cx="1290418" cy="347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28DB50-FF2E-41C9-EB76-14237B329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45" y="410457"/>
                <a:ext cx="1290418" cy="347659"/>
              </a:xfrm>
              <a:prstGeom prst="rect">
                <a:avLst/>
              </a:prstGeom>
              <a:blipFill>
                <a:blip r:embed="rId5"/>
                <a:stretch>
                  <a:fillRect l="-5660" t="-103509" r="-16981" b="-16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E1D7702D-CD7C-4FC0-E5B7-A00E4A461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086" y="411853"/>
            <a:ext cx="1694073" cy="51439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9ECF156-98E5-6102-1F76-8662F2F0D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060" y="399697"/>
            <a:ext cx="1790093" cy="54868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93C3B49-6EEE-EDBE-4385-07034994C413}"/>
              </a:ext>
            </a:extLst>
          </p:cNvPr>
          <p:cNvGrpSpPr/>
          <p:nvPr/>
        </p:nvGrpSpPr>
        <p:grpSpPr>
          <a:xfrm>
            <a:off x="102655" y="948385"/>
            <a:ext cx="8831720" cy="609653"/>
            <a:chOff x="102655" y="948385"/>
            <a:chExt cx="8831720" cy="609653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4EE8415-F552-3DC3-360C-C5A0EA980AB7}"/>
                </a:ext>
              </a:extLst>
            </p:cNvPr>
            <p:cNvSpPr txBox="1"/>
            <p:nvPr/>
          </p:nvSpPr>
          <p:spPr>
            <a:xfrm>
              <a:off x="102655" y="1057452"/>
              <a:ext cx="647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Além dessas definições que vêm do slide anterior, define-se </a:t>
              </a: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DF9903F-9EC7-C234-3F46-516682B43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9041" y="948385"/>
              <a:ext cx="2705334" cy="609653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FABB521-DE56-D116-3DCE-218B94A28A91}"/>
              </a:ext>
            </a:extLst>
          </p:cNvPr>
          <p:cNvGrpSpPr/>
          <p:nvPr/>
        </p:nvGrpSpPr>
        <p:grpSpPr>
          <a:xfrm>
            <a:off x="102655" y="1431433"/>
            <a:ext cx="7532978" cy="941966"/>
            <a:chOff x="102655" y="1431433"/>
            <a:chExt cx="7532978" cy="941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AC246E74-8807-7F44-08CD-FBF2EE196CAE}"/>
                    </a:ext>
                  </a:extLst>
                </p:cNvPr>
                <p:cNvSpPr txBox="1"/>
                <p:nvPr/>
              </p:nvSpPr>
              <p:spPr>
                <a:xfrm>
                  <a:off x="102655" y="1431433"/>
                  <a:ext cx="7532978" cy="384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soma dos resíduos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pt-BR" dirty="0"/>
                    <a:t> pode ser reescrita</a:t>
                  </a:r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AC246E74-8807-7F44-08CD-FBF2EE196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5" y="1431433"/>
                  <a:ext cx="7532978" cy="384464"/>
                </a:xfrm>
                <a:prstGeom prst="rect">
                  <a:avLst/>
                </a:prstGeom>
                <a:blipFill>
                  <a:blip r:embed="rId9"/>
                  <a:stretch>
                    <a:fillRect l="-728" t="-111111" b="-1793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5563508-7237-AB19-96FE-C6D7DB29E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92390" y="1771367"/>
              <a:ext cx="2339543" cy="602032"/>
            </a:xfrm>
            <a:prstGeom prst="rect">
              <a:avLst/>
            </a:prstGeom>
          </p:spPr>
        </p:pic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65520328-A4ED-1367-F0D7-502A66CCD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625" y="2494931"/>
            <a:ext cx="6957663" cy="899238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61CAB946-3D35-A06D-50A1-6F0493C96342}"/>
              </a:ext>
            </a:extLst>
          </p:cNvPr>
          <p:cNvGrpSpPr/>
          <p:nvPr/>
        </p:nvGrpSpPr>
        <p:grpSpPr>
          <a:xfrm>
            <a:off x="102655" y="3289522"/>
            <a:ext cx="6847405" cy="495343"/>
            <a:chOff x="102655" y="3289522"/>
            <a:chExt cx="6847405" cy="495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101E9CBB-E19A-24E9-2B23-4F97A5B4EB33}"/>
                    </a:ext>
                  </a:extLst>
                </p:cNvPr>
                <p:cNvSpPr txBox="1"/>
                <p:nvPr/>
              </p:nvSpPr>
              <p:spPr>
                <a:xfrm>
                  <a:off x="102655" y="3352528"/>
                  <a:ext cx="67026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Recuperando a estimativa da variância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 do </a:t>
                  </a:r>
                  <a:r>
                    <a:rPr lang="pt-BR" dirty="0">
                      <a:hlinkClick r:id="rId12" action="ppaction://hlinksldjump"/>
                    </a:rPr>
                    <a:t>slide 6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101E9CBB-E19A-24E9-2B23-4F97A5B4E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5" y="3352528"/>
                  <a:ext cx="670263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819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C057A1F1-5945-565F-E46C-4F4275485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53616" y="3289522"/>
              <a:ext cx="1196444" cy="495343"/>
            </a:xfrm>
            <a:prstGeom prst="rect">
              <a:avLst/>
            </a:prstGeom>
            <a:effectLst>
              <a:outerShdw blurRad="50800" dist="50800" dir="5400000" algn="ctr" rotWithShape="0">
                <a:srgbClr val="FFFF00"/>
              </a:outerShdw>
            </a:effectLst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D1E584F-7A94-620F-8637-E41425E52E02}"/>
              </a:ext>
            </a:extLst>
          </p:cNvPr>
          <p:cNvGrpSpPr/>
          <p:nvPr/>
        </p:nvGrpSpPr>
        <p:grpSpPr>
          <a:xfrm>
            <a:off x="182748" y="1918552"/>
            <a:ext cx="7880597" cy="2387502"/>
            <a:chOff x="182748" y="1918552"/>
            <a:chExt cx="7880597" cy="2387502"/>
          </a:xfrm>
        </p:grpSpPr>
        <p:sp>
          <p:nvSpPr>
            <p:cNvPr id="35" name="Chave Esquerda 34">
              <a:extLst>
                <a:ext uri="{FF2B5EF4-FFF2-40B4-BE49-F238E27FC236}">
                  <a16:creationId xmlns:a16="http://schemas.microsoft.com/office/drawing/2014/main" id="{B56452A3-5AC9-CD68-B921-182E54356FEA}"/>
                </a:ext>
              </a:extLst>
            </p:cNvPr>
            <p:cNvSpPr/>
            <p:nvPr/>
          </p:nvSpPr>
          <p:spPr>
            <a:xfrm flipH="1">
              <a:off x="7563149" y="1918552"/>
              <a:ext cx="500196" cy="1866313"/>
            </a:xfrm>
            <a:prstGeom prst="leftBrace">
              <a:avLst>
                <a:gd name="adj1" fmla="val 40060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FAE50C92-70F3-8815-109B-CFCEF8096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2748" y="3803090"/>
              <a:ext cx="2141406" cy="502964"/>
            </a:xfrm>
            <a:prstGeom prst="rect">
              <a:avLst/>
            </a:prstGeom>
            <a:effectLst>
              <a:outerShdw blurRad="76200" dist="50800" dir="5400000" algn="ctr" rotWithShape="0">
                <a:srgbClr val="FF0000"/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84F96E2A-104A-3D86-1046-F19DB621678F}"/>
                  </a:ext>
                </a:extLst>
              </p:cNvPr>
              <p:cNvSpPr txBox="1"/>
              <p:nvPr/>
            </p:nvSpPr>
            <p:spPr>
              <a:xfrm>
                <a:off x="2661855" y="3718466"/>
                <a:ext cx="2145907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=0⇒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84F96E2A-104A-3D86-1046-F19DB621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55" y="3718466"/>
                <a:ext cx="2145907" cy="298928"/>
              </a:xfrm>
              <a:prstGeom prst="rect">
                <a:avLst/>
              </a:prstGeom>
              <a:blipFill>
                <a:blip r:embed="rId16"/>
                <a:stretch>
                  <a:fillRect l="-1136" t="-22449" r="-568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A1771AA3-0680-8E18-2049-492420ABA9AC}"/>
                  </a:ext>
                </a:extLst>
              </p:cNvPr>
              <p:cNvSpPr txBox="1"/>
              <p:nvPr/>
            </p:nvSpPr>
            <p:spPr>
              <a:xfrm>
                <a:off x="2661854" y="4102302"/>
                <a:ext cx="1495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=1⇒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A1771AA3-0680-8E18-2049-492420ABA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54" y="4102302"/>
                <a:ext cx="1495089" cy="276999"/>
              </a:xfrm>
              <a:prstGeom prst="rect">
                <a:avLst/>
              </a:prstGeom>
              <a:blipFill>
                <a:blip r:embed="rId17"/>
                <a:stretch>
                  <a:fillRect l="-2041" t="-26667" r="-3265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2D58374-C044-3C39-CE4D-82814648690F}"/>
                  </a:ext>
                </a:extLst>
              </p:cNvPr>
              <p:cNvSpPr txBox="1"/>
              <p:nvPr/>
            </p:nvSpPr>
            <p:spPr>
              <a:xfrm>
                <a:off x="2661855" y="4477250"/>
                <a:ext cx="2258567" cy="304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=0,7⇒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2D58374-C044-3C39-CE4D-828146486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855" y="4477250"/>
                <a:ext cx="2258567" cy="304442"/>
              </a:xfrm>
              <a:prstGeom prst="rect">
                <a:avLst/>
              </a:prstGeom>
              <a:blipFill>
                <a:blip r:embed="rId18"/>
                <a:stretch>
                  <a:fillRect l="-1081" t="-18000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9D0A883-36D9-5A40-67B8-63BACF507044}"/>
                  </a:ext>
                </a:extLst>
              </p:cNvPr>
              <p:cNvSpPr txBox="1"/>
              <p:nvPr/>
            </p:nvSpPr>
            <p:spPr>
              <a:xfrm>
                <a:off x="5268636" y="3948414"/>
                <a:ext cx="3756792" cy="8617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 dá a fração da dispersão em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pt-BR" sz="1600" dirty="0"/>
              </a:p>
              <a:p>
                <a:r>
                  <a:rPr lang="pt-BR" sz="1600" dirty="0"/>
                  <a:t>que é explicada pela relação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9D0A883-36D9-5A40-67B8-63BACF507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36" y="3948414"/>
                <a:ext cx="3756792" cy="861774"/>
              </a:xfrm>
              <a:prstGeom prst="rect">
                <a:avLst/>
              </a:prstGeom>
              <a:blipFill>
                <a:blip r:embed="rId19"/>
                <a:stretch>
                  <a:fillRect l="-810" t="-21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1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Variâncias e covariâncias dos resíduos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F39511-6D1B-CDCE-5E00-FBDF88267A0F}"/>
              </a:ext>
            </a:extLst>
          </p:cNvPr>
          <p:cNvSpPr txBox="1"/>
          <p:nvPr/>
        </p:nvSpPr>
        <p:spPr>
          <a:xfrm>
            <a:off x="83820" y="563880"/>
            <a:ext cx="745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 um </a:t>
            </a:r>
            <a:r>
              <a:rPr lang="pt-BR" dirty="0">
                <a:hlinkClick r:id="rId2" action="ppaction://hlinksldjump"/>
              </a:rPr>
              <a:t>slide anterior</a:t>
            </a:r>
            <a:r>
              <a:rPr lang="pt-BR" dirty="0"/>
              <a:t>, a relação entre os resíduos e os erros é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9E62B1-6350-3D4B-2E0C-3D5A1A1CC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533" y="599943"/>
            <a:ext cx="1760373" cy="29720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2EC93A2-F9D5-EB1B-922E-57F7C47CB9D0}"/>
              </a:ext>
            </a:extLst>
          </p:cNvPr>
          <p:cNvGrpSpPr/>
          <p:nvPr/>
        </p:nvGrpSpPr>
        <p:grpSpPr>
          <a:xfrm>
            <a:off x="83820" y="1307068"/>
            <a:ext cx="7086600" cy="1367182"/>
            <a:chOff x="83820" y="1307068"/>
            <a:chExt cx="7086600" cy="136718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7D6EBB3-B7C8-FD01-9061-D6DA6A0D3B8E}"/>
                </a:ext>
              </a:extLst>
            </p:cNvPr>
            <p:cNvSpPr txBox="1"/>
            <p:nvPr/>
          </p:nvSpPr>
          <p:spPr>
            <a:xfrm>
              <a:off x="83820" y="1307068"/>
              <a:ext cx="708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 esse resultado, a matriz de covariâncias dos resíduos é 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F16BE49-6717-9D6C-7EB4-DC71A85BF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1385" y="1736909"/>
              <a:ext cx="5410669" cy="937341"/>
            </a:xfrm>
            <a:prstGeom prst="rect">
              <a:avLst/>
            </a:prstGeom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34067FD-8C78-36FE-5CA7-075939735DBD}"/>
              </a:ext>
            </a:extLst>
          </p:cNvPr>
          <p:cNvGrpSpPr/>
          <p:nvPr/>
        </p:nvGrpSpPr>
        <p:grpSpPr>
          <a:xfrm>
            <a:off x="83820" y="2783449"/>
            <a:ext cx="6858234" cy="725642"/>
            <a:chOff x="83820" y="2783449"/>
            <a:chExt cx="6858234" cy="72564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86A4E2F-93B2-A1D3-88CB-09C33A5118AD}"/>
                </a:ext>
              </a:extLst>
            </p:cNvPr>
            <p:cNvSpPr txBox="1"/>
            <p:nvPr/>
          </p:nvSpPr>
          <p:spPr>
            <a:xfrm>
              <a:off x="83820" y="2783449"/>
              <a:ext cx="6858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Pode-se mostrar que esse último resultado pode ser simplificado para 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32B391E-E8E7-0A61-6D7E-1963C7322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3131" y="3189023"/>
              <a:ext cx="2080440" cy="320068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336F334-208D-D7CF-5419-2DBAF50C05D6}"/>
              </a:ext>
            </a:extLst>
          </p:cNvPr>
          <p:cNvGrpSpPr/>
          <p:nvPr/>
        </p:nvGrpSpPr>
        <p:grpSpPr>
          <a:xfrm>
            <a:off x="83820" y="3601296"/>
            <a:ext cx="8526780" cy="917613"/>
            <a:chOff x="83820" y="3601296"/>
            <a:chExt cx="8526780" cy="917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968B4F5D-BD60-CF7B-2528-2CF3A2BF1767}"/>
                    </a:ext>
                  </a:extLst>
                </p:cNvPr>
                <p:cNvSpPr txBox="1"/>
                <p:nvPr/>
              </p:nvSpPr>
              <p:spPr>
                <a:xfrm>
                  <a:off x="83820" y="3601296"/>
                  <a:ext cx="8526780" cy="673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É fácil mostrar quando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pt-BR" dirty="0"/>
                    <a:t>, mas o resultado independe disso. </a:t>
                  </a:r>
                </a:p>
                <a:p>
                  <a:r>
                    <a:rPr lang="pt-BR" dirty="0"/>
                    <a:t>Precisa usar </a:t>
                  </a:r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968B4F5D-BD60-CF7B-2528-2CF3A2BF1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" y="3601296"/>
                  <a:ext cx="8526780" cy="673774"/>
                </a:xfrm>
                <a:prstGeom prst="rect">
                  <a:avLst/>
                </a:prstGeom>
                <a:blipFill>
                  <a:blip r:embed="rId6"/>
                  <a:stretch>
                    <a:fillRect l="-643" t="-3636"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78CFC36-D591-4C05-898E-086BC0356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8804" y="4252186"/>
              <a:ext cx="2469094" cy="266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5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1600</Words>
  <Application>Microsoft Office PowerPoint</Application>
  <PresentationFormat>Apresentação na tela (16:9)</PresentationFormat>
  <Paragraphs>225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18</vt:i4>
      </vt:variant>
    </vt:vector>
  </HeadingPairs>
  <TitlesOfParts>
    <vt:vector size="36" baseType="lpstr">
      <vt:lpstr>Arial</vt:lpstr>
      <vt:lpstr>Calibri</vt:lpstr>
      <vt:lpstr>Cambria Math</vt:lpstr>
      <vt:lpstr>Eau</vt:lpstr>
      <vt:lpstr>Eau Sans Bold</vt:lpstr>
      <vt:lpstr>Eau Sans Bold Lining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Interpretação geométrica da variância mínima</vt:lpstr>
      <vt:lpstr>Estimativa das variâncias</vt:lpstr>
      <vt:lpstr>Valor esperado da estimativa da vida média para qualquer N</vt:lpstr>
      <vt:lpstr>Exemplos de estimativas das variâncias dos dados</vt:lpstr>
      <vt:lpstr>Análise de variância – duas variáveis</vt:lpstr>
      <vt:lpstr>O coeficiente de correlação r</vt:lpstr>
      <vt:lpstr>Variâncias e covariâncias dos resíduos</vt:lpstr>
      <vt:lpstr>exemplo</vt:lpstr>
      <vt:lpstr>Quando os dados são correlacionados</vt:lpstr>
      <vt:lpstr>Interpretação dos parâmetros ajustados</vt:lpstr>
      <vt:lpstr>Interpretação dos parâmetros ajustados – dados normais</vt:lpstr>
      <vt:lpstr>Interpretação dos parâmetros ajustados – efeito da covariância</vt:lpstr>
      <vt:lpstr>Grau de confiança e qui-quadrado</vt:lpstr>
      <vt:lpstr>Região de confiança – distribuição das estimativas multinormal</vt:lpstr>
      <vt:lpstr>Atividade: expandindo o MMQ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433</cp:revision>
  <dcterms:created xsi:type="dcterms:W3CDTF">2016-03-09T00:36:12Z</dcterms:created>
  <dcterms:modified xsi:type="dcterms:W3CDTF">2023-05-23T15:16:53Z</dcterms:modified>
</cp:coreProperties>
</file>