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3"/>
  </p:notesMasterIdLst>
  <p:handoutMasterIdLst>
    <p:handoutMasterId r:id="rId34"/>
  </p:handoutMasterIdLst>
  <p:sldIdLst>
    <p:sldId id="256" r:id="rId5"/>
    <p:sldId id="257" r:id="rId6"/>
    <p:sldId id="269" r:id="rId7"/>
    <p:sldId id="270" r:id="rId8"/>
    <p:sldId id="271" r:id="rId9"/>
    <p:sldId id="272" r:id="rId10"/>
    <p:sldId id="273" r:id="rId11"/>
    <p:sldId id="274" r:id="rId12"/>
    <p:sldId id="289" r:id="rId13"/>
    <p:sldId id="275" r:id="rId14"/>
    <p:sldId id="290" r:id="rId15"/>
    <p:sldId id="276" r:id="rId16"/>
    <p:sldId id="277" r:id="rId17"/>
    <p:sldId id="291" r:id="rId18"/>
    <p:sldId id="278" r:id="rId19"/>
    <p:sldId id="280" r:id="rId20"/>
    <p:sldId id="293" r:id="rId21"/>
    <p:sldId id="281" r:id="rId22"/>
    <p:sldId id="294" r:id="rId23"/>
    <p:sldId id="282" r:id="rId24"/>
    <p:sldId id="295" r:id="rId25"/>
    <p:sldId id="296" r:id="rId26"/>
    <p:sldId id="283" r:id="rId27"/>
    <p:sldId id="284" r:id="rId28"/>
    <p:sldId id="285" r:id="rId29"/>
    <p:sldId id="298"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822D2B6-CA71-4987-B896-4B34D40643AB}">
          <p14:sldIdLst>
            <p14:sldId id="256"/>
            <p14:sldId id="257"/>
            <p14:sldId id="269"/>
            <p14:sldId id="270"/>
            <p14:sldId id="271"/>
            <p14:sldId id="272"/>
            <p14:sldId id="273"/>
            <p14:sldId id="274"/>
            <p14:sldId id="289"/>
            <p14:sldId id="275"/>
            <p14:sldId id="290"/>
          </p14:sldIdLst>
        </p14:section>
        <p14:section name="Seção sem Título" id="{00270B24-9F51-4A72-BAE9-9823862DE3C3}">
          <p14:sldIdLst>
            <p14:sldId id="276"/>
            <p14:sldId id="277"/>
            <p14:sldId id="291"/>
            <p14:sldId id="278"/>
            <p14:sldId id="280"/>
            <p14:sldId id="293"/>
            <p14:sldId id="281"/>
            <p14:sldId id="294"/>
            <p14:sldId id="282"/>
            <p14:sldId id="295"/>
            <p14:sldId id="296"/>
            <p14:sldId id="283"/>
            <p14:sldId id="284"/>
            <p14:sldId id="285"/>
            <p14:sldId id="298"/>
            <p14:sldId id="286"/>
            <p14:sldId id="28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showGuides="1">
      <p:cViewPr varScale="1">
        <p:scale>
          <a:sx n="128" d="100"/>
          <a:sy n="128" d="100"/>
        </p:scale>
        <p:origin x="512" y="176"/>
      </p:cViewPr>
      <p:guideLst>
        <p:guide orient="horz" pos="2160"/>
        <p:guide pos="3840"/>
      </p:guideLst>
    </p:cSldViewPr>
  </p:slideViewPr>
  <p:notesTextViewPr>
    <p:cViewPr>
      <p:scale>
        <a:sx n="1" d="1"/>
        <a:sy n="1" d="1"/>
      </p:scale>
      <p:origin x="0" y="0"/>
    </p:cViewPr>
  </p:notesTextViewPr>
  <p:notesViewPr>
    <p:cSldViewPr snapToGrid="0" showGuides="1">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pt-BR" smtClean="0"/>
              <a:t>04/06/2020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lang="pt-BR" smtClean="0"/>
              <a:t>‹nº›</a:t>
            </a:fld>
            <a:endParaRPr lang="pt-B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pt-BR" smtClean="0"/>
              <a:t>04/06/2020</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lang="pt-BR" smtClean="0"/>
              <a:t>‹nº›</a:t>
            </a:fld>
            <a:endParaRPr lang="pt-B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11" name="Imagem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Imagem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pt-BR" dirty="0"/>
          </a:p>
        </p:txBody>
      </p:sp>
      <p:sp>
        <p:nvSpPr>
          <p:cNvPr id="4" name="Espaço Reservado para Texto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372600" y="365125"/>
            <a:ext cx="1714500" cy="5811838"/>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104900" y="365125"/>
            <a:ext cx="8098896"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grpSp>
        <p:nvGrpSpPr>
          <p:cNvPr id="7" name="Grupo 6"/>
          <p:cNvGrpSpPr/>
          <p:nvPr/>
        </p:nvGrpSpPr>
        <p:grpSpPr>
          <a:xfrm rot="5400000">
            <a:off x="6514047" y="3228843"/>
            <a:ext cx="5632704" cy="84403"/>
            <a:chOff x="1073150" y="1219201"/>
            <a:chExt cx="10058400" cy="63125"/>
          </a:xfrm>
        </p:grpSpPr>
        <p:cxnSp>
          <p:nvCxnSpPr>
            <p:cNvPr id="8" name="Conector Re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ide do Título com Imagem">
    <p:spTree>
      <p:nvGrpSpPr>
        <p:cNvPr id="1" name=""/>
        <p:cNvGrpSpPr/>
        <p:nvPr/>
      </p:nvGrpSpPr>
      <p:grpSpPr>
        <a:xfrm>
          <a:off x="0" y="0"/>
          <a:ext cx="0" cy="0"/>
          <a:chOff x="0" y="0"/>
          <a:chExt cx="0" cy="0"/>
        </a:xfrm>
      </p:grpSpPr>
      <p:grpSp>
        <p:nvGrpSpPr>
          <p:cNvPr id="13" name="Grupo 12"/>
          <p:cNvGrpSpPr/>
          <p:nvPr/>
        </p:nvGrpSpPr>
        <p:grpSpPr>
          <a:xfrm rot="10800000">
            <a:off x="0" y="5645510"/>
            <a:ext cx="12192000" cy="63125"/>
            <a:chOff x="507492" y="1501519"/>
            <a:chExt cx="8129016" cy="63125"/>
          </a:xfrm>
        </p:grpSpPr>
        <p:cxnSp>
          <p:nvCxnSpPr>
            <p:cNvPr id="17" name="Conector Re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o 13"/>
          <p:cNvGrpSpPr/>
          <p:nvPr/>
        </p:nvGrpSpPr>
        <p:grpSpPr>
          <a:xfrm>
            <a:off x="0" y="1143000"/>
            <a:ext cx="12192000" cy="63125"/>
            <a:chOff x="507492" y="1501519"/>
            <a:chExt cx="8129016" cy="63125"/>
          </a:xfrm>
        </p:grpSpPr>
        <p:cxnSp>
          <p:nvCxnSpPr>
            <p:cNvPr id="15" name="Conector Re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pic>
        <p:nvPicPr>
          <p:cNvPr id="10" name="Imagem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ço Reservado para Imagem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pt-BR"/>
              <a:t>Clique no ícone para adicionar uma imagem</a:t>
            </a:r>
            <a:endParaRPr lang="pt-BR" dirty="0"/>
          </a:p>
        </p:txBody>
      </p:sp>
      <p:sp>
        <p:nvSpPr>
          <p:cNvPr id="19" name="Texto Instrucional"/>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pt-BR" sz="1200" b="1" i="1" dirty="0">
                <a:latin typeface="Arial"/>
                <a:ea typeface="+mn-ea"/>
                <a:cs typeface="Arial"/>
              </a:rPr>
              <a:t>OBSERVAÇÃO:</a:t>
            </a:r>
          </a:p>
          <a:p>
            <a:pPr algn="l" defTabSz="914400">
              <a:buNone/>
            </a:pPr>
            <a:r>
              <a:rPr lang="pt-BR" sz="1200" b="0" i="1" dirty="0">
                <a:latin typeface="Arial"/>
                <a:ea typeface="+mn-ea"/>
                <a:cs typeface="Arial"/>
              </a:rPr>
              <a:t>Para mudar a imagem deste slide, selecione a imagem e exclua-a. Em seguida, clique no ícone Imagens do espaço reservado pra inserir sua própria imagem.</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upo 7"/>
          <p:cNvGrpSpPr/>
          <p:nvPr/>
        </p:nvGrpSpPr>
        <p:grpSpPr>
          <a:xfrm>
            <a:off x="0" y="2514600"/>
            <a:ext cx="12192000" cy="3194035"/>
            <a:chOff x="647402" y="2514600"/>
            <a:chExt cx="10838688" cy="3194035"/>
          </a:xfrm>
        </p:grpSpPr>
        <p:grpSp>
          <p:nvGrpSpPr>
            <p:cNvPr id="9" name="Grupo 8"/>
            <p:cNvGrpSpPr/>
            <p:nvPr/>
          </p:nvGrpSpPr>
          <p:grpSpPr>
            <a:xfrm>
              <a:off x="647402" y="2514600"/>
              <a:ext cx="10838688" cy="63125"/>
              <a:chOff x="507492" y="1501519"/>
              <a:chExt cx="8129016" cy="63125"/>
            </a:xfrm>
          </p:grpSpPr>
          <p:cxnSp>
            <p:nvCxnSpPr>
              <p:cNvPr id="14" name="Conector Re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ângu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11" name="Grupo 10"/>
            <p:cNvGrpSpPr/>
            <p:nvPr/>
          </p:nvGrpSpPr>
          <p:grpSpPr>
            <a:xfrm rot="10800000">
              <a:off x="647402" y="5645510"/>
              <a:ext cx="10838688" cy="63125"/>
              <a:chOff x="507492" y="1501519"/>
              <a:chExt cx="8129016" cy="63125"/>
            </a:xfrm>
          </p:grpSpPr>
          <p:cxnSp>
            <p:nvCxnSpPr>
              <p:cNvPr id="12" name="Conector Re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7" name="Imagem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10490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6611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Conteúdo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pt-BR" smtClean="0"/>
              <a:pPr/>
              <a:t>04/06/2020</a:t>
            </a:fld>
            <a:endParaRPr lang="pt-BR" dirty="0"/>
          </a:p>
        </p:txBody>
      </p:sp>
      <p:sp>
        <p:nvSpPr>
          <p:cNvPr id="5" name="Espaço Reservado para Rodapé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lang="pt-BR" dirty="0"/>
          </a:p>
        </p:txBody>
      </p:sp>
      <p:sp>
        <p:nvSpPr>
          <p:cNvPr id="6" name="Espaço Reservado para Número de Slid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lang="pt-BR" smtClean="0"/>
              <a:pPr/>
              <a:t>‹nº›</a:t>
            </a:fld>
            <a:endParaRPr lang="pt-BR" dirty="0"/>
          </a:p>
        </p:txBody>
      </p:sp>
      <p:grpSp>
        <p:nvGrpSpPr>
          <p:cNvPr id="15" name="Grupo 14"/>
          <p:cNvGrpSpPr/>
          <p:nvPr/>
        </p:nvGrpSpPr>
        <p:grpSpPr>
          <a:xfrm>
            <a:off x="1103376" y="1219201"/>
            <a:ext cx="9985248" cy="84403"/>
            <a:chOff x="1073150" y="1219201"/>
            <a:chExt cx="10058400" cy="63125"/>
          </a:xfrm>
        </p:grpSpPr>
        <p:cxnSp>
          <p:nvCxnSpPr>
            <p:cNvPr id="13" name="Conector Re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pt-BR" sz="4400" b="0" i="0" baseline="0" dirty="0">
                <a:solidFill>
                  <a:srgbClr val="514843"/>
                </a:solidFill>
                <a:latin typeface="Plantagenet Cherokee"/>
                <a:ea typeface="+mj-ea"/>
                <a:cs typeface="+mj-cs"/>
              </a:rPr>
              <a:t>Poder familiar</a:t>
            </a: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5DCF6D-1814-46C7-87B2-66AA8C922153}"/>
              </a:ext>
            </a:extLst>
          </p:cNvPr>
          <p:cNvSpPr>
            <a:spLocks noGrp="1"/>
          </p:cNvSpPr>
          <p:nvPr>
            <p:ph type="title"/>
          </p:nvPr>
        </p:nvSpPr>
        <p:spPr/>
        <p:txBody>
          <a:bodyPr/>
          <a:lstStyle/>
          <a:p>
            <a:r>
              <a:rPr lang="pt-BR" dirty="0"/>
              <a:t>DESTITUIÇÃO DO PODER FAMILIAR</a:t>
            </a:r>
          </a:p>
        </p:txBody>
      </p:sp>
      <p:sp>
        <p:nvSpPr>
          <p:cNvPr id="3" name="Espaço Reservado para Conteúdo 2">
            <a:extLst>
              <a:ext uri="{FF2B5EF4-FFF2-40B4-BE49-F238E27FC236}">
                <a16:creationId xmlns:a16="http://schemas.microsoft.com/office/drawing/2014/main" id="{1B2DA9BF-2275-4B7E-A7C1-CB94BB436913}"/>
              </a:ext>
            </a:extLst>
          </p:cNvPr>
          <p:cNvSpPr>
            <a:spLocks noGrp="1"/>
          </p:cNvSpPr>
          <p:nvPr>
            <p:ph idx="1"/>
          </p:nvPr>
        </p:nvSpPr>
        <p:spPr>
          <a:xfrm>
            <a:off x="1040235" y="1600200"/>
            <a:ext cx="10046865" cy="5257800"/>
          </a:xfrm>
        </p:spPr>
        <p:txBody>
          <a:bodyPr>
            <a:normAutofit/>
          </a:bodyPr>
          <a:lstStyle/>
          <a:p>
            <a:pPr algn="just"/>
            <a:r>
              <a:rPr lang="pt-BR" sz="2600" dirty="0"/>
              <a:t>artigo 1.638 do CC/2002</a:t>
            </a:r>
          </a:p>
          <a:p>
            <a:pPr lvl="0" algn="just"/>
            <a:r>
              <a:rPr lang="pt-BR" sz="2600" dirty="0"/>
              <a:t>castigar imoderadamente o filho;</a:t>
            </a:r>
          </a:p>
          <a:p>
            <a:pPr lvl="0" algn="just"/>
            <a:r>
              <a:rPr lang="pt-BR" sz="2600" dirty="0"/>
              <a:t>deixar o filho em abandono – dever de promover a convivência familiar, assistência moral, psicológica e afetiva;</a:t>
            </a:r>
          </a:p>
          <a:p>
            <a:pPr lvl="0" algn="just"/>
            <a:r>
              <a:rPr lang="pt-BR" sz="2600" dirty="0"/>
              <a:t>praticar atos contrários à moral e aos bons costumes – ex. uso imoderado de bebidas </a:t>
            </a:r>
            <a:r>
              <a:rPr lang="pt-BR" sz="2600" dirty="0" err="1"/>
              <a:t>alcoolicas</a:t>
            </a:r>
            <a:r>
              <a:rPr lang="pt-BR" sz="2600" dirty="0"/>
              <a:t>, entorpecentes, abuso sexual;</a:t>
            </a:r>
          </a:p>
          <a:p>
            <a:pPr lvl="0" algn="just"/>
            <a:r>
              <a:rPr lang="pt-BR" sz="2600" dirty="0"/>
              <a:t>incidir, reiteradamente, nas faltas previstas no artigo antecedente (rol deixa de ser taxativo);</a:t>
            </a:r>
          </a:p>
          <a:p>
            <a:pPr lvl="0" algn="just"/>
            <a:r>
              <a:rPr lang="pt-BR" sz="2600" dirty="0"/>
              <a:t>entregar de forma irregular o filho a terceiros para fins de adoção (Incluído pela Lei nº 13.509, de 2017);</a:t>
            </a:r>
          </a:p>
          <a:p>
            <a:pPr marL="216000" indent="-342900"/>
            <a:endParaRPr lang="pt-BR" dirty="0"/>
          </a:p>
        </p:txBody>
      </p:sp>
    </p:spTree>
    <p:extLst>
      <p:ext uri="{BB962C8B-B14F-4D97-AF65-F5344CB8AC3E}">
        <p14:creationId xmlns:p14="http://schemas.microsoft.com/office/powerpoint/2010/main" val="367511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39B6C-8042-4DBC-8F21-77B58C138611}"/>
              </a:ext>
            </a:extLst>
          </p:cNvPr>
          <p:cNvSpPr>
            <a:spLocks noGrp="1"/>
          </p:cNvSpPr>
          <p:nvPr>
            <p:ph type="title"/>
          </p:nvPr>
        </p:nvSpPr>
        <p:spPr/>
        <p:txBody>
          <a:bodyPr/>
          <a:lstStyle/>
          <a:p>
            <a:r>
              <a:rPr lang="pt-BR" dirty="0"/>
              <a:t>DESTITUIÇÃO DO PODER FAMILIAR</a:t>
            </a:r>
          </a:p>
        </p:txBody>
      </p:sp>
      <p:sp>
        <p:nvSpPr>
          <p:cNvPr id="3" name="Espaço Reservado para Conteúdo 2">
            <a:extLst>
              <a:ext uri="{FF2B5EF4-FFF2-40B4-BE49-F238E27FC236}">
                <a16:creationId xmlns:a16="http://schemas.microsoft.com/office/drawing/2014/main" id="{E3E39AAF-1EF4-4FD4-B18E-B9A12813CA73}"/>
              </a:ext>
            </a:extLst>
          </p:cNvPr>
          <p:cNvSpPr>
            <a:spLocks noGrp="1"/>
          </p:cNvSpPr>
          <p:nvPr>
            <p:ph idx="1"/>
          </p:nvPr>
        </p:nvSpPr>
        <p:spPr>
          <a:xfrm>
            <a:off x="1104900" y="1350628"/>
            <a:ext cx="9982199" cy="5431172"/>
          </a:xfrm>
        </p:spPr>
        <p:txBody>
          <a:bodyPr>
            <a:normAutofit fontScale="92500" lnSpcReduction="20000"/>
          </a:bodyPr>
          <a:lstStyle/>
          <a:p>
            <a:pPr lvl="0" algn="just"/>
            <a:r>
              <a:rPr lang="pt-BR" sz="2600" dirty="0"/>
              <a:t>praticar contra outrem igualmente titular do mesmo poder família (Incluído pela Lei nº 13.715, de 2018):</a:t>
            </a:r>
          </a:p>
          <a:p>
            <a:pPr marL="834300" lvl="0" indent="-342900" algn="just">
              <a:buFont typeface="Courier New" panose="02070309020205020404" pitchFamily="49" charset="0"/>
              <a:buChar char="o"/>
            </a:pPr>
            <a:r>
              <a:rPr lang="pt-BR" sz="2600" dirty="0"/>
              <a:t>homicídio, feminicídio ou lesão corporal de natureza grave ou seguida de morte, quando se tratar de crime doloso envolvendo violência doméstica e familiar ou menosprezo ou discriminação à condição de mulher;</a:t>
            </a:r>
          </a:p>
          <a:p>
            <a:pPr marL="834300" lvl="0" indent="-342900" algn="just">
              <a:buFont typeface="Courier New" panose="02070309020205020404" pitchFamily="49" charset="0"/>
              <a:buChar char="o"/>
            </a:pPr>
            <a:r>
              <a:rPr lang="pt-BR" sz="2600" dirty="0"/>
              <a:t>estupro ou outro crime contra a dignidade sexual sujeito à pena de reclusão;                     </a:t>
            </a:r>
          </a:p>
          <a:p>
            <a:pPr lvl="0" algn="just"/>
            <a:r>
              <a:rPr lang="pt-BR" sz="2600" dirty="0"/>
              <a:t>praticar contra filho, filha ou outro descendente (Incluído pela Lei nº 13.715, de 2018):</a:t>
            </a:r>
          </a:p>
          <a:p>
            <a:pPr marL="834300" lvl="0" indent="-342900" algn="just">
              <a:buFont typeface="Courier New" panose="02070309020205020404" pitchFamily="49" charset="0"/>
              <a:buChar char="o"/>
            </a:pPr>
            <a:r>
              <a:rPr lang="pt-BR" sz="2600" dirty="0"/>
              <a:t>homicídio, feminicídio ou lesão corporal de natureza grave ou seguida de morte, quando se tratar de crime doloso envolvendo violência doméstica e familiar ou menosprezo ou discriminação à condição de mulher;</a:t>
            </a:r>
          </a:p>
          <a:p>
            <a:pPr marL="834300" indent="-342900" algn="just">
              <a:buFont typeface="Courier New" panose="02070309020205020404" pitchFamily="49" charset="0"/>
              <a:buChar char="o"/>
            </a:pPr>
            <a:r>
              <a:rPr lang="pt-BR" sz="2600" dirty="0"/>
              <a:t>estupro, estupro de vulnerável ou outro crime contra a dignidade sexual sujeito à pena de reclusão. </a:t>
            </a:r>
          </a:p>
          <a:p>
            <a:endParaRPr lang="pt-BR" dirty="0"/>
          </a:p>
        </p:txBody>
      </p:sp>
    </p:spTree>
    <p:extLst>
      <p:ext uri="{BB962C8B-B14F-4D97-AF65-F5344CB8AC3E}">
        <p14:creationId xmlns:p14="http://schemas.microsoft.com/office/powerpoint/2010/main" val="176964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pt-BR" sz="4400" b="0" i="0" baseline="0" dirty="0">
                <a:solidFill>
                  <a:srgbClr val="514843"/>
                </a:solidFill>
                <a:latin typeface="Plantagenet Cherokee"/>
                <a:ea typeface="+mj-ea"/>
                <a:cs typeface="+mj-cs"/>
              </a:rPr>
              <a:t>ADOÇÃO</a:t>
            </a: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264775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5DCF6D-1814-46C7-87B2-66AA8C922153}"/>
              </a:ext>
            </a:extLst>
          </p:cNvPr>
          <p:cNvSpPr>
            <a:spLocks noGrp="1"/>
          </p:cNvSpPr>
          <p:nvPr>
            <p:ph type="title"/>
          </p:nvPr>
        </p:nvSpPr>
        <p:spPr/>
        <p:txBody>
          <a:bodyPr/>
          <a:lstStyle/>
          <a:p>
            <a:r>
              <a:rPr lang="pt-BR" dirty="0"/>
              <a:t>BREVE HISTÓRICO</a:t>
            </a:r>
          </a:p>
        </p:txBody>
      </p:sp>
      <p:sp>
        <p:nvSpPr>
          <p:cNvPr id="3" name="Espaço Reservado para Conteúdo 2">
            <a:extLst>
              <a:ext uri="{FF2B5EF4-FFF2-40B4-BE49-F238E27FC236}">
                <a16:creationId xmlns:a16="http://schemas.microsoft.com/office/drawing/2014/main" id="{1B2DA9BF-2275-4B7E-A7C1-CB94BB436913}"/>
              </a:ext>
            </a:extLst>
          </p:cNvPr>
          <p:cNvSpPr>
            <a:spLocks noGrp="1"/>
          </p:cNvSpPr>
          <p:nvPr>
            <p:ph idx="1"/>
          </p:nvPr>
        </p:nvSpPr>
        <p:spPr>
          <a:xfrm>
            <a:off x="1040235" y="1600200"/>
            <a:ext cx="10046865" cy="5257800"/>
          </a:xfrm>
        </p:spPr>
        <p:txBody>
          <a:bodyPr>
            <a:normAutofit/>
          </a:bodyPr>
          <a:lstStyle/>
          <a:p>
            <a:pPr marL="216000" indent="-342900" algn="just"/>
            <a:r>
              <a:rPr lang="pt-BR" sz="2800" dirty="0"/>
              <a:t>Originalmente, não havia igualdade entre filhos adotados e biológicos. Ex. exclusão da herança em caso de nascimento de filhos biológicos, o vínculo poderia desfazer-se por convenção ou ingratidão, a adoção não produzia efeitos se já houvesse concepção de filho natural, parentesco restringia-se ao adotante, não se rompiam direitos e deveres em relação aos pais biológicos, transferindo-se somente o poder familiar. Além disso, a adoção era realizada por escritura pública. Mudanças gradativas com o tempo. </a:t>
            </a:r>
          </a:p>
          <a:p>
            <a:pPr marL="216000" indent="-342900" algn="just"/>
            <a:endParaRPr lang="pt-BR" dirty="0"/>
          </a:p>
        </p:txBody>
      </p:sp>
    </p:spTree>
    <p:extLst>
      <p:ext uri="{BB962C8B-B14F-4D97-AF65-F5344CB8AC3E}">
        <p14:creationId xmlns:p14="http://schemas.microsoft.com/office/powerpoint/2010/main" val="286912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3B2999-E460-4BC1-8B9C-52F164708AFF}"/>
              </a:ext>
            </a:extLst>
          </p:cNvPr>
          <p:cNvSpPr>
            <a:spLocks noGrp="1"/>
          </p:cNvSpPr>
          <p:nvPr>
            <p:ph type="title"/>
          </p:nvPr>
        </p:nvSpPr>
        <p:spPr/>
        <p:txBody>
          <a:bodyPr/>
          <a:lstStyle/>
          <a:p>
            <a:r>
              <a:rPr lang="pt-BR" dirty="0"/>
              <a:t>BREVE HISTÓRICO</a:t>
            </a:r>
          </a:p>
        </p:txBody>
      </p:sp>
      <p:sp>
        <p:nvSpPr>
          <p:cNvPr id="3" name="Espaço Reservado para Conteúdo 2">
            <a:extLst>
              <a:ext uri="{FF2B5EF4-FFF2-40B4-BE49-F238E27FC236}">
                <a16:creationId xmlns:a16="http://schemas.microsoft.com/office/drawing/2014/main" id="{8181E053-9B46-485C-B7DC-D8C7118390C9}"/>
              </a:ext>
            </a:extLst>
          </p:cNvPr>
          <p:cNvSpPr>
            <a:spLocks noGrp="1"/>
          </p:cNvSpPr>
          <p:nvPr>
            <p:ph idx="1"/>
          </p:nvPr>
        </p:nvSpPr>
        <p:spPr>
          <a:xfrm>
            <a:off x="1104900" y="1600200"/>
            <a:ext cx="9982200" cy="5257800"/>
          </a:xfrm>
        </p:spPr>
        <p:txBody>
          <a:bodyPr>
            <a:normAutofit/>
          </a:bodyPr>
          <a:lstStyle/>
          <a:p>
            <a:r>
              <a:rPr lang="pt-BR" sz="2800" b="1" u="sng" dirty="0"/>
              <a:t>Constituição da República de 1.988</a:t>
            </a:r>
            <a:r>
              <a:rPr lang="pt-BR" sz="2800" dirty="0"/>
              <a:t>: </a:t>
            </a:r>
          </a:p>
          <a:p>
            <a:pPr marL="720000" lvl="0" algn="just"/>
            <a:r>
              <a:rPr lang="pt-BR" sz="2800" dirty="0"/>
              <a:t>Enfoque no interesse do adotado com base no princípio do melhor interesse da criança e do adolescente. Prioridade em alcançar a felicidade e plena realização do adotado. </a:t>
            </a:r>
          </a:p>
          <a:p>
            <a:pPr marL="720000" lvl="0" algn="just"/>
            <a:r>
              <a:rPr lang="pt-BR" sz="2800" dirty="0"/>
              <a:t>Direito da criança e do adolescente à convivência familiar e comunitária, em um ambiente de felicidade, amor e compreensão para pleno desenvolvimento de sua personalidade. </a:t>
            </a:r>
          </a:p>
          <a:p>
            <a:pPr marL="720000" lvl="0" algn="just"/>
            <a:r>
              <a:rPr lang="pt-BR" sz="2800" dirty="0"/>
              <a:t>Estipulada constitucionalmente a absoluta igualdade entre os filhos (artigo 227, § 6º).</a:t>
            </a:r>
          </a:p>
        </p:txBody>
      </p:sp>
    </p:spTree>
    <p:extLst>
      <p:ext uri="{BB962C8B-B14F-4D97-AF65-F5344CB8AC3E}">
        <p14:creationId xmlns:p14="http://schemas.microsoft.com/office/powerpoint/2010/main" val="44686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47AE39-9174-4AF6-A41D-3868CA395661}"/>
              </a:ext>
            </a:extLst>
          </p:cNvPr>
          <p:cNvSpPr>
            <a:spLocks noGrp="1"/>
          </p:cNvSpPr>
          <p:nvPr>
            <p:ph type="title"/>
          </p:nvPr>
        </p:nvSpPr>
        <p:spPr/>
        <p:txBody>
          <a:bodyPr>
            <a:normAutofit/>
          </a:bodyPr>
          <a:lstStyle/>
          <a:p>
            <a:r>
              <a:rPr lang="pt-BR" sz="3000" dirty="0"/>
              <a:t>LEGISLAÇÃO APLICÁVEL</a:t>
            </a:r>
          </a:p>
        </p:txBody>
      </p:sp>
      <p:sp>
        <p:nvSpPr>
          <p:cNvPr id="3" name="Espaço Reservado para Conteúdo 2">
            <a:extLst>
              <a:ext uri="{FF2B5EF4-FFF2-40B4-BE49-F238E27FC236}">
                <a16:creationId xmlns:a16="http://schemas.microsoft.com/office/drawing/2014/main" id="{74FAEF1A-7258-4B10-B63A-F8AE070DCF86}"/>
              </a:ext>
            </a:extLst>
          </p:cNvPr>
          <p:cNvSpPr>
            <a:spLocks noGrp="1"/>
          </p:cNvSpPr>
          <p:nvPr>
            <p:ph idx="1"/>
          </p:nvPr>
        </p:nvSpPr>
        <p:spPr>
          <a:xfrm>
            <a:off x="1104900" y="1333851"/>
            <a:ext cx="9982200" cy="5447949"/>
          </a:xfrm>
        </p:spPr>
        <p:txBody>
          <a:bodyPr>
            <a:normAutofit fontScale="62500" lnSpcReduction="20000"/>
          </a:bodyPr>
          <a:lstStyle/>
          <a:p>
            <a:pPr algn="just">
              <a:lnSpc>
                <a:spcPct val="120000"/>
              </a:lnSpc>
              <a:spcBef>
                <a:spcPts val="600"/>
              </a:spcBef>
              <a:spcAft>
                <a:spcPts val="1200"/>
              </a:spcAft>
            </a:pPr>
            <a:r>
              <a:rPr lang="pt-BR" sz="4400" dirty="0"/>
              <a:t>A adoção foi regulamentada por diversas leis que, com o passar do tempo, sobrepuseram-se (colcha de retalhos):</a:t>
            </a:r>
            <a:r>
              <a:rPr lang="pt-BR" sz="4200" dirty="0"/>
              <a:t>A Lei 12.010/2009 revogou os artigos 1.620 a 1.629 do Código Civil de 2002 e alterou os artigos 1.618 e 1.619 do Código Civil de 2002, de modo que a adoção de menores passou a ser regulada inteiramente pelo ECA. </a:t>
            </a:r>
          </a:p>
          <a:p>
            <a:pPr algn="just">
              <a:lnSpc>
                <a:spcPct val="120000"/>
              </a:lnSpc>
              <a:spcBef>
                <a:spcPts val="600"/>
              </a:spcBef>
              <a:spcAft>
                <a:spcPts val="1200"/>
              </a:spcAft>
            </a:pPr>
            <a:r>
              <a:rPr lang="pt-BR" sz="4200" dirty="0"/>
              <a:t>Adoção de maiores: assistência efetiva do poder público e sentença constitutiva – regras do ECA no que for cabível. Matéria consolidada no ECA. Tendência à descodificação do direito de família. Crítica: regulamentação de interesse de adultos por norma destinada à proteção de vulneráveis. </a:t>
            </a:r>
          </a:p>
          <a:p>
            <a:endParaRPr lang="pt-BR" dirty="0"/>
          </a:p>
        </p:txBody>
      </p:sp>
    </p:spTree>
    <p:extLst>
      <p:ext uri="{BB962C8B-B14F-4D97-AF65-F5344CB8AC3E}">
        <p14:creationId xmlns:p14="http://schemas.microsoft.com/office/powerpoint/2010/main" val="397476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472750-3A31-42CC-B8F1-D431A5A9A2D2}"/>
              </a:ext>
            </a:extLst>
          </p:cNvPr>
          <p:cNvSpPr>
            <a:spLocks noGrp="1"/>
          </p:cNvSpPr>
          <p:nvPr>
            <p:ph type="title"/>
          </p:nvPr>
        </p:nvSpPr>
        <p:spPr/>
        <p:txBody>
          <a:bodyPr/>
          <a:lstStyle/>
          <a:p>
            <a:r>
              <a:rPr lang="pt-BR" dirty="0"/>
              <a:t>FORMA DE CONSTITUIÇÃO</a:t>
            </a:r>
          </a:p>
        </p:txBody>
      </p:sp>
      <p:sp>
        <p:nvSpPr>
          <p:cNvPr id="3" name="Espaço Reservado para Conteúdo 2">
            <a:extLst>
              <a:ext uri="{FF2B5EF4-FFF2-40B4-BE49-F238E27FC236}">
                <a16:creationId xmlns:a16="http://schemas.microsoft.com/office/drawing/2014/main" id="{F35E5E96-2BEA-4C3C-AE00-3E3BD4B122FE}"/>
              </a:ext>
            </a:extLst>
          </p:cNvPr>
          <p:cNvSpPr>
            <a:spLocks noGrp="1"/>
          </p:cNvSpPr>
          <p:nvPr>
            <p:ph idx="1"/>
          </p:nvPr>
        </p:nvSpPr>
        <p:spPr>
          <a:xfrm>
            <a:off x="1104900" y="1317072"/>
            <a:ext cx="9982199" cy="5540928"/>
          </a:xfrm>
        </p:spPr>
        <p:txBody>
          <a:bodyPr>
            <a:normAutofit/>
          </a:bodyPr>
          <a:lstStyle/>
          <a:p>
            <a:pPr lvl="0" algn="just"/>
            <a:r>
              <a:rPr lang="pt-BR" sz="2600" dirty="0"/>
              <a:t>Maiores e menores: depende de </a:t>
            </a:r>
            <a:r>
              <a:rPr lang="pt-BR" sz="2600" b="1" dirty="0"/>
              <a:t>ação judicial </a:t>
            </a:r>
            <a:r>
              <a:rPr lang="pt-BR" sz="2600" dirty="0"/>
              <a:t>(artigo 47 do ECA) Maiores: Vara da Família. Menores: Vara da Infância e da Juventude.</a:t>
            </a:r>
          </a:p>
          <a:p>
            <a:pPr algn="just"/>
            <a:r>
              <a:rPr lang="pt-BR" sz="2600" dirty="0"/>
              <a:t>Não se admite adoção por </a:t>
            </a:r>
            <a:r>
              <a:rPr lang="pt-BR" sz="2600" b="1" dirty="0"/>
              <a:t>procuração.</a:t>
            </a:r>
            <a:r>
              <a:rPr lang="pt-BR" sz="2600" dirty="0"/>
              <a:t> Caráter personalíssimo (artigo 39, § 2º, do ECA). </a:t>
            </a:r>
          </a:p>
          <a:p>
            <a:pPr lvl="0" algn="just"/>
            <a:r>
              <a:rPr lang="pt-BR" sz="2600" dirty="0"/>
              <a:t>Efeitos produzidos a partir do trânsito em julgado da sentença (artigo 47, § 7º, do ECA). Exceção: adotante falecido no curso do procedimento. Retroação à data do óbito, desde que haja inequívoca manifestação de vontade quanto à adoção – </a:t>
            </a:r>
            <a:r>
              <a:rPr lang="pt-BR" sz="2600" b="1" dirty="0"/>
              <a:t>adoção </a:t>
            </a:r>
            <a:r>
              <a:rPr lang="pt-BR" sz="2600" b="1" i="1" dirty="0"/>
              <a:t>post mortem</a:t>
            </a:r>
            <a:r>
              <a:rPr lang="pt-BR" sz="2600" b="1" dirty="0"/>
              <a:t> </a:t>
            </a:r>
            <a:r>
              <a:rPr lang="pt-BR" sz="2600" dirty="0"/>
              <a:t>(artigo 42, § 6º, do ECA).</a:t>
            </a:r>
          </a:p>
          <a:p>
            <a:pPr lvl="0" algn="just"/>
            <a:r>
              <a:rPr lang="pt-BR" sz="2600" dirty="0"/>
              <a:t>Não podem constar, nas certidões, registros sobre a origem do ato. </a:t>
            </a:r>
            <a:r>
              <a:rPr lang="pt-BR" sz="2600" b="1" dirty="0"/>
              <a:t>Direito ao esquecimento </a:t>
            </a:r>
            <a:r>
              <a:rPr lang="pt-BR" sz="2600" dirty="0"/>
              <a:t>(artigo 47, § 4º, do ECA). </a:t>
            </a:r>
          </a:p>
          <a:p>
            <a:endParaRPr lang="pt-BR" dirty="0"/>
          </a:p>
        </p:txBody>
      </p:sp>
    </p:spTree>
    <p:extLst>
      <p:ext uri="{BB962C8B-B14F-4D97-AF65-F5344CB8AC3E}">
        <p14:creationId xmlns:p14="http://schemas.microsoft.com/office/powerpoint/2010/main" val="181001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472750-3A31-42CC-B8F1-D431A5A9A2D2}"/>
              </a:ext>
            </a:extLst>
          </p:cNvPr>
          <p:cNvSpPr>
            <a:spLocks noGrp="1"/>
          </p:cNvSpPr>
          <p:nvPr>
            <p:ph type="title"/>
          </p:nvPr>
        </p:nvSpPr>
        <p:spPr/>
        <p:txBody>
          <a:bodyPr/>
          <a:lstStyle/>
          <a:p>
            <a:r>
              <a:rPr lang="pt-BR" dirty="0"/>
              <a:t>FORMA DE CONSTITUIÇÃO</a:t>
            </a:r>
          </a:p>
        </p:txBody>
      </p:sp>
      <p:sp>
        <p:nvSpPr>
          <p:cNvPr id="3" name="Espaço Reservado para Conteúdo 2">
            <a:extLst>
              <a:ext uri="{FF2B5EF4-FFF2-40B4-BE49-F238E27FC236}">
                <a16:creationId xmlns:a16="http://schemas.microsoft.com/office/drawing/2014/main" id="{F35E5E96-2BEA-4C3C-AE00-3E3BD4B122FE}"/>
              </a:ext>
            </a:extLst>
          </p:cNvPr>
          <p:cNvSpPr>
            <a:spLocks noGrp="1"/>
          </p:cNvSpPr>
          <p:nvPr>
            <p:ph idx="1"/>
          </p:nvPr>
        </p:nvSpPr>
        <p:spPr/>
        <p:txBody>
          <a:bodyPr>
            <a:normAutofit lnSpcReduction="10000"/>
          </a:bodyPr>
          <a:lstStyle/>
          <a:p>
            <a:pPr lvl="0" algn="just"/>
            <a:r>
              <a:rPr lang="pt-BR" sz="2800" dirty="0"/>
              <a:t>Intervenção do Ministério Público (envolve estado de pessoa e ordem pública). Entendimento majoritário de que Ministério Público não deve intervir na adoção de maiores. </a:t>
            </a:r>
          </a:p>
          <a:p>
            <a:pPr lvl="0" algn="just"/>
            <a:r>
              <a:rPr lang="pt-BR" sz="2800" dirty="0"/>
              <a:t>Processo de adoção será mantido em arquivo, garantindo-se a sua conservação para consulta a qualquer tempo (artigo 47, § 8º, do ECA): possibilidade de saneamento e garantia do direito de identidade e conhecimento da origem biológica (novidade). Na mesma linha, o artigo 48 e parágrafo único, determinam a acessibilidade do adotado, maior e menor de 18 anos (orientação e assistência jurídica e psicológica), respectivamente, ao processo de adoção e incidentes. </a:t>
            </a:r>
          </a:p>
          <a:p>
            <a:endParaRPr lang="pt-BR" dirty="0"/>
          </a:p>
        </p:txBody>
      </p:sp>
    </p:spTree>
    <p:extLst>
      <p:ext uri="{BB962C8B-B14F-4D97-AF65-F5344CB8AC3E}">
        <p14:creationId xmlns:p14="http://schemas.microsoft.com/office/powerpoint/2010/main" val="307814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CBFB7-F1B0-484C-8607-6DD33B625A30}"/>
              </a:ext>
            </a:extLst>
          </p:cNvPr>
          <p:cNvSpPr>
            <a:spLocks noGrp="1"/>
          </p:cNvSpPr>
          <p:nvPr>
            <p:ph type="title"/>
          </p:nvPr>
        </p:nvSpPr>
        <p:spPr/>
        <p:txBody>
          <a:bodyPr/>
          <a:lstStyle/>
          <a:p>
            <a:r>
              <a:rPr lang="pt-BR" dirty="0"/>
              <a:t>REQUISITOS</a:t>
            </a:r>
          </a:p>
        </p:txBody>
      </p:sp>
      <p:sp>
        <p:nvSpPr>
          <p:cNvPr id="3" name="Espaço Reservado para Conteúdo 2">
            <a:extLst>
              <a:ext uri="{FF2B5EF4-FFF2-40B4-BE49-F238E27FC236}">
                <a16:creationId xmlns:a16="http://schemas.microsoft.com/office/drawing/2014/main" id="{23CC62DE-1383-4997-8CE8-25F374514B38}"/>
              </a:ext>
            </a:extLst>
          </p:cNvPr>
          <p:cNvSpPr>
            <a:spLocks noGrp="1"/>
          </p:cNvSpPr>
          <p:nvPr>
            <p:ph idx="1"/>
          </p:nvPr>
        </p:nvSpPr>
        <p:spPr>
          <a:xfrm>
            <a:off x="1104900" y="1367406"/>
            <a:ext cx="9982200" cy="5414394"/>
          </a:xfrm>
        </p:spPr>
        <p:txBody>
          <a:bodyPr>
            <a:normAutofit/>
          </a:bodyPr>
          <a:lstStyle/>
          <a:p>
            <a:pPr lvl="0" algn="just"/>
            <a:r>
              <a:rPr lang="pt-BR" sz="2600" dirty="0"/>
              <a:t>Necessidade de esgotamento de recursos de manutenção da criança ou adolescente na família natural ou extensa (artigo 39, § 1º, do ECA). </a:t>
            </a:r>
            <a:r>
              <a:rPr lang="pt-BR" sz="2600" b="1" dirty="0"/>
              <a:t>Medida excepcional </a:t>
            </a:r>
            <a:r>
              <a:rPr lang="pt-BR" sz="2600" dirty="0"/>
              <a:t>e irrevogável.</a:t>
            </a:r>
          </a:p>
          <a:p>
            <a:pPr lvl="0" algn="just"/>
            <a:r>
              <a:rPr lang="pt-BR" sz="2600" b="1" dirty="0"/>
              <a:t>Família natural e extensa </a:t>
            </a:r>
            <a:r>
              <a:rPr lang="pt-BR" sz="2600" dirty="0"/>
              <a:t>(artigo 25 e parágrafo único do ECA):</a:t>
            </a:r>
          </a:p>
          <a:p>
            <a:pPr marL="834300" indent="-342900" algn="just">
              <a:buFont typeface="Courier New" panose="02070309020205020404" pitchFamily="49" charset="0"/>
              <a:buChar char="o"/>
            </a:pPr>
            <a:r>
              <a:rPr lang="pt-BR" sz="2600" dirty="0"/>
              <a:t>Família natural: comunidade formada pelos pais ou qualquer deles e seus descendentes (família monoparental).</a:t>
            </a:r>
          </a:p>
          <a:p>
            <a:pPr marL="834300" lvl="0" indent="-342900" algn="just">
              <a:buFont typeface="Courier New" panose="02070309020205020404" pitchFamily="49" charset="0"/>
              <a:buChar char="o"/>
            </a:pPr>
            <a:r>
              <a:rPr lang="pt-BR" sz="2600" dirty="0"/>
              <a:t>Família extensa ou ampliada: se estende para além da unidade pais e filhos ou da unidade do casal, formada por parentes próximos com os quais a criança ou adolescente convive e mantém vínculos de afinidade e afetividade. </a:t>
            </a:r>
          </a:p>
          <a:p>
            <a:pPr lvl="0" algn="just"/>
            <a:r>
              <a:rPr lang="pt-BR" sz="2600" dirty="0"/>
              <a:t>Deve representar </a:t>
            </a:r>
            <a:r>
              <a:rPr lang="pt-BR" sz="2600" b="1" dirty="0"/>
              <a:t>reais vantagens para o adotando </a:t>
            </a:r>
            <a:r>
              <a:rPr lang="pt-BR" sz="2600" dirty="0"/>
              <a:t>e fundar-se em </a:t>
            </a:r>
            <a:r>
              <a:rPr lang="pt-BR" sz="2600" b="1" dirty="0"/>
              <a:t>motivos legítimos </a:t>
            </a:r>
            <a:r>
              <a:rPr lang="pt-BR" sz="2600" dirty="0"/>
              <a:t>(artigo 43 do ECA). </a:t>
            </a:r>
          </a:p>
          <a:p>
            <a:endParaRPr lang="pt-BR" dirty="0"/>
          </a:p>
        </p:txBody>
      </p:sp>
    </p:spTree>
    <p:extLst>
      <p:ext uri="{BB962C8B-B14F-4D97-AF65-F5344CB8AC3E}">
        <p14:creationId xmlns:p14="http://schemas.microsoft.com/office/powerpoint/2010/main" val="381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CBFB7-F1B0-484C-8607-6DD33B625A30}"/>
              </a:ext>
            </a:extLst>
          </p:cNvPr>
          <p:cNvSpPr>
            <a:spLocks noGrp="1"/>
          </p:cNvSpPr>
          <p:nvPr>
            <p:ph type="title"/>
          </p:nvPr>
        </p:nvSpPr>
        <p:spPr/>
        <p:txBody>
          <a:bodyPr/>
          <a:lstStyle/>
          <a:p>
            <a:r>
              <a:rPr lang="pt-BR" dirty="0"/>
              <a:t>REQUISITOS</a:t>
            </a:r>
          </a:p>
        </p:txBody>
      </p:sp>
      <p:sp>
        <p:nvSpPr>
          <p:cNvPr id="3" name="Espaço Reservado para Conteúdo 2">
            <a:extLst>
              <a:ext uri="{FF2B5EF4-FFF2-40B4-BE49-F238E27FC236}">
                <a16:creationId xmlns:a16="http://schemas.microsoft.com/office/drawing/2014/main" id="{23CC62DE-1383-4997-8CE8-25F374514B38}"/>
              </a:ext>
            </a:extLst>
          </p:cNvPr>
          <p:cNvSpPr>
            <a:spLocks noGrp="1"/>
          </p:cNvSpPr>
          <p:nvPr>
            <p:ph idx="1"/>
          </p:nvPr>
        </p:nvSpPr>
        <p:spPr>
          <a:xfrm>
            <a:off x="1104900" y="1367406"/>
            <a:ext cx="9982200" cy="5414394"/>
          </a:xfrm>
        </p:spPr>
        <p:txBody>
          <a:bodyPr>
            <a:normAutofit/>
          </a:bodyPr>
          <a:lstStyle/>
          <a:p>
            <a:pPr lvl="0" algn="just"/>
            <a:r>
              <a:rPr lang="pt-BR" sz="2800" b="1" dirty="0"/>
              <a:t>Consentimento dos pais ou representantes legais </a:t>
            </a:r>
            <a:r>
              <a:rPr lang="pt-BR" sz="2800" dirty="0"/>
              <a:t>do adotando (artigo 45, </a:t>
            </a:r>
            <a:r>
              <a:rPr lang="pt-BR" sz="2800" i="1" dirty="0"/>
              <a:t>caput</a:t>
            </a:r>
            <a:r>
              <a:rPr lang="pt-BR" sz="2800" dirty="0"/>
              <a:t>, do ECA, antes previsto no artigo 1621 do Código Civil).</a:t>
            </a:r>
          </a:p>
          <a:p>
            <a:pPr marL="834300" lvl="0" indent="-342900" algn="just">
              <a:buFont typeface="Courier New" panose="02070309020205020404" pitchFamily="49" charset="0"/>
              <a:buChar char="o"/>
            </a:pPr>
            <a:r>
              <a:rPr lang="pt-BR" sz="2800" dirty="0"/>
              <a:t>Divergência no caso de maiores de idade. </a:t>
            </a:r>
          </a:p>
          <a:p>
            <a:pPr marL="834300" lvl="0" indent="-342900" algn="just">
              <a:buFont typeface="Courier New" panose="02070309020205020404" pitchFamily="49" charset="0"/>
              <a:buChar char="o"/>
            </a:pPr>
            <a:r>
              <a:rPr lang="pt-BR" sz="2800" dirty="0"/>
              <a:t>Dispensa de consentimento: pais desconhecidos ou destituídos do poder familiar (artigo 45, § 1º, ECA).</a:t>
            </a:r>
          </a:p>
          <a:p>
            <a:pPr lvl="0" algn="just"/>
            <a:r>
              <a:rPr lang="pt-BR" sz="2800" b="1" dirty="0"/>
              <a:t>Consentimento do adotado </a:t>
            </a:r>
            <a:r>
              <a:rPr lang="pt-BR" sz="2800" dirty="0"/>
              <a:t>com mais de 12 anos de idade (artigo 45, § 2º, do ECA).</a:t>
            </a:r>
          </a:p>
          <a:p>
            <a:endParaRPr lang="pt-BR" dirty="0"/>
          </a:p>
        </p:txBody>
      </p:sp>
    </p:spTree>
    <p:extLst>
      <p:ext uri="{BB962C8B-B14F-4D97-AF65-F5344CB8AC3E}">
        <p14:creationId xmlns:p14="http://schemas.microsoft.com/office/powerpoint/2010/main" val="951056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pt-BR" b="1" dirty="0"/>
              <a:t>BREVE HISTÓRICO</a:t>
            </a:r>
            <a:endParaRPr lang="en-US" dirty="0"/>
          </a:p>
        </p:txBody>
      </p:sp>
      <p:sp>
        <p:nvSpPr>
          <p:cNvPr id="14" name="Espaço Reservado para Conteúdo 13"/>
          <p:cNvSpPr>
            <a:spLocks noGrp="1"/>
          </p:cNvSpPr>
          <p:nvPr>
            <p:ph idx="1"/>
          </p:nvPr>
        </p:nvSpPr>
        <p:spPr>
          <a:xfrm>
            <a:off x="1104900" y="1308683"/>
            <a:ext cx="9982200" cy="5549317"/>
          </a:xfrm>
        </p:spPr>
        <p:txBody>
          <a:bodyPr>
            <a:normAutofit fontScale="47500" lnSpcReduction="20000"/>
          </a:bodyPr>
          <a:lstStyle/>
          <a:p>
            <a:pPr lvl="0" algn="just"/>
            <a:r>
              <a:rPr lang="pt-BR" b="1" dirty="0"/>
              <a:t>Código Civil de 1916</a:t>
            </a:r>
            <a:r>
              <a:rPr lang="pt-BR" dirty="0"/>
              <a:t>: </a:t>
            </a:r>
            <a:r>
              <a:rPr lang="pt-BR" u="sng" dirty="0"/>
              <a:t>marido como chefe da sociedade conjugal</a:t>
            </a:r>
            <a:r>
              <a:rPr lang="pt-BR" dirty="0"/>
              <a:t>. Exercia com exclusividade o poder familiar. Sociedade rural, patriarcal, machista, com concentração de riquezas nas mãos de grandes latifundiários. Submissão da mulher ao poder do homem do pai ou do marido. Família como unidade de produção. Família hierarquizada. Família como entidade política para concentração de poder. Família como instituição formada pelo casamento. </a:t>
            </a:r>
          </a:p>
          <a:p>
            <a:pPr lvl="0" algn="just"/>
            <a:r>
              <a:rPr lang="pt-BR" b="1" dirty="0"/>
              <a:t>Estatuto da Mulher Casada (Lei 4.121/1962)</a:t>
            </a:r>
            <a:r>
              <a:rPr lang="pt-BR" dirty="0"/>
              <a:t>: colaboração da esposa no exercício do pátrio poder. Em caso de divergência, prevalecia a decisão do marido. Esposa poderia recorrer ao Judiciário. </a:t>
            </a:r>
          </a:p>
          <a:p>
            <a:pPr lvl="0" algn="just"/>
            <a:r>
              <a:rPr lang="pt-BR" u="sng" dirty="0"/>
              <a:t>Revolução industrial e urbanização</a:t>
            </a:r>
            <a:r>
              <a:rPr lang="pt-BR" dirty="0"/>
              <a:t>: mulher inserida no mercado de trabalho. Família como entidade de consumo. Família nuclear. Democratização da família. Igualdade entre membros. Família como entidade formada por indivíduos ligados pelo afeto estabilidade, assistência mútua e responsabilidade social. Proliferação de famílias informais. Instrumento para realização de seu fim social: assistência espiritual, psicológica, moral e a socialização dos seus membros, sendo, cada um, valorizado como ser único e insubstituível.</a:t>
            </a:r>
          </a:p>
          <a:p>
            <a:pPr lvl="0" algn="just"/>
            <a:r>
              <a:rPr lang="pt-BR" b="1" dirty="0"/>
              <a:t>Constituição Federal de 1.988</a:t>
            </a:r>
            <a:r>
              <a:rPr lang="pt-BR" dirty="0"/>
              <a:t>: consolidada dignidade da pessoa humana como </a:t>
            </a:r>
            <a:r>
              <a:rPr lang="pt-BR" dirty="0" err="1"/>
              <a:t>sobreprincípio</a:t>
            </a:r>
            <a:r>
              <a:rPr lang="pt-BR" dirty="0"/>
              <a:t>. Ser humano: sujeito de direitos, dotado de valor intrínseco, único e insubstituível. Reconhecimento de outras formas de constituição familiar além do casamento (união estável e família monoparental). Família: perspectiva </a:t>
            </a:r>
            <a:r>
              <a:rPr lang="pt-BR" dirty="0" err="1"/>
              <a:t>eudemonista</a:t>
            </a:r>
            <a:r>
              <a:rPr lang="pt-BR" dirty="0"/>
              <a:t> (foco na plena realização e felicidade do indivíduo). Entidade que permite, ao ser humano, o pleno desenvolvimento de sua personalidade. Elemento constitutivo da família: afeto e assistência mútua entre os membros. Reconhecida a igualdade de direitos entre homem e mulher. </a:t>
            </a:r>
          </a:p>
          <a:p>
            <a:pPr lvl="0" algn="just"/>
            <a:r>
              <a:rPr lang="pt-BR" dirty="0"/>
              <a:t>Artigo 226, § 5º: igualdade entre cônjuges na chefia da sociedade conjugal. </a:t>
            </a:r>
          </a:p>
          <a:p>
            <a:pPr lvl="0" algn="just"/>
            <a:r>
              <a:rPr lang="pt-BR" dirty="0"/>
              <a:t>Art. 227: especial destaque à criança (e, a partir da emenda 65/2010, também ao jovem) na qualidade de ser em desenvolvimento, colocando seus interesses como prioritários: direito à vida, à saúde, à alimentação à educação, ao lazer, à profissionalização, à cultura, à dignidade, ao respeito, à liberdade e à convivência familiar e comunitária, deixando-o a salvo  de toda forma de negligência, discriminação exploração, violência, crueldade e opressão. Criança passa a ser concebida como pessoa em estágio de formação, sujeito de direitos, titular de relações jurídicas. </a:t>
            </a:r>
          </a:p>
          <a:p>
            <a:pPr algn="just"/>
            <a:r>
              <a:rPr lang="pt-BR" b="1" dirty="0"/>
              <a:t>Poder familiar</a:t>
            </a:r>
            <a:r>
              <a:rPr lang="pt-BR" dirty="0"/>
              <a:t>: enfoque no melhor interesse da criança, não mais na supremacia da vontade do pai. Mecanismo para garantir o desenvolvimento da personalidade da criança e do adolescente. </a:t>
            </a:r>
          </a:p>
          <a:p>
            <a:pPr algn="just"/>
            <a:r>
              <a:rPr lang="pt-BR" b="1" dirty="0"/>
              <a:t>Estatuto da Criança e do Adolescente (Lei 8.069/90)</a:t>
            </a:r>
            <a:r>
              <a:rPr lang="pt-BR" dirty="0"/>
              <a:t>: previu o exercício do pátrio poder em igualdade de condições entre pai e mãe, cabendo a ambos o dever de sustento, guarda e educação. </a:t>
            </a:r>
          </a:p>
          <a:p>
            <a:r>
              <a:rPr lang="pt-BR" b="1" dirty="0"/>
              <a:t>Código Civil de 2002</a:t>
            </a:r>
            <a:r>
              <a:rPr lang="pt-BR" dirty="0"/>
              <a:t> (Artigos 1.630 a 1.638):  Abandonou-se o termo “pátrio poder”, tendo em vista a </a:t>
            </a:r>
            <a:r>
              <a:rPr lang="pt-BR" dirty="0" err="1"/>
              <a:t>despatriarcalização</a:t>
            </a:r>
            <a:r>
              <a:rPr lang="pt-BR" dirty="0"/>
              <a:t> do Direito de Família. Prevê com absoluta igualdade as prerrogativas e deveres atribuídos aos pais na tarefa de criarem e educarem sua prole e de zelarem pelos aspectos morais e materiais dos seus filhos enquanto menores (artigo 1.566, IV, 1.631 e 1.632 do CC/2002). </a:t>
            </a:r>
          </a:p>
          <a:p>
            <a:r>
              <a:rPr lang="pt-BR" b="1" dirty="0"/>
              <a:t>Conceito</a:t>
            </a:r>
            <a:r>
              <a:rPr lang="pt-BR" dirty="0"/>
              <a:t>: “Poder exercido pelos pais em relação aos filhos, dentro da ideia de família democrática, do regime de colaboração familiar e de relações baseadas, sobretudo, no afeto” (Flávio </a:t>
            </a:r>
            <a:r>
              <a:rPr lang="pt-BR" dirty="0" err="1"/>
              <a:t>Tartuce</a:t>
            </a:r>
            <a:r>
              <a:rPr lang="pt-BR" dirty="0"/>
              <a:t>).</a:t>
            </a:r>
          </a:p>
          <a:p>
            <a:pPr marL="0" lvl="0" indent="0">
              <a:buNone/>
            </a:pPr>
            <a:endParaRPr lang="pt-BR" dirty="0"/>
          </a:p>
          <a:p>
            <a:pPr algn="just"/>
            <a:endParaRPr lang="pt-BR" dirty="0"/>
          </a:p>
          <a:p>
            <a:pPr algn="just"/>
            <a:endParaRPr lang="pt-BR" dirty="0"/>
          </a:p>
          <a:p>
            <a:pPr algn="just"/>
            <a:endParaRPr lang="pt-BR" dirty="0"/>
          </a:p>
          <a:p>
            <a:pPr lvl="0" algn="just"/>
            <a:endParaRPr lang="pt-BR" dirty="0"/>
          </a:p>
          <a:p>
            <a:pPr>
              <a:spcBef>
                <a:spcPts val="0"/>
              </a:spcBef>
            </a:pPr>
            <a:endParaRPr lang="pt-BR" sz="1600" dirty="0"/>
          </a:p>
          <a:p>
            <a:pPr>
              <a:spcBef>
                <a:spcPts val="0"/>
              </a:spcBef>
            </a:pPr>
            <a:endParaRPr lang="pt-BR" sz="1600" dirty="0"/>
          </a:p>
          <a:p>
            <a:pPr marL="1211400" lvl="0" indent="0">
              <a:spcBef>
                <a:spcPts val="0"/>
              </a:spcBef>
              <a:buNone/>
            </a:pPr>
            <a:endParaRPr lang="pt-BR" sz="1800" dirty="0"/>
          </a:p>
          <a:p>
            <a:pPr lvl="0"/>
            <a:endParaRPr lang="pt-BR" sz="1600" dirty="0"/>
          </a:p>
          <a:p>
            <a:pPr lvl="0"/>
            <a:endParaRPr lang="en-US" sz="15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id="{AD135290-1101-4AFC-B4D4-0B5FAC540F61}"/>
              </a:ext>
            </a:extLst>
          </p:cNvPr>
          <p:cNvSpPr>
            <a:spLocks noGrp="1"/>
          </p:cNvSpPr>
          <p:nvPr>
            <p:ph idx="1"/>
          </p:nvPr>
        </p:nvSpPr>
        <p:spPr>
          <a:xfrm>
            <a:off x="1029398" y="1400961"/>
            <a:ext cx="9982201" cy="5380839"/>
          </a:xfrm>
        </p:spPr>
        <p:txBody>
          <a:bodyPr>
            <a:normAutofit/>
          </a:bodyPr>
          <a:lstStyle/>
          <a:p>
            <a:pPr lvl="0" algn="just"/>
            <a:r>
              <a:rPr lang="pt-BR" sz="2600" dirty="0"/>
              <a:t>Adotante deve ter mais de 18 anos de idade (artigo 42 do ECA).</a:t>
            </a:r>
          </a:p>
          <a:p>
            <a:pPr lvl="0" algn="just"/>
            <a:r>
              <a:rPr lang="pt-BR" sz="2600" dirty="0"/>
              <a:t>Pode ser unilateral ou conjunta (antes chamada de bilateral). </a:t>
            </a:r>
          </a:p>
          <a:p>
            <a:pPr marL="834300" lvl="0" indent="-342900" algn="just">
              <a:buFont typeface="Courier New" panose="02070309020205020404" pitchFamily="49" charset="0"/>
              <a:buChar char="o"/>
            </a:pPr>
            <a:r>
              <a:rPr lang="pt-BR" sz="2600" dirty="0"/>
              <a:t>Rolf Madaleno enumera os seguintes requisitos para a adoção unilateral: (i) quando do registro de nascimento constar somente o nome do pai ou da mãe, prescindindo nesse caso, da concordância do genitor que permanece com o elo parental; (</a:t>
            </a:r>
            <a:r>
              <a:rPr lang="pt-BR" sz="2600" dirty="0" err="1"/>
              <a:t>ii</a:t>
            </a:r>
            <a:r>
              <a:rPr lang="pt-BR" sz="2600" dirty="0"/>
              <a:t>)  quando do registro de nascimento constarem ambos os genitores, dependendo a adoção da destituição do poder familiar dos pais; (</a:t>
            </a:r>
            <a:r>
              <a:rPr lang="pt-BR" sz="2600" dirty="0" err="1"/>
              <a:t>iii</a:t>
            </a:r>
            <a:r>
              <a:rPr lang="pt-BR" sz="2600" dirty="0"/>
              <a:t>) quando o cônjuge ou companheiro adota em decorrência do falecimento do pai ou da mãe, exigindo-se, nessa hipótese, o consentimento do genitor sobrevivente. </a:t>
            </a:r>
          </a:p>
          <a:p>
            <a:pPr marL="216000" lvl="0" indent="-342900" algn="just"/>
            <a:endParaRPr lang="pt-BR" sz="2600" dirty="0"/>
          </a:p>
          <a:p>
            <a:endParaRPr lang="pt-BR" dirty="0"/>
          </a:p>
        </p:txBody>
      </p:sp>
    </p:spTree>
    <p:extLst>
      <p:ext uri="{BB962C8B-B14F-4D97-AF65-F5344CB8AC3E}">
        <p14:creationId xmlns:p14="http://schemas.microsoft.com/office/powerpoint/2010/main" val="52452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id="{AD135290-1101-4AFC-B4D4-0B5FAC540F61}"/>
              </a:ext>
            </a:extLst>
          </p:cNvPr>
          <p:cNvSpPr>
            <a:spLocks noGrp="1"/>
          </p:cNvSpPr>
          <p:nvPr>
            <p:ph idx="1"/>
          </p:nvPr>
        </p:nvSpPr>
        <p:spPr>
          <a:xfrm>
            <a:off x="1104899" y="1400961"/>
            <a:ext cx="9982201" cy="5380839"/>
          </a:xfrm>
        </p:spPr>
        <p:txBody>
          <a:bodyPr>
            <a:noAutofit/>
          </a:bodyPr>
          <a:lstStyle/>
          <a:p>
            <a:pPr algn="just">
              <a:lnSpc>
                <a:spcPct val="100000"/>
              </a:lnSpc>
            </a:pPr>
            <a:r>
              <a:rPr lang="pt-BR" sz="2600" dirty="0"/>
              <a:t>Adoção conjunta: adotantes devem ser casados civilmente ou manter união estável, comprovada a estabilidade da família (artigo 42, § 2º, do ECA). União estável não precisa ser formalizada. </a:t>
            </a:r>
          </a:p>
          <a:p>
            <a:pPr lvl="0" algn="just">
              <a:lnSpc>
                <a:spcPct val="100000"/>
              </a:lnSpc>
            </a:pPr>
            <a:r>
              <a:rPr lang="pt-BR" sz="2600" dirty="0"/>
              <a:t>Não podem adotar os irmãos e ascendentes do adotando (artigo 42, §1º, do ECA). Modo de evitar manobras fraudulentas (benefícios previdenciários), bem confusões relativas a parentesco e sucessão. Já existe parentesco e relações de afinidade e afetividade. </a:t>
            </a:r>
          </a:p>
          <a:p>
            <a:pPr lvl="0" algn="just"/>
            <a:r>
              <a:rPr lang="pt-BR" sz="2600" dirty="0"/>
              <a:t>Adotante deve ser, pelo menos, 16 anos mais velho que o adotando (atual artigo 42, § 3º, do ECA e revogado artigo 1.619 do Código Civil de 2002). No caso de adoção conjunta, considera-se a idade do adotante mais jovem. </a:t>
            </a:r>
          </a:p>
        </p:txBody>
      </p:sp>
    </p:spTree>
    <p:extLst>
      <p:ext uri="{BB962C8B-B14F-4D97-AF65-F5344CB8AC3E}">
        <p14:creationId xmlns:p14="http://schemas.microsoft.com/office/powerpoint/2010/main" val="201092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34801-0E52-48FB-A9A8-2097E0333D5B}"/>
              </a:ext>
            </a:extLst>
          </p:cNvPr>
          <p:cNvSpPr>
            <a:spLocks noGrp="1"/>
          </p:cNvSpPr>
          <p:nvPr>
            <p:ph type="title"/>
          </p:nvPr>
        </p:nvSpPr>
        <p:spPr/>
        <p:txBody>
          <a:bodyPr/>
          <a:lstStyle/>
          <a:p>
            <a:r>
              <a:rPr lang="pt-BR" dirty="0"/>
              <a:t>CAPACIDADE PARA ADOTAR</a:t>
            </a:r>
          </a:p>
        </p:txBody>
      </p:sp>
      <p:sp>
        <p:nvSpPr>
          <p:cNvPr id="3" name="Espaço Reservado para Conteúdo 2">
            <a:extLst>
              <a:ext uri="{FF2B5EF4-FFF2-40B4-BE49-F238E27FC236}">
                <a16:creationId xmlns:a16="http://schemas.microsoft.com/office/drawing/2014/main" id="{AD135290-1101-4AFC-B4D4-0B5FAC540F61}"/>
              </a:ext>
            </a:extLst>
          </p:cNvPr>
          <p:cNvSpPr>
            <a:spLocks noGrp="1"/>
          </p:cNvSpPr>
          <p:nvPr>
            <p:ph idx="1"/>
          </p:nvPr>
        </p:nvSpPr>
        <p:spPr>
          <a:xfrm>
            <a:off x="1104899" y="1400961"/>
            <a:ext cx="9982201" cy="5380839"/>
          </a:xfrm>
        </p:spPr>
        <p:txBody>
          <a:bodyPr>
            <a:normAutofit fontScale="25000" lnSpcReduction="20000"/>
          </a:bodyPr>
          <a:lstStyle/>
          <a:p>
            <a:pPr lvl="0" algn="just">
              <a:lnSpc>
                <a:spcPct val="120000"/>
              </a:lnSpc>
            </a:pPr>
            <a:r>
              <a:rPr lang="pt-BR" sz="10400" dirty="0"/>
              <a:t>Permitida a adoção conjunta por divorciados, judicialmente separados ou ex- companheiros (novidade), desde que (artigo 42, § 4º, ECA): (i) estejam de acordo sobre a guarda e o regime de visitas (controvertido); (</a:t>
            </a:r>
            <a:r>
              <a:rPr lang="pt-BR" sz="10400" dirty="0" err="1"/>
              <a:t>ii</a:t>
            </a:r>
            <a:r>
              <a:rPr lang="pt-BR" sz="10400" dirty="0"/>
              <a:t>) o estágio de convivência tenha sido iniciado na constância do período de convivência; (</a:t>
            </a:r>
            <a:r>
              <a:rPr lang="pt-BR" sz="10400" dirty="0" err="1"/>
              <a:t>iii</a:t>
            </a:r>
            <a:r>
              <a:rPr lang="pt-BR" sz="10400" dirty="0"/>
              <a:t>) seja comprovada a existência de vínculo de afinidade e afetividade com aquele que não detém a guarda e (</a:t>
            </a:r>
            <a:r>
              <a:rPr lang="pt-BR" sz="10400" dirty="0" err="1"/>
              <a:t>iv</a:t>
            </a:r>
            <a:r>
              <a:rPr lang="pt-BR" sz="10400" dirty="0"/>
              <a:t>) demonstrado benefício ao adotando, a guarda será compartilhada (artigo 42, § 5º, do ECA).</a:t>
            </a:r>
          </a:p>
          <a:p>
            <a:pPr marL="216000" indent="-342900" algn="just">
              <a:lnSpc>
                <a:spcPct val="120000"/>
              </a:lnSpc>
            </a:pPr>
            <a:r>
              <a:rPr lang="pt-BR" sz="10400" dirty="0"/>
              <a:t>Adoção por tutor ou curador (atual artigo 44 do ECA e revogado artigo 1.620 do Código Civil): apenas pode adotar tutelado ou curatelado após prestar contas e saldar eventuais débitos. Proteção do patrimônio do administrado. </a:t>
            </a:r>
            <a:endParaRPr lang="pt-BR" dirty="0"/>
          </a:p>
          <a:p>
            <a:endParaRPr lang="pt-BR" dirty="0"/>
          </a:p>
        </p:txBody>
      </p:sp>
    </p:spTree>
    <p:extLst>
      <p:ext uri="{BB962C8B-B14F-4D97-AF65-F5344CB8AC3E}">
        <p14:creationId xmlns:p14="http://schemas.microsoft.com/office/powerpoint/2010/main" val="406082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D36E8-DC60-4B28-9F07-799981E9731F}"/>
              </a:ext>
            </a:extLst>
          </p:cNvPr>
          <p:cNvSpPr>
            <a:spLocks noGrp="1"/>
          </p:cNvSpPr>
          <p:nvPr>
            <p:ph type="title"/>
          </p:nvPr>
        </p:nvSpPr>
        <p:spPr/>
        <p:txBody>
          <a:bodyPr/>
          <a:lstStyle/>
          <a:p>
            <a:r>
              <a:rPr lang="pt-BR" dirty="0"/>
              <a:t>ADOÇÃO POR CASAIS HOMOAFETIVOS</a:t>
            </a:r>
          </a:p>
        </p:txBody>
      </p:sp>
      <p:sp>
        <p:nvSpPr>
          <p:cNvPr id="3" name="Espaço Reservado para Conteúdo 2">
            <a:extLst>
              <a:ext uri="{FF2B5EF4-FFF2-40B4-BE49-F238E27FC236}">
                <a16:creationId xmlns:a16="http://schemas.microsoft.com/office/drawing/2014/main" id="{C6F986E7-50F8-4371-A21E-3691662284C9}"/>
              </a:ext>
            </a:extLst>
          </p:cNvPr>
          <p:cNvSpPr>
            <a:spLocks noGrp="1"/>
          </p:cNvSpPr>
          <p:nvPr>
            <p:ph idx="1"/>
          </p:nvPr>
        </p:nvSpPr>
        <p:spPr>
          <a:xfrm>
            <a:off x="1104900" y="1333850"/>
            <a:ext cx="9982200" cy="5524150"/>
          </a:xfrm>
        </p:spPr>
        <p:txBody>
          <a:bodyPr>
            <a:noAutofit/>
          </a:bodyPr>
          <a:lstStyle/>
          <a:p>
            <a:pPr algn="just"/>
            <a:r>
              <a:rPr lang="pt-BR" sz="2400" dirty="0"/>
              <a:t>Uniões homoafetivas não eram consideradas entidade familiar.</a:t>
            </a:r>
          </a:p>
          <a:p>
            <a:pPr algn="just"/>
            <a:r>
              <a:rPr lang="pt-BR" sz="2400" dirty="0"/>
              <a:t>STJ, </a:t>
            </a:r>
            <a:r>
              <a:rPr lang="pt-BR" sz="2400" dirty="0" err="1"/>
              <a:t>REsp</a:t>
            </a:r>
            <a:r>
              <a:rPr lang="pt-BR" sz="2400" dirty="0"/>
              <a:t> 889.852/RS, Rel. Min. </a:t>
            </a:r>
            <a:r>
              <a:rPr lang="pt-BR" sz="2400" dirty="0" err="1"/>
              <a:t>Luis</a:t>
            </a:r>
            <a:r>
              <a:rPr lang="pt-BR" sz="2400" dirty="0"/>
              <a:t> Felipe Salomão, j. 27.04.2010) – posicionamento favorável à adoção por casal homoafetivo. </a:t>
            </a:r>
          </a:p>
          <a:p>
            <a:pPr lvl="0"/>
            <a:r>
              <a:rPr lang="pt-BR" sz="2400" dirty="0"/>
              <a:t>Julgamento da Ação Direta e Inconstitucionalidade (ADI) 4277/DF e da Arguição de Descumprimento de Preceito Fundamental (ADPF) 132/RJ pelo STF em 05 de maio de 2011: equiparação das uniões homoafetivas às uniões estáveis. </a:t>
            </a:r>
          </a:p>
          <a:p>
            <a:pPr lvl="0"/>
            <a:r>
              <a:rPr lang="pt-BR" sz="2400" dirty="0"/>
              <a:t>RESP 1.183.378/RS: STJ decide inexistir óbices legais à celebração de casamento entre pessoas de mesmo sexo (STJ - </a:t>
            </a:r>
            <a:r>
              <a:rPr lang="pt-BR" sz="2400" dirty="0" err="1"/>
              <a:t>REsp</a:t>
            </a:r>
            <a:r>
              <a:rPr lang="pt-BR" sz="2400" dirty="0"/>
              <a:t>: 1183378 RS 2010/0036663-8, Min. Rel. </a:t>
            </a:r>
            <a:r>
              <a:rPr lang="pt-BR" sz="2400" dirty="0" err="1"/>
              <a:t>Luis</a:t>
            </a:r>
            <a:r>
              <a:rPr lang="pt-BR" sz="2400" dirty="0"/>
              <a:t> Felipe Salomão, 4ª </a:t>
            </a:r>
            <a:r>
              <a:rPr lang="pt-BR" sz="2400" dirty="0" err="1"/>
              <a:t>Tutma</a:t>
            </a:r>
            <a:r>
              <a:rPr lang="pt-BR" sz="2400" dirty="0"/>
              <a:t>, j. 25.10.2011, </a:t>
            </a:r>
            <a:r>
              <a:rPr lang="pt-BR" sz="2400" dirty="0" err="1"/>
              <a:t>DJe</a:t>
            </a:r>
            <a:r>
              <a:rPr lang="pt-BR" sz="2400" dirty="0"/>
              <a:t> 01.02.2012). Resolução 175 do Conselho Nacional de Justiça (CNJ), 14.05.2013: vedou às autoridades competentes a recusa de habilitação, celebração de casamento civil ou conversão de união estável em casamento entre pessoas do mesmo sexo. </a:t>
            </a:r>
          </a:p>
          <a:p>
            <a:pPr algn="just"/>
            <a:endParaRPr lang="pt-BR" sz="2400" dirty="0"/>
          </a:p>
          <a:p>
            <a:endParaRPr lang="pt-BR" sz="2400" dirty="0"/>
          </a:p>
        </p:txBody>
      </p:sp>
    </p:spTree>
    <p:extLst>
      <p:ext uri="{BB962C8B-B14F-4D97-AF65-F5344CB8AC3E}">
        <p14:creationId xmlns:p14="http://schemas.microsoft.com/office/powerpoint/2010/main" val="218658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DD035-273F-4425-B3DD-27609007DBE6}"/>
              </a:ext>
            </a:extLst>
          </p:cNvPr>
          <p:cNvSpPr>
            <a:spLocks noGrp="1"/>
          </p:cNvSpPr>
          <p:nvPr>
            <p:ph type="title"/>
          </p:nvPr>
        </p:nvSpPr>
        <p:spPr/>
        <p:txBody>
          <a:bodyPr/>
          <a:lstStyle/>
          <a:p>
            <a:r>
              <a:rPr lang="pt-BR" dirty="0"/>
              <a:t>EFEITOS DA ADOÇÃO</a:t>
            </a:r>
          </a:p>
        </p:txBody>
      </p:sp>
      <p:sp>
        <p:nvSpPr>
          <p:cNvPr id="3" name="Espaço Reservado para Conteúdo 2">
            <a:extLst>
              <a:ext uri="{FF2B5EF4-FFF2-40B4-BE49-F238E27FC236}">
                <a16:creationId xmlns:a16="http://schemas.microsoft.com/office/drawing/2014/main" id="{A08D4F1A-FB26-4497-B48C-A07A3F155F92}"/>
              </a:ext>
            </a:extLst>
          </p:cNvPr>
          <p:cNvSpPr>
            <a:spLocks noGrp="1"/>
          </p:cNvSpPr>
          <p:nvPr>
            <p:ph idx="1"/>
          </p:nvPr>
        </p:nvSpPr>
        <p:spPr>
          <a:xfrm>
            <a:off x="1104900" y="1350628"/>
            <a:ext cx="9982200" cy="5431172"/>
          </a:xfrm>
        </p:spPr>
        <p:txBody>
          <a:bodyPr>
            <a:normAutofit fontScale="92500" lnSpcReduction="10000"/>
          </a:bodyPr>
          <a:lstStyle/>
          <a:p>
            <a:pPr lvl="0" algn="just"/>
            <a:r>
              <a:rPr lang="pt-BR" sz="2800" dirty="0"/>
              <a:t>Princípio da igualdade dos filhos. O adotado é filho para todos os efeitos, inclusive, sucessórios. Os direitos sucessórios são recíprocos (artigo 41, </a:t>
            </a:r>
            <a:r>
              <a:rPr lang="pt-BR" sz="2800" i="1" dirty="0"/>
              <a:t>caput</a:t>
            </a:r>
            <a:r>
              <a:rPr lang="pt-BR" sz="2800" dirty="0"/>
              <a:t>, e § 2º, do ECA). </a:t>
            </a:r>
          </a:p>
          <a:p>
            <a:pPr lvl="0" algn="just"/>
            <a:r>
              <a:rPr lang="pt-BR" sz="2800" dirty="0"/>
              <a:t>Rompe-se o vínculo de parentesco com a família biológica, mas continuam a vigorar os impedimentos matrimoniais previstos no artigo 1.521 do Código Civil.</a:t>
            </a:r>
          </a:p>
          <a:p>
            <a:pPr lvl="0" algn="just"/>
            <a:r>
              <a:rPr lang="pt-BR" sz="2800" dirty="0"/>
              <a:t>Direito alimentos recíprocos (artigo 1696, CC/2002).</a:t>
            </a:r>
          </a:p>
          <a:p>
            <a:pPr lvl="0" algn="just"/>
            <a:r>
              <a:rPr lang="pt-BR" sz="2800" dirty="0"/>
              <a:t>Adotado passa a adotar o sobrenome do adotante. </a:t>
            </a:r>
          </a:p>
          <a:p>
            <a:pPr lvl="0" algn="just"/>
            <a:r>
              <a:rPr lang="pt-BR" sz="2800" dirty="0"/>
              <a:t>Prenome: possibilidade de modificação a pedido do adotante ou do adotado. Em caso de pedido do adotante, o adotado que tiver mais de 12 anos de idade precisa ser ouvido (artigo 47 § 6º, do ECA). Nome: sinal que representa a pessoa perante o meio social. Direito da personalidade. </a:t>
            </a:r>
          </a:p>
          <a:p>
            <a:pPr lvl="0" algn="just"/>
            <a:endParaRPr lang="pt-BR" sz="2800" dirty="0"/>
          </a:p>
          <a:p>
            <a:endParaRPr lang="pt-BR" dirty="0"/>
          </a:p>
        </p:txBody>
      </p:sp>
    </p:spTree>
    <p:extLst>
      <p:ext uri="{BB962C8B-B14F-4D97-AF65-F5344CB8AC3E}">
        <p14:creationId xmlns:p14="http://schemas.microsoft.com/office/powerpoint/2010/main" val="150972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530BE2-4EAA-4AC3-85C1-77160CB5EF96}"/>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id="{5288E336-C866-43E5-A161-4E98660573E3}"/>
              </a:ext>
            </a:extLst>
          </p:cNvPr>
          <p:cNvSpPr>
            <a:spLocks noGrp="1"/>
          </p:cNvSpPr>
          <p:nvPr>
            <p:ph idx="1"/>
          </p:nvPr>
        </p:nvSpPr>
        <p:spPr>
          <a:xfrm>
            <a:off x="1174460" y="1317072"/>
            <a:ext cx="9912640" cy="5464728"/>
          </a:xfrm>
        </p:spPr>
        <p:txBody>
          <a:bodyPr>
            <a:normAutofit fontScale="92500" lnSpcReduction="20000"/>
          </a:bodyPr>
          <a:lstStyle/>
          <a:p>
            <a:pPr lvl="0" algn="just"/>
            <a:r>
              <a:rPr lang="pt-BR" sz="2600" dirty="0"/>
              <a:t>Comarcas ou Foro Regional: registro de crianças e adolescentes em condições de serem adotadas e registro de pessoas interessadas na adoção. </a:t>
            </a:r>
          </a:p>
          <a:p>
            <a:pPr lvl="0" algn="just"/>
            <a:r>
              <a:rPr lang="pt-BR" sz="2600" dirty="0"/>
              <a:t>Inscrição no registro de adotante:</a:t>
            </a:r>
          </a:p>
          <a:p>
            <a:pPr marL="834300" lvl="0" indent="-342900" algn="just">
              <a:buFont typeface="Courier New" panose="02070309020205020404" pitchFamily="49" charset="0"/>
              <a:buChar char="o"/>
            </a:pPr>
            <a:r>
              <a:rPr lang="pt-BR" sz="2600" dirty="0"/>
              <a:t>Prévia consulta a órgãos técnicos do Juizado da Infância e da Juventude e oitiva do Ministério Público. </a:t>
            </a:r>
          </a:p>
          <a:p>
            <a:pPr marL="834300" lvl="0" indent="-342900" algn="just">
              <a:buFont typeface="Courier New" panose="02070309020205020404" pitchFamily="49" charset="0"/>
              <a:buChar char="o"/>
            </a:pPr>
            <a:r>
              <a:rPr lang="pt-BR" sz="2600" dirty="0"/>
              <a:t>Indeferimento: (i) inobservância dos requisitos legais, (</a:t>
            </a:r>
            <a:r>
              <a:rPr lang="pt-BR" sz="2600" dirty="0" err="1"/>
              <a:t>ii</a:t>
            </a:r>
            <a:r>
              <a:rPr lang="pt-BR" sz="2600" dirty="0"/>
              <a:t>) incompatibilidade entre adotante e adotado, (</a:t>
            </a:r>
            <a:r>
              <a:rPr lang="pt-BR" sz="2600" dirty="0" err="1"/>
              <a:t>iii</a:t>
            </a:r>
            <a:r>
              <a:rPr lang="pt-BR" sz="2600" dirty="0"/>
              <a:t>) postulante não oferece ambiente familiar adequado. </a:t>
            </a:r>
          </a:p>
          <a:p>
            <a:pPr lvl="0" algn="just"/>
            <a:r>
              <a:rPr lang="pt-BR" sz="2600" dirty="0"/>
              <a:t>Preparação psicossocial e jurídico com equipe interdisciplinar do Juizado (artigo 50, § 4º, novidade).</a:t>
            </a:r>
          </a:p>
          <a:p>
            <a:pPr algn="just"/>
            <a:r>
              <a:rPr lang="pt-BR" sz="2800" dirty="0"/>
              <a:t>Determinada a criação de cadastros estaduais e nacional de crianças em condições de adoção e de pessoas ou casais habilitados e, também, de cadastros de postulantes residentes no exterior. </a:t>
            </a:r>
          </a:p>
          <a:p>
            <a:pPr lvl="0" algn="just"/>
            <a:endParaRPr lang="pt-BR" sz="2600" dirty="0"/>
          </a:p>
        </p:txBody>
      </p:sp>
    </p:spTree>
    <p:extLst>
      <p:ext uri="{BB962C8B-B14F-4D97-AF65-F5344CB8AC3E}">
        <p14:creationId xmlns:p14="http://schemas.microsoft.com/office/powerpoint/2010/main" val="419827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530BE2-4EAA-4AC3-85C1-77160CB5EF96}"/>
              </a:ext>
            </a:extLst>
          </p:cNvPr>
          <p:cNvSpPr>
            <a:spLocks noGrp="1"/>
          </p:cNvSpPr>
          <p:nvPr>
            <p:ph type="title"/>
          </p:nvPr>
        </p:nvSpPr>
        <p:spPr/>
        <p:txBody>
          <a:bodyPr/>
          <a:lstStyle/>
          <a:p>
            <a:r>
              <a:rPr lang="pt-BR" dirty="0"/>
              <a:t>PROCEDIMENTO</a:t>
            </a:r>
          </a:p>
        </p:txBody>
      </p:sp>
      <p:sp>
        <p:nvSpPr>
          <p:cNvPr id="3" name="Espaço Reservado para Conteúdo 2">
            <a:extLst>
              <a:ext uri="{FF2B5EF4-FFF2-40B4-BE49-F238E27FC236}">
                <a16:creationId xmlns:a16="http://schemas.microsoft.com/office/drawing/2014/main" id="{5288E336-C866-43E5-A161-4E98660573E3}"/>
              </a:ext>
            </a:extLst>
          </p:cNvPr>
          <p:cNvSpPr>
            <a:spLocks noGrp="1"/>
          </p:cNvSpPr>
          <p:nvPr>
            <p:ph idx="1"/>
          </p:nvPr>
        </p:nvSpPr>
        <p:spPr>
          <a:xfrm>
            <a:off x="1174460" y="1317072"/>
            <a:ext cx="9912640" cy="5464728"/>
          </a:xfrm>
        </p:spPr>
        <p:txBody>
          <a:bodyPr>
            <a:noAutofit/>
          </a:bodyPr>
          <a:lstStyle/>
          <a:p>
            <a:pPr lvl="0"/>
            <a:r>
              <a:rPr lang="pt-BR" sz="2800" dirty="0"/>
              <a:t>Deve-se observar a ordem de inscrição, salvo hipóteses do artigo 50, § 13, do ECA): (i) se tratar de pedido de adoção unilateral; (</a:t>
            </a:r>
            <a:r>
              <a:rPr lang="pt-BR" sz="2800" dirty="0" err="1"/>
              <a:t>ii</a:t>
            </a:r>
            <a:r>
              <a:rPr lang="pt-BR" sz="2800" dirty="0"/>
              <a:t>) for formulada por parente com o qual a criança ou adolescente mantenha vínculos de afinidade e afetividade; ou (</a:t>
            </a:r>
            <a:r>
              <a:rPr lang="pt-BR" sz="2800" dirty="0" err="1"/>
              <a:t>iii</a:t>
            </a:r>
            <a:r>
              <a:rPr lang="pt-BR" sz="2800" dirty="0"/>
              <a:t>) o pedido de quem detém a tutela ou guarda legal de criança maior de 3 anos ou adolescente, desde que o lapso de tempo de convivência comprove a fixação de laços de afinidade e afetividade, e não seja constatada a ocorrência de má-fé ou qualquer das situações previstas nos </a:t>
            </a:r>
            <a:r>
              <a:rPr lang="pt-BR" sz="2800" dirty="0" err="1"/>
              <a:t>arts</a:t>
            </a:r>
            <a:r>
              <a:rPr lang="pt-BR" sz="2800" dirty="0"/>
              <a:t>. 237 ou 238 do ECA. </a:t>
            </a:r>
          </a:p>
          <a:p>
            <a:pPr lvl="0"/>
            <a:r>
              <a:rPr lang="pt-BR" sz="2800" dirty="0"/>
              <a:t>Fiscalização do Ministério Público (artigo 50, § 12, do ECA). </a:t>
            </a:r>
          </a:p>
          <a:p>
            <a:pPr lvl="0"/>
            <a:r>
              <a:rPr lang="pt-BR" sz="2800" dirty="0"/>
              <a:t>Estágio de convivência. </a:t>
            </a:r>
          </a:p>
        </p:txBody>
      </p:sp>
    </p:spTree>
    <p:extLst>
      <p:ext uri="{BB962C8B-B14F-4D97-AF65-F5344CB8AC3E}">
        <p14:creationId xmlns:p14="http://schemas.microsoft.com/office/powerpoint/2010/main" val="303301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C0642-75D8-4CC8-9C47-B96F2174F4CF}"/>
              </a:ext>
            </a:extLst>
          </p:cNvPr>
          <p:cNvSpPr>
            <a:spLocks noGrp="1"/>
          </p:cNvSpPr>
          <p:nvPr>
            <p:ph type="title"/>
          </p:nvPr>
        </p:nvSpPr>
        <p:spPr/>
        <p:txBody>
          <a:bodyPr/>
          <a:lstStyle/>
          <a:p>
            <a:r>
              <a:rPr lang="pt-BR" dirty="0"/>
              <a:t>ESTÁGIO DE CONVIVÊNCIA</a:t>
            </a:r>
          </a:p>
        </p:txBody>
      </p:sp>
      <p:sp>
        <p:nvSpPr>
          <p:cNvPr id="3" name="Espaço Reservado para Conteúdo 2">
            <a:extLst>
              <a:ext uri="{FF2B5EF4-FFF2-40B4-BE49-F238E27FC236}">
                <a16:creationId xmlns:a16="http://schemas.microsoft.com/office/drawing/2014/main" id="{AB836B48-C018-4537-8B62-2B88AF30763F}"/>
              </a:ext>
            </a:extLst>
          </p:cNvPr>
          <p:cNvSpPr>
            <a:spLocks noGrp="1"/>
          </p:cNvSpPr>
          <p:nvPr>
            <p:ph idx="1"/>
          </p:nvPr>
        </p:nvSpPr>
        <p:spPr>
          <a:xfrm>
            <a:off x="1104900" y="1317072"/>
            <a:ext cx="9982200" cy="5540928"/>
          </a:xfrm>
        </p:spPr>
        <p:txBody>
          <a:bodyPr>
            <a:normAutofit lnSpcReduction="10000"/>
          </a:bodyPr>
          <a:lstStyle/>
          <a:p>
            <a:pPr lvl="0"/>
            <a:r>
              <a:rPr lang="pt-BR" sz="2600" dirty="0"/>
              <a:t>Exigência de </a:t>
            </a:r>
            <a:r>
              <a:rPr lang="pt-BR" sz="2600" b="1" dirty="0"/>
              <a:t>estágio de convivência prévio</a:t>
            </a:r>
            <a:r>
              <a:rPr lang="pt-BR" sz="2600" dirty="0"/>
              <a:t>.</a:t>
            </a:r>
          </a:p>
          <a:p>
            <a:pPr lvl="0"/>
            <a:r>
              <a:rPr lang="pt-BR" sz="2600" dirty="0"/>
              <a:t>Adoção nacional: duração máxima de 90 dias, a depender da idade da criança ou adolescente e peculiaridades do caso (artigo 46 do ECA).</a:t>
            </a:r>
          </a:p>
          <a:p>
            <a:pPr lvl="0" algn="just"/>
            <a:r>
              <a:rPr lang="pt-BR" sz="2600" dirty="0"/>
              <a:t>Adoção internacional (na qual a pessoa ou casal postulante é residente ou domiciliada fora do Brasil, em outro país parte – Convenção de Haia): mínimo de 30 dias no Brasil (artigo 46, § 3º, do ECA). </a:t>
            </a:r>
          </a:p>
          <a:p>
            <a:pPr lvl="0" algn="just"/>
            <a:r>
              <a:rPr lang="pt-BR" sz="2600" dirty="0"/>
              <a:t>Acompanhamento de equipe interprofissional </a:t>
            </a:r>
          </a:p>
          <a:p>
            <a:pPr lvl="0" algn="just"/>
            <a:r>
              <a:rPr lang="pt-BR" sz="2600" dirty="0"/>
              <a:t>Dispensa do estágio de convivência: adotando sob tutela ou guarda legal (guarda de fato é insuficiente – artigo 46, § 2º) do adotante por tempo suficiente para que seja possível avaliar a conveniência da adoção (artigo 46. § 1º, do ECA)</a:t>
            </a:r>
          </a:p>
          <a:p>
            <a:endParaRPr lang="pt-BR" dirty="0"/>
          </a:p>
        </p:txBody>
      </p:sp>
    </p:spTree>
    <p:extLst>
      <p:ext uri="{BB962C8B-B14F-4D97-AF65-F5344CB8AC3E}">
        <p14:creationId xmlns:p14="http://schemas.microsoft.com/office/powerpoint/2010/main" val="329192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B21F2F-C9B0-4FCA-9CAB-8E8CEE02BDAF}"/>
              </a:ext>
            </a:extLst>
          </p:cNvPr>
          <p:cNvSpPr>
            <a:spLocks noGrp="1"/>
          </p:cNvSpPr>
          <p:nvPr>
            <p:ph type="title"/>
          </p:nvPr>
        </p:nvSpPr>
        <p:spPr/>
        <p:txBody>
          <a:bodyPr/>
          <a:lstStyle/>
          <a:p>
            <a:r>
              <a:rPr lang="pt-BR" dirty="0"/>
              <a:t>ADOÇÃO INTERNACIONAL</a:t>
            </a:r>
          </a:p>
        </p:txBody>
      </p:sp>
      <p:sp>
        <p:nvSpPr>
          <p:cNvPr id="3" name="Espaço Reservado para Conteúdo 2">
            <a:extLst>
              <a:ext uri="{FF2B5EF4-FFF2-40B4-BE49-F238E27FC236}">
                <a16:creationId xmlns:a16="http://schemas.microsoft.com/office/drawing/2014/main" id="{D2CF762B-A356-40F3-9388-3F75770B3A0A}"/>
              </a:ext>
            </a:extLst>
          </p:cNvPr>
          <p:cNvSpPr>
            <a:spLocks noGrp="1"/>
          </p:cNvSpPr>
          <p:nvPr>
            <p:ph idx="1"/>
          </p:nvPr>
        </p:nvSpPr>
        <p:spPr/>
        <p:txBody>
          <a:bodyPr>
            <a:normAutofit/>
          </a:bodyPr>
          <a:lstStyle/>
          <a:p>
            <a:pPr lvl="0"/>
            <a:r>
              <a:rPr lang="pt-BR" sz="2800" dirty="0"/>
              <a:t>Novos requisitos (artigo 51, § 1º, do ECA).</a:t>
            </a:r>
          </a:p>
          <a:p>
            <a:pPr lvl="0"/>
            <a:r>
              <a:rPr lang="pt-BR" sz="2800" dirty="0"/>
              <a:t>Esgotadas possibilidades de colocação em família substituta brasileira (artigo 50, § 10º, do ECA),</a:t>
            </a:r>
          </a:p>
          <a:p>
            <a:pPr lvl="0"/>
            <a:r>
              <a:rPr lang="pt-BR" sz="2800" dirty="0"/>
              <a:t>Adolescente: Consulta prévia e constatação de que está preparado para a medida – relatório de equipe interprofissional. </a:t>
            </a:r>
          </a:p>
          <a:p>
            <a:pPr lvl="0"/>
            <a:r>
              <a:rPr lang="pt-BR" sz="2800" dirty="0"/>
              <a:t>Brasileiros residentes no exterior possuem preferência em relação a estrangeiros (artigo 51, § 2º, do ECA). </a:t>
            </a:r>
          </a:p>
          <a:p>
            <a:endParaRPr lang="pt-BR" dirty="0"/>
          </a:p>
        </p:txBody>
      </p:sp>
    </p:spTree>
    <p:extLst>
      <p:ext uri="{BB962C8B-B14F-4D97-AF65-F5344CB8AC3E}">
        <p14:creationId xmlns:p14="http://schemas.microsoft.com/office/powerpoint/2010/main" val="2964825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TITULARIDADE</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p:txBody>
          <a:bodyPr>
            <a:normAutofit/>
          </a:bodyPr>
          <a:lstStyle/>
          <a:p>
            <a:pPr lvl="0" algn="just"/>
            <a:r>
              <a:rPr lang="pt-BR" dirty="0"/>
              <a:t>Caso os pais sejam </a:t>
            </a:r>
            <a:r>
              <a:rPr lang="pt-BR" b="1" dirty="0"/>
              <a:t>casados ou vivam em união estável</a:t>
            </a:r>
            <a:r>
              <a:rPr lang="pt-BR" dirty="0"/>
              <a:t>, o exercício do poder familiar compete a ambos. Na falta ou impedimento de um deles, caberá o seu exercício ao outro com exclusividade. (artigo 1.631, </a:t>
            </a:r>
            <a:r>
              <a:rPr lang="pt-BR" i="1" dirty="0"/>
              <a:t>caput</a:t>
            </a:r>
            <a:r>
              <a:rPr lang="pt-BR" dirty="0"/>
              <a:t>, do CC/2002). </a:t>
            </a:r>
          </a:p>
          <a:p>
            <a:pPr lvl="0" algn="just"/>
            <a:r>
              <a:rPr lang="pt-BR" dirty="0"/>
              <a:t>Em havendo </a:t>
            </a:r>
            <a:r>
              <a:rPr lang="pt-BR" b="1" dirty="0"/>
              <a:t>divergência</a:t>
            </a:r>
            <a:r>
              <a:rPr lang="pt-BR" dirty="0"/>
              <a:t>, competirá a solução ao Poder Judiciário (artigo 1.631, parágrafo único, CC/2002). Poder Judiciário atuando na qualidade de instituição destinada à composição de divergências episódicas. Sobrecarga.</a:t>
            </a:r>
          </a:p>
          <a:p>
            <a:pPr algn="just"/>
            <a:r>
              <a:rPr lang="pt-BR" b="1" dirty="0"/>
              <a:t>Divórcio, separação judicial ou dissolução de união estável</a:t>
            </a:r>
            <a:r>
              <a:rPr lang="pt-BR" dirty="0"/>
              <a:t>: ambos os pais mantem o poder familiar. Afeta-se somente o direito dos pais de terem os filhos em sua companhia (guarda física) (artigo 1.632 do CC/2.002). </a:t>
            </a:r>
          </a:p>
          <a:p>
            <a:pPr algn="just"/>
            <a:r>
              <a:rPr lang="pt-BR" b="1" dirty="0"/>
              <a:t>Casamento ou união estável de qualquer dos pais </a:t>
            </a:r>
            <a:r>
              <a:rPr lang="pt-BR" dirty="0"/>
              <a:t>não interfere no exercício do poder familiar (artigo 1.636 do CC/2002). </a:t>
            </a:r>
          </a:p>
          <a:p>
            <a:pPr lvl="0" algn="just"/>
            <a:r>
              <a:rPr lang="pt-BR" b="1" dirty="0"/>
              <a:t>Filhos não reconhecidos pelo pai</a:t>
            </a:r>
            <a:r>
              <a:rPr lang="pt-BR" dirty="0"/>
              <a:t>: poder familiar exclusivo da mãe. Mãe desconhecida: nomeação de tutor (artigo 1.633, CC/2002). </a:t>
            </a:r>
          </a:p>
          <a:p>
            <a:pPr lvl="0"/>
            <a:endParaRPr lang="en-US" sz="1500" dirty="0"/>
          </a:p>
        </p:txBody>
      </p:sp>
    </p:spTree>
    <p:extLst>
      <p:ext uri="{BB962C8B-B14F-4D97-AF65-F5344CB8AC3E}">
        <p14:creationId xmlns:p14="http://schemas.microsoft.com/office/powerpoint/2010/main" val="48604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4900" y="76199"/>
            <a:ext cx="9980682" cy="1098259"/>
          </a:xfrm>
        </p:spPr>
        <p:txBody>
          <a:bodyPr>
            <a:normAutofit/>
          </a:bodyPr>
          <a:lstStyle/>
          <a:p>
            <a:r>
              <a:rPr lang="pt-BR" u="sng" dirty="0"/>
              <a:t>EXERCÍCIO DO PODER FAMILIAR</a:t>
            </a:r>
            <a:endParaRPr lang="en-US" dirty="0"/>
          </a:p>
        </p:txBody>
      </p:sp>
      <p:sp>
        <p:nvSpPr>
          <p:cNvPr id="14" name="Espaço Reservado para Conteúdo 13"/>
          <p:cNvSpPr>
            <a:spLocks noGrp="1"/>
          </p:cNvSpPr>
          <p:nvPr>
            <p:ph idx="1"/>
          </p:nvPr>
        </p:nvSpPr>
        <p:spPr>
          <a:xfrm>
            <a:off x="1031846" y="1600200"/>
            <a:ext cx="10055254" cy="5257800"/>
          </a:xfrm>
        </p:spPr>
        <p:txBody>
          <a:bodyPr>
            <a:normAutofit fontScale="85000" lnSpcReduction="10000"/>
          </a:bodyPr>
          <a:lstStyle/>
          <a:p>
            <a:pPr algn="just"/>
            <a:r>
              <a:rPr lang="pt-BR" dirty="0"/>
              <a:t>Assistir os filhos, protegê-los, zelar por sua integridade moral e psíquica de modo a conduzi-los ao completo desenvolvimento e independência (artigo 1.634, CC/2002). Imposição de verdadeiros </a:t>
            </a:r>
            <a:r>
              <a:rPr lang="pt-BR" b="1" dirty="0"/>
              <a:t>deveres legais </a:t>
            </a:r>
            <a:r>
              <a:rPr lang="pt-BR" dirty="0"/>
              <a:t>aos pais com intuito de garantir a plena realização de sua personalidade e desenvolvimento:</a:t>
            </a:r>
          </a:p>
          <a:p>
            <a:pPr marL="720000" lvl="0" algn="just">
              <a:buFont typeface="Courier New" panose="02070309020205020404" pitchFamily="49" charset="0"/>
              <a:buChar char="o"/>
            </a:pPr>
            <a:r>
              <a:rPr lang="pt-BR" dirty="0"/>
              <a:t>Dirigir a criação e a educação dos filhos – preparar os filhos para futura independência profissional e pessoal. Prover aprendizado formal e, também, moral, ético, social e afetivo.</a:t>
            </a:r>
          </a:p>
          <a:p>
            <a:pPr marL="720000" lvl="0" algn="just">
              <a:buFont typeface="Courier New" panose="02070309020205020404" pitchFamily="49" charset="0"/>
              <a:buChar char="o"/>
            </a:pPr>
            <a:r>
              <a:rPr lang="pt-BR" dirty="0"/>
              <a:t>Exercer guarda unilateral ou compartilhada – filhos dependem de vigília, presença, orientação. </a:t>
            </a:r>
          </a:p>
          <a:p>
            <a:pPr marL="1194300" lvl="0" indent="-342900" algn="just">
              <a:buFont typeface="Wingdings" panose="05000000000000000000" pitchFamily="2" charset="2"/>
              <a:buChar char="Ø"/>
            </a:pPr>
            <a:r>
              <a:rPr lang="pt-BR" dirty="0"/>
              <a:t>Guarda: custódia e poder de decisão sobre questões concernente à criação e educação dos filhos. Participação efetiva na vida dos filhos. Adequada comunicação com a prole e supervisão de sua educação e criação. </a:t>
            </a:r>
          </a:p>
          <a:p>
            <a:pPr marL="720000" lvl="0" indent="-342900" algn="just">
              <a:buFont typeface="Courier New" panose="02070309020205020404" pitchFamily="49" charset="0"/>
              <a:buChar char="o"/>
            </a:pPr>
            <a:r>
              <a:rPr lang="pt-BR" dirty="0"/>
              <a:t>Conceder-lhes ou negar-lhes consentimento para se casar (atentar para a Lei 13.811/2019)</a:t>
            </a:r>
          </a:p>
          <a:p>
            <a:pPr marL="720000" lvl="0" indent="-342900" algn="just">
              <a:buFont typeface="Courier New" panose="02070309020205020404" pitchFamily="49" charset="0"/>
              <a:buChar char="o"/>
            </a:pPr>
            <a:r>
              <a:rPr lang="pt-BR" dirty="0"/>
              <a:t>Conceder-lhes ou negar-lhes autorização para viajarem para o exterior;</a:t>
            </a:r>
          </a:p>
          <a:p>
            <a:pPr marL="720000" lvl="0" indent="-342900" algn="just">
              <a:buFont typeface="Courier New" panose="02070309020205020404" pitchFamily="49" charset="0"/>
              <a:buChar char="o"/>
            </a:pPr>
            <a:r>
              <a:rPr lang="pt-BR" dirty="0"/>
              <a:t>Conceder-lhes ou negar-lhes consentimento para mudarem sua residência permanente para outro Município;</a:t>
            </a:r>
          </a:p>
          <a:p>
            <a:pPr marL="720000" lvl="0" indent="-342900" algn="just">
              <a:buFont typeface="Courier New" panose="02070309020205020404" pitchFamily="49" charset="0"/>
              <a:buChar char="o"/>
            </a:pPr>
            <a:r>
              <a:rPr lang="pt-BR" dirty="0" err="1"/>
              <a:t>Nomear-lhes</a:t>
            </a:r>
            <a:r>
              <a:rPr lang="pt-BR" dirty="0"/>
              <a:t> tutor por testamento ou documento autêntico, se o outro dos pais não lhe sobreviver, ou o sobrevivo não puder exercer o poder familiar;</a:t>
            </a:r>
          </a:p>
          <a:p>
            <a:pPr marL="720000" lvl="0" indent="-342900" algn="just">
              <a:buFont typeface="Courier New" panose="02070309020205020404" pitchFamily="49" charset="0"/>
              <a:buChar char="o"/>
            </a:pPr>
            <a:endParaRPr lang="pt-BR" dirty="0"/>
          </a:p>
          <a:p>
            <a:pPr marL="720000" lvl="0" indent="-342900">
              <a:buFont typeface="Courier New" panose="02070309020205020404" pitchFamily="49" charset="0"/>
              <a:buChar char="o"/>
            </a:pPr>
            <a:endParaRPr lang="pt-BR" dirty="0"/>
          </a:p>
          <a:p>
            <a:pPr marL="1194300" lvl="0" indent="-342900">
              <a:buFont typeface="Wingdings" panose="05000000000000000000" pitchFamily="2" charset="2"/>
              <a:buChar char="Ø"/>
            </a:pPr>
            <a:endParaRPr lang="pt-BR" dirty="0"/>
          </a:p>
          <a:p>
            <a:pPr marL="834300" lvl="0" indent="-342900" algn="just">
              <a:buFont typeface="Wingdings" panose="05000000000000000000" pitchFamily="2" charset="2"/>
              <a:buChar char="Ø"/>
            </a:pPr>
            <a:endParaRPr lang="pt-BR" dirty="0"/>
          </a:p>
          <a:p>
            <a:pPr algn="just"/>
            <a:endParaRPr lang="pt-BR" dirty="0"/>
          </a:p>
          <a:p>
            <a:pPr lvl="0" algn="just"/>
            <a:endParaRPr lang="pt-BR" dirty="0"/>
          </a:p>
          <a:p>
            <a:pPr lvl="0"/>
            <a:endParaRPr lang="pt-BR" dirty="0"/>
          </a:p>
          <a:p>
            <a:pPr lvl="0"/>
            <a:endParaRPr lang="en-US" dirty="0"/>
          </a:p>
        </p:txBody>
      </p:sp>
    </p:spTree>
    <p:extLst>
      <p:ext uri="{BB962C8B-B14F-4D97-AF65-F5344CB8AC3E}">
        <p14:creationId xmlns:p14="http://schemas.microsoft.com/office/powerpoint/2010/main" val="64358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sz="2800" b="1" i="0" dirty="0">
                <a:solidFill>
                  <a:srgbClr val="514843"/>
                </a:solidFill>
                <a:latin typeface="Plantagenet Cherokee"/>
                <a:ea typeface="+mj-ea"/>
                <a:cs typeface="+mj-cs"/>
              </a:rPr>
              <a:t>EXERCÍCIO DO PODER FAMILIAR</a:t>
            </a:r>
          </a:p>
        </p:txBody>
      </p:sp>
      <p:sp>
        <p:nvSpPr>
          <p:cNvPr id="14" name="Espaço Reservado para Conteúdo 13"/>
          <p:cNvSpPr>
            <a:spLocks noGrp="1"/>
          </p:cNvSpPr>
          <p:nvPr>
            <p:ph idx="1"/>
          </p:nvPr>
        </p:nvSpPr>
        <p:spPr>
          <a:xfrm>
            <a:off x="1104900" y="1600200"/>
            <a:ext cx="9982200" cy="5257800"/>
          </a:xfrm>
        </p:spPr>
        <p:txBody>
          <a:bodyPr>
            <a:normAutofit fontScale="77500" lnSpcReduction="20000"/>
          </a:bodyPr>
          <a:lstStyle/>
          <a:p>
            <a:pPr marL="834300" lvl="0" indent="-342900">
              <a:buFont typeface="Courier New" panose="02070309020205020404" pitchFamily="49" charset="0"/>
              <a:buChar char="o"/>
            </a:pPr>
            <a:r>
              <a:rPr lang="pt-BR" dirty="0"/>
              <a:t>representá-los judicial e extrajudicialmente até os 16 (dezesseis) anos, nos atos da vida civil, e assisti-los, após essa idade, nos atos em que forem partes, suprindo-lhes o consentimento;</a:t>
            </a:r>
          </a:p>
          <a:p>
            <a:pPr marL="1194300" lvl="0" indent="-342900">
              <a:buFont typeface="Wingdings" panose="05000000000000000000" pitchFamily="2" charset="2"/>
              <a:buChar char="Ø"/>
            </a:pPr>
            <a:r>
              <a:rPr lang="pt-BR" dirty="0"/>
              <a:t>Caso não haja consenso entre os pais, caberá decisão ao Poder Judiciário (artigo 1.690, parágrafo único, CC/2002).</a:t>
            </a:r>
          </a:p>
          <a:p>
            <a:pPr marL="1194300" lvl="0" indent="-342900">
              <a:buFont typeface="Wingdings" panose="05000000000000000000" pitchFamily="2" charset="2"/>
              <a:buChar char="Ø"/>
            </a:pPr>
            <a:r>
              <a:rPr lang="pt-BR" dirty="0"/>
              <a:t>exceções: (i) testar, a partir dos 16 anos, (</a:t>
            </a:r>
            <a:r>
              <a:rPr lang="pt-BR" dirty="0" err="1"/>
              <a:t>ii</a:t>
            </a:r>
            <a:r>
              <a:rPr lang="pt-BR" dirty="0"/>
              <a:t>) servir como testemunha e (</a:t>
            </a:r>
            <a:r>
              <a:rPr lang="pt-BR" dirty="0" err="1"/>
              <a:t>iii</a:t>
            </a:r>
            <a:r>
              <a:rPr lang="pt-BR" dirty="0"/>
              <a:t>) requerer a nomeação de curador à lide quando seus interesses colidirem com os de seus pais. </a:t>
            </a:r>
          </a:p>
          <a:p>
            <a:pPr marL="1194300" lvl="0" indent="-342900">
              <a:buFont typeface="Wingdings" panose="05000000000000000000" pitchFamily="2" charset="2"/>
              <a:buChar char="Ø"/>
            </a:pPr>
            <a:r>
              <a:rPr lang="pt-BR" dirty="0"/>
              <a:t>Questão da procuração para ação de alimentos.</a:t>
            </a:r>
          </a:p>
          <a:p>
            <a:pPr marL="720000" lvl="0" indent="-342900">
              <a:buFont typeface="Courier New" panose="02070309020205020404" pitchFamily="49" charset="0"/>
              <a:buChar char="o"/>
            </a:pPr>
            <a:r>
              <a:rPr lang="pt-BR" dirty="0"/>
              <a:t>reclamá-los de quem ilegalmente os detenha; </a:t>
            </a:r>
          </a:p>
          <a:p>
            <a:pPr marL="720000" lvl="0" indent="-342900">
              <a:buFont typeface="Courier New" panose="02070309020205020404" pitchFamily="49" charset="0"/>
              <a:buChar char="o"/>
            </a:pPr>
            <a:r>
              <a:rPr lang="pt-BR" dirty="0"/>
              <a:t>exigir que lhes prestem obediência, respeito e os serviços próprios de sua idade e condição. Vedados maus-tratos e relação ditatorial. Abuso de direito. </a:t>
            </a:r>
          </a:p>
          <a:p>
            <a:pPr marL="1080000" indent="-342900">
              <a:buFont typeface="Wingdings" panose="05000000000000000000" pitchFamily="2" charset="2"/>
              <a:buChar char="Ø"/>
            </a:pPr>
            <a:r>
              <a:rPr lang="pt-BR" dirty="0"/>
              <a:t>Polêmica 13.010/2014, conhecida como Lei da Palmada ou Lei Menino Bernardo. Artigo 18-A: criança e o adolescente têm o direito de ser educados e cuidados em o uso de castigo físico ou de tratamento cruel ou degradante, como formas de correção, disciplina, educação ou qualquer outro pretexto, pelos pais, pelos integrantes da família ampliada, pelos responsáveis, pelos agentes públicos executores de medidas </a:t>
            </a:r>
            <a:r>
              <a:rPr lang="pt-BR" dirty="0" err="1"/>
              <a:t>socio-educativas</a:t>
            </a:r>
            <a:r>
              <a:rPr lang="pt-BR" dirty="0"/>
              <a:t> ou por qualquer pessoa encarregada de cuidar deles, trata-los, educa-los ou protege-los. Condena-se punições ou ações disciplinares que resultem no sofrimento físico, lesão ou humilhação. </a:t>
            </a:r>
          </a:p>
          <a:p>
            <a:pPr marL="720000" indent="-342900">
              <a:buFont typeface="Courier New" panose="02070309020205020404" pitchFamily="49" charset="0"/>
              <a:buChar char="o"/>
            </a:pPr>
            <a:r>
              <a:rPr lang="pt-BR" dirty="0"/>
              <a:t>Dever de prestar alimentos (artigo 1.694, e 1.566, IV, CC/2002). </a:t>
            </a:r>
          </a:p>
          <a:p>
            <a:pPr marL="0" lvl="0" indent="0">
              <a:buNone/>
            </a:pPr>
            <a:endParaRPr lang="pt-BR" sz="1600" dirty="0"/>
          </a:p>
        </p:txBody>
      </p:sp>
    </p:spTree>
    <p:extLst>
      <p:ext uri="{BB962C8B-B14F-4D97-AF65-F5344CB8AC3E}">
        <p14:creationId xmlns:p14="http://schemas.microsoft.com/office/powerpoint/2010/main" val="282057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USUFRUTO E ADMINISTRAÇÃO DOS BENS DOS FILHOS</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a:xfrm>
            <a:off x="1104900" y="1600200"/>
            <a:ext cx="9982200" cy="5257800"/>
          </a:xfrm>
        </p:spPr>
        <p:txBody>
          <a:bodyPr>
            <a:normAutofit fontScale="92500" lnSpcReduction="10000"/>
          </a:bodyPr>
          <a:lstStyle/>
          <a:p>
            <a:pPr lvl="0"/>
            <a:r>
              <a:rPr lang="pt-BR" dirty="0"/>
              <a:t>Pais são usufrutuários legais e administradores dos bens dos filhos (artigo 1.689, CC/2002). </a:t>
            </a:r>
          </a:p>
          <a:p>
            <a:pPr lvl="0"/>
            <a:r>
              <a:rPr lang="pt-BR" dirty="0"/>
              <a:t>Como administradores, não podem alienar ou gravar de ônus real os imóveis dos filhos, nem contrair, em nome deles, obrigações que ultrapassem os limites da simples administração, salvo evidente interesse da prole ou necessidade, mediante autorização judicial (artigo 1.691 do Código Civil), sob pena de nulidade (artigo 1.691, parágrafo único, do CC/2002). Podem propor a ação declaratória de nulidade os filhos, os seus herdeiros ou representante legal (artigo 1.691, parágrafo único, do CC/2002). </a:t>
            </a:r>
          </a:p>
          <a:p>
            <a:pPr marL="834300" lvl="0" indent="-342900">
              <a:buFont typeface="Courier New" panose="02070309020205020404" pitchFamily="49" charset="0"/>
              <a:buChar char="o"/>
            </a:pPr>
            <a:r>
              <a:rPr lang="pt-BR" dirty="0"/>
              <a:t>Administração deve ser feita no interesse dos filhos. Mas, não se exige prestação de contas. </a:t>
            </a:r>
          </a:p>
          <a:p>
            <a:pPr marL="834300" lvl="0" indent="-342900">
              <a:buFont typeface="Courier New" panose="02070309020205020404" pitchFamily="49" charset="0"/>
              <a:buChar char="o"/>
            </a:pPr>
            <a:r>
              <a:rPr lang="pt-BR" dirty="0"/>
              <a:t>Exceção: (i) bens adquiridos por filho havido fora do casamento antes do reconhecimento pelo pai; (</a:t>
            </a:r>
            <a:r>
              <a:rPr lang="pt-BR" dirty="0" err="1"/>
              <a:t>ii</a:t>
            </a:r>
            <a:r>
              <a:rPr lang="pt-BR" dirty="0"/>
              <a:t>) valores auferidos pelo filho maior de 16 anos, no exercício de atividade profissional e bens com esses recursos adquiridos; e (</a:t>
            </a:r>
            <a:r>
              <a:rPr lang="pt-BR" dirty="0" err="1"/>
              <a:t>iii</a:t>
            </a:r>
            <a:r>
              <a:rPr lang="pt-BR" dirty="0"/>
              <a:t>) os bens deixados ou doados ao filho, sob condição de não serem usufruídos  ou administrados pelos pais; (</a:t>
            </a:r>
            <a:r>
              <a:rPr lang="pt-BR" dirty="0" err="1"/>
              <a:t>iv</a:t>
            </a:r>
            <a:r>
              <a:rPr lang="pt-BR" dirty="0"/>
              <a:t>) os bens que aos filhos couberem na herança, quando os pais forem excluídos da sucessão (artigo 1.693 do CC/2002). </a:t>
            </a:r>
          </a:p>
          <a:p>
            <a:pPr lvl="0"/>
            <a:r>
              <a:rPr lang="pt-BR" dirty="0"/>
              <a:t>Colisão de interesses entre pais e filhos. Curador especial a pedido do filho ou Ministério Público. </a:t>
            </a:r>
          </a:p>
          <a:p>
            <a:pPr lvl="0"/>
            <a:endParaRPr lang="pt-BR" sz="1600" b="1" dirty="0"/>
          </a:p>
          <a:p>
            <a:pPr marL="0" lvl="0" indent="0">
              <a:buNone/>
            </a:pPr>
            <a:endParaRPr lang="pt-BR" sz="1600" dirty="0"/>
          </a:p>
          <a:p>
            <a:pPr marL="0" lvl="0" indent="0">
              <a:buNone/>
            </a:pPr>
            <a:endParaRPr lang="pt-BR" sz="1600" dirty="0"/>
          </a:p>
        </p:txBody>
      </p:sp>
    </p:spTree>
    <p:extLst>
      <p:ext uri="{BB962C8B-B14F-4D97-AF65-F5344CB8AC3E}">
        <p14:creationId xmlns:p14="http://schemas.microsoft.com/office/powerpoint/2010/main" val="423386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a:spcBef>
                <a:spcPts val="0"/>
              </a:spcBef>
            </a:pPr>
            <a:r>
              <a:rPr lang="pt-BR" dirty="0">
                <a:solidFill>
                  <a:srgbClr val="514843"/>
                </a:solidFill>
                <a:latin typeface="Plantagenet Cherokee"/>
              </a:rPr>
              <a:t>EXTINÇÃO DO PODER FAMILIAR</a:t>
            </a:r>
            <a:endParaRPr lang="pt-BR" sz="2800" b="0" i="0" dirty="0">
              <a:solidFill>
                <a:srgbClr val="514843"/>
              </a:solidFill>
              <a:latin typeface="Plantagenet Cherokee"/>
              <a:ea typeface="+mj-ea"/>
              <a:cs typeface="+mj-cs"/>
            </a:endParaRPr>
          </a:p>
        </p:txBody>
      </p:sp>
      <p:sp>
        <p:nvSpPr>
          <p:cNvPr id="14" name="Espaço Reservado para Conteúdo 13"/>
          <p:cNvSpPr>
            <a:spLocks noGrp="1"/>
          </p:cNvSpPr>
          <p:nvPr>
            <p:ph idx="1"/>
          </p:nvPr>
        </p:nvSpPr>
        <p:spPr>
          <a:xfrm>
            <a:off x="1104900" y="1310185"/>
            <a:ext cx="9982200" cy="5547815"/>
          </a:xfrm>
        </p:spPr>
        <p:txBody>
          <a:bodyPr>
            <a:normAutofit/>
          </a:bodyPr>
          <a:lstStyle/>
          <a:p>
            <a:pPr marL="0" lvl="0" indent="0">
              <a:buNone/>
            </a:pPr>
            <a:endParaRPr lang="pt-BR" sz="1600" b="1" dirty="0"/>
          </a:p>
          <a:p>
            <a:r>
              <a:rPr lang="pt-BR" sz="2600" dirty="0"/>
              <a:t>artigo 1.635 do CC/2002</a:t>
            </a:r>
          </a:p>
          <a:p>
            <a:pPr lvl="0"/>
            <a:r>
              <a:rPr lang="pt-BR" sz="2600" dirty="0"/>
              <a:t>Pela morte do pai ou do filho (caráter personalíssimo);</a:t>
            </a:r>
          </a:p>
          <a:p>
            <a:pPr lvl="0"/>
            <a:r>
              <a:rPr lang="pt-BR" sz="2600" dirty="0"/>
              <a:t>Pela emancipação;</a:t>
            </a:r>
          </a:p>
          <a:p>
            <a:pPr lvl="0"/>
            <a:r>
              <a:rPr lang="pt-BR" sz="2600" dirty="0"/>
              <a:t>Pela maioridade;</a:t>
            </a:r>
          </a:p>
          <a:p>
            <a:pPr lvl="0"/>
            <a:r>
              <a:rPr lang="pt-BR" sz="2600" dirty="0"/>
              <a:t>Pela adoção;</a:t>
            </a:r>
          </a:p>
          <a:p>
            <a:pPr lvl="0"/>
            <a:r>
              <a:rPr lang="pt-BR" sz="2600" dirty="0"/>
              <a:t>Por decisão judicial, nos casos do artigo 1.638 do CC/2002. </a:t>
            </a:r>
          </a:p>
          <a:p>
            <a:pPr lvl="0"/>
            <a:endParaRPr lang="en-US"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1514250" lvl="0" indent="0">
              <a:buNone/>
            </a:pPr>
            <a:endParaRPr lang="pt-BR" b="1" dirty="0"/>
          </a:p>
          <a:p>
            <a:pPr marL="216000" lvl="0" indent="-285750"/>
            <a:endParaRPr lang="pt-BR" b="1" dirty="0"/>
          </a:p>
          <a:p>
            <a:pPr marL="0" lvl="0" indent="0">
              <a:buNone/>
            </a:pPr>
            <a:endParaRPr lang="pt-BR" sz="1600" dirty="0"/>
          </a:p>
          <a:p>
            <a:pPr marL="0" lvl="0" indent="0">
              <a:buNone/>
            </a:pPr>
            <a:endParaRPr lang="pt-BR" sz="1600" dirty="0"/>
          </a:p>
        </p:txBody>
      </p:sp>
    </p:spTree>
    <p:extLst>
      <p:ext uri="{BB962C8B-B14F-4D97-AF65-F5344CB8AC3E}">
        <p14:creationId xmlns:p14="http://schemas.microsoft.com/office/powerpoint/2010/main" val="200140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3BFA2-33FA-4052-8720-9E35E8F0665B}"/>
              </a:ext>
            </a:extLst>
          </p:cNvPr>
          <p:cNvSpPr>
            <a:spLocks noGrp="1"/>
          </p:cNvSpPr>
          <p:nvPr>
            <p:ph type="title"/>
          </p:nvPr>
        </p:nvSpPr>
        <p:spPr/>
        <p:txBody>
          <a:bodyPr/>
          <a:lstStyle/>
          <a:p>
            <a:r>
              <a:rPr lang="pt-BR" dirty="0"/>
              <a:t>SUSPENSÃO DO PODER FAMILIAR</a:t>
            </a:r>
          </a:p>
        </p:txBody>
      </p:sp>
      <p:sp>
        <p:nvSpPr>
          <p:cNvPr id="3" name="Espaço Reservado para Conteúdo 2">
            <a:extLst>
              <a:ext uri="{FF2B5EF4-FFF2-40B4-BE49-F238E27FC236}">
                <a16:creationId xmlns:a16="http://schemas.microsoft.com/office/drawing/2014/main" id="{1F70B890-EEC2-44F7-B46C-C6B25A945D28}"/>
              </a:ext>
            </a:extLst>
          </p:cNvPr>
          <p:cNvSpPr>
            <a:spLocks noGrp="1"/>
          </p:cNvSpPr>
          <p:nvPr>
            <p:ph idx="1"/>
          </p:nvPr>
        </p:nvSpPr>
        <p:spPr>
          <a:xfrm>
            <a:off x="1104900" y="1474365"/>
            <a:ext cx="9862307" cy="5181600"/>
          </a:xfrm>
        </p:spPr>
        <p:txBody>
          <a:bodyPr>
            <a:normAutofit/>
          </a:bodyPr>
          <a:lstStyle/>
          <a:p>
            <a:pPr algn="just"/>
            <a:r>
              <a:rPr lang="pt-BR" sz="2600" dirty="0"/>
              <a:t>artigo 1.637 do CC/2002</a:t>
            </a:r>
          </a:p>
          <a:p>
            <a:pPr lvl="0" algn="just"/>
            <a:r>
              <a:rPr lang="pt-BR" sz="2600" dirty="0"/>
              <a:t>Abuso de autoridade, descumprindo deveres inerentes ao poder familiar ou ruína dos bens dos filhos. </a:t>
            </a:r>
          </a:p>
          <a:p>
            <a:pPr lvl="0" algn="just"/>
            <a:r>
              <a:rPr lang="pt-BR" sz="2600" dirty="0"/>
              <a:t>Requerimento de parente ou Ministério Público.</a:t>
            </a:r>
          </a:p>
          <a:p>
            <a:pPr lvl="0" algn="just"/>
            <a:r>
              <a:rPr lang="pt-BR" sz="2600" dirty="0"/>
              <a:t>Outras medidas ou suspensão do poder familiar. </a:t>
            </a:r>
          </a:p>
          <a:p>
            <a:pPr lvl="0" algn="just"/>
            <a:r>
              <a:rPr lang="pt-BR" sz="2600" dirty="0"/>
              <a:t>Condenação criminal irrecorrível em virtude de crime cuja pena exceda dois anos de prisão.</a:t>
            </a:r>
          </a:p>
          <a:p>
            <a:pPr lvl="0" algn="just"/>
            <a:r>
              <a:rPr lang="pt-BR" sz="2600" dirty="0"/>
              <a:t>Privação total ou parcial da autoridade parental.</a:t>
            </a:r>
          </a:p>
          <a:p>
            <a:pPr algn="just"/>
            <a:endParaRPr lang="pt-BR" dirty="0"/>
          </a:p>
          <a:p>
            <a:pPr lvl="0"/>
            <a:endParaRPr lang="pt-BR" dirty="0"/>
          </a:p>
          <a:p>
            <a:endParaRPr lang="pt-BR" dirty="0"/>
          </a:p>
        </p:txBody>
      </p:sp>
    </p:spTree>
    <p:extLst>
      <p:ext uri="{BB962C8B-B14F-4D97-AF65-F5344CB8AC3E}">
        <p14:creationId xmlns:p14="http://schemas.microsoft.com/office/powerpoint/2010/main" val="168286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3BFA2-33FA-4052-8720-9E35E8F0665B}"/>
              </a:ext>
            </a:extLst>
          </p:cNvPr>
          <p:cNvSpPr>
            <a:spLocks noGrp="1"/>
          </p:cNvSpPr>
          <p:nvPr>
            <p:ph type="title"/>
          </p:nvPr>
        </p:nvSpPr>
        <p:spPr/>
        <p:txBody>
          <a:bodyPr/>
          <a:lstStyle/>
          <a:p>
            <a:r>
              <a:rPr lang="pt-BR" dirty="0"/>
              <a:t>SUSPENSÃO DO PODER FAMILIAR</a:t>
            </a:r>
          </a:p>
        </p:txBody>
      </p:sp>
      <p:sp>
        <p:nvSpPr>
          <p:cNvPr id="3" name="Espaço Reservado para Conteúdo 2">
            <a:extLst>
              <a:ext uri="{FF2B5EF4-FFF2-40B4-BE49-F238E27FC236}">
                <a16:creationId xmlns:a16="http://schemas.microsoft.com/office/drawing/2014/main" id="{1F70B890-EEC2-44F7-B46C-C6B25A945D28}"/>
              </a:ext>
            </a:extLst>
          </p:cNvPr>
          <p:cNvSpPr>
            <a:spLocks noGrp="1"/>
          </p:cNvSpPr>
          <p:nvPr>
            <p:ph idx="1"/>
          </p:nvPr>
        </p:nvSpPr>
        <p:spPr>
          <a:xfrm>
            <a:off x="1224792" y="1600200"/>
            <a:ext cx="9862307" cy="5181600"/>
          </a:xfrm>
        </p:spPr>
        <p:txBody>
          <a:bodyPr>
            <a:normAutofit/>
          </a:bodyPr>
          <a:lstStyle/>
          <a:p>
            <a:pPr algn="just"/>
            <a:r>
              <a:rPr lang="pt-BR" sz="2800" dirty="0"/>
              <a:t>Síndrome da alienação parental: Artigo 2º da Lei 12.318/2010: “considera-se alienação parental a interferência na formação psicológica da criança ou do adolescente promovida ou induzida por um dos genitores, pelos avós ou pelos que tenham a criança ou adolescente sob a sua autoridade, guarda ou vigilância para que repudie genitor ou que causa prejuízo ao estabelecimento ou à manutenção de vínculos com este”.</a:t>
            </a:r>
          </a:p>
          <a:p>
            <a:pPr marL="720000" algn="just">
              <a:buFont typeface="Courier New" panose="02070309020205020404" pitchFamily="49" charset="0"/>
              <a:buChar char="o"/>
            </a:pPr>
            <a:r>
              <a:rPr lang="pt-BR" sz="2800" dirty="0"/>
              <a:t>Artigo 6º, VII, da Lei de Alienação parental admite a suspensão do poder familiar. </a:t>
            </a:r>
          </a:p>
          <a:p>
            <a:pPr algn="just"/>
            <a:endParaRPr lang="pt-BR" dirty="0"/>
          </a:p>
          <a:p>
            <a:pPr lvl="0"/>
            <a:endParaRPr lang="pt-BR" dirty="0"/>
          </a:p>
          <a:p>
            <a:endParaRPr lang="pt-BR" dirty="0"/>
          </a:p>
        </p:txBody>
      </p:sp>
    </p:spTree>
    <p:extLst>
      <p:ext uri="{BB962C8B-B14F-4D97-AF65-F5344CB8AC3E}">
        <p14:creationId xmlns:p14="http://schemas.microsoft.com/office/powerpoint/2010/main" val="1706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Literature_16x9_TP103431361">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cademicLiterature_16x9_TP103431361.potx" id="{10A51EDA-1F74-47F8-9D24-96AA8A926B18}" vid="{D62E8601-A3CA-4F34-922A-54DE06C9E9CE}"/>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38C110D53B04646BB0C4779263D1BB2" ma:contentTypeVersion="12" ma:contentTypeDescription="Crie um novo documento." ma:contentTypeScope="" ma:versionID="f2cbdf118ea79262c35cf52ad347ad5b">
  <xsd:schema xmlns:xsd="http://www.w3.org/2001/XMLSchema" xmlns:xs="http://www.w3.org/2001/XMLSchema" xmlns:p="http://schemas.microsoft.com/office/2006/metadata/properties" xmlns:ns2="c5f66cb3-5864-45ef-b59b-4b4ba760376d" xmlns:ns3="41cec44a-e27f-4fc7-b8be-1a30e4ecf8e1" targetNamespace="http://schemas.microsoft.com/office/2006/metadata/properties" ma:root="true" ma:fieldsID="8281d8df7635c03dd838e4bfdd4fe3d1" ns2:_="" ns3:_="">
    <xsd:import namespace="c5f66cb3-5864-45ef-b59b-4b4ba760376d"/>
    <xsd:import namespace="41cec44a-e27f-4fc7-b8be-1a30e4ecf8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66cb3-5864-45ef-b59b-4b4ba7603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cec44a-e27f-4fc7-b8be-1a30e4ecf8e1"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6E7B76-8CB9-4D3A-8FBA-4501631BF109}">
  <ds:schemaRefs>
    <ds:schemaRef ds:uri="http://schemas.microsoft.com/sharepoint/v3/contenttype/forms"/>
  </ds:schemaRefs>
</ds:datastoreItem>
</file>

<file path=customXml/itemProps2.xml><?xml version="1.0" encoding="utf-8"?>
<ds:datastoreItem xmlns:ds="http://schemas.openxmlformats.org/officeDocument/2006/customXml" ds:itemID="{9D5E5707-220D-4353-A01A-5AB0FB7EF1E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D2EA59-0563-41A9-BD78-B1DD7ED8D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f66cb3-5864-45ef-b59b-4b4ba760376d"/>
    <ds:schemaRef ds:uri="41cec44a-e27f-4fc7-b8be-1a30e4ecf8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Apresentação acadêmica, design com fita e listras (widescreen)</Template>
  <TotalTime>0</TotalTime>
  <Words>3838</Words>
  <Application>Microsoft Macintosh PowerPoint</Application>
  <PresentationFormat>Widescreen</PresentationFormat>
  <Paragraphs>173</Paragraphs>
  <Slides>28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28</vt:i4>
      </vt:variant>
    </vt:vector>
  </HeadingPairs>
  <TitlesOfParts>
    <vt:vector size="34" baseType="lpstr">
      <vt:lpstr>Arial</vt:lpstr>
      <vt:lpstr>Courier New</vt:lpstr>
      <vt:lpstr>Euphemia</vt:lpstr>
      <vt:lpstr>Plantagenet Cherokee</vt:lpstr>
      <vt:lpstr>Wingdings</vt:lpstr>
      <vt:lpstr>AcademicLiterature_16x9_TP103431361</vt:lpstr>
      <vt:lpstr>Poder familiar</vt:lpstr>
      <vt:lpstr>BREVE HISTÓRICO</vt:lpstr>
      <vt:lpstr>TITULARIDADE</vt:lpstr>
      <vt:lpstr>EXERCÍCIO DO PODER FAMILIAR</vt:lpstr>
      <vt:lpstr>EXERCÍCIO DO PODER FAMILIAR</vt:lpstr>
      <vt:lpstr>USUFRUTO E ADMINISTRAÇÃO DOS BENS DOS FILHOS</vt:lpstr>
      <vt:lpstr>EXTINÇÃO DO PODER FAMILIAR</vt:lpstr>
      <vt:lpstr>SUSPENSÃO DO PODER FAMILIAR</vt:lpstr>
      <vt:lpstr>SUSPENSÃO DO PODER FAMILIAR</vt:lpstr>
      <vt:lpstr>DESTITUIÇÃO DO PODER FAMILIAR</vt:lpstr>
      <vt:lpstr>DESTITUIÇÃO DO PODER FAMILIAR</vt:lpstr>
      <vt:lpstr>ADOÇÃO</vt:lpstr>
      <vt:lpstr>BREVE HISTÓRICO</vt:lpstr>
      <vt:lpstr>BREVE HISTÓRICO</vt:lpstr>
      <vt:lpstr>LEGISLAÇÃO APLICÁVEL</vt:lpstr>
      <vt:lpstr>FORMA DE CONSTITUIÇÃO</vt:lpstr>
      <vt:lpstr>FORMA DE CONSTITUIÇÃO</vt:lpstr>
      <vt:lpstr>REQUISITOS</vt:lpstr>
      <vt:lpstr>REQUISITOS</vt:lpstr>
      <vt:lpstr>CAPACIDADE PARA ADOTAR</vt:lpstr>
      <vt:lpstr>CAPACIDADE PARA ADOTAR</vt:lpstr>
      <vt:lpstr>CAPACIDADE PARA ADOTAR</vt:lpstr>
      <vt:lpstr>ADOÇÃO POR CASAIS HOMOAFETIVOS</vt:lpstr>
      <vt:lpstr>EFEITOS DA ADOÇÃO</vt:lpstr>
      <vt:lpstr>PROCEDIMENTO</vt:lpstr>
      <vt:lpstr>PROCEDIMENTO</vt:lpstr>
      <vt:lpstr>ESTÁGIO DE CONVIVÊNCIA</vt:lpstr>
      <vt:lpstr>ADOÇÃO INTERNACIONAL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2014-11-28T01:23:20Z</dcterms:created>
  <dcterms:modified xsi:type="dcterms:W3CDTF">2020-06-05T01:04:13Z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y fmtid="{D5CDD505-2E9C-101B-9397-08002B2CF9AE}" pid="3" name="ContentTypeId">
    <vt:lpwstr>0x010100C38C110D53B04646BB0C4779263D1BB2</vt:lpwstr>
  </property>
</Properties>
</file>