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85" r:id="rId5"/>
    <p:sldId id="281" r:id="rId6"/>
    <p:sldId id="276" r:id="rId7"/>
    <p:sldId id="277" r:id="rId8"/>
    <p:sldId id="278" r:id="rId9"/>
    <p:sldId id="279" r:id="rId10"/>
    <p:sldId id="280" r:id="rId11"/>
    <p:sldId id="261" r:id="rId12"/>
    <p:sldId id="263" r:id="rId13"/>
    <p:sldId id="264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84" r:id="rId22"/>
    <p:sldId id="270" r:id="rId23"/>
    <p:sldId id="283" r:id="rId24"/>
    <p:sldId id="282" r:id="rId25"/>
    <p:sldId id="26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6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50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5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4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2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6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5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8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16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90475D-7A69-45BF-9363-E14EAF9AE605}" type="datetimeFigureOut">
              <a:rPr lang="pt-BR" smtClean="0"/>
              <a:t>25/07/2015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1DCA1A-A232-44CA-B032-5DD7A62BB5A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forge.fiware.org/plugins/mediawiki/wiki/fiware/index.php/Publish/Subscribe_Broker_-_Orion_Context_Broker_-_Installation_and_Administration_Guide" TargetMode="External"/><Relationship Id="rId7" Type="http://schemas.openxmlformats.org/officeDocument/2006/relationships/hyperlink" Target="https://docs.google.com/spreadsheets/d/1f4m624nmO3jRjNalGE11lFLQixnfCENMV6dc54wUCCg/edit#gid=0" TargetMode="External"/><Relationship Id="rId2" Type="http://schemas.openxmlformats.org/officeDocument/2006/relationships/hyperlink" Target="https://forge.fiware.org/plugins/mediawiki/wiki/fiware/index.php/Publish/Subscribe_Broker_-_Orion_Context_Broker_-_User_and_Programmers_Gui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ocs.mongodb.org/manual/" TargetMode="External"/><Relationship Id="rId5" Type="http://schemas.openxmlformats.org/officeDocument/2006/relationships/hyperlink" Target="https://www.ietf.org/rfc/rfc4627.txt" TargetMode="External"/><Relationship Id="rId4" Type="http://schemas.openxmlformats.org/officeDocument/2006/relationships/hyperlink" Target="http://technical.openmobilealliance.org/Technical/release_program/docs/NGSI/V1_0-20120529-A/OMA-TS-NGSI_Context_Management-V1_0-20120529-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Orion </a:t>
            </a:r>
            <a:r>
              <a:rPr lang="pt-BR" dirty="0" err="1" smtClean="0"/>
              <a:t>Contextbroker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Prof. Dr. Sergio </a:t>
            </a:r>
            <a:r>
              <a:rPr lang="pt-BR" dirty="0" err="1" smtClean="0"/>
              <a:t>Takeo</a:t>
            </a:r>
            <a:r>
              <a:rPr lang="pt-BR" dirty="0" smtClean="0"/>
              <a:t> </a:t>
            </a:r>
            <a:r>
              <a:rPr lang="pt-BR" dirty="0" err="1" smtClean="0"/>
              <a:t>kofuji</a:t>
            </a:r>
            <a:endParaRPr lang="pt-BR" dirty="0" smtClean="0"/>
          </a:p>
          <a:p>
            <a:r>
              <a:rPr lang="pt-BR" dirty="0" smtClean="0"/>
              <a:t>Prof. MS. Fábio H. cabrini</a:t>
            </a:r>
          </a:p>
          <a:p>
            <a:r>
              <a:rPr lang="pt-BR" dirty="0" smtClean="0"/>
              <a:t>PSI – 5120 – Tópicos em computação em nuvem - 2015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6" y="296039"/>
            <a:ext cx="1066800" cy="1276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22" y="0"/>
            <a:ext cx="5769876" cy="18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Json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9875520" cy="4023359"/>
          </a:xfrm>
        </p:spPr>
        <p:txBody>
          <a:bodyPr>
            <a:normAutofit/>
          </a:bodyPr>
          <a:lstStyle/>
          <a:p>
            <a:r>
              <a:rPr lang="en-US" b="1" dirty="0"/>
              <a:t>JSON (JavaScript Object Notation) </a:t>
            </a:r>
            <a:r>
              <a:rPr lang="en-US" dirty="0"/>
              <a:t>is a lightweight data-interchange format. It is easy for humans to </a:t>
            </a:r>
            <a:r>
              <a:rPr lang="en-US" dirty="0" smtClean="0"/>
              <a:t>read </a:t>
            </a:r>
            <a:r>
              <a:rPr lang="en-US" dirty="0"/>
              <a:t>and write. It is easy for machines to parse and generate</a:t>
            </a:r>
            <a:r>
              <a:rPr lang="en-US" dirty="0" smtClean="0"/>
              <a:t>.</a:t>
            </a:r>
          </a:p>
          <a:p>
            <a:r>
              <a:rPr lang="en-US" dirty="0"/>
              <a:t>JSON is a text format that is completely language independent but uses conventions that are familiar to programmers of the C-family of languages, including C, C++, C#, Java, JavaScript, Perl, Python, and many others. These properties make JSON an ideal data-interchange language.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42" y="286603"/>
            <a:ext cx="2048116" cy="9795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2" y="3348739"/>
            <a:ext cx="4954136" cy="29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VM – Linux Centos 6.6 </a:t>
            </a:r>
            <a:br>
              <a:rPr lang="pt-BR" dirty="0" smtClean="0"/>
            </a:br>
            <a:r>
              <a:rPr lang="pt-BR" dirty="0" smtClean="0"/>
              <a:t>Network Interface </a:t>
            </a:r>
            <a:r>
              <a:rPr lang="pt-BR" dirty="0" err="1" smtClean="0"/>
              <a:t>Configuration</a:t>
            </a:r>
            <a:endParaRPr lang="pt-BR" sz="4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42" y="2151797"/>
            <a:ext cx="6848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VM – Linux Centos 6.6 </a:t>
            </a:r>
            <a:br>
              <a:rPr lang="pt-BR" dirty="0"/>
            </a:br>
            <a:r>
              <a:rPr lang="pt-BR" dirty="0" smtClean="0"/>
              <a:t>Service Status</a:t>
            </a:r>
            <a:endParaRPr lang="pt-BR" sz="4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42" y="2088320"/>
            <a:ext cx="6848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VM – Linux Centos 6.6 </a:t>
            </a:r>
            <a:br>
              <a:rPr lang="pt-BR" dirty="0"/>
            </a:br>
            <a:r>
              <a:rPr lang="pt-BR" dirty="0" err="1" smtClean="0"/>
              <a:t>Port</a:t>
            </a:r>
            <a:r>
              <a:rPr lang="pt-BR" dirty="0" smtClean="0"/>
              <a:t> Status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05" y="1919785"/>
            <a:ext cx="6838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NGSI </a:t>
            </a:r>
            <a:r>
              <a:rPr lang="pt-BR" dirty="0" err="1" smtClean="0"/>
              <a:t>Context</a:t>
            </a:r>
            <a:r>
              <a:rPr lang="pt-BR" dirty="0" smtClean="0"/>
              <a:t> Management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err="1" smtClean="0"/>
              <a:t>Technical</a:t>
            </a:r>
            <a:r>
              <a:rPr lang="pt-BR" b="1" dirty="0" smtClean="0"/>
              <a:t> </a:t>
            </a:r>
            <a:r>
              <a:rPr lang="pt-BR" b="1" dirty="0" err="1" smtClean="0"/>
              <a:t>Details</a:t>
            </a:r>
            <a:r>
              <a:rPr lang="pt-BR" b="1" dirty="0" smtClean="0"/>
              <a:t> – Overview</a:t>
            </a:r>
          </a:p>
          <a:p>
            <a:r>
              <a:rPr lang="en-US" dirty="0" smtClean="0"/>
              <a:t>The </a:t>
            </a:r>
            <a:r>
              <a:rPr lang="en-US" dirty="0"/>
              <a:t>Context Management component provides the NGSI-9 and NGSI-10 interfaces to manage Context Information </a:t>
            </a:r>
            <a:r>
              <a:rPr lang="en-US" dirty="0" smtClean="0"/>
              <a:t>about Context </a:t>
            </a:r>
            <a:r>
              <a:rPr lang="en-US" dirty="0"/>
              <a:t>Entities</a:t>
            </a:r>
            <a:r>
              <a:rPr lang="en-US" dirty="0" smtClean="0"/>
              <a:t>.</a:t>
            </a:r>
          </a:p>
          <a:p>
            <a:r>
              <a:rPr lang="en-US" dirty="0"/>
              <a:t>Through these interfaces, a Context Management component will provide its context management services to actors </a:t>
            </a:r>
            <a:r>
              <a:rPr lang="en-US" dirty="0" smtClean="0"/>
              <a:t>outside of </a:t>
            </a:r>
            <a:r>
              <a:rPr lang="en-US" dirty="0"/>
              <a:t>a single network.</a:t>
            </a:r>
          </a:p>
          <a:p>
            <a:endParaRPr lang="pt-BR" dirty="0" smtClean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actors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Provide</a:t>
            </a:r>
            <a:r>
              <a:rPr lang="pt-BR" dirty="0" smtClean="0"/>
              <a:t> </a:t>
            </a:r>
            <a:r>
              <a:rPr lang="pt-BR" dirty="0" err="1"/>
              <a:t>Context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(</a:t>
            </a:r>
            <a:r>
              <a:rPr lang="pt-BR" dirty="0" err="1"/>
              <a:t>update</a:t>
            </a:r>
            <a:r>
              <a:rPr lang="pt-BR" dirty="0"/>
              <a:t> </a:t>
            </a:r>
            <a:r>
              <a:rPr lang="pt-BR" dirty="0" err="1"/>
              <a:t>operations</a:t>
            </a:r>
            <a:r>
              <a:rPr lang="pt-B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Consume </a:t>
            </a:r>
            <a:r>
              <a:rPr lang="pt-BR" dirty="0" err="1" smtClean="0"/>
              <a:t>Context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(query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subscribe</a:t>
            </a:r>
            <a:r>
              <a:rPr lang="pt-BR" dirty="0" smtClean="0"/>
              <a:t>/</a:t>
            </a:r>
            <a:r>
              <a:rPr lang="pt-BR" dirty="0" err="1" smtClean="0"/>
              <a:t>notify</a:t>
            </a:r>
            <a:r>
              <a:rPr lang="pt-BR" dirty="0" smtClean="0"/>
              <a:t> </a:t>
            </a:r>
            <a:r>
              <a:rPr lang="pt-BR" dirty="0" err="1" smtClean="0"/>
              <a:t>operations</a:t>
            </a:r>
            <a:r>
              <a:rPr lang="pt-BR" dirty="0" smtClean="0"/>
              <a:t>)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Discover</a:t>
            </a:r>
            <a:r>
              <a:rPr lang="pt-BR" dirty="0" smtClean="0"/>
              <a:t> </a:t>
            </a:r>
            <a:r>
              <a:rPr lang="pt-BR" dirty="0" err="1"/>
              <a:t>context</a:t>
            </a:r>
            <a:r>
              <a:rPr lang="pt-BR" dirty="0"/>
              <a:t> </a:t>
            </a:r>
            <a:r>
              <a:rPr lang="pt-BR" dirty="0" err="1"/>
              <a:t>entities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query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notifications</a:t>
            </a:r>
            <a:r>
              <a:rPr lang="pt-BR" dirty="0"/>
              <a:t> (</a:t>
            </a:r>
            <a:r>
              <a:rPr lang="pt-BR" dirty="0" err="1"/>
              <a:t>register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discover</a:t>
            </a:r>
            <a:r>
              <a:rPr lang="pt-BR" dirty="0"/>
              <a:t> </a:t>
            </a:r>
            <a:r>
              <a:rPr lang="pt-BR" dirty="0" err="1"/>
              <a:t>operations</a:t>
            </a:r>
            <a:r>
              <a:rPr lang="pt-BR" dirty="0"/>
              <a:t>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NGSI-9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Entity Discovery 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10058400" cy="1661741"/>
          </a:xfrm>
        </p:spPr>
        <p:txBody>
          <a:bodyPr>
            <a:normAutofit/>
          </a:bodyPr>
          <a:lstStyle/>
          <a:p>
            <a:r>
              <a:rPr lang="pt-BR" b="1" dirty="0" err="1"/>
              <a:t>Register</a:t>
            </a:r>
            <a:r>
              <a:rPr lang="pt-BR" b="1" dirty="0"/>
              <a:t> </a:t>
            </a:r>
            <a:r>
              <a:rPr lang="pt-BR" b="1" dirty="0" err="1"/>
              <a:t>Context</a:t>
            </a:r>
            <a:r>
              <a:rPr lang="pt-BR" b="1" dirty="0"/>
              <a:t> </a:t>
            </a:r>
            <a:r>
              <a:rPr lang="pt-BR" b="1" dirty="0" err="1"/>
              <a:t>Entity</a:t>
            </a:r>
            <a:r>
              <a:rPr lang="pt-BR" b="1" dirty="0"/>
              <a:t> </a:t>
            </a:r>
            <a:r>
              <a:rPr lang="pt-BR" b="1" dirty="0" err="1" smtClean="0"/>
              <a:t>Operation</a:t>
            </a:r>
            <a:endParaRPr lang="pt-BR" b="1" dirty="0" smtClean="0"/>
          </a:p>
          <a:p>
            <a:r>
              <a:rPr lang="en-US" dirty="0"/>
              <a:t>The </a:t>
            </a:r>
            <a:r>
              <a:rPr lang="en-US" dirty="0" err="1"/>
              <a:t>RegisterContextEntity</a:t>
            </a:r>
            <a:r>
              <a:rPr lang="en-US" dirty="0"/>
              <a:t> operation enables the Context Management component to allow registering and updating </a:t>
            </a:r>
            <a:r>
              <a:rPr lang="en-US" dirty="0" smtClean="0"/>
              <a:t>Context Entities</a:t>
            </a:r>
            <a:r>
              <a:rPr lang="en-US" dirty="0"/>
              <a:t>, their attributes and availability.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67" y="3144458"/>
            <a:ext cx="8582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NGSI-9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Entity Discovery 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10058400" cy="1661741"/>
          </a:xfrm>
        </p:spPr>
        <p:txBody>
          <a:bodyPr>
            <a:normAutofit/>
          </a:bodyPr>
          <a:lstStyle/>
          <a:p>
            <a:r>
              <a:rPr lang="pt-BR" b="1" dirty="0" err="1"/>
              <a:t>Discover</a:t>
            </a:r>
            <a:r>
              <a:rPr lang="pt-BR" b="1" dirty="0"/>
              <a:t> </a:t>
            </a:r>
            <a:r>
              <a:rPr lang="pt-BR" b="1" dirty="0" err="1"/>
              <a:t>Context</a:t>
            </a:r>
            <a:r>
              <a:rPr lang="pt-BR" b="1" dirty="0"/>
              <a:t> </a:t>
            </a:r>
            <a:r>
              <a:rPr lang="pt-BR" b="1" dirty="0" err="1"/>
              <a:t>Entity</a:t>
            </a:r>
            <a:r>
              <a:rPr lang="pt-BR" b="1" dirty="0"/>
              <a:t> </a:t>
            </a:r>
            <a:r>
              <a:rPr lang="pt-BR" b="1" dirty="0" err="1" smtClean="0"/>
              <a:t>Operation</a:t>
            </a:r>
            <a:endParaRPr lang="pt-BR" b="1" dirty="0" smtClean="0"/>
          </a:p>
          <a:p>
            <a:r>
              <a:rPr lang="en-US" dirty="0"/>
              <a:t>The </a:t>
            </a:r>
            <a:r>
              <a:rPr lang="en-US" dirty="0" err="1"/>
              <a:t>DiscoverContextEntity</a:t>
            </a:r>
            <a:r>
              <a:rPr lang="en-US" dirty="0"/>
              <a:t> operation enables an actor to discover available Context Entities and their attributes.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42" y="3163509"/>
            <a:ext cx="8753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NGSI-9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Entity Discovery 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3297299" cy="44043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Subscribe and Notify based Context Entity Discovery </a:t>
            </a:r>
            <a:r>
              <a:rPr lang="en-US" b="1" dirty="0" smtClean="0"/>
              <a:t>Operation</a:t>
            </a:r>
          </a:p>
          <a:p>
            <a:r>
              <a:rPr lang="en-US" dirty="0" err="1" smtClean="0"/>
              <a:t>SubscribeNotifyContextEntity</a:t>
            </a:r>
            <a:r>
              <a:rPr lang="en-US" dirty="0" smtClean="0"/>
              <a:t> </a:t>
            </a:r>
            <a:r>
              <a:rPr lang="en-US" dirty="0"/>
              <a:t>operation enables an application (application 1) to issue a subscription to the </a:t>
            </a:r>
            <a:r>
              <a:rPr lang="en-US" dirty="0" smtClean="0"/>
              <a:t>Context Management </a:t>
            </a:r>
            <a:r>
              <a:rPr lang="en-US" dirty="0"/>
              <a:t>component on behalf of application 2, such that application 2 receives the respective notification upon </a:t>
            </a:r>
            <a:r>
              <a:rPr lang="en-US" dirty="0" smtClean="0"/>
              <a:t>the availability </a:t>
            </a:r>
            <a:r>
              <a:rPr lang="en-US" dirty="0"/>
              <a:t>of new Context Entities or changes to available Context Entities and their attributes.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45" y="2117045"/>
            <a:ext cx="7702796" cy="37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NGSI-10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Information </a:t>
            </a:r>
            <a:r>
              <a:rPr lang="en-US" dirty="0" smtClean="0"/>
              <a:t>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10058400" cy="1661741"/>
          </a:xfrm>
        </p:spPr>
        <p:txBody>
          <a:bodyPr>
            <a:normAutofit/>
          </a:bodyPr>
          <a:lstStyle/>
          <a:p>
            <a:r>
              <a:rPr lang="pt-BR" b="1" dirty="0"/>
              <a:t>Update </a:t>
            </a:r>
            <a:r>
              <a:rPr lang="pt-BR" b="1" dirty="0" err="1"/>
              <a:t>Context</a:t>
            </a:r>
            <a:r>
              <a:rPr lang="pt-BR" b="1" dirty="0"/>
              <a:t> </a:t>
            </a:r>
            <a:r>
              <a:rPr lang="pt-BR" b="1" dirty="0" err="1" smtClean="0"/>
              <a:t>Operation</a:t>
            </a:r>
            <a:endParaRPr lang="pt-BR" b="1" dirty="0" smtClean="0"/>
          </a:p>
          <a:p>
            <a:r>
              <a:rPr lang="en-US" dirty="0"/>
              <a:t>The update operation enables an application acting as a context producer to provide or update Context Information to </a:t>
            </a:r>
            <a:r>
              <a:rPr lang="en-US" dirty="0" smtClean="0"/>
              <a:t>the Context </a:t>
            </a:r>
            <a:r>
              <a:rPr lang="en-US" dirty="0"/>
              <a:t>Management component.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05" y="3220658"/>
            <a:ext cx="65341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NGSI-10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Information </a:t>
            </a:r>
            <a:r>
              <a:rPr lang="en-US" dirty="0" smtClean="0"/>
              <a:t>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10058400" cy="1661741"/>
          </a:xfrm>
        </p:spPr>
        <p:txBody>
          <a:bodyPr>
            <a:normAutofit fontScale="92500" lnSpcReduction="20000"/>
          </a:bodyPr>
          <a:lstStyle/>
          <a:p>
            <a:r>
              <a:rPr lang="pt-BR" sz="2200" b="1" dirty="0"/>
              <a:t>Query </a:t>
            </a:r>
            <a:r>
              <a:rPr lang="pt-BR" sz="2200" b="1" dirty="0" err="1"/>
              <a:t>Operation</a:t>
            </a:r>
            <a:endParaRPr lang="pt-BR" sz="2200" b="1" dirty="0"/>
          </a:p>
          <a:p>
            <a:r>
              <a:rPr lang="en-US" dirty="0"/>
              <a:t>The Query operation enables applications acting as context consumers to query for Context Information </a:t>
            </a:r>
            <a:r>
              <a:rPr lang="en-US" dirty="0" smtClean="0"/>
              <a:t>of: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Explicitly </a:t>
            </a:r>
            <a:r>
              <a:rPr lang="en-US" dirty="0"/>
              <a:t>listed Context Entities using their Context Entity 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Context </a:t>
            </a:r>
            <a:r>
              <a:rPr lang="en-US" dirty="0"/>
              <a:t>Entities which are specified by patterns of entity id and/or attributes.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05" y="3615847"/>
            <a:ext cx="65341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Generic</a:t>
            </a:r>
            <a:r>
              <a:rPr lang="pt-BR" dirty="0" smtClean="0"/>
              <a:t> </a:t>
            </a:r>
            <a:r>
              <a:rPr lang="pt-BR" dirty="0" err="1" smtClean="0"/>
              <a:t>Enablers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67" y="1860190"/>
            <a:ext cx="6981825" cy="44672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0" y="286603"/>
            <a:ext cx="3153344" cy="10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NGSI-10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/>
              <a:t>Information </a:t>
            </a:r>
            <a:r>
              <a:rPr lang="en-US" dirty="0" smtClean="0"/>
              <a:t>Interface</a:t>
            </a: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10058400" cy="1866458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 err="1"/>
              <a:t>Subscription</a:t>
            </a:r>
            <a:r>
              <a:rPr lang="pt-BR" sz="2600" b="1" dirty="0"/>
              <a:t> </a:t>
            </a:r>
            <a:r>
              <a:rPr lang="pt-BR" sz="2600" b="1" dirty="0" err="1"/>
              <a:t>and</a:t>
            </a:r>
            <a:r>
              <a:rPr lang="pt-BR" sz="2600" b="1" dirty="0"/>
              <a:t> </a:t>
            </a:r>
            <a:r>
              <a:rPr lang="pt-BR" sz="2600" b="1" dirty="0" err="1"/>
              <a:t>Notification</a:t>
            </a:r>
            <a:r>
              <a:rPr lang="pt-BR" sz="2600" b="1" dirty="0"/>
              <a:t> </a:t>
            </a:r>
            <a:r>
              <a:rPr lang="pt-BR" sz="2600" b="1" dirty="0" err="1"/>
              <a:t>Operation</a:t>
            </a:r>
            <a:endParaRPr lang="pt-BR" sz="2600" b="1" dirty="0"/>
          </a:p>
          <a:p>
            <a:r>
              <a:rPr lang="en-US" sz="2500" dirty="0"/>
              <a:t>The Subscription operation enables an application (application 1) to issue a subscription to the Context Management</a:t>
            </a:r>
          </a:p>
          <a:p>
            <a:r>
              <a:rPr lang="en-US" sz="2500" dirty="0"/>
              <a:t>component on behalf of application 2, such that application 2 receives the respective notifications for changes of context</a:t>
            </a:r>
          </a:p>
          <a:p>
            <a:r>
              <a:rPr lang="en-US" sz="2500" dirty="0"/>
              <a:t>attribute values.</a:t>
            </a:r>
            <a:endParaRPr lang="pt-BR" sz="2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58" y="3130795"/>
            <a:ext cx="6128534" cy="31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NGSI-9/10</a:t>
            </a:r>
            <a:br>
              <a:rPr lang="pt-BR" dirty="0" smtClean="0"/>
            </a:br>
            <a:r>
              <a:rPr lang="en-US" dirty="0"/>
              <a:t>S</a:t>
            </a:r>
            <a:r>
              <a:rPr lang="en-US" dirty="0" smtClean="0"/>
              <a:t>chema </a:t>
            </a:r>
            <a:r>
              <a:rPr lang="en-US" dirty="0"/>
              <a:t>of REST resources</a:t>
            </a:r>
            <a:endParaRPr lang="pt-BR" sz="44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Summary of NGSI10 standard operations URLs </a:t>
            </a:r>
            <a:endParaRPr lang="en-US" b="1" dirty="0" smtClean="0"/>
          </a:p>
          <a:p>
            <a:r>
              <a:rPr lang="pt-BR" dirty="0" err="1"/>
              <a:t>Each</a:t>
            </a:r>
            <a:r>
              <a:rPr lang="pt-BR" dirty="0"/>
              <a:t> standard </a:t>
            </a:r>
            <a:r>
              <a:rPr lang="pt-BR" dirty="0" err="1"/>
              <a:t>operation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a </a:t>
            </a:r>
            <a:r>
              <a:rPr lang="pt-BR" dirty="0" err="1"/>
              <a:t>unique</a:t>
            </a:r>
            <a:r>
              <a:rPr lang="pt-BR" dirty="0"/>
              <a:t> URL.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use </a:t>
            </a:r>
            <a:r>
              <a:rPr lang="pt-BR" dirty="0" err="1"/>
              <a:t>the</a:t>
            </a:r>
            <a:r>
              <a:rPr lang="pt-BR" dirty="0"/>
              <a:t> POST </a:t>
            </a:r>
            <a:r>
              <a:rPr lang="pt-BR" dirty="0" err="1"/>
              <a:t>method</a:t>
            </a:r>
            <a:r>
              <a:rPr lang="pt-BR" dirty="0"/>
              <a:t>. The </a:t>
            </a:r>
            <a:r>
              <a:rPr lang="pt-BR" dirty="0" err="1"/>
              <a:t>summary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below</a:t>
            </a:r>
            <a:r>
              <a:rPr lang="pt-BR" dirty="0"/>
              <a:t>: </a:t>
            </a:r>
          </a:p>
          <a:p>
            <a:r>
              <a:rPr lang="pt-BR" dirty="0"/>
              <a:t>&lt;</a:t>
            </a:r>
            <a:r>
              <a:rPr lang="pt-BR" dirty="0" err="1"/>
              <a:t>host:port</a:t>
            </a:r>
            <a:r>
              <a:rPr lang="pt-BR" dirty="0"/>
              <a:t>&gt;/v1/</a:t>
            </a:r>
            <a:r>
              <a:rPr lang="pt-BR" dirty="0" err="1"/>
              <a:t>updateContext</a:t>
            </a:r>
            <a:r>
              <a:rPr lang="pt-BR" dirty="0"/>
              <a:t> </a:t>
            </a:r>
          </a:p>
          <a:p>
            <a:r>
              <a:rPr lang="pt-BR" dirty="0"/>
              <a:t>&lt;</a:t>
            </a:r>
            <a:r>
              <a:rPr lang="pt-BR" dirty="0" err="1"/>
              <a:t>host:port</a:t>
            </a:r>
            <a:r>
              <a:rPr lang="pt-BR" dirty="0"/>
              <a:t>&gt;/v1/</a:t>
            </a:r>
            <a:r>
              <a:rPr lang="pt-BR" dirty="0" err="1"/>
              <a:t>queryContext</a:t>
            </a:r>
            <a:r>
              <a:rPr lang="pt-BR" dirty="0"/>
              <a:t> </a:t>
            </a:r>
          </a:p>
          <a:p>
            <a:r>
              <a:rPr lang="pt-BR" dirty="0"/>
              <a:t>&lt;</a:t>
            </a:r>
            <a:r>
              <a:rPr lang="pt-BR" dirty="0" err="1"/>
              <a:t>host:port</a:t>
            </a:r>
            <a:r>
              <a:rPr lang="pt-BR" dirty="0"/>
              <a:t>&gt;/v1/</a:t>
            </a:r>
            <a:r>
              <a:rPr lang="pt-BR" dirty="0" err="1"/>
              <a:t>subscribeContext</a:t>
            </a:r>
            <a:r>
              <a:rPr lang="pt-BR" dirty="0"/>
              <a:t> </a:t>
            </a:r>
          </a:p>
          <a:p>
            <a:r>
              <a:rPr lang="pt-BR" dirty="0"/>
              <a:t>&lt;</a:t>
            </a:r>
            <a:r>
              <a:rPr lang="pt-BR" dirty="0" err="1"/>
              <a:t>host:port</a:t>
            </a:r>
            <a:r>
              <a:rPr lang="pt-BR" dirty="0"/>
              <a:t>&gt;/v1/</a:t>
            </a:r>
            <a:r>
              <a:rPr lang="pt-BR" dirty="0" err="1"/>
              <a:t>updateContextSubscription</a:t>
            </a:r>
            <a:r>
              <a:rPr lang="pt-BR" dirty="0"/>
              <a:t> </a:t>
            </a:r>
          </a:p>
          <a:p>
            <a:r>
              <a:rPr lang="pt-BR" dirty="0"/>
              <a:t>&lt;</a:t>
            </a:r>
            <a:r>
              <a:rPr lang="pt-BR" dirty="0" err="1"/>
              <a:t>host:port</a:t>
            </a:r>
            <a:r>
              <a:rPr lang="pt-BR" dirty="0"/>
              <a:t>&gt;/v1/</a:t>
            </a:r>
            <a:r>
              <a:rPr lang="pt-BR" dirty="0" err="1"/>
              <a:t>unsubscribeContext</a:t>
            </a:r>
            <a:r>
              <a:rPr lang="pt-BR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5483"/>
            <a:ext cx="5968621" cy="62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NGSI-9/10</a:t>
            </a:r>
            <a:br>
              <a:rPr lang="pt-BR" dirty="0" smtClean="0"/>
            </a:br>
            <a:r>
              <a:rPr lang="en-US" dirty="0"/>
              <a:t>S</a:t>
            </a:r>
            <a:r>
              <a:rPr lang="en-US" dirty="0" smtClean="0"/>
              <a:t>chema </a:t>
            </a:r>
            <a:r>
              <a:rPr lang="en-US" dirty="0"/>
              <a:t>of REST resources</a:t>
            </a:r>
            <a:endParaRPr lang="pt-BR" sz="44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Summary of NGSI10 convenience operations URLs </a:t>
            </a:r>
            <a:endParaRPr lang="en-US" b="1" dirty="0" smtClean="0"/>
          </a:p>
          <a:p>
            <a:r>
              <a:rPr lang="en-US" dirty="0"/>
              <a:t>Convenience operations use a URL to identify the resource and a HTTP verb to identify the operation on that resource following the usual REST convention: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GET </a:t>
            </a:r>
            <a:r>
              <a:rPr lang="en-US" dirty="0"/>
              <a:t>is used to retrieve </a:t>
            </a:r>
            <a:r>
              <a:rPr lang="en-US" dirty="0" smtClean="0"/>
              <a:t>information;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POST </a:t>
            </a:r>
            <a:r>
              <a:rPr lang="en-US" dirty="0"/>
              <a:t>is used to create new </a:t>
            </a:r>
            <a:r>
              <a:rPr lang="en-US" dirty="0" smtClean="0"/>
              <a:t>information;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PUT </a:t>
            </a:r>
            <a:r>
              <a:rPr lang="en-US" dirty="0"/>
              <a:t>is used to update </a:t>
            </a:r>
            <a:r>
              <a:rPr lang="en-US" dirty="0" smtClean="0"/>
              <a:t>information;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DELETE </a:t>
            </a:r>
            <a:r>
              <a:rPr lang="en-US" dirty="0"/>
              <a:t>is used to destroy information.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5483"/>
            <a:ext cx="5968621" cy="62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NGSI</a:t>
            </a:r>
            <a:br>
              <a:rPr lang="pt-BR" dirty="0" smtClean="0"/>
            </a:br>
            <a:r>
              <a:rPr lang="pt-BR" dirty="0" err="1" smtClean="0"/>
              <a:t>Json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XML </a:t>
            </a:r>
            <a:r>
              <a:rPr lang="pt-BR" dirty="0" err="1" smtClean="0"/>
              <a:t>message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49" y="178228"/>
            <a:ext cx="2243692" cy="771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11" y="2477353"/>
            <a:ext cx="10481337" cy="2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Hands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endParaRPr lang="pt-BR" sz="44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076070" cy="4023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Description: You'll </a:t>
            </a:r>
            <a:r>
              <a:rPr lang="en-US" dirty="0"/>
              <a:t>create entities and manipulate environment information at the Orion </a:t>
            </a:r>
            <a:r>
              <a:rPr lang="en-US" dirty="0" err="1"/>
              <a:t>ContexBroker</a:t>
            </a:r>
            <a:r>
              <a:rPr lang="en-US" dirty="0"/>
              <a:t> using the Postman Chrome Complement and </a:t>
            </a:r>
            <a:r>
              <a:rPr lang="en-US" dirty="0" err="1"/>
              <a:t>Json</a:t>
            </a:r>
            <a:r>
              <a:rPr lang="en-US" dirty="0"/>
              <a:t> messages. </a:t>
            </a:r>
            <a:endParaRPr lang="en-US" dirty="0" smtClean="0"/>
          </a:p>
          <a:p>
            <a:pPr marL="0" indent="0">
              <a:buNone/>
            </a:pPr>
            <a:r>
              <a:rPr lang="pt-BR" dirty="0" err="1" smtClean="0"/>
              <a:t>Parameters</a:t>
            </a:r>
            <a:r>
              <a:rPr lang="pt-BR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Type</a:t>
            </a:r>
            <a:r>
              <a:rPr lang="pt-BR" dirty="0" smtClean="0"/>
              <a:t>: char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Temperature</a:t>
            </a:r>
            <a:r>
              <a:rPr lang="pt-BR" dirty="0" smtClean="0"/>
              <a:t>: </a:t>
            </a:r>
            <a:r>
              <a:rPr lang="pt-BR" dirty="0" err="1" smtClean="0"/>
              <a:t>float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Humidity</a:t>
            </a:r>
            <a:r>
              <a:rPr lang="pt-BR" dirty="0" smtClean="0"/>
              <a:t>: </a:t>
            </a:r>
            <a:r>
              <a:rPr lang="pt-BR" dirty="0" err="1" smtClean="0"/>
              <a:t>integer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err="1" smtClean="0"/>
              <a:t>Pressure</a:t>
            </a:r>
            <a:r>
              <a:rPr lang="pt-BR" dirty="0" smtClean="0"/>
              <a:t>: </a:t>
            </a:r>
            <a:r>
              <a:rPr lang="pt-BR" dirty="0" err="1" smtClean="0"/>
              <a:t>integer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PS: </a:t>
            </a:r>
            <a:r>
              <a:rPr lang="en-US" dirty="0"/>
              <a:t>You’ll use the </a:t>
            </a:r>
            <a:r>
              <a:rPr lang="en-US" dirty="0" smtClean="0"/>
              <a:t>Orion Virtual Machine based on Linux</a:t>
            </a:r>
            <a:r>
              <a:rPr lang="pt-BR" dirty="0" smtClean="0"/>
              <a:t>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50" y="2088106"/>
            <a:ext cx="5607655" cy="40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hlinkClick r:id="rId2"/>
              </a:rPr>
              <a:t>https://forge.fiware.org/plugins/mediawiki/wiki/fiware/index.php/Publish/Subscribe_Broker_-_Orion_Context_Broker_-_</a:t>
            </a:r>
            <a:r>
              <a:rPr lang="pt-BR" dirty="0" smtClean="0">
                <a:hlinkClick r:id="rId2"/>
              </a:rPr>
              <a:t>User_and_Programmers_Guide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https://forge.fiware.org/plugins/mediawiki/wiki/fiware/index.php/Publish/Subscribe_Broker_-_Orion_Context_Broker_-_</a:t>
            </a:r>
            <a:r>
              <a:rPr lang="pt-BR" dirty="0" smtClean="0">
                <a:hlinkClick r:id="rId3"/>
              </a:rPr>
              <a:t>Installation_and_Administration_Guide</a:t>
            </a:r>
            <a:endParaRPr lang="pt-BR" dirty="0" smtClean="0"/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technical.openmobilealliance.org/Technical/release_program/docs/NGSI/V1_0-20120529-A/OMA-TS-NGSI_Context_Management-V1_0-20120529-A.pdf</a:t>
            </a:r>
            <a:endParaRPr lang="pt-BR" dirty="0" smtClean="0"/>
          </a:p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www.ietf.org/rfc/rfc4627.txt</a:t>
            </a:r>
            <a:endParaRPr lang="pt-BR" dirty="0" smtClean="0"/>
          </a:p>
          <a:p>
            <a:r>
              <a:rPr lang="pt-BR" dirty="0">
                <a:hlinkClick r:id="rId6"/>
              </a:rPr>
              <a:t>http://docs.mongodb.org/manual</a:t>
            </a:r>
            <a:r>
              <a:rPr lang="pt-BR" dirty="0" smtClean="0">
                <a:hlinkClick r:id="rId6"/>
              </a:rPr>
              <a:t>/</a:t>
            </a:r>
            <a:endParaRPr lang="pt-BR" dirty="0" smtClean="0"/>
          </a:p>
          <a:p>
            <a:r>
              <a:rPr lang="pt-BR" dirty="0">
                <a:hlinkClick r:id="rId7"/>
              </a:rPr>
              <a:t>https://</a:t>
            </a:r>
            <a:r>
              <a:rPr lang="pt-BR" dirty="0" smtClean="0">
                <a:hlinkClick r:id="rId7"/>
              </a:rPr>
              <a:t>docs.google.com/spreadsheets/d/1f4m624nmO3jRjNalGE11lFLQixnfCENMV6dc54wUCCg/edit#gid=0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444"/>
          <a:stretch/>
        </p:blipFill>
        <p:spPr>
          <a:xfrm>
            <a:off x="6400800" y="2511188"/>
            <a:ext cx="4572000" cy="2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FiwareLab</a:t>
            </a:r>
            <a:r>
              <a:rPr lang="pt-BR" dirty="0" smtClean="0"/>
              <a:t> - </a:t>
            </a:r>
            <a:r>
              <a:rPr lang="pt-BR" dirty="0" err="1" smtClean="0"/>
              <a:t>Cloud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0" y="286603"/>
            <a:ext cx="3153344" cy="10211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38" y="1954108"/>
            <a:ext cx="11657884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Orion </a:t>
            </a:r>
            <a:r>
              <a:rPr lang="pt-BR" dirty="0" err="1" smtClean="0"/>
              <a:t>ContexBroker</a:t>
            </a:r>
            <a:r>
              <a:rPr lang="pt-BR" dirty="0" smtClean="0"/>
              <a:t> </a:t>
            </a:r>
            <a:r>
              <a:rPr lang="pt-BR" dirty="0" err="1" smtClean="0"/>
              <a:t>Architecture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Orion Context Broker is an implementation of the Publish/Subscribe Context Broker GE, providing the NGSI9 and NGSI10 interfaces. Using these interfaces, clients can do several operations: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Register </a:t>
            </a:r>
            <a:r>
              <a:rPr lang="en-US" dirty="0"/>
              <a:t>context producer applications, e.g. a temperature sensor within a </a:t>
            </a:r>
            <a:r>
              <a:rPr lang="en-US" dirty="0" smtClean="0"/>
              <a:t>room;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Update </a:t>
            </a:r>
            <a:r>
              <a:rPr lang="en-US" dirty="0"/>
              <a:t>context information, e.g. send updates of </a:t>
            </a:r>
            <a:r>
              <a:rPr lang="en-US" dirty="0" smtClean="0"/>
              <a:t>temperature;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Being </a:t>
            </a:r>
            <a:r>
              <a:rPr lang="en-US" dirty="0"/>
              <a:t>notified when changes on context information take place (e.g. the temperature has changed) or with a given frequency (e.g. get the temperature each minute</a:t>
            </a:r>
            <a:r>
              <a:rPr lang="en-US" dirty="0" smtClean="0"/>
              <a:t>);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Query </a:t>
            </a:r>
            <a:r>
              <a:rPr lang="en-US" dirty="0"/>
              <a:t>context information. The Orion Context Broker stores context information updated from applications, so queries are resolved based on that information.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0" y="286603"/>
            <a:ext cx="3153344" cy="10211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62896"/>
            <a:ext cx="5272439" cy="27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Orion</a:t>
            </a:r>
            <a:br>
              <a:rPr lang="pt-BR" dirty="0" smtClean="0"/>
            </a:br>
            <a:r>
              <a:rPr lang="pt-BR" dirty="0" err="1" smtClean="0"/>
              <a:t>integration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56" y="1204702"/>
            <a:ext cx="6911226" cy="4932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0" y="286603"/>
            <a:ext cx="3153344" cy="10211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33064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MongoDB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What is MongoDB</a:t>
            </a:r>
          </a:p>
          <a:p>
            <a:r>
              <a:rPr lang="en-US" dirty="0" smtClean="0"/>
              <a:t>MongoDB </a:t>
            </a:r>
            <a:r>
              <a:rPr lang="en-US" dirty="0"/>
              <a:t>is an open-source document database that provides high performance, high availability, and automatic scaling</a:t>
            </a:r>
            <a:r>
              <a:rPr lang="en-US" dirty="0" smtClean="0"/>
              <a:t>.</a:t>
            </a:r>
          </a:p>
          <a:p>
            <a:r>
              <a:rPr lang="pt-BR" b="1" dirty="0" err="1"/>
              <a:t>Document</a:t>
            </a:r>
            <a:r>
              <a:rPr lang="pt-BR" b="1" dirty="0"/>
              <a:t> </a:t>
            </a:r>
            <a:r>
              <a:rPr lang="pt-BR" b="1" dirty="0" err="1" smtClean="0"/>
              <a:t>Database</a:t>
            </a:r>
            <a:endParaRPr lang="pt-BR" dirty="0" smtClean="0"/>
          </a:p>
          <a:p>
            <a:r>
              <a:rPr lang="en-US" dirty="0"/>
              <a:t>A record in MongoDB is a document, which is a data structure composed of field and value pairs. MongoDB documents are similar to JSON objects. The values of fields may include other documents, arrays, and arrays of documents.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818620"/>
            <a:ext cx="5897937" cy="34732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77" y="177535"/>
            <a:ext cx="2857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MongoDB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9875520" cy="4023359"/>
          </a:xfrm>
        </p:spPr>
        <p:txBody>
          <a:bodyPr/>
          <a:lstStyle/>
          <a:p>
            <a:r>
              <a:rPr lang="en-US" b="1" dirty="0"/>
              <a:t>The advantages of using documents are: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Documents </a:t>
            </a:r>
            <a:r>
              <a:rPr lang="en-US" dirty="0"/>
              <a:t>(i.e. objects) correspond to native data types in many programming languages.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Embedded </a:t>
            </a:r>
            <a:r>
              <a:rPr lang="en-US" dirty="0"/>
              <a:t>documents and arrays reduce need for expensive joins.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Dynamic </a:t>
            </a:r>
            <a:r>
              <a:rPr lang="en-US" dirty="0"/>
              <a:t>schema supports fluent polymorphism.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77" y="177535"/>
            <a:ext cx="2857500" cy="1238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055" y="4430619"/>
            <a:ext cx="5638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MongoDB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9875520" cy="4023359"/>
          </a:xfrm>
        </p:spPr>
        <p:txBody>
          <a:bodyPr>
            <a:normAutofit/>
          </a:bodyPr>
          <a:lstStyle/>
          <a:p>
            <a:r>
              <a:rPr lang="en-US" b="1" dirty="0"/>
              <a:t>Key Features</a:t>
            </a:r>
          </a:p>
          <a:p>
            <a:r>
              <a:rPr lang="en-US" b="1" dirty="0"/>
              <a:t>High Performance</a:t>
            </a:r>
          </a:p>
          <a:p>
            <a:r>
              <a:rPr lang="en-US" dirty="0"/>
              <a:t>MongoDB provides high performance data persistence. In particular,</a:t>
            </a:r>
          </a:p>
          <a:p>
            <a:r>
              <a:rPr lang="en-US" dirty="0" smtClean="0"/>
              <a:t>Support </a:t>
            </a:r>
            <a:r>
              <a:rPr lang="en-US" dirty="0"/>
              <a:t>for embedded data models reduces I/O activity on database system.</a:t>
            </a:r>
          </a:p>
          <a:p>
            <a:r>
              <a:rPr lang="en-US" dirty="0"/>
              <a:t>Indexes support faster queries and can include keys from embedded documents and arrays.</a:t>
            </a:r>
          </a:p>
          <a:p>
            <a:r>
              <a:rPr lang="en-US" b="1" dirty="0"/>
              <a:t>High Availability</a:t>
            </a:r>
          </a:p>
          <a:p>
            <a:r>
              <a:rPr lang="en-US" dirty="0"/>
              <a:t>To provide high availability, MongoDB’s replication facility, called replica sets, provide: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Automatic failover</a:t>
            </a:r>
            <a:r>
              <a:rPr lang="en-US" dirty="0"/>
              <a:t>;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Data </a:t>
            </a:r>
            <a:r>
              <a:rPr lang="en-US" dirty="0"/>
              <a:t>redundancy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77" y="177535"/>
            <a:ext cx="2857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MongoDB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9875520" cy="4023359"/>
          </a:xfrm>
        </p:spPr>
        <p:txBody>
          <a:bodyPr>
            <a:normAutofit/>
          </a:bodyPr>
          <a:lstStyle/>
          <a:p>
            <a:r>
              <a:rPr lang="en-US" b="1" dirty="0"/>
              <a:t>Key Features</a:t>
            </a:r>
          </a:p>
          <a:p>
            <a:r>
              <a:rPr lang="en-US" b="1" dirty="0" smtClean="0"/>
              <a:t>Automatic </a:t>
            </a:r>
            <a:r>
              <a:rPr lang="en-US" b="1" dirty="0"/>
              <a:t>Scaling</a:t>
            </a:r>
          </a:p>
          <a:p>
            <a:r>
              <a:rPr lang="en-US" dirty="0" smtClean="0"/>
              <a:t>MongoDB </a:t>
            </a:r>
            <a:r>
              <a:rPr lang="en-US" dirty="0"/>
              <a:t>provides horizontal scalability as part of its core functionality.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Automatic </a:t>
            </a:r>
            <a:r>
              <a:rPr lang="en-US" dirty="0" err="1"/>
              <a:t>sharding</a:t>
            </a:r>
            <a:r>
              <a:rPr lang="en-US" dirty="0"/>
              <a:t> distributes data across a cluster of machines.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Replica </a:t>
            </a:r>
            <a:r>
              <a:rPr lang="en-US" dirty="0"/>
              <a:t>sets can provide eventually-consistent reads for low-latency high throughput deployments.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77" y="177535"/>
            <a:ext cx="2857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968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Retrospectiva</vt:lpstr>
      <vt:lpstr>Orion Contextbroker </vt:lpstr>
      <vt:lpstr>Generic Enablers</vt:lpstr>
      <vt:lpstr>FiwareLab - Cloud</vt:lpstr>
      <vt:lpstr>Orion ContexBroker Architecture</vt:lpstr>
      <vt:lpstr>Orion integration</vt:lpstr>
      <vt:lpstr>MongoDB</vt:lpstr>
      <vt:lpstr>MongoDB</vt:lpstr>
      <vt:lpstr>MongoDB</vt:lpstr>
      <vt:lpstr>MongoDB</vt:lpstr>
      <vt:lpstr>Json</vt:lpstr>
      <vt:lpstr>VM – Linux Centos 6.6  Network Interface Configuration</vt:lpstr>
      <vt:lpstr>VM – Linux Centos 6.6  Service Status</vt:lpstr>
      <vt:lpstr>VM – Linux Centos 6.6  Port Status</vt:lpstr>
      <vt:lpstr>NGSI Context Management</vt:lpstr>
      <vt:lpstr>NGSI-9 Context Entity Discovery Interface</vt:lpstr>
      <vt:lpstr>NGSI-9 Context Entity Discovery Interface</vt:lpstr>
      <vt:lpstr>NGSI-9 Context Entity Discovery Interface</vt:lpstr>
      <vt:lpstr>NGSI-10 Context Information Interface</vt:lpstr>
      <vt:lpstr>NGSI-10 Context Information Interface</vt:lpstr>
      <vt:lpstr>NGSI-10 Context Information Interface</vt:lpstr>
      <vt:lpstr>NGSI-9/10 Schema of REST resources</vt:lpstr>
      <vt:lpstr>NGSI-9/10 Schema of REST resources</vt:lpstr>
      <vt:lpstr>NGSI Json or XML message</vt:lpstr>
      <vt:lpstr>Hands on</vt:lpstr>
      <vt:lpstr>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ContextBroker</dc:title>
  <dc:subject>PSI5120</dc:subject>
  <dc:creator>Fábio Henrique Cabrini</dc:creator>
  <cp:keywords>USP LSI PAD</cp:keywords>
  <cp:lastModifiedBy>Fábio Henrique Cabrini</cp:lastModifiedBy>
  <cp:revision>77</cp:revision>
  <dcterms:created xsi:type="dcterms:W3CDTF">2015-06-16T16:01:48Z</dcterms:created>
  <dcterms:modified xsi:type="dcterms:W3CDTF">2015-07-26T00:08:52Z</dcterms:modified>
</cp:coreProperties>
</file>