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2" r:id="rId2"/>
    <p:sldId id="381" r:id="rId3"/>
    <p:sldId id="382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433" r:id="rId16"/>
    <p:sldId id="434" r:id="rId17"/>
    <p:sldId id="395" r:id="rId18"/>
    <p:sldId id="435" r:id="rId19"/>
    <p:sldId id="397" r:id="rId20"/>
    <p:sldId id="398" r:id="rId21"/>
    <p:sldId id="399" r:id="rId22"/>
    <p:sldId id="400" r:id="rId23"/>
    <p:sldId id="401" r:id="rId24"/>
    <p:sldId id="402" r:id="rId25"/>
    <p:sldId id="403" r:id="rId26"/>
    <p:sldId id="408" r:id="rId27"/>
    <p:sldId id="404" r:id="rId28"/>
    <p:sldId id="405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BCFC3-4829-42F3-9F60-0ED7326D6439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4BA97-70AE-4C17-996D-451E0731AE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391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Picture 2" descr="logo eesc padrao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48"/>
          <a:stretch/>
        </p:blipFill>
        <p:spPr bwMode="auto">
          <a:xfrm>
            <a:off x="115140" y="171388"/>
            <a:ext cx="1000476" cy="84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30398"/>
            <a:ext cx="793267" cy="64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http://www5.usp.br/wp-content/themes/usp2015/images/usp-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359" y="6038423"/>
            <a:ext cx="1037283" cy="41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58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59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393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pic>
        <p:nvPicPr>
          <p:cNvPr id="4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648" y="24369"/>
            <a:ext cx="467351" cy="380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 eesc padrao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48"/>
          <a:stretch/>
        </p:blipFill>
        <p:spPr bwMode="auto">
          <a:xfrm>
            <a:off x="-36091" y="14242"/>
            <a:ext cx="500909" cy="4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14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23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971550" indent="-5143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648" y="24369"/>
            <a:ext cx="467351" cy="380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logo eesc padrao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48"/>
          <a:stretch/>
        </p:blipFill>
        <p:spPr bwMode="auto">
          <a:xfrm>
            <a:off x="-36091" y="14242"/>
            <a:ext cx="500909" cy="4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64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16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8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06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648" y="24369"/>
            <a:ext cx="467351" cy="380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logo eesc padrao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48"/>
          <a:stretch/>
        </p:blipFill>
        <p:spPr bwMode="auto">
          <a:xfrm>
            <a:off x="-36091" y="14242"/>
            <a:ext cx="500909" cy="4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28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54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12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94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25A54-B621-40AB-A675-EF4FA9E5F056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94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6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7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SEL 360 e 616</a:t>
            </a:r>
            <a:b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Princípios de Comunicação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pt-BR" dirty="0" smtClean="0"/>
              <a:t>Mônica de Lacerda Rocha </a:t>
            </a: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monica.rocha@usp.br</a:t>
            </a:r>
          </a:p>
        </p:txBody>
      </p:sp>
      <p:sp>
        <p:nvSpPr>
          <p:cNvPr id="7" name="AutoShape 10" descr="https://mail.google.com/mail/u/1/?ui=2&amp;ik=349bba8a85&amp;view=fimg&amp;th=161b95c9dd5287f8&amp;attid=0.1.1&amp;disp=emb&amp;attbid=ANGjdJ_-F1fV4_IAqnQ5S1V2VdDYpxtWyHML5PNz5R1z7RpAovl2u5N3UHUbTmo2f731f-0W2lWjdvs6Vso1toupa-2AVn3LjB1hGgLx21lPcOJ5q4YpvE4AafxHM4U&amp;sz=s0-l75-ft&amp;ats=1519233311879&amp;rm=161b95c9dd5287f8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39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Estatísticas de 1ª Ordem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altLang="pt-BR" dirty="0"/>
              <a:t>Considere um processo aleatório com todas medidas feitas em um instante t</a:t>
            </a:r>
            <a:r>
              <a:rPr lang="pt-BR" altLang="pt-BR" i="1" baseline="-25000" dirty="0"/>
              <a:t>i</a:t>
            </a:r>
            <a:r>
              <a:rPr lang="pt-BR" altLang="pt-BR" i="1" dirty="0"/>
              <a:t>.</a:t>
            </a:r>
          </a:p>
          <a:p>
            <a:pPr algn="just"/>
            <a:r>
              <a:rPr lang="pt-BR" altLang="pt-BR" dirty="0">
                <a:solidFill>
                  <a:srgbClr val="000099"/>
                </a:solidFill>
              </a:rPr>
              <a:t>Definição:</a:t>
            </a:r>
            <a:r>
              <a:rPr lang="pt-BR" altLang="pt-BR" dirty="0"/>
              <a:t> O m-</a:t>
            </a:r>
            <a:r>
              <a:rPr lang="pt-BR" altLang="pt-BR" dirty="0" err="1"/>
              <a:t>ésimo</a:t>
            </a:r>
            <a:r>
              <a:rPr lang="pt-BR" altLang="pt-BR" dirty="0"/>
              <a:t> momento deste processo é definido como o valor esperado de </a:t>
            </a:r>
            <a:r>
              <a:rPr lang="pt-BR" altLang="pt-BR" dirty="0" err="1"/>
              <a:t>X</a:t>
            </a:r>
            <a:r>
              <a:rPr lang="pt-BR" altLang="pt-BR" baseline="30000" dirty="0" err="1"/>
              <a:t>m</a:t>
            </a:r>
            <a:r>
              <a:rPr lang="pt-BR" altLang="pt-BR" dirty="0"/>
              <a:t>(t</a:t>
            </a:r>
            <a:r>
              <a:rPr lang="pt-BR" altLang="pt-BR" baseline="-25000" dirty="0"/>
              <a:t>i</a:t>
            </a:r>
            <a:r>
              <a:rPr lang="pt-BR" altLang="pt-BR" dirty="0"/>
              <a:t>).</a:t>
            </a:r>
          </a:p>
          <a:p>
            <a:pPr algn="just"/>
            <a:endParaRPr lang="pt-BR" altLang="pt-BR" dirty="0">
              <a:sym typeface="Symbol" pitchFamily="18" charset="2"/>
            </a:endParaRPr>
          </a:p>
          <a:p>
            <a:pPr algn="just"/>
            <a:endParaRPr lang="pt-BR" altLang="pt-BR" dirty="0">
              <a:sym typeface="Symbol" pitchFamily="18" charset="2"/>
            </a:endParaRPr>
          </a:p>
          <a:p>
            <a:pPr algn="just"/>
            <a:endParaRPr lang="pt-BR" altLang="pt-BR" dirty="0">
              <a:sym typeface="Symbol" pitchFamily="18" charset="2"/>
            </a:endParaRPr>
          </a:p>
          <a:p>
            <a:r>
              <a:rPr lang="pt-BR" altLang="pt-BR" dirty="0">
                <a:sym typeface="Symbol" pitchFamily="18" charset="2"/>
              </a:rPr>
              <a:t>Observe que:</a:t>
            </a:r>
          </a:p>
          <a:p>
            <a:pPr lvl="1"/>
            <a:r>
              <a:rPr lang="pt-BR" altLang="pt-BR" dirty="0" smtClean="0">
                <a:sym typeface="Symbol" pitchFamily="18" charset="2"/>
              </a:rPr>
              <a:t>x(t</a:t>
            </a:r>
            <a:r>
              <a:rPr lang="pt-BR" altLang="pt-BR" baseline="-25000" dirty="0" smtClean="0">
                <a:sym typeface="Symbol" pitchFamily="18" charset="2"/>
              </a:rPr>
              <a:t>i</a:t>
            </a:r>
            <a:r>
              <a:rPr lang="pt-BR" altLang="pt-BR" dirty="0">
                <a:sym typeface="Symbol" pitchFamily="18" charset="2"/>
              </a:rPr>
              <a:t>) é uma variável aleatória do instante t</a:t>
            </a:r>
            <a:r>
              <a:rPr lang="pt-BR" altLang="pt-BR" baseline="-25000" dirty="0">
                <a:sym typeface="Symbol" pitchFamily="18" charset="2"/>
              </a:rPr>
              <a:t>i</a:t>
            </a:r>
            <a:r>
              <a:rPr lang="pt-BR" altLang="pt-BR" dirty="0">
                <a:sym typeface="Symbol" pitchFamily="18" charset="2"/>
              </a:rPr>
              <a:t>.</a:t>
            </a:r>
          </a:p>
          <a:p>
            <a:pPr lvl="1"/>
            <a:r>
              <a:rPr lang="pt-BR" altLang="pt-BR" dirty="0">
                <a:sym typeface="Symbol" pitchFamily="18" charset="2"/>
              </a:rPr>
              <a:t>Para cada instante t</a:t>
            </a:r>
            <a:r>
              <a:rPr lang="pt-BR" altLang="pt-BR" baseline="-25000" dirty="0">
                <a:sym typeface="Symbol" pitchFamily="18" charset="2"/>
              </a:rPr>
              <a:t>i</a:t>
            </a:r>
            <a:r>
              <a:rPr lang="pt-BR" altLang="pt-BR" dirty="0">
                <a:sym typeface="Symbol" pitchFamily="18" charset="2"/>
              </a:rPr>
              <a:t> distinto tem-se um momento diferente.</a:t>
            </a:r>
          </a:p>
          <a:p>
            <a:pPr lvl="1"/>
            <a:r>
              <a:rPr lang="pt-BR" altLang="pt-BR" dirty="0">
                <a:sym typeface="Symbol" pitchFamily="18" charset="2"/>
              </a:rPr>
              <a:t>Portanto:  E[ . ] depende do tempo t</a:t>
            </a:r>
            <a:r>
              <a:rPr lang="pt-BR" altLang="pt-BR" baseline="-25000" dirty="0">
                <a:sym typeface="Symbol" pitchFamily="18" charset="2"/>
              </a:rPr>
              <a:t>i</a:t>
            </a:r>
            <a:r>
              <a:rPr lang="pt-BR" altLang="pt-BR" dirty="0">
                <a:sym typeface="Symbol" pitchFamily="18" charset="2"/>
              </a:rPr>
              <a:t> </a:t>
            </a:r>
          </a:p>
          <a:p>
            <a:endParaRPr lang="pt-BR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1341-5DAD-411F-942C-9FDD794D0527}" type="slidenum">
              <a:rPr lang="pt-BR" altLang="pt-BR"/>
              <a:pPr/>
              <a:t>10</a:t>
            </a:fld>
            <a:endParaRPr lang="pt-BR" altLang="pt-BR"/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29025"/>
              </p:ext>
            </p:extLst>
          </p:nvPr>
        </p:nvGraphicFramePr>
        <p:xfrm>
          <a:off x="2843808" y="2996952"/>
          <a:ext cx="3814763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6" name="Equation" r:id="rId3" imgW="1409400" imgH="469800" progId="Equation.3">
                  <p:embed/>
                </p:oleObj>
              </mc:Choice>
              <mc:Fallback>
                <p:oleObj name="Equation" r:id="rId3" imgW="1409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996952"/>
                        <a:ext cx="3814763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4202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Estatísticas de 1ª Ordem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altLang="pt-BR" dirty="0"/>
              <a:t>Mas, se o processo for </a:t>
            </a:r>
            <a:r>
              <a:rPr lang="pt-BR" altLang="pt-BR" dirty="0">
                <a:solidFill>
                  <a:schemeClr val="accent2"/>
                </a:solidFill>
              </a:rPr>
              <a:t>estacionário</a:t>
            </a:r>
            <a:r>
              <a:rPr lang="pt-BR" altLang="pt-BR" dirty="0"/>
              <a:t> uma única </a:t>
            </a:r>
            <a:r>
              <a:rPr lang="pt-BR" altLang="pt-BR" dirty="0" err="1" smtClean="0"/>
              <a:t>pdf</a:t>
            </a:r>
            <a:r>
              <a:rPr lang="pt-BR" altLang="pt-BR" dirty="0" smtClean="0"/>
              <a:t> </a:t>
            </a:r>
            <a:r>
              <a:rPr lang="pt-BR" altLang="pt-BR" dirty="0"/>
              <a:t>[p(x)], é suficiente para descrevê-lo. Assim:</a:t>
            </a:r>
          </a:p>
          <a:p>
            <a:pPr algn="just"/>
            <a:endParaRPr lang="pt-BR" altLang="pt-BR" dirty="0"/>
          </a:p>
          <a:p>
            <a:pPr algn="just"/>
            <a:endParaRPr lang="pt-BR" altLang="pt-BR" dirty="0"/>
          </a:p>
          <a:p>
            <a:pPr marL="0" indent="0" algn="just">
              <a:buNone/>
            </a:pPr>
            <a:endParaRPr lang="pt-BR" altLang="pt-BR" dirty="0"/>
          </a:p>
          <a:p>
            <a:pPr lvl="1"/>
            <a:r>
              <a:rPr lang="pt-BR" altLang="pt-BR" dirty="0">
                <a:sym typeface="Symbol" pitchFamily="18" charset="2"/>
              </a:rPr>
              <a:t>Neste caso E[ . ] não depende do tempo.</a:t>
            </a:r>
          </a:p>
          <a:p>
            <a:pPr lvl="2"/>
            <a:r>
              <a:rPr lang="pt-BR" altLang="pt-BR" dirty="0">
                <a:solidFill>
                  <a:srgbClr val="800000"/>
                </a:solidFill>
                <a:sym typeface="Symbol" pitchFamily="18" charset="2"/>
              </a:rPr>
              <a:t> m = 1  </a:t>
            </a:r>
            <a:r>
              <a:rPr lang="pt-BR" altLang="pt-BR" dirty="0">
                <a:solidFill>
                  <a:srgbClr val="800000"/>
                </a:solidFill>
              </a:rPr>
              <a:t> valor médio (componente DC).</a:t>
            </a:r>
          </a:p>
          <a:p>
            <a:pPr lvl="2"/>
            <a:r>
              <a:rPr lang="pt-BR" altLang="pt-BR" dirty="0">
                <a:solidFill>
                  <a:srgbClr val="800000"/>
                </a:solidFill>
              </a:rPr>
              <a:t> m = 2  </a:t>
            </a:r>
            <a:r>
              <a:rPr lang="pt-BR" altLang="pt-BR" dirty="0">
                <a:solidFill>
                  <a:srgbClr val="800000"/>
                </a:solidFill>
                <a:sym typeface="Symbol" pitchFamily="18" charset="2"/>
              </a:rPr>
              <a:t></a:t>
            </a:r>
            <a:r>
              <a:rPr lang="pt-BR" altLang="pt-BR" dirty="0">
                <a:solidFill>
                  <a:srgbClr val="800000"/>
                </a:solidFill>
              </a:rPr>
              <a:t> valor quadrático médio (potência média total).</a:t>
            </a:r>
          </a:p>
          <a:p>
            <a:endParaRPr lang="pt-BR" dirty="0"/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B849-ADDD-4990-9D64-9A76D095FC2D}" type="slidenum">
              <a:rPr lang="pt-BR" altLang="pt-BR"/>
              <a:pPr/>
              <a:t>11</a:t>
            </a:fld>
            <a:endParaRPr lang="pt-BR" altLang="pt-BR"/>
          </a:p>
        </p:txBody>
      </p:sp>
      <p:graphicFrame>
        <p:nvGraphicFramePr>
          <p:cNvPr id="972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734106"/>
              </p:ext>
            </p:extLst>
          </p:nvPr>
        </p:nvGraphicFramePr>
        <p:xfrm>
          <a:off x="3203848" y="2636912"/>
          <a:ext cx="304641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6" name="Equation" r:id="rId3" imgW="1130040" imgH="469800" progId="Equation.3">
                  <p:embed/>
                </p:oleObj>
              </mc:Choice>
              <mc:Fallback>
                <p:oleObj name="Equation" r:id="rId3" imgW="11300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636912"/>
                        <a:ext cx="304641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86035"/>
              </p:ext>
            </p:extLst>
          </p:nvPr>
        </p:nvGraphicFramePr>
        <p:xfrm>
          <a:off x="755576" y="5518405"/>
          <a:ext cx="3422650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7" name="Equation" r:id="rId5" imgW="1269720" imgH="469800" progId="Equation.3">
                  <p:embed/>
                </p:oleObj>
              </mc:Choice>
              <mc:Fallback>
                <p:oleObj name="Equation" r:id="rId5" imgW="12697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518405"/>
                        <a:ext cx="3422650" cy="126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64732"/>
              </p:ext>
            </p:extLst>
          </p:nvPr>
        </p:nvGraphicFramePr>
        <p:xfrm>
          <a:off x="4860032" y="5520783"/>
          <a:ext cx="2944813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8" name="Equation" r:id="rId7" imgW="1091880" imgH="469800" progId="Equation.3">
                  <p:embed/>
                </p:oleObj>
              </mc:Choice>
              <mc:Fallback>
                <p:oleObj name="Equation" r:id="rId7" imgW="10918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5520783"/>
                        <a:ext cx="2944813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9143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Estatísticas de 2ª Ordem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altLang="pt-BR" dirty="0">
                <a:sym typeface="Symbol" pitchFamily="18" charset="2"/>
              </a:rPr>
              <a:t>Considere duas variáveis aleatórias </a:t>
            </a:r>
            <a:r>
              <a:rPr lang="pt-BR" altLang="pt-BR" dirty="0" smtClean="0">
                <a:sym typeface="Symbol" pitchFamily="18" charset="2"/>
              </a:rPr>
              <a:t>x</a:t>
            </a:r>
            <a:r>
              <a:rPr lang="pt-BR" altLang="pt-BR" baseline="-25000" dirty="0" smtClean="0">
                <a:sym typeface="Symbol" pitchFamily="18" charset="2"/>
              </a:rPr>
              <a:t>t1</a:t>
            </a:r>
            <a:r>
              <a:rPr lang="pt-BR" altLang="pt-BR" dirty="0" smtClean="0">
                <a:sym typeface="Symbol" pitchFamily="18" charset="2"/>
              </a:rPr>
              <a:t> </a:t>
            </a:r>
            <a:r>
              <a:rPr lang="pt-BR" altLang="pt-BR" dirty="0">
                <a:sym typeface="Symbol" pitchFamily="18" charset="2"/>
              </a:rPr>
              <a:t>e </a:t>
            </a:r>
            <a:r>
              <a:rPr lang="pt-BR" altLang="pt-BR" dirty="0" smtClean="0">
                <a:sym typeface="Symbol" pitchFamily="18" charset="2"/>
              </a:rPr>
              <a:t>x</a:t>
            </a:r>
            <a:r>
              <a:rPr lang="pt-BR" altLang="pt-BR" baseline="-25000" dirty="0" smtClean="0">
                <a:sym typeface="Symbol" pitchFamily="18" charset="2"/>
              </a:rPr>
              <a:t>t2</a:t>
            </a:r>
            <a:r>
              <a:rPr lang="pt-BR" altLang="pt-BR" dirty="0">
                <a:sym typeface="Symbol" pitchFamily="18" charset="2"/>
              </a:rPr>
              <a:t>, definidas nos instantes t</a:t>
            </a:r>
            <a:r>
              <a:rPr lang="pt-BR" altLang="pt-BR" baseline="-25000" dirty="0">
                <a:sym typeface="Symbol" pitchFamily="18" charset="2"/>
              </a:rPr>
              <a:t>1</a:t>
            </a:r>
            <a:r>
              <a:rPr lang="pt-BR" altLang="pt-BR" dirty="0">
                <a:sym typeface="Symbol" pitchFamily="18" charset="2"/>
              </a:rPr>
              <a:t> e t</a:t>
            </a:r>
            <a:r>
              <a:rPr lang="pt-BR" altLang="pt-BR" baseline="-25000" dirty="0">
                <a:sym typeface="Symbol" pitchFamily="18" charset="2"/>
              </a:rPr>
              <a:t>2</a:t>
            </a:r>
            <a:r>
              <a:rPr lang="pt-BR" altLang="pt-BR" dirty="0">
                <a:sym typeface="Symbol" pitchFamily="18" charset="2"/>
              </a:rPr>
              <a:t>.</a:t>
            </a:r>
          </a:p>
          <a:p>
            <a:r>
              <a:rPr lang="pt-BR" altLang="pt-BR" dirty="0">
                <a:sym typeface="Symbol" pitchFamily="18" charset="2"/>
              </a:rPr>
              <a:t>Seja a </a:t>
            </a:r>
            <a:r>
              <a:rPr lang="pt-BR" altLang="pt-BR" dirty="0" err="1" smtClean="0">
                <a:sym typeface="Symbol" pitchFamily="18" charset="2"/>
              </a:rPr>
              <a:t>pdf</a:t>
            </a:r>
            <a:r>
              <a:rPr lang="pt-BR" altLang="pt-BR" dirty="0" smtClean="0">
                <a:sym typeface="Symbol" pitchFamily="18" charset="2"/>
              </a:rPr>
              <a:t> conjunta </a:t>
            </a:r>
            <a:r>
              <a:rPr lang="pt-BR" altLang="pt-BR" dirty="0">
                <a:sym typeface="Symbol" pitchFamily="18" charset="2"/>
              </a:rPr>
              <a:t>p(x</a:t>
            </a:r>
            <a:r>
              <a:rPr lang="pt-BR" altLang="pt-BR" baseline="-25000" dirty="0">
                <a:sym typeface="Symbol" pitchFamily="18" charset="2"/>
              </a:rPr>
              <a:t>t1</a:t>
            </a:r>
            <a:r>
              <a:rPr lang="pt-BR" altLang="pt-BR" dirty="0">
                <a:sym typeface="Symbol" pitchFamily="18" charset="2"/>
              </a:rPr>
              <a:t> , x</a:t>
            </a:r>
            <a:r>
              <a:rPr lang="pt-BR" altLang="pt-BR" baseline="-25000" dirty="0">
                <a:sym typeface="Symbol" pitchFamily="18" charset="2"/>
              </a:rPr>
              <a:t>t2</a:t>
            </a:r>
            <a:r>
              <a:rPr lang="pt-BR" altLang="pt-BR" dirty="0">
                <a:sym typeface="Symbol" pitchFamily="18" charset="2"/>
              </a:rPr>
              <a:t>).</a:t>
            </a:r>
          </a:p>
          <a:p>
            <a:r>
              <a:rPr lang="pt-BR" altLang="pt-BR" dirty="0">
                <a:sym typeface="Symbol" pitchFamily="18" charset="2"/>
              </a:rPr>
              <a:t>A correlação entre elas é definida como:</a:t>
            </a:r>
          </a:p>
          <a:p>
            <a:endParaRPr lang="pt-BR" altLang="pt-BR" dirty="0">
              <a:sym typeface="Symbol" pitchFamily="18" charset="2"/>
            </a:endParaRPr>
          </a:p>
          <a:p>
            <a:endParaRPr lang="pt-BR" altLang="pt-BR" dirty="0">
              <a:sym typeface="Symbol" pitchFamily="18" charset="2"/>
            </a:endParaRPr>
          </a:p>
          <a:p>
            <a:endParaRPr lang="pt-BR" altLang="pt-BR" dirty="0">
              <a:sym typeface="Symbol" pitchFamily="18" charset="2"/>
            </a:endParaRPr>
          </a:p>
          <a:p>
            <a:endParaRPr lang="pt-BR" altLang="pt-BR" dirty="0">
              <a:sym typeface="Symbol" pitchFamily="18" charset="2"/>
            </a:endParaRPr>
          </a:p>
          <a:p>
            <a:pPr lvl="1" algn="just"/>
            <a:r>
              <a:rPr lang="pt-BR" altLang="pt-BR" dirty="0">
                <a:sym typeface="Symbol" pitchFamily="18" charset="2"/>
              </a:rPr>
              <a:t>Esta função mede a dependência entre as variáveis aleatórias nos instantes t</a:t>
            </a:r>
            <a:r>
              <a:rPr lang="pt-BR" altLang="pt-BR" baseline="-25000" dirty="0">
                <a:sym typeface="Symbol" pitchFamily="18" charset="2"/>
              </a:rPr>
              <a:t>1</a:t>
            </a:r>
            <a:r>
              <a:rPr lang="pt-BR" altLang="pt-BR" dirty="0">
                <a:sym typeface="Symbol" pitchFamily="18" charset="2"/>
              </a:rPr>
              <a:t> e t</a:t>
            </a:r>
            <a:r>
              <a:rPr lang="pt-BR" altLang="pt-BR" baseline="-25000" dirty="0">
                <a:sym typeface="Symbol" pitchFamily="18" charset="2"/>
              </a:rPr>
              <a:t>2</a:t>
            </a:r>
            <a:r>
              <a:rPr lang="pt-BR" altLang="pt-BR" dirty="0">
                <a:sym typeface="Symbol" pitchFamily="18" charset="2"/>
              </a:rPr>
              <a:t> .</a:t>
            </a:r>
          </a:p>
          <a:p>
            <a:pPr lvl="2" algn="just"/>
            <a:r>
              <a:rPr lang="pt-BR" altLang="pt-BR" dirty="0">
                <a:sym typeface="Symbol" pitchFamily="18" charset="2"/>
              </a:rPr>
              <a:t>Quanto maior o valor de </a:t>
            </a:r>
            <a:r>
              <a:rPr lang="pt-BR" altLang="pt-BR" i="1" baseline="-25000" dirty="0">
                <a:sym typeface="Symbol" pitchFamily="18" charset="2"/>
              </a:rPr>
              <a:t>x</a:t>
            </a:r>
            <a:r>
              <a:rPr lang="pt-BR" altLang="pt-BR" i="1" dirty="0">
                <a:solidFill>
                  <a:srgbClr val="800000"/>
                </a:solidFill>
                <a:sym typeface="Symbol" pitchFamily="18" charset="2"/>
              </a:rPr>
              <a:t> </a:t>
            </a:r>
            <a:r>
              <a:rPr lang="pt-BR" altLang="pt-BR" dirty="0">
                <a:sym typeface="Symbol" pitchFamily="18" charset="2"/>
              </a:rPr>
              <a:t>, maior a dependência.</a:t>
            </a:r>
          </a:p>
          <a:p>
            <a:pPr lvl="1" algn="just"/>
            <a:r>
              <a:rPr lang="pt-BR" altLang="pt-BR" dirty="0">
                <a:solidFill>
                  <a:srgbClr val="800000"/>
                </a:solidFill>
                <a:sym typeface="Symbol" pitchFamily="18" charset="2"/>
              </a:rPr>
              <a:t></a:t>
            </a:r>
            <a:r>
              <a:rPr lang="pt-BR" altLang="pt-BR" i="1" baseline="-25000" dirty="0">
                <a:solidFill>
                  <a:srgbClr val="800000"/>
                </a:solidFill>
                <a:sym typeface="Symbol" pitchFamily="18" charset="2"/>
              </a:rPr>
              <a:t>x</a:t>
            </a:r>
            <a:r>
              <a:rPr lang="pt-BR" altLang="pt-BR" i="1" dirty="0">
                <a:solidFill>
                  <a:srgbClr val="800000"/>
                </a:solidFill>
                <a:sym typeface="Symbol" pitchFamily="18" charset="2"/>
              </a:rPr>
              <a:t> é</a:t>
            </a:r>
            <a:r>
              <a:rPr lang="pt-BR" altLang="pt-BR" dirty="0">
                <a:solidFill>
                  <a:srgbClr val="800000"/>
                </a:solidFill>
                <a:sym typeface="Symbol" pitchFamily="18" charset="2"/>
              </a:rPr>
              <a:t> chamada de função de </a:t>
            </a:r>
            <a:r>
              <a:rPr lang="pt-BR" altLang="pt-BR" dirty="0" err="1">
                <a:solidFill>
                  <a:srgbClr val="800000"/>
                </a:solidFill>
                <a:sym typeface="Symbol" pitchFamily="18" charset="2"/>
              </a:rPr>
              <a:t>autocorrelação</a:t>
            </a:r>
            <a:r>
              <a:rPr lang="pt-BR" altLang="pt-BR" dirty="0">
                <a:solidFill>
                  <a:srgbClr val="800000"/>
                </a:solidFill>
                <a:sym typeface="Symbol" pitchFamily="18" charset="2"/>
              </a:rPr>
              <a:t> de X.</a:t>
            </a:r>
          </a:p>
          <a:p>
            <a:endParaRPr lang="pt-BR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5FA-7C21-40D2-B62C-590AE0F372C4}" type="slidenum">
              <a:rPr lang="pt-BR" altLang="pt-BR"/>
              <a:pPr/>
              <a:t>12</a:t>
            </a:fld>
            <a:endParaRPr lang="pt-BR" altLang="pt-BR"/>
          </a:p>
        </p:txBody>
      </p:sp>
      <p:graphicFrame>
        <p:nvGraphicFramePr>
          <p:cNvPr id="706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885159"/>
              </p:ext>
            </p:extLst>
          </p:nvPr>
        </p:nvGraphicFramePr>
        <p:xfrm>
          <a:off x="899592" y="3140968"/>
          <a:ext cx="7377113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3" name="Equation" r:id="rId3" imgW="2743200" imgH="469800" progId="Equation.3">
                  <p:embed/>
                </p:oleObj>
              </mc:Choice>
              <mc:Fallback>
                <p:oleObj name="Equation" r:id="rId3" imgW="27432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140968"/>
                        <a:ext cx="7377113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5759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Estatísticas de 2ª Ordem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altLang="pt-BR" dirty="0">
                <a:sym typeface="Symbol" pitchFamily="18" charset="2"/>
              </a:rPr>
              <a:t>Quando o processo é </a:t>
            </a:r>
            <a:r>
              <a:rPr lang="pt-BR" altLang="pt-BR" dirty="0">
                <a:solidFill>
                  <a:srgbClr val="000099"/>
                </a:solidFill>
                <a:sym typeface="Symbol" pitchFamily="18" charset="2"/>
              </a:rPr>
              <a:t>estacionário</a:t>
            </a:r>
            <a:r>
              <a:rPr lang="pt-BR" altLang="pt-BR" dirty="0">
                <a:sym typeface="Symbol" pitchFamily="18" charset="2"/>
              </a:rPr>
              <a:t> tem-se que:</a:t>
            </a:r>
          </a:p>
          <a:p>
            <a:pPr>
              <a:buFont typeface="Monotype Sorts" pitchFamily="2" charset="2"/>
              <a:buChar char=" "/>
            </a:pPr>
            <a:r>
              <a:rPr lang="pt-BR" altLang="pt-BR" dirty="0">
                <a:solidFill>
                  <a:srgbClr val="000099"/>
                </a:solidFill>
              </a:rPr>
              <a:t>                                        p(x</a:t>
            </a:r>
            <a:r>
              <a:rPr lang="pt-BR" altLang="pt-BR" baseline="-25000" dirty="0">
                <a:solidFill>
                  <a:srgbClr val="000099"/>
                </a:solidFill>
              </a:rPr>
              <a:t>t1</a:t>
            </a:r>
            <a:r>
              <a:rPr lang="pt-BR" altLang="pt-BR" dirty="0">
                <a:solidFill>
                  <a:srgbClr val="000099"/>
                </a:solidFill>
              </a:rPr>
              <a:t> , x</a:t>
            </a:r>
            <a:r>
              <a:rPr lang="pt-BR" altLang="pt-BR" baseline="-25000" dirty="0">
                <a:solidFill>
                  <a:srgbClr val="000099"/>
                </a:solidFill>
              </a:rPr>
              <a:t>t2</a:t>
            </a:r>
            <a:r>
              <a:rPr lang="pt-BR" altLang="pt-BR" dirty="0">
                <a:solidFill>
                  <a:srgbClr val="000099"/>
                </a:solidFill>
              </a:rPr>
              <a:t>) = p(x</a:t>
            </a:r>
            <a:r>
              <a:rPr lang="pt-BR" altLang="pt-BR" baseline="-25000" dirty="0">
                <a:solidFill>
                  <a:srgbClr val="000099"/>
                </a:solidFill>
              </a:rPr>
              <a:t>t1+</a:t>
            </a:r>
            <a:r>
              <a:rPr lang="pt-BR" altLang="pt-BR" baseline="-25000" dirty="0">
                <a:solidFill>
                  <a:srgbClr val="000099"/>
                </a:solidFill>
                <a:sym typeface="Symbol" pitchFamily="18" charset="2"/>
              </a:rPr>
              <a:t></a:t>
            </a:r>
            <a:r>
              <a:rPr lang="pt-BR" altLang="pt-BR" dirty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pt-BR" altLang="pt-BR" dirty="0">
                <a:solidFill>
                  <a:srgbClr val="000099"/>
                </a:solidFill>
              </a:rPr>
              <a:t>, x</a:t>
            </a:r>
            <a:r>
              <a:rPr lang="pt-BR" altLang="pt-BR" baseline="-25000" dirty="0">
                <a:solidFill>
                  <a:srgbClr val="000099"/>
                </a:solidFill>
              </a:rPr>
              <a:t>t2 +</a:t>
            </a:r>
            <a:r>
              <a:rPr lang="pt-BR" altLang="pt-BR" baseline="-25000" dirty="0">
                <a:solidFill>
                  <a:srgbClr val="000099"/>
                </a:solidFill>
                <a:sym typeface="Symbol" pitchFamily="18" charset="2"/>
              </a:rPr>
              <a:t> </a:t>
            </a:r>
            <a:r>
              <a:rPr lang="pt-BR" altLang="pt-BR" dirty="0">
                <a:solidFill>
                  <a:srgbClr val="000099"/>
                </a:solidFill>
              </a:rPr>
              <a:t>)</a:t>
            </a:r>
          </a:p>
          <a:p>
            <a:pPr marL="342900" lvl="1" indent="-342900">
              <a:buFont typeface="Monotype Sorts" pitchFamily="2" charset="2"/>
              <a:buChar char=" "/>
            </a:pPr>
            <a:r>
              <a:rPr lang="pt-BR" altLang="pt-BR" dirty="0"/>
              <a:t>A propriedade acima indica que </a:t>
            </a:r>
            <a:r>
              <a:rPr lang="pt-BR" altLang="pt-BR" dirty="0">
                <a:sym typeface="Symbol" pitchFamily="18" charset="2"/>
              </a:rPr>
              <a:t></a:t>
            </a:r>
            <a:r>
              <a:rPr lang="pt-BR" altLang="pt-BR" baseline="-25000" dirty="0">
                <a:sym typeface="Symbol" pitchFamily="18" charset="2"/>
              </a:rPr>
              <a:t>x</a:t>
            </a:r>
            <a:r>
              <a:rPr lang="pt-BR" altLang="pt-BR" dirty="0"/>
              <a:t> depende da diferença entre t</a:t>
            </a:r>
            <a:r>
              <a:rPr lang="pt-BR" altLang="pt-BR" baseline="-25000" dirty="0"/>
              <a:t>1</a:t>
            </a:r>
            <a:r>
              <a:rPr lang="pt-BR" altLang="pt-BR" dirty="0"/>
              <a:t> e t</a:t>
            </a:r>
            <a:r>
              <a:rPr lang="pt-BR" altLang="pt-BR" baseline="-25000" dirty="0"/>
              <a:t>2</a:t>
            </a:r>
            <a:r>
              <a:rPr lang="pt-BR" altLang="pt-BR" dirty="0"/>
              <a:t>.  Admitindo </a:t>
            </a:r>
            <a:r>
              <a:rPr lang="pt-BR" altLang="pt-BR" dirty="0">
                <a:sym typeface="Symbol" pitchFamily="18" charset="2"/>
              </a:rPr>
              <a:t> = </a:t>
            </a:r>
            <a:r>
              <a:rPr lang="pt-BR" altLang="pt-BR" dirty="0"/>
              <a:t>t</a:t>
            </a:r>
            <a:r>
              <a:rPr lang="pt-BR" altLang="pt-BR" baseline="-25000" dirty="0"/>
              <a:t>2</a:t>
            </a:r>
            <a:r>
              <a:rPr lang="pt-BR" altLang="pt-BR" dirty="0"/>
              <a:t> - t</a:t>
            </a:r>
            <a:r>
              <a:rPr lang="pt-BR" altLang="pt-BR" baseline="-25000" dirty="0"/>
              <a:t>1</a:t>
            </a:r>
            <a:r>
              <a:rPr lang="pt-BR" altLang="pt-BR" dirty="0"/>
              <a:t>:</a:t>
            </a:r>
          </a:p>
          <a:p>
            <a:pPr>
              <a:buFont typeface="Monotype Sorts" pitchFamily="2" charset="2"/>
              <a:buChar char=" "/>
            </a:pPr>
            <a:endParaRPr lang="pt-BR" altLang="pt-BR" dirty="0">
              <a:solidFill>
                <a:srgbClr val="000099"/>
              </a:solidFill>
            </a:endParaRPr>
          </a:p>
          <a:p>
            <a:pPr>
              <a:buFont typeface="Monotype Sorts" pitchFamily="2" charset="2"/>
              <a:buChar char=" "/>
            </a:pPr>
            <a:endParaRPr lang="pt-BR" altLang="pt-BR" dirty="0">
              <a:solidFill>
                <a:srgbClr val="000099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pt-BR" altLang="pt-BR" dirty="0">
                <a:sym typeface="Monotype Sorts" pitchFamily="2" charset="2"/>
              </a:rPr>
              <a:t> </a:t>
            </a:r>
            <a:r>
              <a:rPr lang="pt-BR" altLang="pt-BR" dirty="0">
                <a:solidFill>
                  <a:srgbClr val="800000"/>
                </a:solidFill>
                <a:sym typeface="Monotype Sorts" pitchFamily="2" charset="2"/>
              </a:rPr>
              <a:t>Potência média total: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pt-BR" altLang="pt-BR" dirty="0">
                <a:sym typeface="Monotype Sorts" pitchFamily="2" charset="2"/>
              </a:rPr>
              <a:t> É calculada para deslocamento nulo, isto é, </a:t>
            </a:r>
            <a:r>
              <a:rPr lang="pt-BR" altLang="pt-BR" dirty="0">
                <a:sym typeface="Symbol" pitchFamily="18" charset="2"/>
              </a:rPr>
              <a:t> = 0.</a:t>
            </a:r>
            <a:endParaRPr lang="pt-BR" altLang="pt-BR" dirty="0">
              <a:sym typeface="Monotype Sorts" pitchFamily="2" charset="2"/>
            </a:endParaRPr>
          </a:p>
          <a:p>
            <a:pPr lvl="1">
              <a:lnSpc>
                <a:spcPct val="120000"/>
              </a:lnSpc>
              <a:buNone/>
            </a:pPr>
            <a:r>
              <a:rPr lang="pt-BR" altLang="pt-BR" dirty="0">
                <a:sym typeface="Symbol" pitchFamily="18" charset="2"/>
              </a:rPr>
              <a:t>                                                </a:t>
            </a:r>
            <a:r>
              <a:rPr lang="pt-BR" altLang="pt-BR" dirty="0">
                <a:solidFill>
                  <a:schemeClr val="accent2"/>
                </a:solidFill>
                <a:sym typeface="Symbol" pitchFamily="18" charset="2"/>
              </a:rPr>
              <a:t></a:t>
            </a:r>
            <a:r>
              <a:rPr lang="pt-BR" altLang="pt-BR" baseline="-25000" dirty="0">
                <a:solidFill>
                  <a:schemeClr val="accent2"/>
                </a:solidFill>
                <a:sym typeface="Symbol" pitchFamily="18" charset="2"/>
              </a:rPr>
              <a:t>x</a:t>
            </a:r>
            <a:r>
              <a:rPr lang="pt-BR" altLang="pt-BR" dirty="0">
                <a:solidFill>
                  <a:schemeClr val="accent2"/>
                </a:solidFill>
                <a:sym typeface="Symbol" pitchFamily="18" charset="2"/>
              </a:rPr>
              <a:t>(0) = E[X</a:t>
            </a:r>
            <a:r>
              <a:rPr lang="pt-BR" altLang="pt-BR" baseline="30000" dirty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pt-BR" altLang="pt-BR" dirty="0">
                <a:solidFill>
                  <a:schemeClr val="accent2"/>
                </a:solidFill>
                <a:sym typeface="Symbol" pitchFamily="18" charset="2"/>
              </a:rPr>
              <a:t>] 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pt-BR" altLang="pt-BR" dirty="0">
                <a:sym typeface="Symbol" pitchFamily="18" charset="2"/>
              </a:rPr>
              <a:t> Ela inclui as componentes AC e DC do sinal.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pt-BR" altLang="pt-BR" dirty="0">
                <a:sym typeface="Symbol" pitchFamily="18" charset="2"/>
              </a:rPr>
              <a:t>Um processo aleatório estacionário é um modelo ideal que não se observa no mundo real.</a:t>
            </a:r>
          </a:p>
          <a:p>
            <a:endParaRPr lang="pt-BR" dirty="0"/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59FA-C9C0-477F-B269-DA019A98B767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58480" name="Line 112"/>
          <p:cNvSpPr>
            <a:spLocks noChangeShapeType="1"/>
          </p:cNvSpPr>
          <p:nvPr/>
        </p:nvSpPr>
        <p:spPr bwMode="auto">
          <a:xfrm>
            <a:off x="3200400" y="6858000"/>
            <a:ext cx="153988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graphicFrame>
        <p:nvGraphicFramePr>
          <p:cNvPr id="58491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491930"/>
              </p:ext>
            </p:extLst>
          </p:nvPr>
        </p:nvGraphicFramePr>
        <p:xfrm>
          <a:off x="2555776" y="2996952"/>
          <a:ext cx="4456113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6" name="Equation" r:id="rId3" imgW="1650960" imgH="190440" progId="Equation.3">
                  <p:embed/>
                </p:oleObj>
              </mc:Choice>
              <mc:Fallback>
                <p:oleObj name="Equation" r:id="rId3" imgW="1650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996952"/>
                        <a:ext cx="4456113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1839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Estatísticas de 2ª Ordem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>
                <a:solidFill>
                  <a:srgbClr val="800000"/>
                </a:solidFill>
              </a:rPr>
              <a:t>OBS:</a:t>
            </a:r>
            <a:endParaRPr lang="pt-BR" altLang="pt-BR" dirty="0"/>
          </a:p>
          <a:p>
            <a:pPr lvl="1"/>
            <a:r>
              <a:rPr lang="pt-BR" altLang="pt-BR" dirty="0"/>
              <a:t> Qualquer processo físico tem um início e um fim.</a:t>
            </a:r>
          </a:p>
          <a:p>
            <a:pPr lvl="1"/>
            <a:r>
              <a:rPr lang="pt-BR" altLang="pt-BR" dirty="0"/>
              <a:t> As estatísticas dependem da origem do tempo.</a:t>
            </a:r>
          </a:p>
          <a:p>
            <a:pPr lvl="1"/>
            <a:r>
              <a:rPr lang="pt-BR" altLang="pt-BR" dirty="0"/>
              <a:t> Portanto um processo estacionário é um modelo ideal.</a:t>
            </a:r>
          </a:p>
          <a:p>
            <a:pPr lvl="1"/>
            <a:r>
              <a:rPr lang="pt-BR" altLang="pt-BR" dirty="0"/>
              <a:t>Define-se dois tipos de processos: </a:t>
            </a:r>
            <a:r>
              <a:rPr lang="pt-BR" altLang="pt-BR" dirty="0">
                <a:solidFill>
                  <a:srgbClr val="800000"/>
                </a:solidFill>
              </a:rPr>
              <a:t>estacionário no sentido amplo e processo </a:t>
            </a:r>
            <a:r>
              <a:rPr lang="pt-BR" altLang="pt-BR" dirty="0" err="1">
                <a:solidFill>
                  <a:srgbClr val="800000"/>
                </a:solidFill>
              </a:rPr>
              <a:t>ergódico</a:t>
            </a:r>
            <a:r>
              <a:rPr lang="pt-BR" altLang="pt-BR" dirty="0">
                <a:solidFill>
                  <a:srgbClr val="800000"/>
                </a:solidFill>
              </a:rPr>
              <a:t>.</a:t>
            </a:r>
            <a:endParaRPr lang="pt-BR" altLang="pt-BR" dirty="0">
              <a:solidFill>
                <a:srgbClr val="800000"/>
              </a:solidFill>
              <a:sym typeface="Monotype Sorts" pitchFamily="2" charset="2"/>
            </a:endParaRPr>
          </a:p>
          <a:p>
            <a:endParaRPr lang="pt-BR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0DCA-4DEA-4F65-B3E5-708E1513C55F}" type="slidenum">
              <a:rPr lang="pt-BR" altLang="pt-BR"/>
              <a:pPr/>
              <a:t>14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87860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Processo estacionário no sentido amplo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dirty="0"/>
              <a:t>Um processo estacionário no sentido amplo considera somente as médias de primeira e segunda ordem.</a:t>
            </a:r>
          </a:p>
          <a:p>
            <a:pPr lvl="1" algn="just"/>
            <a:r>
              <a:rPr lang="pt-BR" altLang="pt-BR" dirty="0">
                <a:sym typeface="Monotype Sorts" pitchFamily="2" charset="2"/>
              </a:rPr>
              <a:t>Ele é estacionário no sentido amplo se:</a:t>
            </a:r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913536"/>
              </p:ext>
            </p:extLst>
          </p:nvPr>
        </p:nvGraphicFramePr>
        <p:xfrm>
          <a:off x="2195736" y="4221088"/>
          <a:ext cx="4459287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2" name="Equation" r:id="rId3" imgW="1651000" imgH="393700" progId="Equation.3">
                  <p:embed/>
                </p:oleObj>
              </mc:Choice>
              <mc:Fallback>
                <p:oleObj name="Equation" r:id="rId3" imgW="16510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221088"/>
                        <a:ext cx="4459287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377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de auto covariância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/>
          </a:bodyPr>
          <a:lstStyle/>
          <a:p>
            <a:r>
              <a:rPr lang="pt-BR" altLang="pt-BR" dirty="0">
                <a:sym typeface="Monotype Sorts" pitchFamily="2" charset="2"/>
              </a:rPr>
              <a:t>Está relacionada com a função de </a:t>
            </a:r>
            <a:r>
              <a:rPr lang="pt-BR" altLang="pt-BR" dirty="0" smtClean="0">
                <a:sym typeface="Monotype Sorts" pitchFamily="2" charset="2"/>
              </a:rPr>
              <a:t>auto correlação.</a:t>
            </a:r>
          </a:p>
          <a:p>
            <a:endParaRPr lang="pt-BR" altLang="pt-BR" dirty="0">
              <a:sym typeface="Monotype Sorts" pitchFamily="2" charset="2"/>
            </a:endParaRPr>
          </a:p>
          <a:p>
            <a:pPr marL="0" indent="0">
              <a:buNone/>
            </a:pPr>
            <a:endParaRPr lang="pt-BR" altLang="pt-BR" dirty="0">
              <a:sym typeface="Monotype Sorts" pitchFamily="2" charset="2"/>
            </a:endParaRPr>
          </a:p>
          <a:p>
            <a:r>
              <a:rPr lang="pt-BR" altLang="pt-BR" dirty="0">
                <a:sym typeface="Monotype Sorts" pitchFamily="2" charset="2"/>
              </a:rPr>
              <a:t>Para processos aleatórios </a:t>
            </a:r>
            <a:r>
              <a:rPr lang="pt-BR" altLang="pt-BR" dirty="0" smtClean="0">
                <a:sym typeface="Monotype Sorts" pitchFamily="2" charset="2"/>
              </a:rPr>
              <a:t>estacionários</a:t>
            </a:r>
          </a:p>
          <a:p>
            <a:pPr marL="0" indent="0">
              <a:buNone/>
            </a:pPr>
            <a:endParaRPr lang="pt-BR" altLang="pt-BR" dirty="0" smtClean="0">
              <a:sym typeface="Monotype Sorts" pitchFamily="2" charset="2"/>
            </a:endParaRPr>
          </a:p>
          <a:p>
            <a:pPr lvl="1"/>
            <a:r>
              <a:rPr lang="pt-BR" altLang="pt-BR" dirty="0">
                <a:solidFill>
                  <a:srgbClr val="800000"/>
                </a:solidFill>
                <a:sym typeface="Monotype Sorts" pitchFamily="2" charset="2"/>
              </a:rPr>
              <a:t>Variância: </a:t>
            </a:r>
            <a:r>
              <a:rPr lang="pt-BR" altLang="pt-BR" dirty="0" err="1">
                <a:solidFill>
                  <a:srgbClr val="800000"/>
                </a:solidFill>
                <a:sym typeface="Monotype Sorts" pitchFamily="2" charset="2"/>
              </a:rPr>
              <a:t>c</a:t>
            </a:r>
            <a:r>
              <a:rPr lang="pt-BR" altLang="pt-BR" baseline="-25000" dirty="0" err="1">
                <a:solidFill>
                  <a:srgbClr val="800000"/>
                </a:solidFill>
                <a:sym typeface="Monotype Sorts" pitchFamily="2" charset="2"/>
              </a:rPr>
              <a:t>x</a:t>
            </a:r>
            <a:r>
              <a:rPr lang="pt-BR" altLang="pt-BR" dirty="0">
                <a:solidFill>
                  <a:srgbClr val="800000"/>
                </a:solidFill>
                <a:sym typeface="Monotype Sorts" pitchFamily="2" charset="2"/>
              </a:rPr>
              <a:t>(0)</a:t>
            </a:r>
          </a:p>
          <a:p>
            <a:pPr lvl="2"/>
            <a:r>
              <a:rPr lang="pt-BR" altLang="pt-BR" dirty="0">
                <a:sym typeface="Monotype Sorts" pitchFamily="2" charset="2"/>
              </a:rPr>
              <a:t> Define a potência AC do processo aleatório:</a:t>
            </a:r>
          </a:p>
          <a:p>
            <a:endParaRPr lang="pt-BR" altLang="pt-BR" dirty="0">
              <a:sym typeface="Monotype Sorts" pitchFamily="2" charset="2"/>
            </a:endParaRPr>
          </a:p>
          <a:p>
            <a:endParaRPr lang="pt-BR" altLang="pt-BR" dirty="0" smtClean="0">
              <a:sym typeface="Monotype Sorts" pitchFamily="2" charset="2"/>
            </a:endParaRPr>
          </a:p>
          <a:p>
            <a:endParaRPr lang="pt-BR" altLang="pt-BR" dirty="0">
              <a:sym typeface="Monotype Sorts" pitchFamily="2" charset="2"/>
            </a:endParaRPr>
          </a:p>
          <a:p>
            <a:endParaRPr lang="pt-BR" altLang="pt-BR" dirty="0" smtClean="0">
              <a:sym typeface="Monotype Sorts" pitchFamily="2" charset="2"/>
            </a:endParaRPr>
          </a:p>
          <a:p>
            <a:endParaRPr lang="pt-BR" altLang="pt-BR" dirty="0">
              <a:sym typeface="Monotype Sorts" pitchFamily="2" charset="2"/>
            </a:endParaRPr>
          </a:p>
          <a:p>
            <a:endParaRPr lang="pt-BR" altLang="pt-BR" dirty="0">
              <a:sym typeface="Monotype Sorts" pitchFamily="2" charset="2"/>
            </a:endParaRPr>
          </a:p>
          <a:p>
            <a:endParaRPr lang="pt-BR" dirty="0"/>
          </a:p>
        </p:txBody>
      </p:sp>
      <p:sp>
        <p:nvSpPr>
          <p:cNvPr id="6" name="Rectangle 223"/>
          <p:cNvSpPr>
            <a:spLocks noChangeArrowheads="1"/>
          </p:cNvSpPr>
          <p:nvPr/>
        </p:nvSpPr>
        <p:spPr bwMode="auto">
          <a:xfrm>
            <a:off x="1043608" y="6441886"/>
            <a:ext cx="4974735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lvl="2">
              <a:buFont typeface="Wingdings" pitchFamily="2" charset="2"/>
              <a:buChar char="ð"/>
            </a:pPr>
            <a:r>
              <a:rPr lang="pt-BR" altLang="pt-BR" sz="2000" dirty="0">
                <a:latin typeface="Arial" pitchFamily="34" charset="0"/>
                <a:sym typeface="Monotype Sorts" pitchFamily="2" charset="2"/>
              </a:rPr>
              <a:t> Desvio Padrão - valor </a:t>
            </a:r>
            <a:r>
              <a:rPr lang="pt-BR" altLang="pt-BR" sz="2000" dirty="0" err="1">
                <a:latin typeface="Arial" pitchFamily="34" charset="0"/>
                <a:sym typeface="Monotype Sorts" pitchFamily="2" charset="2"/>
              </a:rPr>
              <a:t>rms</a:t>
            </a:r>
            <a:r>
              <a:rPr lang="pt-BR" altLang="pt-BR" sz="2000" dirty="0">
                <a:latin typeface="Arial" pitchFamily="34" charset="0"/>
                <a:sym typeface="Monotype Sorts" pitchFamily="2" charset="2"/>
              </a:rPr>
              <a:t>: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230041"/>
              </p:ext>
            </p:extLst>
          </p:nvPr>
        </p:nvGraphicFramePr>
        <p:xfrm>
          <a:off x="179512" y="2276872"/>
          <a:ext cx="592772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36" name="Equation" r:id="rId3" imgW="2197100" imgH="190500" progId="Equation.3">
                  <p:embed/>
                </p:oleObj>
              </mc:Choice>
              <mc:Fallback>
                <p:oleObj name="Equation" r:id="rId3" imgW="2197100" imgH="190500" progId="Equation.3">
                  <p:embed/>
                  <p:pic>
                    <p:nvPicPr>
                      <p:cNvPr id="0" name="Object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276872"/>
                        <a:ext cx="5927725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900644"/>
              </p:ext>
            </p:extLst>
          </p:nvPr>
        </p:nvGraphicFramePr>
        <p:xfrm>
          <a:off x="251520" y="2852936"/>
          <a:ext cx="48006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37" name="Equation" r:id="rId5" imgW="1778000" imgH="190500" progId="Equation.3">
                  <p:embed/>
                </p:oleObj>
              </mc:Choice>
              <mc:Fallback>
                <p:oleObj name="Equation" r:id="rId5" imgW="1778000" imgH="190500" progId="Equation.3">
                  <p:embed/>
                  <p:pic>
                    <p:nvPicPr>
                      <p:cNvPr id="0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852936"/>
                        <a:ext cx="48006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25"/>
          <p:cNvSpPr txBox="1">
            <a:spLocks noChangeArrowheads="1"/>
          </p:cNvSpPr>
          <p:nvPr/>
        </p:nvSpPr>
        <p:spPr bwMode="auto">
          <a:xfrm>
            <a:off x="6809679" y="2132856"/>
            <a:ext cx="1932237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pt-BR" altLang="pt-BR" sz="2000" b="1" dirty="0">
                <a:solidFill>
                  <a:srgbClr val="800000"/>
                </a:solidFill>
                <a:latin typeface="Arial" pitchFamily="34" charset="0"/>
              </a:rPr>
              <a:t>retira-se a</a:t>
            </a:r>
          </a:p>
          <a:p>
            <a:pPr algn="ctr"/>
            <a:r>
              <a:rPr lang="pt-BR" altLang="pt-BR" sz="2000" b="1" dirty="0">
                <a:solidFill>
                  <a:srgbClr val="800000"/>
                </a:solidFill>
                <a:latin typeface="Arial" pitchFamily="34" charset="0"/>
              </a:rPr>
              <a:t>média </a:t>
            </a:r>
            <a:r>
              <a:rPr lang="pt-BR" altLang="pt-BR" sz="2000" dirty="0">
                <a:solidFill>
                  <a:srgbClr val="800000"/>
                </a:solidFill>
                <a:latin typeface="Arial" pitchFamily="34" charset="0"/>
              </a:rPr>
              <a:t>do</a:t>
            </a:r>
            <a:r>
              <a:rPr lang="pt-BR" altLang="pt-BR" sz="2000" b="1" dirty="0">
                <a:solidFill>
                  <a:srgbClr val="800000"/>
                </a:solidFill>
                <a:latin typeface="Arial" pitchFamily="34" charset="0"/>
              </a:rPr>
              <a:t> sinal</a:t>
            </a:r>
          </a:p>
        </p:txBody>
      </p:sp>
      <p:sp>
        <p:nvSpPr>
          <p:cNvPr id="10" name="AutoShape 226"/>
          <p:cNvSpPr>
            <a:spLocks noChangeArrowheads="1"/>
          </p:cNvSpPr>
          <p:nvPr/>
        </p:nvSpPr>
        <p:spPr bwMode="auto">
          <a:xfrm>
            <a:off x="6297836" y="2420194"/>
            <a:ext cx="433387" cy="144462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460575"/>
              </p:ext>
            </p:extLst>
          </p:nvPr>
        </p:nvGraphicFramePr>
        <p:xfrm>
          <a:off x="395536" y="3933056"/>
          <a:ext cx="40814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38" name="Equation" r:id="rId7" imgW="1497950" imgH="215806" progId="Equation.3">
                  <p:embed/>
                </p:oleObj>
              </mc:Choice>
              <mc:Fallback>
                <p:oleObj name="Equation" r:id="rId7" imgW="1497950" imgH="215806" progId="Equation.3">
                  <p:embed/>
                  <p:pic>
                    <p:nvPicPr>
                      <p:cNvPr id="0" name="Object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933056"/>
                        <a:ext cx="40814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423226"/>
              </p:ext>
            </p:extLst>
          </p:nvPr>
        </p:nvGraphicFramePr>
        <p:xfrm>
          <a:off x="1115616" y="5589240"/>
          <a:ext cx="320833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39" name="Equation" r:id="rId9" imgW="1231366" imgH="215806" progId="Equation.3">
                  <p:embed/>
                </p:oleObj>
              </mc:Choice>
              <mc:Fallback>
                <p:oleObj name="Equation" r:id="rId9" imgW="1231366" imgH="215806" progId="Equation.3">
                  <p:embed/>
                  <p:pic>
                    <p:nvPicPr>
                      <p:cNvPr id="0" name="Object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589240"/>
                        <a:ext cx="3208338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229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 </a:t>
            </a:r>
            <a:r>
              <a:rPr lang="pt-BR" dirty="0" err="1" smtClean="0"/>
              <a:t>Ergódicos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altLang="pt-BR" dirty="0">
                <a:sym typeface="Monotype Sorts" pitchFamily="2" charset="2"/>
              </a:rPr>
              <a:t>Todas as funções amostras apresentam as mesmas informações.</a:t>
            </a:r>
          </a:p>
          <a:p>
            <a:pPr lvl="1" algn="just"/>
            <a:r>
              <a:rPr lang="pt-BR" altLang="pt-BR" dirty="0">
                <a:sym typeface="Monotype Sorts" pitchFamily="2" charset="2"/>
              </a:rPr>
              <a:t>Assim, uma única função amostra é suficiente para caracterizar o processo.</a:t>
            </a:r>
          </a:p>
          <a:p>
            <a:pPr algn="just"/>
            <a:r>
              <a:rPr lang="pt-BR" altLang="pt-BR" dirty="0">
                <a:sym typeface="Monotype Sorts" pitchFamily="2" charset="2"/>
              </a:rPr>
              <a:t>Todas as estatísticas são determinadas a partir de uma função amostra.</a:t>
            </a:r>
          </a:p>
          <a:p>
            <a:pPr algn="just"/>
            <a:r>
              <a:rPr lang="pt-BR" altLang="pt-BR" dirty="0">
                <a:solidFill>
                  <a:srgbClr val="800000"/>
                </a:solidFill>
                <a:sym typeface="Monotype Sorts" pitchFamily="2" charset="2"/>
              </a:rPr>
              <a:t>As médias temporais são iguais às médias estatísticas.</a:t>
            </a:r>
          </a:p>
          <a:p>
            <a:endParaRPr lang="pt-BR" dirty="0"/>
          </a:p>
        </p:txBody>
      </p:sp>
      <p:sp>
        <p:nvSpPr>
          <p:cNvPr id="16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DF55-9D6A-4169-BD0B-761AD2E46542}" type="slidenum">
              <a:rPr lang="pt-BR" altLang="pt-BR"/>
              <a:pPr/>
              <a:t>17</a:t>
            </a:fld>
            <a:endParaRPr lang="pt-BR" altLang="pt-BR"/>
          </a:p>
        </p:txBody>
      </p:sp>
      <p:graphicFrame>
        <p:nvGraphicFramePr>
          <p:cNvPr id="788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285628"/>
              </p:ext>
            </p:extLst>
          </p:nvPr>
        </p:nvGraphicFramePr>
        <p:xfrm>
          <a:off x="371475" y="5181600"/>
          <a:ext cx="3667125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2" name="Equation" r:id="rId3" imgW="1358640" imgH="469800" progId="Equation.3">
                  <p:embed/>
                </p:oleObj>
              </mc:Choice>
              <mc:Fallback>
                <p:oleObj name="Equation" r:id="rId3" imgW="13586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5181600"/>
                        <a:ext cx="3667125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735044"/>
              </p:ext>
            </p:extLst>
          </p:nvPr>
        </p:nvGraphicFramePr>
        <p:xfrm>
          <a:off x="4772025" y="5181600"/>
          <a:ext cx="4217988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3" name="Equation" r:id="rId5" imgW="1562040" imgH="469800" progId="Equation.3">
                  <p:embed/>
                </p:oleObj>
              </mc:Choice>
              <mc:Fallback>
                <p:oleObj name="Equation" r:id="rId5" imgW="15620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025" y="5181600"/>
                        <a:ext cx="4217988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8870" name="Group 22"/>
          <p:cNvGrpSpPr>
            <a:grpSpLocks noChangeAspect="1"/>
          </p:cNvGrpSpPr>
          <p:nvPr/>
        </p:nvGrpSpPr>
        <p:grpSpPr bwMode="auto">
          <a:xfrm>
            <a:off x="1905000" y="3284539"/>
            <a:ext cx="5549587" cy="1114478"/>
            <a:chOff x="1790" y="1955"/>
            <a:chExt cx="2240" cy="450"/>
          </a:xfrm>
        </p:grpSpPr>
        <p:sp>
          <p:nvSpPr>
            <p:cNvPr id="78857" name="Freeform 9"/>
            <p:cNvSpPr>
              <a:spLocks noChangeAspect="1"/>
            </p:cNvSpPr>
            <p:nvPr/>
          </p:nvSpPr>
          <p:spPr bwMode="auto">
            <a:xfrm>
              <a:off x="1920" y="2255"/>
              <a:ext cx="1872" cy="150"/>
            </a:xfrm>
            <a:custGeom>
              <a:avLst/>
              <a:gdLst>
                <a:gd name="T0" fmla="*/ 0 w 1909"/>
                <a:gd name="T1" fmla="*/ 269 h 331"/>
                <a:gd name="T2" fmla="*/ 62 w 1909"/>
                <a:gd name="T3" fmla="*/ 269 h 331"/>
                <a:gd name="T4" fmla="*/ 103 w 1909"/>
                <a:gd name="T5" fmla="*/ 207 h 331"/>
                <a:gd name="T6" fmla="*/ 196 w 1909"/>
                <a:gd name="T7" fmla="*/ 114 h 331"/>
                <a:gd name="T8" fmla="*/ 258 w 1909"/>
                <a:gd name="T9" fmla="*/ 93 h 331"/>
                <a:gd name="T10" fmla="*/ 341 w 1909"/>
                <a:gd name="T11" fmla="*/ 0 h 331"/>
                <a:gd name="T12" fmla="*/ 403 w 1909"/>
                <a:gd name="T13" fmla="*/ 31 h 331"/>
                <a:gd name="T14" fmla="*/ 413 w 1909"/>
                <a:gd name="T15" fmla="*/ 62 h 331"/>
                <a:gd name="T16" fmla="*/ 476 w 1909"/>
                <a:gd name="T17" fmla="*/ 72 h 331"/>
                <a:gd name="T18" fmla="*/ 538 w 1909"/>
                <a:gd name="T19" fmla="*/ 176 h 331"/>
                <a:gd name="T20" fmla="*/ 600 w 1909"/>
                <a:gd name="T21" fmla="*/ 248 h 331"/>
                <a:gd name="T22" fmla="*/ 620 w 1909"/>
                <a:gd name="T23" fmla="*/ 279 h 331"/>
                <a:gd name="T24" fmla="*/ 631 w 1909"/>
                <a:gd name="T25" fmla="*/ 310 h 331"/>
                <a:gd name="T26" fmla="*/ 693 w 1909"/>
                <a:gd name="T27" fmla="*/ 331 h 331"/>
                <a:gd name="T28" fmla="*/ 796 w 1909"/>
                <a:gd name="T29" fmla="*/ 289 h 331"/>
                <a:gd name="T30" fmla="*/ 817 w 1909"/>
                <a:gd name="T31" fmla="*/ 258 h 331"/>
                <a:gd name="T32" fmla="*/ 848 w 1909"/>
                <a:gd name="T33" fmla="*/ 238 h 331"/>
                <a:gd name="T34" fmla="*/ 889 w 1909"/>
                <a:gd name="T35" fmla="*/ 196 h 331"/>
                <a:gd name="T36" fmla="*/ 1013 w 1909"/>
                <a:gd name="T37" fmla="*/ 196 h 331"/>
                <a:gd name="T38" fmla="*/ 1127 w 1909"/>
                <a:gd name="T39" fmla="*/ 155 h 331"/>
                <a:gd name="T40" fmla="*/ 1189 w 1909"/>
                <a:gd name="T41" fmla="*/ 196 h 331"/>
                <a:gd name="T42" fmla="*/ 1210 w 1909"/>
                <a:gd name="T43" fmla="*/ 227 h 331"/>
                <a:gd name="T44" fmla="*/ 1241 w 1909"/>
                <a:gd name="T45" fmla="*/ 238 h 331"/>
                <a:gd name="T46" fmla="*/ 1365 w 1909"/>
                <a:gd name="T47" fmla="*/ 103 h 331"/>
                <a:gd name="T48" fmla="*/ 1375 w 1909"/>
                <a:gd name="T49" fmla="*/ 72 h 331"/>
                <a:gd name="T50" fmla="*/ 1427 w 1909"/>
                <a:gd name="T51" fmla="*/ 114 h 331"/>
                <a:gd name="T52" fmla="*/ 1531 w 1909"/>
                <a:gd name="T53" fmla="*/ 10 h 331"/>
                <a:gd name="T54" fmla="*/ 1603 w 1909"/>
                <a:gd name="T55" fmla="*/ 72 h 331"/>
                <a:gd name="T56" fmla="*/ 1624 w 1909"/>
                <a:gd name="T57" fmla="*/ 134 h 331"/>
                <a:gd name="T58" fmla="*/ 1737 w 1909"/>
                <a:gd name="T59" fmla="*/ 310 h 331"/>
                <a:gd name="T60" fmla="*/ 1841 w 1909"/>
                <a:gd name="T61" fmla="*/ 238 h 331"/>
                <a:gd name="T62" fmla="*/ 1862 w 1909"/>
                <a:gd name="T63" fmla="*/ 207 h 331"/>
                <a:gd name="T64" fmla="*/ 1872 w 1909"/>
                <a:gd name="T65" fmla="*/ 176 h 331"/>
                <a:gd name="T66" fmla="*/ 1903 w 1909"/>
                <a:gd name="T67" fmla="*/ 13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09" h="331">
                  <a:moveTo>
                    <a:pt x="0" y="269"/>
                  </a:moveTo>
                  <a:cubicBezTo>
                    <a:pt x="20" y="276"/>
                    <a:pt x="42" y="289"/>
                    <a:pt x="62" y="269"/>
                  </a:cubicBezTo>
                  <a:cubicBezTo>
                    <a:pt x="80" y="251"/>
                    <a:pt x="103" y="207"/>
                    <a:pt x="103" y="207"/>
                  </a:cubicBezTo>
                  <a:cubicBezTo>
                    <a:pt x="120" y="154"/>
                    <a:pt x="146" y="136"/>
                    <a:pt x="196" y="114"/>
                  </a:cubicBezTo>
                  <a:cubicBezTo>
                    <a:pt x="216" y="105"/>
                    <a:pt x="258" y="93"/>
                    <a:pt x="258" y="93"/>
                  </a:cubicBezTo>
                  <a:cubicBezTo>
                    <a:pt x="329" y="22"/>
                    <a:pt x="304" y="55"/>
                    <a:pt x="341" y="0"/>
                  </a:cubicBezTo>
                  <a:cubicBezTo>
                    <a:pt x="362" y="7"/>
                    <a:pt x="388" y="12"/>
                    <a:pt x="403" y="31"/>
                  </a:cubicBezTo>
                  <a:cubicBezTo>
                    <a:pt x="410" y="40"/>
                    <a:pt x="404" y="57"/>
                    <a:pt x="413" y="62"/>
                  </a:cubicBezTo>
                  <a:cubicBezTo>
                    <a:pt x="432" y="72"/>
                    <a:pt x="455" y="69"/>
                    <a:pt x="476" y="72"/>
                  </a:cubicBezTo>
                  <a:cubicBezTo>
                    <a:pt x="499" y="108"/>
                    <a:pt x="512" y="141"/>
                    <a:pt x="538" y="176"/>
                  </a:cubicBezTo>
                  <a:cubicBezTo>
                    <a:pt x="551" y="217"/>
                    <a:pt x="558" y="235"/>
                    <a:pt x="600" y="248"/>
                  </a:cubicBezTo>
                  <a:cubicBezTo>
                    <a:pt x="607" y="258"/>
                    <a:pt x="615" y="268"/>
                    <a:pt x="620" y="279"/>
                  </a:cubicBezTo>
                  <a:cubicBezTo>
                    <a:pt x="625" y="289"/>
                    <a:pt x="622" y="304"/>
                    <a:pt x="631" y="310"/>
                  </a:cubicBezTo>
                  <a:cubicBezTo>
                    <a:pt x="649" y="323"/>
                    <a:pt x="693" y="331"/>
                    <a:pt x="693" y="331"/>
                  </a:cubicBezTo>
                  <a:cubicBezTo>
                    <a:pt x="734" y="321"/>
                    <a:pt x="761" y="313"/>
                    <a:pt x="796" y="289"/>
                  </a:cubicBezTo>
                  <a:cubicBezTo>
                    <a:pt x="803" y="279"/>
                    <a:pt x="808" y="267"/>
                    <a:pt x="817" y="258"/>
                  </a:cubicBezTo>
                  <a:cubicBezTo>
                    <a:pt x="826" y="249"/>
                    <a:pt x="840" y="248"/>
                    <a:pt x="848" y="238"/>
                  </a:cubicBezTo>
                  <a:cubicBezTo>
                    <a:pt x="889" y="187"/>
                    <a:pt x="820" y="221"/>
                    <a:pt x="889" y="196"/>
                  </a:cubicBezTo>
                  <a:cubicBezTo>
                    <a:pt x="937" y="229"/>
                    <a:pt x="950" y="207"/>
                    <a:pt x="1013" y="196"/>
                  </a:cubicBezTo>
                  <a:cubicBezTo>
                    <a:pt x="1060" y="150"/>
                    <a:pt x="1065" y="140"/>
                    <a:pt x="1127" y="155"/>
                  </a:cubicBezTo>
                  <a:cubicBezTo>
                    <a:pt x="1148" y="169"/>
                    <a:pt x="1175" y="175"/>
                    <a:pt x="1189" y="196"/>
                  </a:cubicBezTo>
                  <a:cubicBezTo>
                    <a:pt x="1196" y="206"/>
                    <a:pt x="1200" y="219"/>
                    <a:pt x="1210" y="227"/>
                  </a:cubicBezTo>
                  <a:cubicBezTo>
                    <a:pt x="1219" y="234"/>
                    <a:pt x="1231" y="234"/>
                    <a:pt x="1241" y="238"/>
                  </a:cubicBezTo>
                  <a:cubicBezTo>
                    <a:pt x="1297" y="218"/>
                    <a:pt x="1322" y="146"/>
                    <a:pt x="1365" y="103"/>
                  </a:cubicBezTo>
                  <a:cubicBezTo>
                    <a:pt x="1368" y="93"/>
                    <a:pt x="1365" y="77"/>
                    <a:pt x="1375" y="72"/>
                  </a:cubicBezTo>
                  <a:cubicBezTo>
                    <a:pt x="1399" y="60"/>
                    <a:pt x="1421" y="105"/>
                    <a:pt x="1427" y="114"/>
                  </a:cubicBezTo>
                  <a:cubicBezTo>
                    <a:pt x="1514" y="96"/>
                    <a:pt x="1510" y="91"/>
                    <a:pt x="1531" y="10"/>
                  </a:cubicBezTo>
                  <a:cubicBezTo>
                    <a:pt x="1556" y="27"/>
                    <a:pt x="1587" y="45"/>
                    <a:pt x="1603" y="72"/>
                  </a:cubicBezTo>
                  <a:cubicBezTo>
                    <a:pt x="1614" y="91"/>
                    <a:pt x="1612" y="116"/>
                    <a:pt x="1624" y="134"/>
                  </a:cubicBezTo>
                  <a:cubicBezTo>
                    <a:pt x="1665" y="198"/>
                    <a:pt x="1670" y="264"/>
                    <a:pt x="1737" y="310"/>
                  </a:cubicBezTo>
                  <a:cubicBezTo>
                    <a:pt x="1772" y="287"/>
                    <a:pt x="1805" y="261"/>
                    <a:pt x="1841" y="238"/>
                  </a:cubicBezTo>
                  <a:cubicBezTo>
                    <a:pt x="1848" y="228"/>
                    <a:pt x="1856" y="218"/>
                    <a:pt x="1862" y="207"/>
                  </a:cubicBezTo>
                  <a:cubicBezTo>
                    <a:pt x="1867" y="197"/>
                    <a:pt x="1865" y="185"/>
                    <a:pt x="1872" y="176"/>
                  </a:cubicBezTo>
                  <a:cubicBezTo>
                    <a:pt x="1909" y="129"/>
                    <a:pt x="1903" y="180"/>
                    <a:pt x="1903" y="13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78859" name="Line 11"/>
            <p:cNvSpPr>
              <a:spLocks noChangeAspect="1" noChangeShapeType="1"/>
            </p:cNvSpPr>
            <p:nvPr/>
          </p:nvSpPr>
          <p:spPr bwMode="auto">
            <a:xfrm>
              <a:off x="1920" y="2347"/>
              <a:ext cx="2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78863" name="Text Box 15"/>
            <p:cNvSpPr txBox="1">
              <a:spLocks noChangeAspect="1" noChangeArrowheads="1"/>
            </p:cNvSpPr>
            <p:nvPr/>
          </p:nvSpPr>
          <p:spPr bwMode="auto">
            <a:xfrm>
              <a:off x="1790" y="1955"/>
              <a:ext cx="222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>
                  <a:latin typeface="Arial" pitchFamily="34" charset="0"/>
                </a:rPr>
                <a:t>x(t)</a:t>
              </a:r>
            </a:p>
          </p:txBody>
        </p:sp>
        <p:sp>
          <p:nvSpPr>
            <p:cNvPr id="78865" name="Text Box 17"/>
            <p:cNvSpPr txBox="1">
              <a:spLocks noChangeAspect="1" noChangeArrowheads="1"/>
            </p:cNvSpPr>
            <p:nvPr/>
          </p:nvSpPr>
          <p:spPr bwMode="auto">
            <a:xfrm>
              <a:off x="3926" y="2151"/>
              <a:ext cx="104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/>
                <a:t>t</a:t>
              </a:r>
            </a:p>
          </p:txBody>
        </p:sp>
        <p:sp>
          <p:nvSpPr>
            <p:cNvPr id="78868" name="Line 20"/>
            <p:cNvSpPr>
              <a:spLocks noChangeAspect="1" noChangeShapeType="1"/>
            </p:cNvSpPr>
            <p:nvPr/>
          </p:nvSpPr>
          <p:spPr bwMode="auto">
            <a:xfrm>
              <a:off x="1920" y="2256"/>
              <a:ext cx="187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prstDash val="dash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78869" name="Line 21"/>
            <p:cNvSpPr>
              <a:spLocks noChangeAspect="1" noChangeShapeType="1"/>
            </p:cNvSpPr>
            <p:nvPr/>
          </p:nvSpPr>
          <p:spPr bwMode="auto">
            <a:xfrm>
              <a:off x="1920" y="2304"/>
              <a:ext cx="187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prstDash val="dash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755650" y="4784725"/>
            <a:ext cx="2645574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pt-BR" altLang="pt-BR" sz="2000">
                <a:solidFill>
                  <a:srgbClr val="006600"/>
                </a:solidFill>
                <a:latin typeface="Arial" pitchFamily="34" charset="0"/>
              </a:rPr>
              <a:t>valor médio no tempo</a:t>
            </a:r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4420700" y="4784725"/>
            <a:ext cx="4141175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pt-BR" altLang="pt-BR" sz="2000">
                <a:solidFill>
                  <a:srgbClr val="006600"/>
                </a:solidFill>
                <a:latin typeface="Arial" pitchFamily="34" charset="0"/>
              </a:rPr>
              <a:t>função de autocorrelação temporal</a:t>
            </a:r>
          </a:p>
        </p:txBody>
      </p:sp>
    </p:spTree>
    <p:extLst>
      <p:ext uri="{BB962C8B-B14F-4D97-AF65-F5344CB8AC3E}">
        <p14:creationId xmlns:p14="http://schemas.microsoft.com/office/powerpoint/2010/main" val="2711783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 </a:t>
            </a:r>
            <a:r>
              <a:rPr lang="pt-BR" dirty="0" err="1" smtClean="0"/>
              <a:t>Ergódicos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2692895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As médias temporais são iguais às médias estatísticas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altLang="pt-BR" dirty="0">
                <a:solidFill>
                  <a:srgbClr val="000099"/>
                </a:solidFill>
              </a:rPr>
              <a:t>Em geral, parâmetros tais como: valor </a:t>
            </a:r>
            <a:r>
              <a:rPr lang="pt-BR" altLang="pt-BR" dirty="0" err="1">
                <a:solidFill>
                  <a:srgbClr val="000099"/>
                </a:solidFill>
              </a:rPr>
              <a:t>dc</a:t>
            </a:r>
            <a:r>
              <a:rPr lang="pt-BR" altLang="pt-BR" dirty="0">
                <a:solidFill>
                  <a:srgbClr val="000099"/>
                </a:solidFill>
              </a:rPr>
              <a:t>, valor </a:t>
            </a:r>
            <a:r>
              <a:rPr lang="pt-BR" altLang="pt-BR" dirty="0" err="1">
                <a:solidFill>
                  <a:srgbClr val="000099"/>
                </a:solidFill>
              </a:rPr>
              <a:t>rms</a:t>
            </a:r>
            <a:r>
              <a:rPr lang="pt-BR" altLang="pt-BR" dirty="0">
                <a:solidFill>
                  <a:srgbClr val="000099"/>
                </a:solidFill>
              </a:rPr>
              <a:t>, potência média, são relacionados com um processo </a:t>
            </a:r>
            <a:r>
              <a:rPr lang="pt-BR" altLang="pt-BR" dirty="0" err="1">
                <a:solidFill>
                  <a:srgbClr val="000099"/>
                </a:solidFill>
              </a:rPr>
              <a:t>ergódico</a:t>
            </a:r>
            <a:r>
              <a:rPr lang="pt-BR" altLang="pt-BR" dirty="0">
                <a:solidFill>
                  <a:srgbClr val="000099"/>
                </a:solidFill>
              </a:rPr>
              <a:t>.</a:t>
            </a:r>
            <a:endParaRPr lang="pt-BR" altLang="pt-BR" dirty="0">
              <a:solidFill>
                <a:srgbClr val="000099"/>
              </a:solidFill>
              <a:sym typeface="Monotype Sorts" pitchFamily="2" charset="2"/>
            </a:endParaRPr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821330"/>
              </p:ext>
            </p:extLst>
          </p:nvPr>
        </p:nvGraphicFramePr>
        <p:xfrm>
          <a:off x="2699792" y="2060848"/>
          <a:ext cx="282575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2" name="Equation" r:id="rId3" imgW="1231366" imgH="571252" progId="Equation.3">
                  <p:embed/>
                </p:oleObj>
              </mc:Choice>
              <mc:Fallback>
                <p:oleObj name="Equation" r:id="rId3" imgW="1231366" imgH="57125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060848"/>
                        <a:ext cx="2825750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524304"/>
              </p:ext>
            </p:extLst>
          </p:nvPr>
        </p:nvGraphicFramePr>
        <p:xfrm>
          <a:off x="1259632" y="4221088"/>
          <a:ext cx="68595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3" name="Equation" r:id="rId5" imgW="2921000" imgH="1054100" progId="Equation.3">
                  <p:embed/>
                </p:oleObj>
              </mc:Choice>
              <mc:Fallback>
                <p:oleObj name="Equation" r:id="rId5" imgW="2921000" imgH="1054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221088"/>
                        <a:ext cx="68595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2269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Médias estatísticas de processos conjuntos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/>
              <a:t>Sejam X e Y dois processos aleatórios com </a:t>
            </a:r>
            <a:r>
              <a:rPr lang="pt-BR" altLang="pt-BR" dirty="0" err="1"/>
              <a:t>pdf</a:t>
            </a:r>
            <a:r>
              <a:rPr lang="pt-BR" altLang="pt-BR" dirty="0"/>
              <a:t> conjunta:</a:t>
            </a:r>
          </a:p>
          <a:p>
            <a:pPr>
              <a:buFont typeface="Monotype Sorts" pitchFamily="2" charset="2"/>
              <a:buChar char=" "/>
            </a:pPr>
            <a:r>
              <a:rPr lang="pt-BR" altLang="pt-BR" dirty="0">
                <a:solidFill>
                  <a:srgbClr val="000099"/>
                </a:solidFill>
              </a:rPr>
              <a:t>              </a:t>
            </a:r>
            <a:r>
              <a:rPr lang="pt-BR" altLang="pt-BR" dirty="0"/>
              <a:t>p(x</a:t>
            </a:r>
            <a:r>
              <a:rPr lang="pt-BR" altLang="pt-BR" baseline="-25000" dirty="0"/>
              <a:t>t1</a:t>
            </a:r>
            <a:r>
              <a:rPr lang="pt-BR" altLang="pt-BR" dirty="0"/>
              <a:t> , x</a:t>
            </a:r>
            <a:r>
              <a:rPr lang="pt-BR" altLang="pt-BR" baseline="-25000" dirty="0"/>
              <a:t>t2</a:t>
            </a:r>
            <a:r>
              <a:rPr lang="pt-BR" altLang="pt-BR" dirty="0"/>
              <a:t> , ... </a:t>
            </a:r>
            <a:r>
              <a:rPr lang="pt-BR" altLang="pt-BR" dirty="0" err="1"/>
              <a:t>x</a:t>
            </a:r>
            <a:r>
              <a:rPr lang="pt-BR" altLang="pt-BR" baseline="-25000" dirty="0" err="1"/>
              <a:t>tn</a:t>
            </a:r>
            <a:r>
              <a:rPr lang="pt-BR" altLang="pt-BR" dirty="0"/>
              <a:t> , y</a:t>
            </a:r>
            <a:r>
              <a:rPr lang="pt-BR" altLang="pt-BR" baseline="-25000" dirty="0"/>
              <a:t>t’1 </a:t>
            </a:r>
            <a:r>
              <a:rPr lang="pt-BR" altLang="pt-BR" dirty="0"/>
              <a:t>, y</a:t>
            </a:r>
            <a:r>
              <a:rPr lang="pt-BR" altLang="pt-BR" baseline="-25000" dirty="0"/>
              <a:t>t’2</a:t>
            </a:r>
            <a:r>
              <a:rPr lang="pt-BR" altLang="pt-BR" dirty="0">
                <a:sym typeface="Symbol" pitchFamily="18" charset="2"/>
              </a:rPr>
              <a:t> </a:t>
            </a:r>
            <a:r>
              <a:rPr lang="pt-BR" altLang="pt-BR" dirty="0"/>
              <a:t>, ... </a:t>
            </a:r>
            <a:r>
              <a:rPr lang="pt-BR" altLang="pt-BR" dirty="0" err="1"/>
              <a:t>y</a:t>
            </a:r>
            <a:r>
              <a:rPr lang="pt-BR" altLang="pt-BR" baseline="-25000" dirty="0" err="1"/>
              <a:t>t'm</a:t>
            </a:r>
            <a:r>
              <a:rPr lang="pt-BR" altLang="pt-BR" dirty="0">
                <a:sym typeface="Symbol" pitchFamily="18" charset="2"/>
              </a:rPr>
              <a:t> </a:t>
            </a:r>
            <a:r>
              <a:rPr lang="pt-BR" altLang="pt-BR" dirty="0"/>
              <a:t>)</a:t>
            </a:r>
          </a:p>
          <a:p>
            <a:pPr>
              <a:buFont typeface="Monotype Sorts" pitchFamily="2" charset="2"/>
              <a:buChar char=" "/>
            </a:pPr>
            <a:endParaRPr lang="pt-BR" altLang="pt-BR" dirty="0"/>
          </a:p>
          <a:p>
            <a:pPr lvl="1"/>
            <a:r>
              <a:rPr lang="pt-BR" altLang="pt-BR" dirty="0">
                <a:solidFill>
                  <a:srgbClr val="000099"/>
                </a:solidFill>
              </a:rPr>
              <a:t>Função de correlação cruzada</a:t>
            </a:r>
          </a:p>
          <a:p>
            <a:pPr lvl="1"/>
            <a:endParaRPr lang="pt-BR" altLang="pt-BR" dirty="0">
              <a:solidFill>
                <a:srgbClr val="000099"/>
              </a:solidFill>
            </a:endParaRPr>
          </a:p>
          <a:p>
            <a:pPr lvl="1"/>
            <a:endParaRPr lang="pt-BR" altLang="pt-BR" dirty="0">
              <a:solidFill>
                <a:srgbClr val="000099"/>
              </a:solidFill>
            </a:endParaRPr>
          </a:p>
          <a:p>
            <a:pPr lvl="1"/>
            <a:r>
              <a:rPr lang="pt-BR" altLang="pt-BR" dirty="0">
                <a:solidFill>
                  <a:srgbClr val="000099"/>
                </a:solidFill>
              </a:rPr>
              <a:t>Função de covariância cruzada</a:t>
            </a:r>
            <a:endParaRPr lang="pt-BR" altLang="pt-BR" sz="3600" dirty="0">
              <a:solidFill>
                <a:srgbClr val="000099"/>
              </a:solidFill>
            </a:endParaRPr>
          </a:p>
          <a:p>
            <a:endParaRPr lang="pt-BR" dirty="0"/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3132-329B-46EA-A660-07A74DEC2DF7}" type="slidenum">
              <a:rPr lang="pt-BR" altLang="pt-BR"/>
              <a:pPr/>
              <a:t>19</a:t>
            </a:fld>
            <a:endParaRPr lang="pt-BR" altLang="pt-BR"/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273406"/>
              </p:ext>
            </p:extLst>
          </p:nvPr>
        </p:nvGraphicFramePr>
        <p:xfrm>
          <a:off x="1259632" y="4149080"/>
          <a:ext cx="74390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32" name="Equation" r:id="rId3" imgW="2755800" imgH="469800" progId="Equation.3">
                  <p:embed/>
                </p:oleObj>
              </mc:Choice>
              <mc:Fallback>
                <p:oleObj name="Equation" r:id="rId3" imgW="27558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149080"/>
                        <a:ext cx="743902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449494"/>
              </p:ext>
            </p:extLst>
          </p:nvPr>
        </p:nvGraphicFramePr>
        <p:xfrm>
          <a:off x="1475656" y="6093296"/>
          <a:ext cx="50561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33" name="Equation" r:id="rId5" imgW="1854000" imgH="215640" progId="Equation.3">
                  <p:embed/>
                </p:oleObj>
              </mc:Choice>
              <mc:Fallback>
                <p:oleObj name="Equation" r:id="rId5" imgW="18540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6093296"/>
                        <a:ext cx="5056187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183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Agenda - 1º semestre 2020</a:t>
            </a:r>
            <a:endParaRPr lang="pt-BR" sz="4000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437804"/>
              </p:ext>
            </p:extLst>
          </p:nvPr>
        </p:nvGraphicFramePr>
        <p:xfrm>
          <a:off x="611560" y="1196752"/>
          <a:ext cx="8136905" cy="5232070"/>
        </p:xfrm>
        <a:graphic>
          <a:graphicData uri="http://schemas.openxmlformats.org/drawingml/2006/table">
            <a:tbl>
              <a:tblPr/>
              <a:tblGrid>
                <a:gridCol w="621832"/>
                <a:gridCol w="996985"/>
                <a:gridCol w="6518088"/>
              </a:tblGrid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Aula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Data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Assunto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Batang" charset="-127"/>
                          <a:cs typeface="Times New Roman" pitchFamily="18" charset="0"/>
                        </a:rPr>
                        <a:t>Teoria da Probabilidade e Processos Aleatórios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Batang" charset="-127"/>
                          <a:cs typeface="Times New Roman" pitchFamily="18" charset="0"/>
                        </a:rPr>
                        <a:t>Ruído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5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2"/>
          <p:cNvSpPr>
            <a:spLocks noGrp="1"/>
          </p:cNvSpPr>
          <p:nvPr>
            <p:ph type="sldNum" sz="quarter" idx="11"/>
          </p:nvPr>
        </p:nvSpPr>
        <p:spPr>
          <a:xfrm>
            <a:off x="3783285" y="6356350"/>
            <a:ext cx="2895600" cy="365125"/>
          </a:xfrm>
        </p:spPr>
        <p:txBody>
          <a:bodyPr/>
          <a:lstStyle/>
          <a:p>
            <a:fld id="{9BB84DA1-0CA3-486D-B977-7D890446E245}" type="slidenum">
              <a:rPr lang="pt-BR" altLang="pt-BR"/>
              <a:pPr/>
              <a:t>20</a:t>
            </a:fld>
            <a:endParaRPr lang="pt-BR" altLang="pt-BR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852399"/>
              </p:ext>
            </p:extLst>
          </p:nvPr>
        </p:nvGraphicFramePr>
        <p:xfrm>
          <a:off x="2206898" y="4079007"/>
          <a:ext cx="34925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61" name="Equation" r:id="rId3" imgW="1282680" imgH="215640" progId="Equation.3">
                  <p:embed/>
                </p:oleObj>
              </mc:Choice>
              <mc:Fallback>
                <p:oleObj name="Equation" r:id="rId3" imgW="1282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898" y="4079007"/>
                        <a:ext cx="349250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984151"/>
              </p:ext>
            </p:extLst>
          </p:nvPr>
        </p:nvGraphicFramePr>
        <p:xfrm>
          <a:off x="2206898" y="5298207"/>
          <a:ext cx="5605462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62" name="Equation" r:id="rId5" imgW="2057400" imgH="215640" progId="Equation.3">
                  <p:embed/>
                </p:oleObj>
              </mc:Choice>
              <mc:Fallback>
                <p:oleObj name="Equation" r:id="rId5" imgW="2057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898" y="5298207"/>
                        <a:ext cx="5605462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1" name="AutoShape 5"/>
          <p:cNvSpPr>
            <a:spLocks noChangeArrowheads="1"/>
          </p:cNvSpPr>
          <p:nvPr/>
        </p:nvSpPr>
        <p:spPr bwMode="auto">
          <a:xfrm>
            <a:off x="1054621" y="5445224"/>
            <a:ext cx="878632" cy="389908"/>
          </a:xfrm>
          <a:prstGeom prst="rightArrow">
            <a:avLst>
              <a:gd name="adj1" fmla="val 50000"/>
              <a:gd name="adj2" fmla="val 112821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pt-BR"/>
          </a:p>
        </p:txBody>
      </p:sp>
      <p:graphicFrame>
        <p:nvGraphicFramePr>
          <p:cNvPr id="911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139079"/>
              </p:ext>
            </p:extLst>
          </p:nvPr>
        </p:nvGraphicFramePr>
        <p:xfrm>
          <a:off x="354013" y="2274019"/>
          <a:ext cx="856932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63" name="Equation" r:id="rId7" imgW="3174840" imgH="190440" progId="Equation.3">
                  <p:embed/>
                </p:oleObj>
              </mc:Choice>
              <mc:Fallback>
                <p:oleObj name="Equation" r:id="rId7" imgW="31748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2274019"/>
                        <a:ext cx="8569325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17463" y="1512019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ECFF"/>
                    </a:gs>
                    <a:gs pos="50000">
                      <a:srgbClr val="CCECFF">
                        <a:gamma/>
                        <a:tint val="10196"/>
                        <a:invGamma/>
                      </a:srgbClr>
                    </a:gs>
                    <a:gs pos="100000">
                      <a:srgbClr val="CCE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2000" b="1">
                <a:solidFill>
                  <a:srgbClr val="000099"/>
                </a:solidFill>
                <a:latin typeface="Arial" pitchFamily="34" charset="0"/>
              </a:defRPr>
            </a:lvl1pPr>
            <a:lvl2pPr algn="ctr">
              <a:defRPr sz="2000" b="1">
                <a:solidFill>
                  <a:srgbClr val="000099"/>
                </a:solidFill>
                <a:latin typeface="Arial" pitchFamily="34" charset="0"/>
              </a:defRPr>
            </a:lvl2pPr>
            <a:lvl3pPr algn="ctr">
              <a:defRPr sz="2000" b="1">
                <a:solidFill>
                  <a:srgbClr val="000099"/>
                </a:solidFill>
                <a:latin typeface="Arial" pitchFamily="34" charset="0"/>
              </a:defRPr>
            </a:lvl3pPr>
            <a:lvl4pPr algn="ctr">
              <a:defRPr sz="2000" b="1">
                <a:solidFill>
                  <a:srgbClr val="000099"/>
                </a:solidFill>
                <a:latin typeface="Arial" pitchFamily="34" charset="0"/>
              </a:defRPr>
            </a:lvl4pPr>
            <a:lvl5pPr algn="ctr">
              <a:defRPr sz="2000" b="1">
                <a:solidFill>
                  <a:srgbClr val="000099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itchFamily="34" charset="0"/>
              </a:defRPr>
            </a:lvl9pPr>
          </a:lstStyle>
          <a:p>
            <a:r>
              <a:rPr lang="pt-BR" altLang="pt-BR" b="0"/>
              <a:t>Processos aleatórios independentes</a:t>
            </a:r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17463" y="3112219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ECFF"/>
                    </a:gs>
                    <a:gs pos="50000">
                      <a:srgbClr val="CCECFF">
                        <a:gamma/>
                        <a:tint val="10196"/>
                        <a:invGamma/>
                      </a:srgbClr>
                    </a:gs>
                    <a:gs pos="100000">
                      <a:srgbClr val="CCE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2000" b="1">
                <a:solidFill>
                  <a:srgbClr val="000099"/>
                </a:solidFill>
                <a:latin typeface="Arial" pitchFamily="34" charset="0"/>
              </a:defRPr>
            </a:lvl1pPr>
            <a:lvl2pPr algn="ctr">
              <a:defRPr sz="2000" b="1">
                <a:solidFill>
                  <a:srgbClr val="000099"/>
                </a:solidFill>
                <a:latin typeface="Arial" pitchFamily="34" charset="0"/>
              </a:defRPr>
            </a:lvl2pPr>
            <a:lvl3pPr algn="ctr">
              <a:defRPr sz="2000" b="1">
                <a:solidFill>
                  <a:srgbClr val="000099"/>
                </a:solidFill>
                <a:latin typeface="Arial" pitchFamily="34" charset="0"/>
              </a:defRPr>
            </a:lvl3pPr>
            <a:lvl4pPr algn="ctr">
              <a:defRPr sz="2000" b="1">
                <a:solidFill>
                  <a:srgbClr val="000099"/>
                </a:solidFill>
                <a:latin typeface="Arial" pitchFamily="34" charset="0"/>
              </a:defRPr>
            </a:lvl4pPr>
            <a:lvl5pPr algn="ctr">
              <a:defRPr sz="2000" b="1">
                <a:solidFill>
                  <a:srgbClr val="000099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itchFamily="34" charset="0"/>
              </a:defRPr>
            </a:lvl9pPr>
          </a:lstStyle>
          <a:p>
            <a:r>
              <a:rPr lang="pt-BR" altLang="pt-BR" b="0"/>
              <a:t>Processos aleatórios descorrelacionados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2311673" y="6128469"/>
            <a:ext cx="4655996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pt-BR" altLang="pt-BR" sz="2000">
                <a:solidFill>
                  <a:srgbClr val="800000"/>
                </a:solidFill>
                <a:latin typeface="Arial" pitchFamily="34" charset="0"/>
              </a:rPr>
              <a:t>A função de covariância cruzada é nula</a:t>
            </a:r>
          </a:p>
        </p:txBody>
      </p:sp>
      <p:sp>
        <p:nvSpPr>
          <p:cNvPr id="11" name="Título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Médias estatísticas de processos conjuntos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593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Densidade Espectral de Potência</a:t>
            </a:r>
            <a:endParaRPr lang="pt-BR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48498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altLang="pt-BR" dirty="0"/>
              <a:t>Um processo aleatório é um sinal de energia infinita, portanto ele não apresenta transformada de Fourier.</a:t>
            </a:r>
          </a:p>
          <a:p>
            <a:pPr algn="just"/>
            <a:r>
              <a:rPr lang="pt-BR" altLang="pt-BR" dirty="0"/>
              <a:t>A característica Espectral é obtida através da função de sua </a:t>
            </a:r>
            <a:r>
              <a:rPr lang="pt-BR" altLang="pt-BR" dirty="0" err="1"/>
              <a:t>autocorrelação</a:t>
            </a:r>
            <a:r>
              <a:rPr lang="pt-BR" altLang="pt-BR" dirty="0"/>
              <a:t>.</a:t>
            </a:r>
          </a:p>
          <a:p>
            <a:pPr algn="just"/>
            <a:r>
              <a:rPr lang="pt-BR" altLang="pt-BR" dirty="0"/>
              <a:t>O teorema de </a:t>
            </a:r>
            <a:r>
              <a:rPr lang="pt-BR" altLang="pt-BR" dirty="0" err="1"/>
              <a:t>Wiener-Kinchine</a:t>
            </a:r>
            <a:r>
              <a:rPr lang="pt-BR" altLang="pt-BR" dirty="0"/>
              <a:t> estabelece que:</a:t>
            </a:r>
          </a:p>
          <a:p>
            <a:pPr lvl="1" algn="just"/>
            <a:r>
              <a:rPr lang="pt-BR" altLang="pt-BR" dirty="0">
                <a:solidFill>
                  <a:srgbClr val="800000"/>
                </a:solidFill>
              </a:rPr>
              <a:t>A transformada de Fourier da função de </a:t>
            </a:r>
            <a:r>
              <a:rPr lang="pt-BR" altLang="pt-BR" dirty="0" err="1">
                <a:solidFill>
                  <a:srgbClr val="800000"/>
                </a:solidFill>
              </a:rPr>
              <a:t>autocorrelação</a:t>
            </a:r>
            <a:r>
              <a:rPr lang="pt-BR" altLang="pt-BR" dirty="0">
                <a:solidFill>
                  <a:srgbClr val="800000"/>
                </a:solidFill>
              </a:rPr>
              <a:t> fornece </a:t>
            </a:r>
            <a:r>
              <a:rPr lang="pt-BR" altLang="pt-BR" dirty="0" smtClean="0">
                <a:solidFill>
                  <a:srgbClr val="800000"/>
                </a:solidFill>
              </a:rPr>
              <a:t>a </a:t>
            </a:r>
            <a:r>
              <a:rPr lang="pt-BR" altLang="pt-BR" dirty="0" smtClean="0">
                <a:solidFill>
                  <a:srgbClr val="000099"/>
                </a:solidFill>
              </a:rPr>
              <a:t>densidade espectral de potência</a:t>
            </a:r>
            <a:r>
              <a:rPr lang="pt-BR" altLang="pt-BR" dirty="0" smtClean="0">
                <a:solidFill>
                  <a:srgbClr val="800000"/>
                </a:solidFill>
              </a:rPr>
              <a:t> média </a:t>
            </a:r>
            <a:r>
              <a:rPr lang="pt-BR" altLang="pt-BR" dirty="0">
                <a:solidFill>
                  <a:srgbClr val="800000"/>
                </a:solidFill>
              </a:rPr>
              <a:t>de um processo aleatório.</a:t>
            </a:r>
            <a:endParaRPr lang="pt-BR" altLang="pt-BR" dirty="0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3030-292B-4F37-8795-AF4CFEDB1710}" type="slidenum">
              <a:rPr lang="pt-BR" altLang="pt-BR"/>
              <a:pPr/>
              <a:t>21</a:t>
            </a:fld>
            <a:endParaRPr lang="pt-BR" altLang="pt-BR"/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156586"/>
              </p:ext>
            </p:extLst>
          </p:nvPr>
        </p:nvGraphicFramePr>
        <p:xfrm>
          <a:off x="683568" y="5157192"/>
          <a:ext cx="781685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5" name="Equation" r:id="rId3" imgW="2895480" imgH="469800" progId="Equation.3">
                  <p:embed/>
                </p:oleObj>
              </mc:Choice>
              <mc:Fallback>
                <p:oleObj name="Equation" r:id="rId3" imgW="28954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157192"/>
                        <a:ext cx="781685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9987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434C0E-66B9-4BC3-BC7F-195CC7D491E6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3573190"/>
            <a:ext cx="9144000" cy="3240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v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t-BR" altLang="pt-BR" b="0" dirty="0">
                <a:sym typeface="Monotype Sorts" pitchFamily="2" charset="2"/>
              </a:rPr>
              <a:t>Observações:</a:t>
            </a:r>
          </a:p>
          <a:p>
            <a:pPr lvl="1"/>
            <a:r>
              <a:rPr lang="pt-BR" altLang="pt-BR" b="0" dirty="0">
                <a:sym typeface="Symbol" pitchFamily="18" charset="2"/>
              </a:rPr>
              <a:t> </a:t>
            </a:r>
            <a:r>
              <a:rPr lang="pt-BR" altLang="pt-BR" b="0" baseline="-25000" dirty="0">
                <a:sym typeface="Symbol" pitchFamily="18" charset="2"/>
              </a:rPr>
              <a:t>x</a:t>
            </a:r>
            <a:r>
              <a:rPr lang="pt-BR" altLang="pt-BR" b="0" dirty="0">
                <a:sym typeface="Symbol" pitchFamily="18" charset="2"/>
              </a:rPr>
              <a:t>(F)  0 (é real e par)</a:t>
            </a:r>
          </a:p>
          <a:p>
            <a:pPr lvl="1"/>
            <a:r>
              <a:rPr lang="pt-BR" altLang="pt-BR" b="0" dirty="0">
                <a:sym typeface="Monotype Sorts" pitchFamily="2" charset="2"/>
              </a:rPr>
              <a:t> A potência média total é calculada  pela área sob </a:t>
            </a:r>
            <a:r>
              <a:rPr lang="pt-BR" altLang="pt-BR" b="0" dirty="0">
                <a:sym typeface="Symbol" pitchFamily="18" charset="2"/>
              </a:rPr>
              <a:t></a:t>
            </a:r>
            <a:r>
              <a:rPr lang="pt-BR" altLang="pt-BR" b="0" baseline="-25000" dirty="0">
                <a:sym typeface="Symbol" pitchFamily="18" charset="2"/>
              </a:rPr>
              <a:t>x</a:t>
            </a:r>
            <a:r>
              <a:rPr lang="pt-BR" altLang="pt-BR" b="0" dirty="0">
                <a:sym typeface="Symbol" pitchFamily="18" charset="2"/>
              </a:rPr>
              <a:t>(F).</a:t>
            </a:r>
          </a:p>
          <a:p>
            <a:pPr lvl="1"/>
            <a:r>
              <a:rPr lang="pt-BR" altLang="pt-BR" b="0" dirty="0">
                <a:sym typeface="Symbol" pitchFamily="18" charset="2"/>
              </a:rPr>
              <a:t> </a:t>
            </a:r>
            <a:r>
              <a:rPr lang="pt-BR" altLang="pt-BR" b="0" baseline="-25000" dirty="0">
                <a:sym typeface="Symbol" pitchFamily="18" charset="2"/>
              </a:rPr>
              <a:t>x</a:t>
            </a:r>
            <a:r>
              <a:rPr lang="pt-BR" altLang="pt-BR" b="0" dirty="0">
                <a:sym typeface="Symbol" pitchFamily="18" charset="2"/>
              </a:rPr>
              <a:t>(F) representa a distribuição da potência em função da frequência.</a:t>
            </a:r>
          </a:p>
          <a:p>
            <a:pPr lvl="1"/>
            <a:r>
              <a:rPr lang="pt-BR" altLang="pt-BR" b="0" dirty="0">
                <a:sym typeface="Symbol" pitchFamily="18" charset="2"/>
              </a:rPr>
              <a:t> Assim: </a:t>
            </a:r>
          </a:p>
          <a:p>
            <a:pPr lvl="2"/>
            <a:r>
              <a:rPr lang="pt-BR" altLang="pt-BR" b="0" dirty="0">
                <a:sym typeface="Symbol" pitchFamily="18" charset="2"/>
              </a:rPr>
              <a:t> </a:t>
            </a:r>
            <a:r>
              <a:rPr lang="pt-BR" altLang="pt-BR" b="0" baseline="-25000" dirty="0">
                <a:sym typeface="Symbol" pitchFamily="18" charset="2"/>
              </a:rPr>
              <a:t>x</a:t>
            </a:r>
            <a:r>
              <a:rPr lang="pt-BR" altLang="pt-BR" b="0" dirty="0">
                <a:sym typeface="Symbol" pitchFamily="18" charset="2"/>
              </a:rPr>
              <a:t>(F) e denominado de </a:t>
            </a:r>
            <a:r>
              <a:rPr lang="pt-BR" altLang="pt-BR" b="0" dirty="0" smtClean="0">
                <a:solidFill>
                  <a:srgbClr val="800000"/>
                </a:solidFill>
                <a:sym typeface="Symbol" pitchFamily="18" charset="2"/>
              </a:rPr>
              <a:t>densidade espectral </a:t>
            </a:r>
            <a:r>
              <a:rPr lang="pt-BR" altLang="pt-BR" b="0" dirty="0">
                <a:solidFill>
                  <a:srgbClr val="800000"/>
                </a:solidFill>
                <a:sym typeface="Symbol" pitchFamily="18" charset="2"/>
              </a:rPr>
              <a:t>de potência</a:t>
            </a:r>
            <a:r>
              <a:rPr lang="pt-BR" altLang="pt-BR" b="0" dirty="0">
                <a:sym typeface="Symbol" pitchFamily="18" charset="2"/>
              </a:rPr>
              <a:t>.</a:t>
            </a:r>
          </a:p>
        </p:txBody>
      </p:sp>
      <p:graphicFrame>
        <p:nvGraphicFramePr>
          <p:cNvPr id="993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115448"/>
              </p:ext>
            </p:extLst>
          </p:nvPr>
        </p:nvGraphicFramePr>
        <p:xfrm>
          <a:off x="2438400" y="2157140"/>
          <a:ext cx="4456113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199" name="Equation" r:id="rId3" imgW="1650960" imgH="469800" progId="Equation.3">
                  <p:embed/>
                </p:oleObj>
              </mc:Choice>
              <mc:Fallback>
                <p:oleObj name="Equation" r:id="rId3" imgW="16509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157140"/>
                        <a:ext cx="4456113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1368152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r>
              <a:rPr lang="pt-BR" altLang="pt-BR" sz="2000">
                <a:latin typeface="Arial" pitchFamily="34" charset="0"/>
              </a:rPr>
              <a:t>No instante </a:t>
            </a:r>
            <a:r>
              <a:rPr lang="pt-BR" altLang="pt-BR" sz="2000">
                <a:latin typeface="Arial" pitchFamily="34" charset="0"/>
                <a:sym typeface="Symbol" pitchFamily="18" charset="2"/>
              </a:rPr>
              <a:t> = 0</a:t>
            </a:r>
            <a:endParaRPr lang="pt-BR" altLang="pt-BR" sz="200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Densidade Espectral de Potência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9735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Significado físico da função de auto correlação</a:t>
            </a:r>
            <a:endParaRPr lang="pt-BR" sz="3600" dirty="0"/>
          </a:p>
        </p:txBody>
      </p:sp>
      <p:sp>
        <p:nvSpPr>
          <p:cNvPr id="3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AD82-0A96-484E-BF8A-2AB569AB3D50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65602" name="Rectangle 6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16832"/>
            <a:ext cx="9144000" cy="9890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pt-BR" altLang="pt-BR" dirty="0"/>
              <a:t>É a medida mais significativa na análise de sinais aleatórios.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pt-BR" altLang="pt-BR" dirty="0"/>
              <a:t>Ela mede a rapidez das variações dos sinais.</a:t>
            </a:r>
          </a:p>
        </p:txBody>
      </p:sp>
      <p:grpSp>
        <p:nvGrpSpPr>
          <p:cNvPr id="65622" name="Group 86"/>
          <p:cNvGrpSpPr>
            <a:grpSpLocks/>
          </p:cNvGrpSpPr>
          <p:nvPr/>
        </p:nvGrpSpPr>
        <p:grpSpPr bwMode="auto">
          <a:xfrm>
            <a:off x="4038600" y="4262263"/>
            <a:ext cx="4964113" cy="2551113"/>
            <a:chOff x="2544" y="2448"/>
            <a:chExt cx="3127" cy="1607"/>
          </a:xfrm>
        </p:grpSpPr>
        <p:sp>
          <p:nvSpPr>
            <p:cNvPr id="65576" name="Text Box 40"/>
            <p:cNvSpPr txBox="1">
              <a:spLocks noChangeAspect="1" noChangeArrowheads="1"/>
            </p:cNvSpPr>
            <p:nvPr/>
          </p:nvSpPr>
          <p:spPr bwMode="auto">
            <a:xfrm>
              <a:off x="3928" y="2448"/>
              <a:ext cx="41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 b="1">
                  <a:latin typeface="Arial" pitchFamily="34" charset="0"/>
                  <a:sym typeface="Symbol" pitchFamily="18" charset="2"/>
                </a:rPr>
                <a:t></a:t>
              </a:r>
              <a:r>
                <a:rPr lang="pt-BR" altLang="pt-BR" sz="2000" b="1" baseline="-25000">
                  <a:latin typeface="Arial" pitchFamily="34" charset="0"/>
                  <a:sym typeface="Symbol" pitchFamily="18" charset="2"/>
                </a:rPr>
                <a:t>x</a:t>
              </a:r>
              <a:r>
                <a:rPr lang="pt-BR" altLang="pt-BR" sz="2000" b="1">
                  <a:latin typeface="Arial" pitchFamily="34" charset="0"/>
                  <a:sym typeface="Symbol" pitchFamily="18" charset="2"/>
                </a:rPr>
                <a:t>()</a:t>
              </a:r>
              <a:endParaRPr lang="pt-BR" altLang="pt-BR" sz="2000">
                <a:latin typeface="Arial" pitchFamily="34" charset="0"/>
              </a:endParaRPr>
            </a:p>
          </p:txBody>
        </p:sp>
        <p:sp>
          <p:nvSpPr>
            <p:cNvPr id="65577" name="Text Box 41"/>
            <p:cNvSpPr txBox="1">
              <a:spLocks noChangeAspect="1" noChangeArrowheads="1"/>
            </p:cNvSpPr>
            <p:nvPr/>
          </p:nvSpPr>
          <p:spPr bwMode="auto">
            <a:xfrm>
              <a:off x="5264" y="3778"/>
              <a:ext cx="1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b="1">
                  <a:sym typeface="Symbol" pitchFamily="18" charset="2"/>
                </a:rPr>
                <a:t></a:t>
              </a:r>
              <a:endParaRPr lang="pt-BR" altLang="pt-BR">
                <a:sym typeface="Symbol" pitchFamily="18" charset="2"/>
              </a:endParaRPr>
            </a:p>
          </p:txBody>
        </p:sp>
        <p:sp>
          <p:nvSpPr>
            <p:cNvPr id="65580" name="Freeform 44"/>
            <p:cNvSpPr>
              <a:spLocks noChangeAspect="1"/>
            </p:cNvSpPr>
            <p:nvPr/>
          </p:nvSpPr>
          <p:spPr bwMode="auto">
            <a:xfrm>
              <a:off x="3915" y="2948"/>
              <a:ext cx="1163" cy="969"/>
            </a:xfrm>
            <a:custGeom>
              <a:avLst/>
              <a:gdLst>
                <a:gd name="T0" fmla="*/ 0 w 1344"/>
                <a:gd name="T1" fmla="*/ 0 h 672"/>
                <a:gd name="T2" fmla="*/ 576 w 1344"/>
                <a:gd name="T3" fmla="*/ 480 h 672"/>
                <a:gd name="T4" fmla="*/ 1344 w 1344"/>
                <a:gd name="T5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4" h="672">
                  <a:moveTo>
                    <a:pt x="0" y="0"/>
                  </a:moveTo>
                  <a:cubicBezTo>
                    <a:pt x="176" y="184"/>
                    <a:pt x="352" y="368"/>
                    <a:pt x="576" y="480"/>
                  </a:cubicBezTo>
                  <a:cubicBezTo>
                    <a:pt x="800" y="592"/>
                    <a:pt x="1072" y="632"/>
                    <a:pt x="1344" y="672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65581" name="Freeform 45"/>
            <p:cNvSpPr>
              <a:spLocks noChangeAspect="1"/>
            </p:cNvSpPr>
            <p:nvPr/>
          </p:nvSpPr>
          <p:spPr bwMode="auto">
            <a:xfrm>
              <a:off x="3915" y="2948"/>
              <a:ext cx="790" cy="969"/>
            </a:xfrm>
            <a:custGeom>
              <a:avLst/>
              <a:gdLst>
                <a:gd name="T0" fmla="*/ 0 w 912"/>
                <a:gd name="T1" fmla="*/ 0 h 672"/>
                <a:gd name="T2" fmla="*/ 336 w 912"/>
                <a:gd name="T3" fmla="*/ 528 h 672"/>
                <a:gd name="T4" fmla="*/ 912 w 912"/>
                <a:gd name="T5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2" h="672">
                  <a:moveTo>
                    <a:pt x="0" y="0"/>
                  </a:moveTo>
                  <a:cubicBezTo>
                    <a:pt x="92" y="208"/>
                    <a:pt x="184" y="416"/>
                    <a:pt x="336" y="528"/>
                  </a:cubicBezTo>
                  <a:cubicBezTo>
                    <a:pt x="488" y="640"/>
                    <a:pt x="700" y="656"/>
                    <a:pt x="912" y="672"/>
                  </a:cubicBezTo>
                </a:path>
              </a:pathLst>
            </a:custGeom>
            <a:noFill/>
            <a:ln w="28575" cap="flat" cmpd="sng">
              <a:solidFill>
                <a:srgbClr val="0066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65582" name="Freeform 46"/>
            <p:cNvSpPr>
              <a:spLocks noChangeAspect="1"/>
            </p:cNvSpPr>
            <p:nvPr/>
          </p:nvSpPr>
          <p:spPr bwMode="auto">
            <a:xfrm flipH="1">
              <a:off x="2752" y="2948"/>
              <a:ext cx="1163" cy="969"/>
            </a:xfrm>
            <a:custGeom>
              <a:avLst/>
              <a:gdLst>
                <a:gd name="T0" fmla="*/ 0 w 1344"/>
                <a:gd name="T1" fmla="*/ 0 h 672"/>
                <a:gd name="T2" fmla="*/ 576 w 1344"/>
                <a:gd name="T3" fmla="*/ 480 h 672"/>
                <a:gd name="T4" fmla="*/ 1344 w 1344"/>
                <a:gd name="T5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4" h="672">
                  <a:moveTo>
                    <a:pt x="0" y="0"/>
                  </a:moveTo>
                  <a:cubicBezTo>
                    <a:pt x="176" y="184"/>
                    <a:pt x="352" y="368"/>
                    <a:pt x="576" y="480"/>
                  </a:cubicBezTo>
                  <a:cubicBezTo>
                    <a:pt x="800" y="592"/>
                    <a:pt x="1072" y="632"/>
                    <a:pt x="1344" y="672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65583" name="Freeform 47"/>
            <p:cNvSpPr>
              <a:spLocks noChangeAspect="1"/>
            </p:cNvSpPr>
            <p:nvPr/>
          </p:nvSpPr>
          <p:spPr bwMode="auto">
            <a:xfrm flipH="1">
              <a:off x="3125" y="2948"/>
              <a:ext cx="790" cy="969"/>
            </a:xfrm>
            <a:custGeom>
              <a:avLst/>
              <a:gdLst>
                <a:gd name="T0" fmla="*/ 0 w 912"/>
                <a:gd name="T1" fmla="*/ 0 h 672"/>
                <a:gd name="T2" fmla="*/ 336 w 912"/>
                <a:gd name="T3" fmla="*/ 528 h 672"/>
                <a:gd name="T4" fmla="*/ 912 w 912"/>
                <a:gd name="T5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2" h="672">
                  <a:moveTo>
                    <a:pt x="0" y="0"/>
                  </a:moveTo>
                  <a:cubicBezTo>
                    <a:pt x="92" y="208"/>
                    <a:pt x="184" y="416"/>
                    <a:pt x="336" y="528"/>
                  </a:cubicBezTo>
                  <a:cubicBezTo>
                    <a:pt x="488" y="640"/>
                    <a:pt x="700" y="656"/>
                    <a:pt x="912" y="672"/>
                  </a:cubicBezTo>
                </a:path>
              </a:pathLst>
            </a:custGeom>
            <a:noFill/>
            <a:ln w="28575" cap="flat" cmpd="sng">
              <a:solidFill>
                <a:srgbClr val="0066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65586" name="Line 50"/>
            <p:cNvSpPr>
              <a:spLocks noChangeAspect="1" noChangeShapeType="1"/>
            </p:cNvSpPr>
            <p:nvPr/>
          </p:nvSpPr>
          <p:spPr bwMode="auto">
            <a:xfrm>
              <a:off x="2544" y="3986"/>
              <a:ext cx="2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65587" name="Line 51"/>
            <p:cNvSpPr>
              <a:spLocks noChangeAspect="1" noChangeShapeType="1"/>
            </p:cNvSpPr>
            <p:nvPr/>
          </p:nvSpPr>
          <p:spPr bwMode="auto">
            <a:xfrm flipV="1">
              <a:off x="3928" y="2671"/>
              <a:ext cx="0" cy="1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65588" name="Text Box 52"/>
            <p:cNvSpPr txBox="1">
              <a:spLocks noChangeAspect="1" noChangeArrowheads="1"/>
            </p:cNvSpPr>
            <p:nvPr/>
          </p:nvSpPr>
          <p:spPr bwMode="auto">
            <a:xfrm>
              <a:off x="4205" y="2931"/>
              <a:ext cx="1081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 b="1">
                  <a:solidFill>
                    <a:schemeClr val="accent2"/>
                  </a:solidFill>
                  <a:latin typeface="Arial" pitchFamily="34" charset="0"/>
                </a:rPr>
                <a:t>sinais lentos</a:t>
              </a:r>
            </a:p>
          </p:txBody>
        </p:sp>
        <p:sp>
          <p:nvSpPr>
            <p:cNvPr id="65589" name="Text Box 53"/>
            <p:cNvSpPr txBox="1">
              <a:spLocks noChangeAspect="1" noChangeArrowheads="1"/>
            </p:cNvSpPr>
            <p:nvPr/>
          </p:nvSpPr>
          <p:spPr bwMode="auto">
            <a:xfrm>
              <a:off x="4482" y="3359"/>
              <a:ext cx="1189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 b="1">
                  <a:solidFill>
                    <a:srgbClr val="006600"/>
                  </a:solidFill>
                  <a:latin typeface="Arial" pitchFamily="34" charset="0"/>
                </a:rPr>
                <a:t>sinais rápidos</a:t>
              </a:r>
            </a:p>
          </p:txBody>
        </p:sp>
        <p:sp>
          <p:nvSpPr>
            <p:cNvPr id="65591" name="Line 55"/>
            <p:cNvSpPr>
              <a:spLocks noChangeAspect="1" noChangeShapeType="1"/>
            </p:cNvSpPr>
            <p:nvPr/>
          </p:nvSpPr>
          <p:spPr bwMode="auto">
            <a:xfrm flipH="1">
              <a:off x="4136" y="3225"/>
              <a:ext cx="207" cy="69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65594" name="Line 58"/>
            <p:cNvSpPr>
              <a:spLocks noChangeAspect="1" noChangeShapeType="1"/>
            </p:cNvSpPr>
            <p:nvPr/>
          </p:nvSpPr>
          <p:spPr bwMode="auto">
            <a:xfrm flipH="1">
              <a:off x="4343" y="3640"/>
              <a:ext cx="346" cy="138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65617" name="Freeform 81"/>
          <p:cNvSpPr>
            <a:spLocks/>
          </p:cNvSpPr>
          <p:nvPr/>
        </p:nvSpPr>
        <p:spPr bwMode="auto">
          <a:xfrm>
            <a:off x="2915816" y="5301208"/>
            <a:ext cx="1489100" cy="1155576"/>
          </a:xfrm>
          <a:custGeom>
            <a:avLst/>
            <a:gdLst>
              <a:gd name="T0" fmla="*/ 296 w 2072"/>
              <a:gd name="T1" fmla="*/ 0 h 864"/>
              <a:gd name="T2" fmla="*/ 296 w 2072"/>
              <a:gd name="T3" fmla="*/ 576 h 864"/>
              <a:gd name="T4" fmla="*/ 2072 w 2072"/>
              <a:gd name="T5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2" h="864">
                <a:moveTo>
                  <a:pt x="296" y="0"/>
                </a:moveTo>
                <a:cubicBezTo>
                  <a:pt x="148" y="216"/>
                  <a:pt x="0" y="432"/>
                  <a:pt x="296" y="576"/>
                </a:cubicBezTo>
                <a:cubicBezTo>
                  <a:pt x="592" y="720"/>
                  <a:pt x="1332" y="792"/>
                  <a:pt x="2072" y="864"/>
                </a:cubicBezTo>
              </a:path>
            </a:pathLst>
          </a:custGeom>
          <a:noFill/>
          <a:ln w="28575" cap="flat" cmpd="sng">
            <a:solidFill>
              <a:srgbClr val="006600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pt-BR"/>
          </a:p>
        </p:txBody>
      </p:sp>
      <p:grpSp>
        <p:nvGrpSpPr>
          <p:cNvPr id="65621" name="Group 85"/>
          <p:cNvGrpSpPr>
            <a:grpSpLocks/>
          </p:cNvGrpSpPr>
          <p:nvPr/>
        </p:nvGrpSpPr>
        <p:grpSpPr bwMode="auto">
          <a:xfrm>
            <a:off x="323528" y="2924944"/>
            <a:ext cx="5264150" cy="2484437"/>
            <a:chOff x="240" y="1075"/>
            <a:chExt cx="3316" cy="1565"/>
          </a:xfrm>
        </p:grpSpPr>
        <p:grpSp>
          <p:nvGrpSpPr>
            <p:cNvPr id="65620" name="Group 84"/>
            <p:cNvGrpSpPr>
              <a:grpSpLocks/>
            </p:cNvGrpSpPr>
            <p:nvPr/>
          </p:nvGrpSpPr>
          <p:grpSpPr bwMode="auto">
            <a:xfrm>
              <a:off x="240" y="1075"/>
              <a:ext cx="3316" cy="1565"/>
              <a:chOff x="240" y="1075"/>
              <a:chExt cx="3316" cy="1565"/>
            </a:xfrm>
          </p:grpSpPr>
          <p:sp>
            <p:nvSpPr>
              <p:cNvPr id="65538" name="Freeform 2"/>
              <p:cNvSpPr>
                <a:spLocks noChangeAspect="1"/>
              </p:cNvSpPr>
              <p:nvPr/>
            </p:nvSpPr>
            <p:spPr bwMode="auto">
              <a:xfrm>
                <a:off x="516" y="1213"/>
                <a:ext cx="2693" cy="537"/>
              </a:xfrm>
              <a:custGeom>
                <a:avLst/>
                <a:gdLst>
                  <a:gd name="T0" fmla="*/ 0 w 2359"/>
                  <a:gd name="T1" fmla="*/ 300 h 373"/>
                  <a:gd name="T2" fmla="*/ 269 w 2359"/>
                  <a:gd name="T3" fmla="*/ 125 h 373"/>
                  <a:gd name="T4" fmla="*/ 373 w 2359"/>
                  <a:gd name="T5" fmla="*/ 83 h 373"/>
                  <a:gd name="T6" fmla="*/ 487 w 2359"/>
                  <a:gd name="T7" fmla="*/ 104 h 373"/>
                  <a:gd name="T8" fmla="*/ 600 w 2359"/>
                  <a:gd name="T9" fmla="*/ 249 h 373"/>
                  <a:gd name="T10" fmla="*/ 621 w 2359"/>
                  <a:gd name="T11" fmla="*/ 280 h 373"/>
                  <a:gd name="T12" fmla="*/ 714 w 2359"/>
                  <a:gd name="T13" fmla="*/ 331 h 373"/>
                  <a:gd name="T14" fmla="*/ 942 w 2359"/>
                  <a:gd name="T15" fmla="*/ 321 h 373"/>
                  <a:gd name="T16" fmla="*/ 1118 w 2359"/>
                  <a:gd name="T17" fmla="*/ 331 h 373"/>
                  <a:gd name="T18" fmla="*/ 1221 w 2359"/>
                  <a:gd name="T19" fmla="*/ 290 h 373"/>
                  <a:gd name="T20" fmla="*/ 1552 w 2359"/>
                  <a:gd name="T21" fmla="*/ 197 h 373"/>
                  <a:gd name="T22" fmla="*/ 1635 w 2359"/>
                  <a:gd name="T23" fmla="*/ 176 h 373"/>
                  <a:gd name="T24" fmla="*/ 1831 w 2359"/>
                  <a:gd name="T25" fmla="*/ 0 h 373"/>
                  <a:gd name="T26" fmla="*/ 1986 w 2359"/>
                  <a:gd name="T27" fmla="*/ 42 h 373"/>
                  <a:gd name="T28" fmla="*/ 2131 w 2359"/>
                  <a:gd name="T29" fmla="*/ 218 h 373"/>
                  <a:gd name="T30" fmla="*/ 2204 w 2359"/>
                  <a:gd name="T31" fmla="*/ 373 h 373"/>
                  <a:gd name="T32" fmla="*/ 2359 w 2359"/>
                  <a:gd name="T33" fmla="*/ 30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59" h="373">
                    <a:moveTo>
                      <a:pt x="0" y="300"/>
                    </a:moveTo>
                    <a:cubicBezTo>
                      <a:pt x="89" y="243"/>
                      <a:pt x="166" y="158"/>
                      <a:pt x="269" y="125"/>
                    </a:cubicBezTo>
                    <a:cubicBezTo>
                      <a:pt x="305" y="101"/>
                      <a:pt x="331" y="93"/>
                      <a:pt x="373" y="83"/>
                    </a:cubicBezTo>
                    <a:cubicBezTo>
                      <a:pt x="411" y="88"/>
                      <a:pt x="457" y="79"/>
                      <a:pt x="487" y="104"/>
                    </a:cubicBezTo>
                    <a:cubicBezTo>
                      <a:pt x="505" y="119"/>
                      <a:pt x="599" y="248"/>
                      <a:pt x="600" y="249"/>
                    </a:cubicBezTo>
                    <a:cubicBezTo>
                      <a:pt x="607" y="259"/>
                      <a:pt x="611" y="273"/>
                      <a:pt x="621" y="280"/>
                    </a:cubicBezTo>
                    <a:cubicBezTo>
                      <a:pt x="652" y="300"/>
                      <a:pt x="683" y="311"/>
                      <a:pt x="714" y="331"/>
                    </a:cubicBezTo>
                    <a:cubicBezTo>
                      <a:pt x="797" y="322"/>
                      <a:pt x="860" y="310"/>
                      <a:pt x="942" y="321"/>
                    </a:cubicBezTo>
                    <a:cubicBezTo>
                      <a:pt x="1040" y="354"/>
                      <a:pt x="982" y="344"/>
                      <a:pt x="1118" y="331"/>
                    </a:cubicBezTo>
                    <a:cubicBezTo>
                      <a:pt x="1154" y="319"/>
                      <a:pt x="1185" y="302"/>
                      <a:pt x="1221" y="290"/>
                    </a:cubicBezTo>
                    <a:cubicBezTo>
                      <a:pt x="1362" y="194"/>
                      <a:pt x="1350" y="208"/>
                      <a:pt x="1552" y="197"/>
                    </a:cubicBezTo>
                    <a:cubicBezTo>
                      <a:pt x="1580" y="190"/>
                      <a:pt x="1611" y="192"/>
                      <a:pt x="1635" y="176"/>
                    </a:cubicBezTo>
                    <a:cubicBezTo>
                      <a:pt x="1695" y="137"/>
                      <a:pt x="1760" y="48"/>
                      <a:pt x="1831" y="0"/>
                    </a:cubicBezTo>
                    <a:cubicBezTo>
                      <a:pt x="1882" y="15"/>
                      <a:pt x="1940" y="15"/>
                      <a:pt x="1986" y="42"/>
                    </a:cubicBezTo>
                    <a:cubicBezTo>
                      <a:pt x="2048" y="77"/>
                      <a:pt x="2090" y="162"/>
                      <a:pt x="2131" y="218"/>
                    </a:cubicBezTo>
                    <a:cubicBezTo>
                      <a:pt x="2141" y="277"/>
                      <a:pt x="2140" y="350"/>
                      <a:pt x="2204" y="373"/>
                    </a:cubicBezTo>
                    <a:cubicBezTo>
                      <a:pt x="2296" y="359"/>
                      <a:pt x="2297" y="362"/>
                      <a:pt x="2359" y="300"/>
                    </a:cubicBez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65543" name="Line 7"/>
              <p:cNvSpPr>
                <a:spLocks noChangeAspect="1" noChangeShapeType="1"/>
              </p:cNvSpPr>
              <p:nvPr/>
            </p:nvSpPr>
            <p:spPr bwMode="auto">
              <a:xfrm>
                <a:off x="516" y="1485"/>
                <a:ext cx="29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65545" name="Line 9"/>
              <p:cNvSpPr>
                <a:spLocks noChangeAspect="1" noChangeShapeType="1"/>
              </p:cNvSpPr>
              <p:nvPr/>
            </p:nvSpPr>
            <p:spPr bwMode="auto">
              <a:xfrm>
                <a:off x="516" y="2250"/>
                <a:ext cx="29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65547" name="Line 11"/>
              <p:cNvSpPr>
                <a:spLocks noChangeAspect="1" noChangeShapeType="1"/>
              </p:cNvSpPr>
              <p:nvPr/>
            </p:nvSpPr>
            <p:spPr bwMode="auto">
              <a:xfrm>
                <a:off x="1207" y="1209"/>
                <a:ext cx="0" cy="1325"/>
              </a:xfrm>
              <a:prstGeom prst="line">
                <a:avLst/>
              </a:prstGeom>
              <a:noFill/>
              <a:ln w="19050">
                <a:solidFill>
                  <a:srgbClr val="990000"/>
                </a:solidFill>
                <a:prstDash val="dash"/>
                <a:round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65551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1056" y="2408"/>
                <a:ext cx="210" cy="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pt-BR" altLang="pt-BR" b="1"/>
                  <a:t>t</a:t>
                </a:r>
                <a:r>
                  <a:rPr lang="pt-BR" altLang="pt-BR" b="1" baseline="-25000"/>
                  <a:t>1</a:t>
                </a:r>
                <a:endParaRPr lang="pt-BR" altLang="pt-BR"/>
              </a:p>
            </p:txBody>
          </p:sp>
          <p:sp>
            <p:nvSpPr>
              <p:cNvPr id="65552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1690" y="2408"/>
                <a:ext cx="210" cy="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pt-BR" altLang="pt-BR" b="1"/>
                  <a:t>t</a:t>
                </a:r>
                <a:r>
                  <a:rPr lang="pt-BR" altLang="pt-BR" b="1" baseline="-25000"/>
                  <a:t>2</a:t>
                </a:r>
                <a:endParaRPr lang="pt-BR" altLang="pt-BR"/>
              </a:p>
            </p:txBody>
          </p:sp>
          <p:sp>
            <p:nvSpPr>
              <p:cNvPr id="65556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240" y="1856"/>
                <a:ext cx="37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pt-BR" altLang="pt-BR" b="1"/>
                  <a:t>x</a:t>
                </a:r>
                <a:r>
                  <a:rPr lang="pt-BR" altLang="pt-BR" b="1" baseline="-25000"/>
                  <a:t>2</a:t>
                </a:r>
                <a:r>
                  <a:rPr lang="pt-BR" altLang="pt-BR" b="1"/>
                  <a:t>(t)</a:t>
                </a:r>
                <a:endParaRPr lang="pt-BR" altLang="pt-BR"/>
              </a:p>
            </p:txBody>
          </p:sp>
          <p:sp>
            <p:nvSpPr>
              <p:cNvPr id="65557" name="Text Box 21"/>
              <p:cNvSpPr txBox="1">
                <a:spLocks noChangeAspect="1" noChangeArrowheads="1"/>
              </p:cNvSpPr>
              <p:nvPr/>
            </p:nvSpPr>
            <p:spPr bwMode="auto">
              <a:xfrm>
                <a:off x="240" y="1075"/>
                <a:ext cx="42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pt-BR" altLang="pt-BR" sz="2000" b="1">
                    <a:latin typeface="Arial" pitchFamily="34" charset="0"/>
                  </a:rPr>
                  <a:t>x</a:t>
                </a:r>
                <a:r>
                  <a:rPr lang="pt-BR" altLang="pt-BR" sz="2000" b="1" baseline="-25000">
                    <a:latin typeface="Arial" pitchFamily="34" charset="0"/>
                  </a:rPr>
                  <a:t>1</a:t>
                </a:r>
                <a:r>
                  <a:rPr lang="pt-BR" altLang="pt-BR" sz="2000" b="1">
                    <a:latin typeface="Arial" pitchFamily="34" charset="0"/>
                  </a:rPr>
                  <a:t>(t)</a:t>
                </a:r>
                <a:endParaRPr lang="pt-BR" altLang="pt-BR" sz="2000">
                  <a:latin typeface="Arial" pitchFamily="34" charset="0"/>
                </a:endParaRPr>
              </a:p>
            </p:txBody>
          </p:sp>
          <p:sp>
            <p:nvSpPr>
              <p:cNvPr id="65562" name="Text Box 26"/>
              <p:cNvSpPr txBox="1">
                <a:spLocks noChangeAspect="1" noChangeArrowheads="1"/>
              </p:cNvSpPr>
              <p:nvPr/>
            </p:nvSpPr>
            <p:spPr bwMode="auto">
              <a:xfrm>
                <a:off x="3402" y="1968"/>
                <a:ext cx="154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pt-BR" altLang="pt-BR"/>
                  <a:t>t</a:t>
                </a:r>
              </a:p>
            </p:txBody>
          </p:sp>
          <p:sp>
            <p:nvSpPr>
              <p:cNvPr id="65564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3402" y="1278"/>
                <a:ext cx="15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pt-BR" altLang="pt-BR"/>
                  <a:t>t</a:t>
                </a:r>
              </a:p>
            </p:txBody>
          </p:sp>
          <p:sp>
            <p:nvSpPr>
              <p:cNvPr id="65596" name="Line 60"/>
              <p:cNvSpPr>
                <a:spLocks noChangeAspect="1" noChangeShapeType="1"/>
              </p:cNvSpPr>
              <p:nvPr/>
            </p:nvSpPr>
            <p:spPr bwMode="auto">
              <a:xfrm>
                <a:off x="1897" y="1222"/>
                <a:ext cx="0" cy="1325"/>
              </a:xfrm>
              <a:prstGeom prst="line">
                <a:avLst/>
              </a:prstGeom>
              <a:noFill/>
              <a:ln w="19050">
                <a:solidFill>
                  <a:srgbClr val="990000"/>
                </a:solidFill>
                <a:prstDash val="dash"/>
                <a:round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65619" name="Freeform 83"/>
            <p:cNvSpPr>
              <a:spLocks/>
            </p:cNvSpPr>
            <p:nvPr/>
          </p:nvSpPr>
          <p:spPr bwMode="auto">
            <a:xfrm>
              <a:off x="531" y="1982"/>
              <a:ext cx="2767" cy="616"/>
            </a:xfrm>
            <a:custGeom>
              <a:avLst/>
              <a:gdLst>
                <a:gd name="T0" fmla="*/ 0 w 2767"/>
                <a:gd name="T1" fmla="*/ 390 h 616"/>
                <a:gd name="T2" fmla="*/ 101 w 2767"/>
                <a:gd name="T3" fmla="*/ 378 h 616"/>
                <a:gd name="T4" fmla="*/ 135 w 2767"/>
                <a:gd name="T5" fmla="*/ 277 h 616"/>
                <a:gd name="T6" fmla="*/ 203 w 2767"/>
                <a:gd name="T7" fmla="*/ 243 h 616"/>
                <a:gd name="T8" fmla="*/ 373 w 2767"/>
                <a:gd name="T9" fmla="*/ 85 h 616"/>
                <a:gd name="T10" fmla="*/ 406 w 2767"/>
                <a:gd name="T11" fmla="*/ 96 h 616"/>
                <a:gd name="T12" fmla="*/ 452 w 2767"/>
                <a:gd name="T13" fmla="*/ 254 h 616"/>
                <a:gd name="T14" fmla="*/ 508 w 2767"/>
                <a:gd name="T15" fmla="*/ 322 h 616"/>
                <a:gd name="T16" fmla="*/ 565 w 2767"/>
                <a:gd name="T17" fmla="*/ 424 h 616"/>
                <a:gd name="T18" fmla="*/ 610 w 2767"/>
                <a:gd name="T19" fmla="*/ 412 h 616"/>
                <a:gd name="T20" fmla="*/ 655 w 2767"/>
                <a:gd name="T21" fmla="*/ 277 h 616"/>
                <a:gd name="T22" fmla="*/ 689 w 2767"/>
                <a:gd name="T23" fmla="*/ 266 h 616"/>
                <a:gd name="T24" fmla="*/ 745 w 2767"/>
                <a:gd name="T25" fmla="*/ 198 h 616"/>
                <a:gd name="T26" fmla="*/ 836 w 2767"/>
                <a:gd name="T27" fmla="*/ 85 h 616"/>
                <a:gd name="T28" fmla="*/ 869 w 2767"/>
                <a:gd name="T29" fmla="*/ 96 h 616"/>
                <a:gd name="T30" fmla="*/ 892 w 2767"/>
                <a:gd name="T31" fmla="*/ 164 h 616"/>
                <a:gd name="T32" fmla="*/ 915 w 2767"/>
                <a:gd name="T33" fmla="*/ 198 h 616"/>
                <a:gd name="T34" fmla="*/ 1005 w 2767"/>
                <a:gd name="T35" fmla="*/ 378 h 616"/>
                <a:gd name="T36" fmla="*/ 1084 w 2767"/>
                <a:gd name="T37" fmla="*/ 198 h 616"/>
                <a:gd name="T38" fmla="*/ 1129 w 2767"/>
                <a:gd name="T39" fmla="*/ 266 h 616"/>
                <a:gd name="T40" fmla="*/ 1208 w 2767"/>
                <a:gd name="T41" fmla="*/ 424 h 616"/>
                <a:gd name="T42" fmla="*/ 1287 w 2767"/>
                <a:gd name="T43" fmla="*/ 412 h 616"/>
                <a:gd name="T44" fmla="*/ 1299 w 2767"/>
                <a:gd name="T45" fmla="*/ 378 h 616"/>
                <a:gd name="T46" fmla="*/ 1333 w 2767"/>
                <a:gd name="T47" fmla="*/ 266 h 616"/>
                <a:gd name="T48" fmla="*/ 1412 w 2767"/>
                <a:gd name="T49" fmla="*/ 51 h 616"/>
                <a:gd name="T50" fmla="*/ 1445 w 2767"/>
                <a:gd name="T51" fmla="*/ 62 h 616"/>
                <a:gd name="T52" fmla="*/ 1457 w 2767"/>
                <a:gd name="T53" fmla="*/ 119 h 616"/>
                <a:gd name="T54" fmla="*/ 1468 w 2767"/>
                <a:gd name="T55" fmla="*/ 288 h 616"/>
                <a:gd name="T56" fmla="*/ 1558 w 2767"/>
                <a:gd name="T57" fmla="*/ 559 h 616"/>
                <a:gd name="T58" fmla="*/ 1570 w 2767"/>
                <a:gd name="T59" fmla="*/ 593 h 616"/>
                <a:gd name="T60" fmla="*/ 1637 w 2767"/>
                <a:gd name="T61" fmla="*/ 616 h 616"/>
                <a:gd name="T62" fmla="*/ 1750 w 2767"/>
                <a:gd name="T63" fmla="*/ 85 h 616"/>
                <a:gd name="T64" fmla="*/ 1829 w 2767"/>
                <a:gd name="T65" fmla="*/ 96 h 616"/>
                <a:gd name="T66" fmla="*/ 1841 w 2767"/>
                <a:gd name="T67" fmla="*/ 153 h 616"/>
                <a:gd name="T68" fmla="*/ 1875 w 2767"/>
                <a:gd name="T69" fmla="*/ 164 h 616"/>
                <a:gd name="T70" fmla="*/ 1931 w 2767"/>
                <a:gd name="T71" fmla="*/ 119 h 616"/>
                <a:gd name="T72" fmla="*/ 2033 w 2767"/>
                <a:gd name="T73" fmla="*/ 40 h 616"/>
                <a:gd name="T74" fmla="*/ 2055 w 2767"/>
                <a:gd name="T75" fmla="*/ 6 h 616"/>
                <a:gd name="T76" fmla="*/ 2123 w 2767"/>
                <a:gd name="T77" fmla="*/ 40 h 616"/>
                <a:gd name="T78" fmla="*/ 2270 w 2767"/>
                <a:gd name="T79" fmla="*/ 40 h 616"/>
                <a:gd name="T80" fmla="*/ 2304 w 2767"/>
                <a:gd name="T81" fmla="*/ 153 h 616"/>
                <a:gd name="T82" fmla="*/ 2315 w 2767"/>
                <a:gd name="T83" fmla="*/ 378 h 616"/>
                <a:gd name="T84" fmla="*/ 2496 w 2767"/>
                <a:gd name="T85" fmla="*/ 570 h 616"/>
                <a:gd name="T86" fmla="*/ 2530 w 2767"/>
                <a:gd name="T87" fmla="*/ 559 h 616"/>
                <a:gd name="T88" fmla="*/ 2564 w 2767"/>
                <a:gd name="T89" fmla="*/ 458 h 616"/>
                <a:gd name="T90" fmla="*/ 2586 w 2767"/>
                <a:gd name="T91" fmla="*/ 367 h 616"/>
                <a:gd name="T92" fmla="*/ 2609 w 2767"/>
                <a:gd name="T93" fmla="*/ 299 h 616"/>
                <a:gd name="T94" fmla="*/ 2767 w 2767"/>
                <a:gd name="T95" fmla="*/ 85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767" h="616">
                  <a:moveTo>
                    <a:pt x="0" y="390"/>
                  </a:moveTo>
                  <a:cubicBezTo>
                    <a:pt x="34" y="386"/>
                    <a:pt x="70" y="391"/>
                    <a:pt x="101" y="378"/>
                  </a:cubicBezTo>
                  <a:cubicBezTo>
                    <a:pt x="134" y="365"/>
                    <a:pt x="106" y="297"/>
                    <a:pt x="135" y="277"/>
                  </a:cubicBezTo>
                  <a:cubicBezTo>
                    <a:pt x="179" y="247"/>
                    <a:pt x="156" y="258"/>
                    <a:pt x="203" y="243"/>
                  </a:cubicBezTo>
                  <a:cubicBezTo>
                    <a:pt x="254" y="166"/>
                    <a:pt x="282" y="114"/>
                    <a:pt x="373" y="85"/>
                  </a:cubicBezTo>
                  <a:cubicBezTo>
                    <a:pt x="384" y="89"/>
                    <a:pt x="399" y="87"/>
                    <a:pt x="406" y="96"/>
                  </a:cubicBezTo>
                  <a:cubicBezTo>
                    <a:pt x="437" y="140"/>
                    <a:pt x="434" y="205"/>
                    <a:pt x="452" y="254"/>
                  </a:cubicBezTo>
                  <a:cubicBezTo>
                    <a:pt x="462" y="281"/>
                    <a:pt x="489" y="303"/>
                    <a:pt x="508" y="322"/>
                  </a:cubicBezTo>
                  <a:cubicBezTo>
                    <a:pt x="525" y="375"/>
                    <a:pt x="516" y="391"/>
                    <a:pt x="565" y="424"/>
                  </a:cubicBezTo>
                  <a:cubicBezTo>
                    <a:pt x="580" y="420"/>
                    <a:pt x="600" y="424"/>
                    <a:pt x="610" y="412"/>
                  </a:cubicBezTo>
                  <a:cubicBezTo>
                    <a:pt x="628" y="390"/>
                    <a:pt x="645" y="309"/>
                    <a:pt x="655" y="277"/>
                  </a:cubicBezTo>
                  <a:cubicBezTo>
                    <a:pt x="659" y="266"/>
                    <a:pt x="678" y="270"/>
                    <a:pt x="689" y="266"/>
                  </a:cubicBezTo>
                  <a:cubicBezTo>
                    <a:pt x="712" y="243"/>
                    <a:pt x="732" y="228"/>
                    <a:pt x="745" y="198"/>
                  </a:cubicBezTo>
                  <a:cubicBezTo>
                    <a:pt x="776" y="128"/>
                    <a:pt x="755" y="111"/>
                    <a:pt x="836" y="85"/>
                  </a:cubicBezTo>
                  <a:cubicBezTo>
                    <a:pt x="847" y="89"/>
                    <a:pt x="862" y="87"/>
                    <a:pt x="869" y="96"/>
                  </a:cubicBezTo>
                  <a:cubicBezTo>
                    <a:pt x="883" y="116"/>
                    <a:pt x="884" y="141"/>
                    <a:pt x="892" y="164"/>
                  </a:cubicBezTo>
                  <a:cubicBezTo>
                    <a:pt x="896" y="177"/>
                    <a:pt x="907" y="187"/>
                    <a:pt x="915" y="198"/>
                  </a:cubicBezTo>
                  <a:cubicBezTo>
                    <a:pt x="940" y="276"/>
                    <a:pt x="930" y="330"/>
                    <a:pt x="1005" y="378"/>
                  </a:cubicBezTo>
                  <a:cubicBezTo>
                    <a:pt x="1087" y="352"/>
                    <a:pt x="1061" y="269"/>
                    <a:pt x="1084" y="198"/>
                  </a:cubicBezTo>
                  <a:cubicBezTo>
                    <a:pt x="1099" y="221"/>
                    <a:pt x="1120" y="240"/>
                    <a:pt x="1129" y="266"/>
                  </a:cubicBezTo>
                  <a:cubicBezTo>
                    <a:pt x="1154" y="334"/>
                    <a:pt x="1149" y="384"/>
                    <a:pt x="1208" y="424"/>
                  </a:cubicBezTo>
                  <a:cubicBezTo>
                    <a:pt x="1234" y="420"/>
                    <a:pt x="1263" y="424"/>
                    <a:pt x="1287" y="412"/>
                  </a:cubicBezTo>
                  <a:cubicBezTo>
                    <a:pt x="1298" y="407"/>
                    <a:pt x="1296" y="390"/>
                    <a:pt x="1299" y="378"/>
                  </a:cubicBezTo>
                  <a:cubicBezTo>
                    <a:pt x="1310" y="340"/>
                    <a:pt x="1319" y="303"/>
                    <a:pt x="1333" y="266"/>
                  </a:cubicBezTo>
                  <a:cubicBezTo>
                    <a:pt x="1344" y="189"/>
                    <a:pt x="1368" y="116"/>
                    <a:pt x="1412" y="51"/>
                  </a:cubicBezTo>
                  <a:cubicBezTo>
                    <a:pt x="1423" y="55"/>
                    <a:pt x="1439" y="52"/>
                    <a:pt x="1445" y="62"/>
                  </a:cubicBezTo>
                  <a:cubicBezTo>
                    <a:pt x="1456" y="78"/>
                    <a:pt x="1455" y="100"/>
                    <a:pt x="1457" y="119"/>
                  </a:cubicBezTo>
                  <a:cubicBezTo>
                    <a:pt x="1463" y="175"/>
                    <a:pt x="1463" y="232"/>
                    <a:pt x="1468" y="288"/>
                  </a:cubicBezTo>
                  <a:cubicBezTo>
                    <a:pt x="1477" y="378"/>
                    <a:pt x="1518" y="480"/>
                    <a:pt x="1558" y="559"/>
                  </a:cubicBezTo>
                  <a:cubicBezTo>
                    <a:pt x="1563" y="570"/>
                    <a:pt x="1561" y="585"/>
                    <a:pt x="1570" y="593"/>
                  </a:cubicBezTo>
                  <a:cubicBezTo>
                    <a:pt x="1587" y="610"/>
                    <a:pt x="1615" y="608"/>
                    <a:pt x="1637" y="616"/>
                  </a:cubicBezTo>
                  <a:cubicBezTo>
                    <a:pt x="1693" y="450"/>
                    <a:pt x="1656" y="230"/>
                    <a:pt x="1750" y="85"/>
                  </a:cubicBezTo>
                  <a:cubicBezTo>
                    <a:pt x="1776" y="89"/>
                    <a:pt x="1808" y="80"/>
                    <a:pt x="1829" y="96"/>
                  </a:cubicBezTo>
                  <a:cubicBezTo>
                    <a:pt x="1845" y="108"/>
                    <a:pt x="1830" y="137"/>
                    <a:pt x="1841" y="153"/>
                  </a:cubicBezTo>
                  <a:cubicBezTo>
                    <a:pt x="1848" y="163"/>
                    <a:pt x="1864" y="160"/>
                    <a:pt x="1875" y="164"/>
                  </a:cubicBezTo>
                  <a:cubicBezTo>
                    <a:pt x="1941" y="143"/>
                    <a:pt x="1881" y="170"/>
                    <a:pt x="1931" y="119"/>
                  </a:cubicBezTo>
                  <a:cubicBezTo>
                    <a:pt x="1959" y="90"/>
                    <a:pt x="1999" y="62"/>
                    <a:pt x="2033" y="40"/>
                  </a:cubicBezTo>
                  <a:cubicBezTo>
                    <a:pt x="2040" y="29"/>
                    <a:pt x="2043" y="11"/>
                    <a:pt x="2055" y="6"/>
                  </a:cubicBezTo>
                  <a:cubicBezTo>
                    <a:pt x="2070" y="0"/>
                    <a:pt x="2116" y="35"/>
                    <a:pt x="2123" y="40"/>
                  </a:cubicBezTo>
                  <a:cubicBezTo>
                    <a:pt x="2164" y="34"/>
                    <a:pt x="2228" y="15"/>
                    <a:pt x="2270" y="40"/>
                  </a:cubicBezTo>
                  <a:cubicBezTo>
                    <a:pt x="2276" y="43"/>
                    <a:pt x="2302" y="146"/>
                    <a:pt x="2304" y="153"/>
                  </a:cubicBezTo>
                  <a:cubicBezTo>
                    <a:pt x="2308" y="228"/>
                    <a:pt x="2306" y="303"/>
                    <a:pt x="2315" y="378"/>
                  </a:cubicBezTo>
                  <a:cubicBezTo>
                    <a:pt x="2323" y="443"/>
                    <a:pt x="2439" y="552"/>
                    <a:pt x="2496" y="570"/>
                  </a:cubicBezTo>
                  <a:cubicBezTo>
                    <a:pt x="2507" y="566"/>
                    <a:pt x="2523" y="569"/>
                    <a:pt x="2530" y="559"/>
                  </a:cubicBezTo>
                  <a:cubicBezTo>
                    <a:pt x="2551" y="530"/>
                    <a:pt x="2555" y="492"/>
                    <a:pt x="2564" y="458"/>
                  </a:cubicBezTo>
                  <a:cubicBezTo>
                    <a:pt x="2572" y="428"/>
                    <a:pt x="2579" y="397"/>
                    <a:pt x="2586" y="367"/>
                  </a:cubicBezTo>
                  <a:cubicBezTo>
                    <a:pt x="2592" y="344"/>
                    <a:pt x="2601" y="322"/>
                    <a:pt x="2609" y="299"/>
                  </a:cubicBezTo>
                  <a:cubicBezTo>
                    <a:pt x="2634" y="225"/>
                    <a:pt x="2668" y="85"/>
                    <a:pt x="2767" y="85"/>
                  </a:cubicBezTo>
                </a:path>
              </a:pathLst>
            </a:custGeom>
            <a:noFill/>
            <a:ln w="28575" cap="flat" cmpd="sng">
              <a:solidFill>
                <a:srgbClr val="0066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1685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Propriedades dos processos estacionários</a:t>
            </a:r>
            <a:endParaRPr lang="pt-BR" sz="3600" dirty="0"/>
          </a:p>
        </p:txBody>
      </p:sp>
      <p:sp>
        <p:nvSpPr>
          <p:cNvPr id="10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8CDB-EDD0-43F5-81F7-69E47477BCF8}" type="slidenum">
              <a:rPr lang="pt-BR" altLang="pt-BR"/>
              <a:pPr/>
              <a:t>24</a:t>
            </a:fld>
            <a:endParaRPr lang="pt-BR" altLang="pt-BR"/>
          </a:p>
        </p:txBody>
      </p:sp>
      <p:graphicFrame>
        <p:nvGraphicFramePr>
          <p:cNvPr id="1003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312774"/>
              </p:ext>
            </p:extLst>
          </p:nvPr>
        </p:nvGraphicFramePr>
        <p:xfrm>
          <a:off x="5780037" y="1448320"/>
          <a:ext cx="214153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8" name="Equation" r:id="rId3" imgW="787320" imgH="190440" progId="Equation.3">
                  <p:embed/>
                </p:oleObj>
              </mc:Choice>
              <mc:Fallback>
                <p:oleObj name="Equation" r:id="rId3" imgW="7873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037" y="1448320"/>
                        <a:ext cx="214153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824923"/>
              </p:ext>
            </p:extLst>
          </p:nvPr>
        </p:nvGraphicFramePr>
        <p:xfrm>
          <a:off x="5754637" y="2769120"/>
          <a:ext cx="24177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9" name="Equation" r:id="rId5" imgW="888840" imgH="190440" progId="Equation.3">
                  <p:embed/>
                </p:oleObj>
              </mc:Choice>
              <mc:Fallback>
                <p:oleObj name="Equation" r:id="rId5" imgW="8888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37" y="2769120"/>
                        <a:ext cx="241776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285819"/>
              </p:ext>
            </p:extLst>
          </p:nvPr>
        </p:nvGraphicFramePr>
        <p:xfrm>
          <a:off x="5827662" y="3923233"/>
          <a:ext cx="1706563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40" name="Equation" r:id="rId7" imgW="622080" imgH="215640" progId="Equation.3">
                  <p:embed/>
                </p:oleObj>
              </mc:Choice>
              <mc:Fallback>
                <p:oleObj name="Equation" r:id="rId7" imgW="622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662" y="3923233"/>
                        <a:ext cx="1706563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272499"/>
              </p:ext>
            </p:extLst>
          </p:nvPr>
        </p:nvGraphicFramePr>
        <p:xfrm>
          <a:off x="5827662" y="5661545"/>
          <a:ext cx="21240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41" name="Equation" r:id="rId9" imgW="787320" imgH="190440" progId="Equation.3">
                  <p:embed/>
                </p:oleObj>
              </mc:Choice>
              <mc:Fallback>
                <p:oleObj name="Equation" r:id="rId9" imgW="7873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662" y="5661545"/>
                        <a:ext cx="212407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876737"/>
              </p:ext>
            </p:extLst>
          </p:nvPr>
        </p:nvGraphicFramePr>
        <p:xfrm>
          <a:off x="5827662" y="4940820"/>
          <a:ext cx="207327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42" name="Equation" r:id="rId11" imgW="761760" imgH="215640" progId="Equation.3">
                  <p:embed/>
                </p:oleObj>
              </mc:Choice>
              <mc:Fallback>
                <p:oleObj name="Equation" r:id="rId11" imgW="761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662" y="4940820"/>
                        <a:ext cx="2073275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750837" y="1410220"/>
            <a:ext cx="4648200" cy="569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r>
              <a:rPr lang="pt-BR" altLang="pt-BR" sz="2000" dirty="0">
                <a:latin typeface="Arial" pitchFamily="34" charset="0"/>
              </a:rPr>
              <a:t>A função de </a:t>
            </a:r>
            <a:r>
              <a:rPr lang="pt-BR" altLang="pt-BR" sz="2000" dirty="0" err="1">
                <a:latin typeface="Arial" pitchFamily="34" charset="0"/>
              </a:rPr>
              <a:t>autocorrelação</a:t>
            </a:r>
            <a:r>
              <a:rPr lang="pt-BR" altLang="pt-BR" sz="2000" dirty="0">
                <a:latin typeface="Arial" pitchFamily="34" charset="0"/>
              </a:rPr>
              <a:t> é par:</a:t>
            </a: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endParaRPr lang="pt-BR" altLang="pt-BR" sz="2000" dirty="0">
              <a:latin typeface="Arial" pitchFamily="34" charset="0"/>
            </a:endParaRP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r>
              <a:rPr lang="pt-BR" altLang="pt-BR" sz="2000" dirty="0">
                <a:latin typeface="Arial" pitchFamily="34" charset="0"/>
              </a:rPr>
              <a:t>Se o processo tem um componente periódico, então:</a:t>
            </a: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endParaRPr lang="pt-BR" altLang="pt-BR" sz="2000" dirty="0">
              <a:latin typeface="Arial" pitchFamily="34" charset="0"/>
            </a:endParaRP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r>
              <a:rPr lang="pt-BR" altLang="pt-BR" sz="2000" dirty="0">
                <a:latin typeface="Arial" pitchFamily="34" charset="0"/>
              </a:rPr>
              <a:t>Para </a:t>
            </a:r>
            <a:r>
              <a:rPr lang="pt-BR" altLang="pt-BR" sz="1800" dirty="0">
                <a:sym typeface="Symbol" pitchFamily="18" charset="2"/>
              </a:rPr>
              <a:t></a:t>
            </a:r>
            <a:r>
              <a:rPr lang="pt-BR" altLang="pt-BR" sz="2000" dirty="0">
                <a:latin typeface="Arial" pitchFamily="34" charset="0"/>
                <a:cs typeface="Arial" pitchFamily="34" charset="0"/>
              </a:rPr>
              <a:t> tendendo ao </a:t>
            </a:r>
            <a:r>
              <a:rPr lang="pt-BR" altLang="pt-BR" sz="2000" dirty="0">
                <a:latin typeface="Arial" pitchFamily="34" charset="0"/>
              </a:rPr>
              <a:t>infinito:</a:t>
            </a: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endParaRPr lang="pt-BR" altLang="pt-BR" sz="2000" dirty="0">
              <a:latin typeface="Arial" pitchFamily="34" charset="0"/>
            </a:endParaRP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r>
              <a:rPr lang="pt-BR" altLang="pt-BR" sz="2000" dirty="0">
                <a:latin typeface="Arial" pitchFamily="34" charset="0"/>
              </a:rPr>
              <a:t>Para 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 = 0:</a:t>
            </a:r>
          </a:p>
        </p:txBody>
      </p:sp>
    </p:spTree>
    <p:extLst>
      <p:ext uri="{BB962C8B-B14F-4D97-AF65-F5344CB8AC3E}">
        <p14:creationId xmlns:p14="http://schemas.microsoft.com/office/powerpoint/2010/main" val="783259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Propriedades da função de correlação cruzada</a:t>
            </a:r>
            <a:endParaRPr lang="pt-BR" sz="3600" dirty="0"/>
          </a:p>
        </p:txBody>
      </p:sp>
      <p:sp>
        <p:nvSpPr>
          <p:cNvPr id="11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FD6E-3D68-4501-9A0F-82D843EE2C43}" type="slidenum">
              <a:rPr lang="pt-BR" altLang="pt-BR"/>
              <a:pPr/>
              <a:t>25</a:t>
            </a:fld>
            <a:endParaRPr lang="pt-BR" altLang="pt-BR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114257"/>
              </p:ext>
            </p:extLst>
          </p:nvPr>
        </p:nvGraphicFramePr>
        <p:xfrm>
          <a:off x="5556095" y="1169987"/>
          <a:ext cx="240347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6" name="Equation" r:id="rId3" imgW="876240" imgH="215640" progId="Equation.3">
                  <p:embed/>
                </p:oleObj>
              </mc:Choice>
              <mc:Fallback>
                <p:oleObj name="Equation" r:id="rId3" imgW="876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095" y="1169987"/>
                        <a:ext cx="2403475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05899"/>
              </p:ext>
            </p:extLst>
          </p:nvPr>
        </p:nvGraphicFramePr>
        <p:xfrm>
          <a:off x="5579908" y="2170112"/>
          <a:ext cx="21129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7" name="Equation" r:id="rId5" imgW="774360" imgH="215640" progId="Equation.3">
                  <p:embed/>
                </p:oleObj>
              </mc:Choice>
              <mc:Fallback>
                <p:oleObj name="Equation" r:id="rId5" imgW="774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9908" y="2170112"/>
                        <a:ext cx="211296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007278"/>
              </p:ext>
            </p:extLst>
          </p:nvPr>
        </p:nvGraphicFramePr>
        <p:xfrm>
          <a:off x="7597620" y="3328987"/>
          <a:ext cx="15589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8" name="Equation" r:id="rId7" imgW="571320" imgH="215640" progId="Equation.3">
                  <p:embed/>
                </p:oleObj>
              </mc:Choice>
              <mc:Fallback>
                <p:oleObj name="Equation" r:id="rId7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7620" y="3328987"/>
                        <a:ext cx="155892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527011"/>
              </p:ext>
            </p:extLst>
          </p:nvPr>
        </p:nvGraphicFramePr>
        <p:xfrm>
          <a:off x="5665633" y="5345112"/>
          <a:ext cx="34909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9" name="Equation" r:id="rId9" imgW="1282680" imgH="266400" progId="Equation.3">
                  <p:embed/>
                </p:oleObj>
              </mc:Choice>
              <mc:Fallback>
                <p:oleObj name="Equation" r:id="rId9" imgW="12826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5633" y="5345112"/>
                        <a:ext cx="349091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904435"/>
              </p:ext>
            </p:extLst>
          </p:nvPr>
        </p:nvGraphicFramePr>
        <p:xfrm>
          <a:off x="5603720" y="3317875"/>
          <a:ext cx="14652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0" name="Equation" r:id="rId11" imgW="533160" imgH="215640" progId="Equation.3">
                  <p:embed/>
                </p:oleObj>
              </mc:Choice>
              <mc:Fallback>
                <p:oleObj name="Equation" r:id="rId11" imgW="533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720" y="3317875"/>
                        <a:ext cx="1465263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311458"/>
              </p:ext>
            </p:extLst>
          </p:nvPr>
        </p:nvGraphicFramePr>
        <p:xfrm>
          <a:off x="5646583" y="4338637"/>
          <a:ext cx="149383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1" name="Equation" r:id="rId13" imgW="545760" imgH="215640" progId="Equation.3">
                  <p:embed/>
                </p:oleObj>
              </mc:Choice>
              <mc:Fallback>
                <p:oleObj name="Equation" r:id="rId13" imgW="545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583" y="4338637"/>
                        <a:ext cx="1493837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120495" y="1166812"/>
            <a:ext cx="5148263" cy="569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r>
              <a:rPr lang="pt-BR" altLang="pt-BR" sz="2000">
                <a:latin typeface="Arial" pitchFamily="34" charset="0"/>
              </a:rPr>
              <a:t>A função de correlação cruzada é par:</a:t>
            </a: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endParaRPr lang="pt-BR" altLang="pt-BR" sz="2000">
              <a:latin typeface="Arial" pitchFamily="34" charset="0"/>
            </a:endParaRP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r>
              <a:rPr lang="pt-BR" altLang="pt-BR" sz="2000">
                <a:latin typeface="Arial" pitchFamily="34" charset="0"/>
              </a:rPr>
              <a:t>Se x e y são independentes: </a:t>
            </a: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endParaRPr lang="pt-BR" altLang="pt-BR" sz="2000">
              <a:latin typeface="Arial" pitchFamily="34" charset="0"/>
            </a:endParaRP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r>
              <a:rPr lang="pt-BR" altLang="pt-BR" sz="2000">
                <a:latin typeface="Arial" pitchFamily="34" charset="0"/>
              </a:rPr>
              <a:t>Se x e y são descorrelacionados:</a:t>
            </a: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endParaRPr lang="pt-BR" altLang="pt-BR" sz="2000">
              <a:latin typeface="Arial" pitchFamily="34" charset="0"/>
            </a:endParaRP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r>
              <a:rPr lang="pt-BR" altLang="pt-BR" sz="2000">
                <a:latin typeface="Arial" pitchFamily="34" charset="0"/>
              </a:rPr>
              <a:t>Se x e y são ortogonais: </a:t>
            </a: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endParaRPr lang="pt-BR" altLang="pt-BR" sz="2000">
              <a:latin typeface="Arial" pitchFamily="34" charset="0"/>
            </a:endParaRP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ü"/>
            </a:pPr>
            <a:r>
              <a:rPr lang="pt-BR" altLang="pt-BR" sz="2000">
                <a:latin typeface="Arial" pitchFamily="34" charset="0"/>
              </a:rPr>
              <a:t>Limite máximo</a:t>
            </a:r>
          </a:p>
        </p:txBody>
      </p:sp>
    </p:spTree>
    <p:extLst>
      <p:ext uri="{BB962C8B-B14F-4D97-AF65-F5344CB8AC3E}">
        <p14:creationId xmlns:p14="http://schemas.microsoft.com/office/powerpoint/2010/main" val="909778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3075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8831CE-38FD-4488-8565-AE95C0C6047D}" type="slidenum">
              <a:rPr lang="pt-BR" altLang="pt-BR"/>
              <a:pPr/>
              <a:t>26</a:t>
            </a:fld>
            <a:endParaRPr lang="pt-BR" altLang="pt-BR"/>
          </a:p>
        </p:txBody>
      </p:sp>
      <p:grpSp>
        <p:nvGrpSpPr>
          <p:cNvPr id="3077" name="Group 31"/>
          <p:cNvGrpSpPr>
            <a:grpSpLocks/>
          </p:cNvGrpSpPr>
          <p:nvPr/>
        </p:nvGrpSpPr>
        <p:grpSpPr bwMode="auto">
          <a:xfrm>
            <a:off x="611188" y="1175023"/>
            <a:ext cx="5607050" cy="5494337"/>
            <a:chOff x="1296" y="566"/>
            <a:chExt cx="3344" cy="3280"/>
          </a:xfrm>
        </p:grpSpPr>
        <p:sp>
          <p:nvSpPr>
            <p:cNvPr id="3080" name="Freeform 4"/>
            <p:cNvSpPr>
              <a:spLocks noChangeAspect="1"/>
            </p:cNvSpPr>
            <p:nvPr/>
          </p:nvSpPr>
          <p:spPr bwMode="auto">
            <a:xfrm>
              <a:off x="1632" y="997"/>
              <a:ext cx="2620" cy="522"/>
            </a:xfrm>
            <a:custGeom>
              <a:avLst/>
              <a:gdLst>
                <a:gd name="T0" fmla="*/ 0 w 2359"/>
                <a:gd name="T1" fmla="*/ 420 h 373"/>
                <a:gd name="T2" fmla="*/ 299 w 2359"/>
                <a:gd name="T3" fmla="*/ 175 h 373"/>
                <a:gd name="T4" fmla="*/ 414 w 2359"/>
                <a:gd name="T5" fmla="*/ 116 h 373"/>
                <a:gd name="T6" fmla="*/ 541 w 2359"/>
                <a:gd name="T7" fmla="*/ 146 h 373"/>
                <a:gd name="T8" fmla="*/ 666 w 2359"/>
                <a:gd name="T9" fmla="*/ 348 h 373"/>
                <a:gd name="T10" fmla="*/ 690 w 2359"/>
                <a:gd name="T11" fmla="*/ 392 h 373"/>
                <a:gd name="T12" fmla="*/ 793 w 2359"/>
                <a:gd name="T13" fmla="*/ 463 h 373"/>
                <a:gd name="T14" fmla="*/ 1046 w 2359"/>
                <a:gd name="T15" fmla="*/ 449 h 373"/>
                <a:gd name="T16" fmla="*/ 1242 w 2359"/>
                <a:gd name="T17" fmla="*/ 463 h 373"/>
                <a:gd name="T18" fmla="*/ 1356 w 2359"/>
                <a:gd name="T19" fmla="*/ 406 h 373"/>
                <a:gd name="T20" fmla="*/ 1724 w 2359"/>
                <a:gd name="T21" fmla="*/ 276 h 373"/>
                <a:gd name="T22" fmla="*/ 1816 w 2359"/>
                <a:gd name="T23" fmla="*/ 246 h 373"/>
                <a:gd name="T24" fmla="*/ 2034 w 2359"/>
                <a:gd name="T25" fmla="*/ 0 h 373"/>
                <a:gd name="T26" fmla="*/ 2206 w 2359"/>
                <a:gd name="T27" fmla="*/ 59 h 373"/>
                <a:gd name="T28" fmla="*/ 2367 w 2359"/>
                <a:gd name="T29" fmla="*/ 305 h 373"/>
                <a:gd name="T30" fmla="*/ 2448 w 2359"/>
                <a:gd name="T31" fmla="*/ 522 h 373"/>
                <a:gd name="T32" fmla="*/ 2620 w 2359"/>
                <a:gd name="T33" fmla="*/ 420 h 3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359" h="373">
                  <a:moveTo>
                    <a:pt x="0" y="300"/>
                  </a:moveTo>
                  <a:cubicBezTo>
                    <a:pt x="89" y="243"/>
                    <a:pt x="166" y="158"/>
                    <a:pt x="269" y="125"/>
                  </a:cubicBezTo>
                  <a:cubicBezTo>
                    <a:pt x="305" y="101"/>
                    <a:pt x="331" y="93"/>
                    <a:pt x="373" y="83"/>
                  </a:cubicBezTo>
                  <a:cubicBezTo>
                    <a:pt x="411" y="88"/>
                    <a:pt x="457" y="79"/>
                    <a:pt x="487" y="104"/>
                  </a:cubicBezTo>
                  <a:cubicBezTo>
                    <a:pt x="505" y="119"/>
                    <a:pt x="599" y="248"/>
                    <a:pt x="600" y="249"/>
                  </a:cubicBezTo>
                  <a:cubicBezTo>
                    <a:pt x="607" y="259"/>
                    <a:pt x="611" y="273"/>
                    <a:pt x="621" y="280"/>
                  </a:cubicBezTo>
                  <a:cubicBezTo>
                    <a:pt x="652" y="300"/>
                    <a:pt x="683" y="311"/>
                    <a:pt x="714" y="331"/>
                  </a:cubicBezTo>
                  <a:cubicBezTo>
                    <a:pt x="797" y="322"/>
                    <a:pt x="860" y="310"/>
                    <a:pt x="942" y="321"/>
                  </a:cubicBezTo>
                  <a:cubicBezTo>
                    <a:pt x="1040" y="354"/>
                    <a:pt x="982" y="344"/>
                    <a:pt x="1118" y="331"/>
                  </a:cubicBezTo>
                  <a:cubicBezTo>
                    <a:pt x="1154" y="319"/>
                    <a:pt x="1185" y="302"/>
                    <a:pt x="1221" y="290"/>
                  </a:cubicBezTo>
                  <a:cubicBezTo>
                    <a:pt x="1362" y="194"/>
                    <a:pt x="1350" y="208"/>
                    <a:pt x="1552" y="197"/>
                  </a:cubicBezTo>
                  <a:cubicBezTo>
                    <a:pt x="1580" y="190"/>
                    <a:pt x="1611" y="192"/>
                    <a:pt x="1635" y="176"/>
                  </a:cubicBezTo>
                  <a:cubicBezTo>
                    <a:pt x="1695" y="137"/>
                    <a:pt x="1760" y="48"/>
                    <a:pt x="1831" y="0"/>
                  </a:cubicBezTo>
                  <a:cubicBezTo>
                    <a:pt x="1882" y="15"/>
                    <a:pt x="1940" y="15"/>
                    <a:pt x="1986" y="42"/>
                  </a:cubicBezTo>
                  <a:cubicBezTo>
                    <a:pt x="2048" y="77"/>
                    <a:pt x="2090" y="162"/>
                    <a:pt x="2131" y="218"/>
                  </a:cubicBezTo>
                  <a:cubicBezTo>
                    <a:pt x="2141" y="277"/>
                    <a:pt x="2140" y="350"/>
                    <a:pt x="2204" y="373"/>
                  </a:cubicBezTo>
                  <a:cubicBezTo>
                    <a:pt x="2296" y="359"/>
                    <a:pt x="2297" y="362"/>
                    <a:pt x="2359" y="300"/>
                  </a:cubicBezTo>
                </a:path>
              </a:pathLst>
            </a:custGeom>
            <a:noFill/>
            <a:ln w="57150" cap="rnd" cmpd="sng">
              <a:solidFill>
                <a:srgbClr val="000099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081" name="Freeform 5"/>
            <p:cNvSpPr>
              <a:spLocks noChangeAspect="1"/>
            </p:cNvSpPr>
            <p:nvPr/>
          </p:nvSpPr>
          <p:spPr bwMode="auto">
            <a:xfrm>
              <a:off x="1632" y="1597"/>
              <a:ext cx="2620" cy="679"/>
            </a:xfrm>
            <a:custGeom>
              <a:avLst/>
              <a:gdLst>
                <a:gd name="T0" fmla="*/ 0 w 2069"/>
                <a:gd name="T1" fmla="*/ 290 h 485"/>
                <a:gd name="T2" fmla="*/ 79 w 2069"/>
                <a:gd name="T3" fmla="*/ 144 h 485"/>
                <a:gd name="T4" fmla="*/ 92 w 2069"/>
                <a:gd name="T5" fmla="*/ 101 h 485"/>
                <a:gd name="T6" fmla="*/ 171 w 2069"/>
                <a:gd name="T7" fmla="*/ 57 h 485"/>
                <a:gd name="T8" fmla="*/ 262 w 2069"/>
                <a:gd name="T9" fmla="*/ 144 h 485"/>
                <a:gd name="T10" fmla="*/ 328 w 2069"/>
                <a:gd name="T11" fmla="*/ 406 h 485"/>
                <a:gd name="T12" fmla="*/ 394 w 2069"/>
                <a:gd name="T13" fmla="*/ 550 h 485"/>
                <a:gd name="T14" fmla="*/ 603 w 2069"/>
                <a:gd name="T15" fmla="*/ 391 h 485"/>
                <a:gd name="T16" fmla="*/ 865 w 2069"/>
                <a:gd name="T17" fmla="*/ 101 h 485"/>
                <a:gd name="T18" fmla="*/ 1036 w 2069"/>
                <a:gd name="T19" fmla="*/ 188 h 485"/>
                <a:gd name="T20" fmla="*/ 1088 w 2069"/>
                <a:gd name="T21" fmla="*/ 319 h 485"/>
                <a:gd name="T22" fmla="*/ 1100 w 2069"/>
                <a:gd name="T23" fmla="*/ 391 h 485"/>
                <a:gd name="T24" fmla="*/ 1193 w 2069"/>
                <a:gd name="T25" fmla="*/ 420 h 485"/>
                <a:gd name="T26" fmla="*/ 1284 w 2069"/>
                <a:gd name="T27" fmla="*/ 564 h 485"/>
                <a:gd name="T28" fmla="*/ 1468 w 2069"/>
                <a:gd name="T29" fmla="*/ 377 h 485"/>
                <a:gd name="T30" fmla="*/ 1534 w 2069"/>
                <a:gd name="T31" fmla="*/ 521 h 485"/>
                <a:gd name="T32" fmla="*/ 1691 w 2069"/>
                <a:gd name="T33" fmla="*/ 290 h 485"/>
                <a:gd name="T34" fmla="*/ 1716 w 2069"/>
                <a:gd name="T35" fmla="*/ 231 h 485"/>
                <a:gd name="T36" fmla="*/ 1742 w 2069"/>
                <a:gd name="T37" fmla="*/ 144 h 485"/>
                <a:gd name="T38" fmla="*/ 1794 w 2069"/>
                <a:gd name="T39" fmla="*/ 0 h 485"/>
                <a:gd name="T40" fmla="*/ 1821 w 2069"/>
                <a:gd name="T41" fmla="*/ 43 h 485"/>
                <a:gd name="T42" fmla="*/ 1913 w 2069"/>
                <a:gd name="T43" fmla="*/ 377 h 485"/>
                <a:gd name="T44" fmla="*/ 1965 w 2069"/>
                <a:gd name="T45" fmla="*/ 406 h 485"/>
                <a:gd name="T46" fmla="*/ 2083 w 2069"/>
                <a:gd name="T47" fmla="*/ 319 h 485"/>
                <a:gd name="T48" fmla="*/ 2122 w 2069"/>
                <a:gd name="T49" fmla="*/ 333 h 485"/>
                <a:gd name="T50" fmla="*/ 2149 w 2069"/>
                <a:gd name="T51" fmla="*/ 420 h 485"/>
                <a:gd name="T52" fmla="*/ 2333 w 2069"/>
                <a:gd name="T53" fmla="*/ 377 h 485"/>
                <a:gd name="T54" fmla="*/ 2436 w 2069"/>
                <a:gd name="T55" fmla="*/ 550 h 485"/>
                <a:gd name="T56" fmla="*/ 2450 w 2069"/>
                <a:gd name="T57" fmla="*/ 666 h 485"/>
                <a:gd name="T58" fmla="*/ 2490 w 2069"/>
                <a:gd name="T59" fmla="*/ 651 h 485"/>
                <a:gd name="T60" fmla="*/ 2529 w 2069"/>
                <a:gd name="T61" fmla="*/ 550 h 485"/>
                <a:gd name="T62" fmla="*/ 2568 w 2069"/>
                <a:gd name="T63" fmla="*/ 319 h 485"/>
                <a:gd name="T64" fmla="*/ 2593 w 2069"/>
                <a:gd name="T65" fmla="*/ 174 h 485"/>
                <a:gd name="T66" fmla="*/ 2620 w 2069"/>
                <a:gd name="T67" fmla="*/ 188 h 4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069" h="485">
                  <a:moveTo>
                    <a:pt x="0" y="207"/>
                  </a:moveTo>
                  <a:cubicBezTo>
                    <a:pt x="22" y="174"/>
                    <a:pt x="44" y="138"/>
                    <a:pt x="62" y="103"/>
                  </a:cubicBezTo>
                  <a:cubicBezTo>
                    <a:pt x="67" y="93"/>
                    <a:pt x="66" y="80"/>
                    <a:pt x="73" y="72"/>
                  </a:cubicBezTo>
                  <a:cubicBezTo>
                    <a:pt x="87" y="56"/>
                    <a:pt x="116" y="48"/>
                    <a:pt x="135" y="41"/>
                  </a:cubicBezTo>
                  <a:cubicBezTo>
                    <a:pt x="148" y="83"/>
                    <a:pt x="166" y="90"/>
                    <a:pt x="207" y="103"/>
                  </a:cubicBezTo>
                  <a:cubicBezTo>
                    <a:pt x="224" y="169"/>
                    <a:pt x="220" y="232"/>
                    <a:pt x="259" y="290"/>
                  </a:cubicBezTo>
                  <a:cubicBezTo>
                    <a:pt x="285" y="368"/>
                    <a:pt x="267" y="335"/>
                    <a:pt x="311" y="393"/>
                  </a:cubicBezTo>
                  <a:cubicBezTo>
                    <a:pt x="400" y="376"/>
                    <a:pt x="402" y="335"/>
                    <a:pt x="476" y="279"/>
                  </a:cubicBezTo>
                  <a:cubicBezTo>
                    <a:pt x="567" y="211"/>
                    <a:pt x="605" y="150"/>
                    <a:pt x="683" y="72"/>
                  </a:cubicBezTo>
                  <a:cubicBezTo>
                    <a:pt x="715" y="171"/>
                    <a:pt x="694" y="147"/>
                    <a:pt x="818" y="134"/>
                  </a:cubicBezTo>
                  <a:cubicBezTo>
                    <a:pt x="842" y="171"/>
                    <a:pt x="849" y="176"/>
                    <a:pt x="859" y="228"/>
                  </a:cubicBezTo>
                  <a:cubicBezTo>
                    <a:pt x="862" y="245"/>
                    <a:pt x="859" y="265"/>
                    <a:pt x="869" y="279"/>
                  </a:cubicBezTo>
                  <a:cubicBezTo>
                    <a:pt x="873" y="285"/>
                    <a:pt x="931" y="297"/>
                    <a:pt x="942" y="300"/>
                  </a:cubicBezTo>
                  <a:cubicBezTo>
                    <a:pt x="975" y="352"/>
                    <a:pt x="954" y="384"/>
                    <a:pt x="1014" y="403"/>
                  </a:cubicBezTo>
                  <a:cubicBezTo>
                    <a:pt x="1072" y="366"/>
                    <a:pt x="1104" y="306"/>
                    <a:pt x="1159" y="269"/>
                  </a:cubicBezTo>
                  <a:cubicBezTo>
                    <a:pt x="1172" y="308"/>
                    <a:pt x="1197" y="334"/>
                    <a:pt x="1211" y="372"/>
                  </a:cubicBezTo>
                  <a:cubicBezTo>
                    <a:pt x="1327" y="344"/>
                    <a:pt x="1280" y="322"/>
                    <a:pt x="1335" y="207"/>
                  </a:cubicBezTo>
                  <a:cubicBezTo>
                    <a:pt x="1342" y="193"/>
                    <a:pt x="1349" y="179"/>
                    <a:pt x="1355" y="165"/>
                  </a:cubicBezTo>
                  <a:cubicBezTo>
                    <a:pt x="1363" y="145"/>
                    <a:pt x="1376" y="103"/>
                    <a:pt x="1376" y="103"/>
                  </a:cubicBezTo>
                  <a:cubicBezTo>
                    <a:pt x="1377" y="96"/>
                    <a:pt x="1376" y="0"/>
                    <a:pt x="1417" y="0"/>
                  </a:cubicBezTo>
                  <a:cubicBezTo>
                    <a:pt x="1429" y="0"/>
                    <a:pt x="1431" y="21"/>
                    <a:pt x="1438" y="31"/>
                  </a:cubicBezTo>
                  <a:cubicBezTo>
                    <a:pt x="1444" y="73"/>
                    <a:pt x="1472" y="237"/>
                    <a:pt x="1511" y="269"/>
                  </a:cubicBezTo>
                  <a:cubicBezTo>
                    <a:pt x="1523" y="279"/>
                    <a:pt x="1538" y="283"/>
                    <a:pt x="1552" y="290"/>
                  </a:cubicBezTo>
                  <a:cubicBezTo>
                    <a:pt x="1590" y="276"/>
                    <a:pt x="1611" y="250"/>
                    <a:pt x="1645" y="228"/>
                  </a:cubicBezTo>
                  <a:cubicBezTo>
                    <a:pt x="1655" y="231"/>
                    <a:pt x="1670" y="229"/>
                    <a:pt x="1676" y="238"/>
                  </a:cubicBezTo>
                  <a:cubicBezTo>
                    <a:pt x="1689" y="256"/>
                    <a:pt x="1697" y="300"/>
                    <a:pt x="1697" y="300"/>
                  </a:cubicBezTo>
                  <a:cubicBezTo>
                    <a:pt x="1748" y="262"/>
                    <a:pt x="1780" y="254"/>
                    <a:pt x="1842" y="269"/>
                  </a:cubicBezTo>
                  <a:cubicBezTo>
                    <a:pt x="1869" y="310"/>
                    <a:pt x="1904" y="348"/>
                    <a:pt x="1924" y="393"/>
                  </a:cubicBezTo>
                  <a:cubicBezTo>
                    <a:pt x="1935" y="418"/>
                    <a:pt x="1921" y="452"/>
                    <a:pt x="1935" y="476"/>
                  </a:cubicBezTo>
                  <a:cubicBezTo>
                    <a:pt x="1941" y="485"/>
                    <a:pt x="1956" y="469"/>
                    <a:pt x="1966" y="465"/>
                  </a:cubicBezTo>
                  <a:cubicBezTo>
                    <a:pt x="1976" y="441"/>
                    <a:pt x="1990" y="418"/>
                    <a:pt x="1997" y="393"/>
                  </a:cubicBezTo>
                  <a:cubicBezTo>
                    <a:pt x="2011" y="339"/>
                    <a:pt x="2018" y="283"/>
                    <a:pt x="2028" y="228"/>
                  </a:cubicBezTo>
                  <a:cubicBezTo>
                    <a:pt x="2035" y="193"/>
                    <a:pt x="2023" y="149"/>
                    <a:pt x="2048" y="124"/>
                  </a:cubicBezTo>
                  <a:cubicBezTo>
                    <a:pt x="2053" y="119"/>
                    <a:pt x="2062" y="131"/>
                    <a:pt x="2069" y="134"/>
                  </a:cubicBezTo>
                </a:path>
              </a:pathLst>
            </a:custGeom>
            <a:noFill/>
            <a:ln w="57150" cap="rnd" cmpd="sng">
              <a:solidFill>
                <a:srgbClr val="00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082" name="Freeform 6"/>
            <p:cNvSpPr>
              <a:spLocks noChangeAspect="1"/>
            </p:cNvSpPr>
            <p:nvPr/>
          </p:nvSpPr>
          <p:spPr bwMode="auto">
            <a:xfrm>
              <a:off x="1632" y="2344"/>
              <a:ext cx="2620" cy="463"/>
            </a:xfrm>
            <a:custGeom>
              <a:avLst/>
              <a:gdLst>
                <a:gd name="T0" fmla="*/ 0 w 1909"/>
                <a:gd name="T1" fmla="*/ 376 h 331"/>
                <a:gd name="T2" fmla="*/ 85 w 1909"/>
                <a:gd name="T3" fmla="*/ 376 h 331"/>
                <a:gd name="T4" fmla="*/ 141 w 1909"/>
                <a:gd name="T5" fmla="*/ 290 h 331"/>
                <a:gd name="T6" fmla="*/ 269 w 1909"/>
                <a:gd name="T7" fmla="*/ 159 h 331"/>
                <a:gd name="T8" fmla="*/ 354 w 1909"/>
                <a:gd name="T9" fmla="*/ 130 h 331"/>
                <a:gd name="T10" fmla="*/ 468 w 1909"/>
                <a:gd name="T11" fmla="*/ 0 h 331"/>
                <a:gd name="T12" fmla="*/ 553 w 1909"/>
                <a:gd name="T13" fmla="*/ 43 h 331"/>
                <a:gd name="T14" fmla="*/ 567 w 1909"/>
                <a:gd name="T15" fmla="*/ 87 h 331"/>
                <a:gd name="T16" fmla="*/ 653 w 1909"/>
                <a:gd name="T17" fmla="*/ 101 h 331"/>
                <a:gd name="T18" fmla="*/ 738 w 1909"/>
                <a:gd name="T19" fmla="*/ 246 h 331"/>
                <a:gd name="T20" fmla="*/ 823 w 1909"/>
                <a:gd name="T21" fmla="*/ 347 h 331"/>
                <a:gd name="T22" fmla="*/ 851 w 1909"/>
                <a:gd name="T23" fmla="*/ 390 h 331"/>
                <a:gd name="T24" fmla="*/ 866 w 1909"/>
                <a:gd name="T25" fmla="*/ 434 h 331"/>
                <a:gd name="T26" fmla="*/ 951 w 1909"/>
                <a:gd name="T27" fmla="*/ 463 h 331"/>
                <a:gd name="T28" fmla="*/ 1092 w 1909"/>
                <a:gd name="T29" fmla="*/ 404 h 331"/>
                <a:gd name="T30" fmla="*/ 1121 w 1909"/>
                <a:gd name="T31" fmla="*/ 361 h 331"/>
                <a:gd name="T32" fmla="*/ 1164 w 1909"/>
                <a:gd name="T33" fmla="*/ 333 h 331"/>
                <a:gd name="T34" fmla="*/ 1220 w 1909"/>
                <a:gd name="T35" fmla="*/ 274 h 331"/>
                <a:gd name="T36" fmla="*/ 1390 w 1909"/>
                <a:gd name="T37" fmla="*/ 274 h 331"/>
                <a:gd name="T38" fmla="*/ 1547 w 1909"/>
                <a:gd name="T39" fmla="*/ 217 h 331"/>
                <a:gd name="T40" fmla="*/ 1632 w 1909"/>
                <a:gd name="T41" fmla="*/ 274 h 331"/>
                <a:gd name="T42" fmla="*/ 1661 w 1909"/>
                <a:gd name="T43" fmla="*/ 318 h 331"/>
                <a:gd name="T44" fmla="*/ 1703 w 1909"/>
                <a:gd name="T45" fmla="*/ 333 h 331"/>
                <a:gd name="T46" fmla="*/ 1873 w 1909"/>
                <a:gd name="T47" fmla="*/ 144 h 331"/>
                <a:gd name="T48" fmla="*/ 1887 w 1909"/>
                <a:gd name="T49" fmla="*/ 101 h 331"/>
                <a:gd name="T50" fmla="*/ 1958 w 1909"/>
                <a:gd name="T51" fmla="*/ 159 h 331"/>
                <a:gd name="T52" fmla="*/ 2101 w 1909"/>
                <a:gd name="T53" fmla="*/ 14 h 331"/>
                <a:gd name="T54" fmla="*/ 2200 w 1909"/>
                <a:gd name="T55" fmla="*/ 101 h 331"/>
                <a:gd name="T56" fmla="*/ 2229 w 1909"/>
                <a:gd name="T57" fmla="*/ 187 h 331"/>
                <a:gd name="T58" fmla="*/ 2384 w 1909"/>
                <a:gd name="T59" fmla="*/ 434 h 331"/>
                <a:gd name="T60" fmla="*/ 2527 w 1909"/>
                <a:gd name="T61" fmla="*/ 333 h 331"/>
                <a:gd name="T62" fmla="*/ 2555 w 1909"/>
                <a:gd name="T63" fmla="*/ 290 h 331"/>
                <a:gd name="T64" fmla="*/ 2569 w 1909"/>
                <a:gd name="T65" fmla="*/ 246 h 331"/>
                <a:gd name="T66" fmla="*/ 2612 w 1909"/>
                <a:gd name="T67" fmla="*/ 187 h 3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09" h="331">
                  <a:moveTo>
                    <a:pt x="0" y="269"/>
                  </a:moveTo>
                  <a:cubicBezTo>
                    <a:pt x="20" y="276"/>
                    <a:pt x="42" y="289"/>
                    <a:pt x="62" y="269"/>
                  </a:cubicBezTo>
                  <a:cubicBezTo>
                    <a:pt x="80" y="251"/>
                    <a:pt x="103" y="207"/>
                    <a:pt x="103" y="207"/>
                  </a:cubicBezTo>
                  <a:cubicBezTo>
                    <a:pt x="120" y="154"/>
                    <a:pt x="146" y="136"/>
                    <a:pt x="196" y="114"/>
                  </a:cubicBezTo>
                  <a:cubicBezTo>
                    <a:pt x="216" y="105"/>
                    <a:pt x="258" y="93"/>
                    <a:pt x="258" y="93"/>
                  </a:cubicBezTo>
                  <a:cubicBezTo>
                    <a:pt x="329" y="22"/>
                    <a:pt x="304" y="55"/>
                    <a:pt x="341" y="0"/>
                  </a:cubicBezTo>
                  <a:cubicBezTo>
                    <a:pt x="362" y="7"/>
                    <a:pt x="388" y="12"/>
                    <a:pt x="403" y="31"/>
                  </a:cubicBezTo>
                  <a:cubicBezTo>
                    <a:pt x="410" y="40"/>
                    <a:pt x="404" y="57"/>
                    <a:pt x="413" y="62"/>
                  </a:cubicBezTo>
                  <a:cubicBezTo>
                    <a:pt x="432" y="72"/>
                    <a:pt x="455" y="69"/>
                    <a:pt x="476" y="72"/>
                  </a:cubicBezTo>
                  <a:cubicBezTo>
                    <a:pt x="499" y="108"/>
                    <a:pt x="512" y="141"/>
                    <a:pt x="538" y="176"/>
                  </a:cubicBezTo>
                  <a:cubicBezTo>
                    <a:pt x="551" y="217"/>
                    <a:pt x="558" y="235"/>
                    <a:pt x="600" y="248"/>
                  </a:cubicBezTo>
                  <a:cubicBezTo>
                    <a:pt x="607" y="258"/>
                    <a:pt x="615" y="268"/>
                    <a:pt x="620" y="279"/>
                  </a:cubicBezTo>
                  <a:cubicBezTo>
                    <a:pt x="625" y="289"/>
                    <a:pt x="622" y="304"/>
                    <a:pt x="631" y="310"/>
                  </a:cubicBezTo>
                  <a:cubicBezTo>
                    <a:pt x="649" y="323"/>
                    <a:pt x="693" y="331"/>
                    <a:pt x="693" y="331"/>
                  </a:cubicBezTo>
                  <a:cubicBezTo>
                    <a:pt x="734" y="321"/>
                    <a:pt x="761" y="313"/>
                    <a:pt x="796" y="289"/>
                  </a:cubicBezTo>
                  <a:cubicBezTo>
                    <a:pt x="803" y="279"/>
                    <a:pt x="808" y="267"/>
                    <a:pt x="817" y="258"/>
                  </a:cubicBezTo>
                  <a:cubicBezTo>
                    <a:pt x="826" y="249"/>
                    <a:pt x="840" y="248"/>
                    <a:pt x="848" y="238"/>
                  </a:cubicBezTo>
                  <a:cubicBezTo>
                    <a:pt x="889" y="187"/>
                    <a:pt x="820" y="221"/>
                    <a:pt x="889" y="196"/>
                  </a:cubicBezTo>
                  <a:cubicBezTo>
                    <a:pt x="937" y="229"/>
                    <a:pt x="950" y="207"/>
                    <a:pt x="1013" y="196"/>
                  </a:cubicBezTo>
                  <a:cubicBezTo>
                    <a:pt x="1060" y="150"/>
                    <a:pt x="1065" y="140"/>
                    <a:pt x="1127" y="155"/>
                  </a:cubicBezTo>
                  <a:cubicBezTo>
                    <a:pt x="1148" y="169"/>
                    <a:pt x="1175" y="175"/>
                    <a:pt x="1189" y="196"/>
                  </a:cubicBezTo>
                  <a:cubicBezTo>
                    <a:pt x="1196" y="206"/>
                    <a:pt x="1200" y="219"/>
                    <a:pt x="1210" y="227"/>
                  </a:cubicBezTo>
                  <a:cubicBezTo>
                    <a:pt x="1219" y="234"/>
                    <a:pt x="1231" y="234"/>
                    <a:pt x="1241" y="238"/>
                  </a:cubicBezTo>
                  <a:cubicBezTo>
                    <a:pt x="1297" y="218"/>
                    <a:pt x="1322" y="146"/>
                    <a:pt x="1365" y="103"/>
                  </a:cubicBezTo>
                  <a:cubicBezTo>
                    <a:pt x="1368" y="93"/>
                    <a:pt x="1365" y="77"/>
                    <a:pt x="1375" y="72"/>
                  </a:cubicBezTo>
                  <a:cubicBezTo>
                    <a:pt x="1399" y="60"/>
                    <a:pt x="1421" y="105"/>
                    <a:pt x="1427" y="114"/>
                  </a:cubicBezTo>
                  <a:cubicBezTo>
                    <a:pt x="1514" y="96"/>
                    <a:pt x="1510" y="91"/>
                    <a:pt x="1531" y="10"/>
                  </a:cubicBezTo>
                  <a:cubicBezTo>
                    <a:pt x="1556" y="27"/>
                    <a:pt x="1587" y="45"/>
                    <a:pt x="1603" y="72"/>
                  </a:cubicBezTo>
                  <a:cubicBezTo>
                    <a:pt x="1614" y="91"/>
                    <a:pt x="1612" y="116"/>
                    <a:pt x="1624" y="134"/>
                  </a:cubicBezTo>
                  <a:cubicBezTo>
                    <a:pt x="1665" y="198"/>
                    <a:pt x="1670" y="264"/>
                    <a:pt x="1737" y="310"/>
                  </a:cubicBezTo>
                  <a:cubicBezTo>
                    <a:pt x="1772" y="287"/>
                    <a:pt x="1805" y="261"/>
                    <a:pt x="1841" y="238"/>
                  </a:cubicBezTo>
                  <a:cubicBezTo>
                    <a:pt x="1848" y="228"/>
                    <a:pt x="1856" y="218"/>
                    <a:pt x="1862" y="207"/>
                  </a:cubicBezTo>
                  <a:cubicBezTo>
                    <a:pt x="1867" y="197"/>
                    <a:pt x="1865" y="185"/>
                    <a:pt x="1872" y="176"/>
                  </a:cubicBezTo>
                  <a:cubicBezTo>
                    <a:pt x="1909" y="129"/>
                    <a:pt x="1903" y="180"/>
                    <a:pt x="1903" y="134"/>
                  </a:cubicBezTo>
                </a:path>
              </a:pathLst>
            </a:custGeom>
            <a:noFill/>
            <a:ln w="57150" cap="rnd" cmpd="sng">
              <a:solidFill>
                <a:srgbClr val="CC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083" name="Freeform 7"/>
            <p:cNvSpPr>
              <a:spLocks noChangeAspect="1"/>
            </p:cNvSpPr>
            <p:nvPr/>
          </p:nvSpPr>
          <p:spPr bwMode="auto">
            <a:xfrm>
              <a:off x="1565" y="2887"/>
              <a:ext cx="2687" cy="738"/>
            </a:xfrm>
            <a:custGeom>
              <a:avLst/>
              <a:gdLst>
                <a:gd name="T0" fmla="*/ 0 w 1924"/>
                <a:gd name="T1" fmla="*/ 613 h 527"/>
                <a:gd name="T2" fmla="*/ 304 w 1924"/>
                <a:gd name="T3" fmla="*/ 570 h 527"/>
                <a:gd name="T4" fmla="*/ 362 w 1924"/>
                <a:gd name="T5" fmla="*/ 440 h 527"/>
                <a:gd name="T6" fmla="*/ 376 w 1924"/>
                <a:gd name="T7" fmla="*/ 396 h 527"/>
                <a:gd name="T8" fmla="*/ 391 w 1924"/>
                <a:gd name="T9" fmla="*/ 353 h 527"/>
                <a:gd name="T10" fmla="*/ 478 w 1924"/>
                <a:gd name="T11" fmla="*/ 396 h 527"/>
                <a:gd name="T12" fmla="*/ 535 w 1924"/>
                <a:gd name="T13" fmla="*/ 469 h 527"/>
                <a:gd name="T14" fmla="*/ 621 w 1924"/>
                <a:gd name="T15" fmla="*/ 700 h 527"/>
                <a:gd name="T16" fmla="*/ 708 w 1924"/>
                <a:gd name="T17" fmla="*/ 672 h 527"/>
                <a:gd name="T18" fmla="*/ 751 w 1924"/>
                <a:gd name="T19" fmla="*/ 657 h 527"/>
                <a:gd name="T20" fmla="*/ 795 w 1924"/>
                <a:gd name="T21" fmla="*/ 643 h 527"/>
                <a:gd name="T22" fmla="*/ 838 w 1924"/>
                <a:gd name="T23" fmla="*/ 672 h 527"/>
                <a:gd name="T24" fmla="*/ 925 w 1924"/>
                <a:gd name="T25" fmla="*/ 440 h 527"/>
                <a:gd name="T26" fmla="*/ 968 w 1924"/>
                <a:gd name="T27" fmla="*/ 410 h 527"/>
                <a:gd name="T28" fmla="*/ 1054 w 1924"/>
                <a:gd name="T29" fmla="*/ 469 h 527"/>
                <a:gd name="T30" fmla="*/ 1113 w 1924"/>
                <a:gd name="T31" fmla="*/ 556 h 527"/>
                <a:gd name="T32" fmla="*/ 1229 w 1924"/>
                <a:gd name="T33" fmla="*/ 657 h 527"/>
                <a:gd name="T34" fmla="*/ 1316 w 1924"/>
                <a:gd name="T35" fmla="*/ 686 h 527"/>
                <a:gd name="T36" fmla="*/ 1330 w 1924"/>
                <a:gd name="T37" fmla="*/ 643 h 527"/>
                <a:gd name="T38" fmla="*/ 1416 w 1924"/>
                <a:gd name="T39" fmla="*/ 353 h 527"/>
                <a:gd name="T40" fmla="*/ 1430 w 1924"/>
                <a:gd name="T41" fmla="*/ 309 h 527"/>
                <a:gd name="T42" fmla="*/ 1589 w 1924"/>
                <a:gd name="T43" fmla="*/ 410 h 527"/>
                <a:gd name="T44" fmla="*/ 1605 w 1924"/>
                <a:gd name="T45" fmla="*/ 454 h 527"/>
                <a:gd name="T46" fmla="*/ 1662 w 1924"/>
                <a:gd name="T47" fmla="*/ 542 h 527"/>
                <a:gd name="T48" fmla="*/ 1676 w 1924"/>
                <a:gd name="T49" fmla="*/ 585 h 527"/>
                <a:gd name="T50" fmla="*/ 1735 w 1924"/>
                <a:gd name="T51" fmla="*/ 672 h 527"/>
                <a:gd name="T52" fmla="*/ 1749 w 1924"/>
                <a:gd name="T53" fmla="*/ 730 h 527"/>
                <a:gd name="T54" fmla="*/ 1821 w 1924"/>
                <a:gd name="T55" fmla="*/ 700 h 527"/>
                <a:gd name="T56" fmla="*/ 2024 w 1924"/>
                <a:gd name="T57" fmla="*/ 643 h 527"/>
                <a:gd name="T58" fmla="*/ 2095 w 1924"/>
                <a:gd name="T59" fmla="*/ 136 h 527"/>
                <a:gd name="T60" fmla="*/ 2197 w 1924"/>
                <a:gd name="T61" fmla="*/ 63 h 527"/>
                <a:gd name="T62" fmla="*/ 2225 w 1924"/>
                <a:gd name="T63" fmla="*/ 122 h 527"/>
                <a:gd name="T64" fmla="*/ 2283 w 1924"/>
                <a:gd name="T65" fmla="*/ 209 h 527"/>
                <a:gd name="T66" fmla="*/ 2384 w 1924"/>
                <a:gd name="T67" fmla="*/ 497 h 527"/>
                <a:gd name="T68" fmla="*/ 2413 w 1924"/>
                <a:gd name="T69" fmla="*/ 613 h 527"/>
                <a:gd name="T70" fmla="*/ 2471 w 1924"/>
                <a:gd name="T71" fmla="*/ 599 h 527"/>
                <a:gd name="T72" fmla="*/ 2586 w 1924"/>
                <a:gd name="T73" fmla="*/ 672 h 527"/>
                <a:gd name="T74" fmla="*/ 2687 w 1924"/>
                <a:gd name="T75" fmla="*/ 672 h 52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924" h="527">
                  <a:moveTo>
                    <a:pt x="0" y="438"/>
                  </a:moveTo>
                  <a:cubicBezTo>
                    <a:pt x="84" y="449"/>
                    <a:pt x="147" y="459"/>
                    <a:pt x="218" y="407"/>
                  </a:cubicBezTo>
                  <a:cubicBezTo>
                    <a:pt x="249" y="358"/>
                    <a:pt x="235" y="386"/>
                    <a:pt x="259" y="314"/>
                  </a:cubicBezTo>
                  <a:cubicBezTo>
                    <a:pt x="262" y="304"/>
                    <a:pt x="266" y="293"/>
                    <a:pt x="269" y="283"/>
                  </a:cubicBezTo>
                  <a:cubicBezTo>
                    <a:pt x="273" y="273"/>
                    <a:pt x="280" y="252"/>
                    <a:pt x="280" y="252"/>
                  </a:cubicBezTo>
                  <a:cubicBezTo>
                    <a:pt x="301" y="259"/>
                    <a:pt x="327" y="264"/>
                    <a:pt x="342" y="283"/>
                  </a:cubicBezTo>
                  <a:cubicBezTo>
                    <a:pt x="399" y="355"/>
                    <a:pt x="294" y="275"/>
                    <a:pt x="383" y="335"/>
                  </a:cubicBezTo>
                  <a:cubicBezTo>
                    <a:pt x="397" y="393"/>
                    <a:pt x="411" y="450"/>
                    <a:pt x="445" y="500"/>
                  </a:cubicBezTo>
                  <a:cubicBezTo>
                    <a:pt x="466" y="493"/>
                    <a:pt x="486" y="487"/>
                    <a:pt x="507" y="480"/>
                  </a:cubicBezTo>
                  <a:cubicBezTo>
                    <a:pt x="517" y="477"/>
                    <a:pt x="528" y="473"/>
                    <a:pt x="538" y="469"/>
                  </a:cubicBezTo>
                  <a:cubicBezTo>
                    <a:pt x="548" y="466"/>
                    <a:pt x="569" y="459"/>
                    <a:pt x="569" y="459"/>
                  </a:cubicBezTo>
                  <a:cubicBezTo>
                    <a:pt x="579" y="466"/>
                    <a:pt x="588" y="480"/>
                    <a:pt x="600" y="480"/>
                  </a:cubicBezTo>
                  <a:cubicBezTo>
                    <a:pt x="654" y="480"/>
                    <a:pt x="648" y="343"/>
                    <a:pt x="662" y="314"/>
                  </a:cubicBezTo>
                  <a:cubicBezTo>
                    <a:pt x="668" y="303"/>
                    <a:pt x="683" y="300"/>
                    <a:pt x="693" y="293"/>
                  </a:cubicBezTo>
                  <a:cubicBezTo>
                    <a:pt x="729" y="306"/>
                    <a:pt x="728" y="300"/>
                    <a:pt x="755" y="335"/>
                  </a:cubicBezTo>
                  <a:cubicBezTo>
                    <a:pt x="770" y="355"/>
                    <a:pt x="797" y="397"/>
                    <a:pt x="797" y="397"/>
                  </a:cubicBezTo>
                  <a:cubicBezTo>
                    <a:pt x="812" y="443"/>
                    <a:pt x="837" y="449"/>
                    <a:pt x="880" y="469"/>
                  </a:cubicBezTo>
                  <a:cubicBezTo>
                    <a:pt x="891" y="502"/>
                    <a:pt x="887" y="526"/>
                    <a:pt x="942" y="490"/>
                  </a:cubicBezTo>
                  <a:cubicBezTo>
                    <a:pt x="951" y="484"/>
                    <a:pt x="950" y="470"/>
                    <a:pt x="952" y="459"/>
                  </a:cubicBezTo>
                  <a:cubicBezTo>
                    <a:pt x="969" y="386"/>
                    <a:pt x="972" y="314"/>
                    <a:pt x="1014" y="252"/>
                  </a:cubicBezTo>
                  <a:cubicBezTo>
                    <a:pt x="1017" y="242"/>
                    <a:pt x="1014" y="225"/>
                    <a:pt x="1024" y="221"/>
                  </a:cubicBezTo>
                  <a:cubicBezTo>
                    <a:pt x="1064" y="205"/>
                    <a:pt x="1109" y="275"/>
                    <a:pt x="1138" y="293"/>
                  </a:cubicBezTo>
                  <a:cubicBezTo>
                    <a:pt x="1142" y="303"/>
                    <a:pt x="1144" y="314"/>
                    <a:pt x="1149" y="324"/>
                  </a:cubicBezTo>
                  <a:cubicBezTo>
                    <a:pt x="1161" y="346"/>
                    <a:pt x="1190" y="387"/>
                    <a:pt x="1190" y="387"/>
                  </a:cubicBezTo>
                  <a:cubicBezTo>
                    <a:pt x="1193" y="397"/>
                    <a:pt x="1195" y="409"/>
                    <a:pt x="1200" y="418"/>
                  </a:cubicBezTo>
                  <a:cubicBezTo>
                    <a:pt x="1212" y="440"/>
                    <a:pt x="1242" y="480"/>
                    <a:pt x="1242" y="480"/>
                  </a:cubicBezTo>
                  <a:cubicBezTo>
                    <a:pt x="1245" y="494"/>
                    <a:pt x="1239" y="517"/>
                    <a:pt x="1252" y="521"/>
                  </a:cubicBezTo>
                  <a:cubicBezTo>
                    <a:pt x="1270" y="527"/>
                    <a:pt x="1286" y="506"/>
                    <a:pt x="1304" y="500"/>
                  </a:cubicBezTo>
                  <a:cubicBezTo>
                    <a:pt x="1362" y="479"/>
                    <a:pt x="1386" y="475"/>
                    <a:pt x="1449" y="459"/>
                  </a:cubicBezTo>
                  <a:cubicBezTo>
                    <a:pt x="1519" y="350"/>
                    <a:pt x="1430" y="206"/>
                    <a:pt x="1500" y="97"/>
                  </a:cubicBezTo>
                  <a:cubicBezTo>
                    <a:pt x="1512" y="30"/>
                    <a:pt x="1507" y="0"/>
                    <a:pt x="1573" y="45"/>
                  </a:cubicBezTo>
                  <a:cubicBezTo>
                    <a:pt x="1580" y="59"/>
                    <a:pt x="1585" y="74"/>
                    <a:pt x="1593" y="87"/>
                  </a:cubicBezTo>
                  <a:cubicBezTo>
                    <a:pt x="1606" y="108"/>
                    <a:pt x="1635" y="149"/>
                    <a:pt x="1635" y="149"/>
                  </a:cubicBezTo>
                  <a:cubicBezTo>
                    <a:pt x="1647" y="220"/>
                    <a:pt x="1641" y="312"/>
                    <a:pt x="1707" y="355"/>
                  </a:cubicBezTo>
                  <a:cubicBezTo>
                    <a:pt x="1716" y="382"/>
                    <a:pt x="1706" y="420"/>
                    <a:pt x="1728" y="438"/>
                  </a:cubicBezTo>
                  <a:cubicBezTo>
                    <a:pt x="1739" y="447"/>
                    <a:pt x="1755" y="431"/>
                    <a:pt x="1769" y="428"/>
                  </a:cubicBezTo>
                  <a:cubicBezTo>
                    <a:pt x="1815" y="443"/>
                    <a:pt x="1806" y="464"/>
                    <a:pt x="1852" y="480"/>
                  </a:cubicBezTo>
                  <a:cubicBezTo>
                    <a:pt x="1899" y="463"/>
                    <a:pt x="1880" y="480"/>
                    <a:pt x="1924" y="480"/>
                  </a:cubicBezTo>
                </a:path>
              </a:pathLst>
            </a:custGeom>
            <a:noFill/>
            <a:ln w="57150" cap="rnd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084" name="Line 8"/>
            <p:cNvSpPr>
              <a:spLocks noChangeAspect="1" noChangeShapeType="1"/>
            </p:cNvSpPr>
            <p:nvPr/>
          </p:nvSpPr>
          <p:spPr bwMode="auto">
            <a:xfrm>
              <a:off x="1832" y="791"/>
              <a:ext cx="2" cy="30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085" name="Line 9"/>
            <p:cNvSpPr>
              <a:spLocks noChangeAspect="1" noChangeShapeType="1"/>
            </p:cNvSpPr>
            <p:nvPr/>
          </p:nvSpPr>
          <p:spPr bwMode="auto">
            <a:xfrm>
              <a:off x="1632" y="1261"/>
              <a:ext cx="28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086" name="Line 10"/>
            <p:cNvSpPr>
              <a:spLocks noChangeAspect="1" noChangeShapeType="1"/>
            </p:cNvSpPr>
            <p:nvPr/>
          </p:nvSpPr>
          <p:spPr bwMode="auto">
            <a:xfrm>
              <a:off x="1632" y="3424"/>
              <a:ext cx="28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087" name="Line 11"/>
            <p:cNvSpPr>
              <a:spLocks noChangeAspect="1" noChangeShapeType="1"/>
            </p:cNvSpPr>
            <p:nvPr/>
          </p:nvSpPr>
          <p:spPr bwMode="auto">
            <a:xfrm>
              <a:off x="1632" y="2673"/>
              <a:ext cx="28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088" name="Line 12"/>
            <p:cNvSpPr>
              <a:spLocks noChangeAspect="1" noChangeShapeType="1"/>
            </p:cNvSpPr>
            <p:nvPr/>
          </p:nvSpPr>
          <p:spPr bwMode="auto">
            <a:xfrm>
              <a:off x="1632" y="1933"/>
              <a:ext cx="28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089" name="Line 13"/>
            <p:cNvSpPr>
              <a:spLocks noChangeAspect="1" noChangeShapeType="1"/>
            </p:cNvSpPr>
            <p:nvPr/>
          </p:nvSpPr>
          <p:spPr bwMode="auto">
            <a:xfrm>
              <a:off x="2505" y="992"/>
              <a:ext cx="0" cy="2689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prstDash val="dash"/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090" name="Line 14"/>
            <p:cNvSpPr>
              <a:spLocks noChangeAspect="1" noChangeShapeType="1"/>
            </p:cNvSpPr>
            <p:nvPr/>
          </p:nvSpPr>
          <p:spPr bwMode="auto">
            <a:xfrm>
              <a:off x="3849" y="992"/>
              <a:ext cx="0" cy="2689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prstDash val="dash"/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091" name="Line 15"/>
            <p:cNvSpPr>
              <a:spLocks noChangeAspect="1" noChangeShapeType="1"/>
            </p:cNvSpPr>
            <p:nvPr/>
          </p:nvSpPr>
          <p:spPr bwMode="auto">
            <a:xfrm>
              <a:off x="2976" y="992"/>
              <a:ext cx="0" cy="2689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prstDash val="dash"/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092" name="Text Box 16"/>
            <p:cNvSpPr txBox="1">
              <a:spLocks noChangeAspect="1" noChangeArrowheads="1"/>
            </p:cNvSpPr>
            <p:nvPr/>
          </p:nvSpPr>
          <p:spPr bwMode="auto">
            <a:xfrm>
              <a:off x="1554" y="566"/>
              <a:ext cx="529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latin typeface="Arial" pitchFamily="34" charset="0"/>
                </a:rPr>
                <a:t>X(x,n)</a:t>
              </a:r>
            </a:p>
          </p:txBody>
        </p:sp>
        <p:sp>
          <p:nvSpPr>
            <p:cNvPr id="3093" name="Text Box 17"/>
            <p:cNvSpPr txBox="1">
              <a:spLocks noChangeAspect="1" noChangeArrowheads="1"/>
            </p:cNvSpPr>
            <p:nvPr/>
          </p:nvSpPr>
          <p:spPr bwMode="auto">
            <a:xfrm>
              <a:off x="2358" y="3600"/>
              <a:ext cx="256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pt-BR" altLang="pt-BR" sz="2000" b="1">
                  <a:solidFill>
                    <a:srgbClr val="006600"/>
                  </a:solidFill>
                  <a:latin typeface="Arial" pitchFamily="34" charset="0"/>
                </a:rPr>
                <a:t>n</a:t>
              </a:r>
              <a:r>
                <a:rPr lang="pt-BR" altLang="pt-BR" sz="2000" b="1" baseline="-25000">
                  <a:solidFill>
                    <a:srgbClr val="006600"/>
                  </a:solidFill>
                  <a:latin typeface="Arial" pitchFamily="34" charset="0"/>
                </a:rPr>
                <a:t>1</a:t>
              </a:r>
              <a:endParaRPr lang="pt-BR" altLang="pt-BR" sz="2000" b="1">
                <a:solidFill>
                  <a:srgbClr val="006600"/>
                </a:solidFill>
                <a:latin typeface="Arial" pitchFamily="34" charset="0"/>
              </a:endParaRPr>
            </a:p>
          </p:txBody>
        </p:sp>
        <p:sp>
          <p:nvSpPr>
            <p:cNvPr id="3094" name="Text Box 18"/>
            <p:cNvSpPr txBox="1">
              <a:spLocks noChangeAspect="1" noChangeArrowheads="1"/>
            </p:cNvSpPr>
            <p:nvPr/>
          </p:nvSpPr>
          <p:spPr bwMode="auto">
            <a:xfrm>
              <a:off x="2841" y="3609"/>
              <a:ext cx="256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solidFill>
                    <a:srgbClr val="006600"/>
                  </a:solidFill>
                  <a:latin typeface="Arial" pitchFamily="34" charset="0"/>
                </a:rPr>
                <a:t>n</a:t>
              </a:r>
              <a:r>
                <a:rPr lang="pt-BR" altLang="pt-BR" sz="2000" b="1" baseline="-25000">
                  <a:solidFill>
                    <a:srgbClr val="006600"/>
                  </a:solidFill>
                  <a:latin typeface="Arial" pitchFamily="34" charset="0"/>
                </a:rPr>
                <a:t>2</a:t>
              </a:r>
              <a:endParaRPr lang="pt-BR" altLang="pt-BR" sz="2000" b="1">
                <a:solidFill>
                  <a:srgbClr val="006600"/>
                </a:solidFill>
                <a:latin typeface="Arial" pitchFamily="34" charset="0"/>
              </a:endParaRPr>
            </a:p>
          </p:txBody>
        </p:sp>
        <p:sp>
          <p:nvSpPr>
            <p:cNvPr id="3095" name="Text Box 19"/>
            <p:cNvSpPr txBox="1">
              <a:spLocks noChangeAspect="1" noChangeArrowheads="1"/>
            </p:cNvSpPr>
            <p:nvPr/>
          </p:nvSpPr>
          <p:spPr bwMode="auto">
            <a:xfrm>
              <a:off x="3715" y="3609"/>
              <a:ext cx="261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solidFill>
                    <a:srgbClr val="006600"/>
                  </a:solidFill>
                  <a:latin typeface="Arial" pitchFamily="34" charset="0"/>
                </a:rPr>
                <a:t>n</a:t>
              </a:r>
              <a:r>
                <a:rPr lang="pt-BR" altLang="pt-BR" sz="2000" b="1" baseline="-25000">
                  <a:solidFill>
                    <a:srgbClr val="006600"/>
                  </a:solidFill>
                  <a:latin typeface="Arial" pitchFamily="34" charset="0"/>
                </a:rPr>
                <a:t>n</a:t>
              </a:r>
              <a:endParaRPr lang="pt-BR" altLang="pt-BR" sz="2000" b="1">
                <a:solidFill>
                  <a:srgbClr val="006600"/>
                </a:solidFill>
                <a:latin typeface="Arial" pitchFamily="34" charset="0"/>
              </a:endParaRPr>
            </a:p>
          </p:txBody>
        </p:sp>
        <p:sp>
          <p:nvSpPr>
            <p:cNvPr id="3096" name="Text Box 20"/>
            <p:cNvSpPr txBox="1">
              <a:spLocks noChangeAspect="1" noChangeArrowheads="1"/>
            </p:cNvSpPr>
            <p:nvPr/>
          </p:nvSpPr>
          <p:spPr bwMode="auto">
            <a:xfrm>
              <a:off x="1296" y="2937"/>
              <a:ext cx="446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latin typeface="Arial" pitchFamily="34" charset="0"/>
                </a:rPr>
                <a:t>x</a:t>
              </a:r>
              <a:r>
                <a:rPr lang="pt-BR" altLang="pt-BR" sz="2000" b="1" baseline="-25000">
                  <a:latin typeface="Arial" pitchFamily="34" charset="0"/>
                </a:rPr>
                <a:t>n</a:t>
              </a:r>
              <a:r>
                <a:rPr lang="pt-BR" altLang="pt-BR" sz="2000" b="1">
                  <a:latin typeface="Arial" pitchFamily="34" charset="0"/>
                </a:rPr>
                <a:t>(n)</a:t>
              </a:r>
            </a:p>
          </p:txBody>
        </p:sp>
        <p:sp>
          <p:nvSpPr>
            <p:cNvPr id="3097" name="Text Box 21"/>
            <p:cNvSpPr txBox="1">
              <a:spLocks noChangeAspect="1" noChangeArrowheads="1"/>
            </p:cNvSpPr>
            <p:nvPr/>
          </p:nvSpPr>
          <p:spPr bwMode="auto">
            <a:xfrm>
              <a:off x="1296" y="2198"/>
              <a:ext cx="440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latin typeface="Arial" pitchFamily="34" charset="0"/>
                </a:rPr>
                <a:t>x</a:t>
              </a:r>
              <a:r>
                <a:rPr lang="pt-BR" altLang="pt-BR" sz="2000" b="1" baseline="-25000">
                  <a:latin typeface="Arial" pitchFamily="34" charset="0"/>
                </a:rPr>
                <a:t>3</a:t>
              </a:r>
              <a:r>
                <a:rPr lang="pt-BR" altLang="pt-BR" sz="2000" b="1">
                  <a:latin typeface="Arial" pitchFamily="34" charset="0"/>
                </a:rPr>
                <a:t>(n)</a:t>
              </a:r>
            </a:p>
          </p:txBody>
        </p:sp>
        <p:sp>
          <p:nvSpPr>
            <p:cNvPr id="3098" name="Text Box 22"/>
            <p:cNvSpPr txBox="1">
              <a:spLocks noChangeAspect="1" noChangeArrowheads="1"/>
            </p:cNvSpPr>
            <p:nvPr/>
          </p:nvSpPr>
          <p:spPr bwMode="auto">
            <a:xfrm>
              <a:off x="1296" y="1391"/>
              <a:ext cx="440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latin typeface="Arial" pitchFamily="34" charset="0"/>
                </a:rPr>
                <a:t>x</a:t>
              </a:r>
              <a:r>
                <a:rPr lang="pt-BR" altLang="pt-BR" sz="2000" b="1" baseline="-25000">
                  <a:latin typeface="Arial" pitchFamily="34" charset="0"/>
                </a:rPr>
                <a:t>2</a:t>
              </a:r>
              <a:r>
                <a:rPr lang="pt-BR" altLang="pt-BR" sz="2000" b="1">
                  <a:latin typeface="Arial" pitchFamily="34" charset="0"/>
                </a:rPr>
                <a:t>(n)</a:t>
              </a:r>
            </a:p>
          </p:txBody>
        </p:sp>
        <p:sp>
          <p:nvSpPr>
            <p:cNvPr id="3099" name="Text Box 23"/>
            <p:cNvSpPr txBox="1">
              <a:spLocks noChangeAspect="1" noChangeArrowheads="1"/>
            </p:cNvSpPr>
            <p:nvPr/>
          </p:nvSpPr>
          <p:spPr bwMode="auto">
            <a:xfrm>
              <a:off x="1296" y="841"/>
              <a:ext cx="440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latin typeface="Arial" pitchFamily="34" charset="0"/>
                </a:rPr>
                <a:t>x</a:t>
              </a:r>
              <a:r>
                <a:rPr lang="pt-BR" altLang="pt-BR" sz="2000" b="1" baseline="-25000">
                  <a:latin typeface="Arial" pitchFamily="34" charset="0"/>
                </a:rPr>
                <a:t>1</a:t>
              </a:r>
              <a:r>
                <a:rPr lang="pt-BR" altLang="pt-BR" sz="2000" b="1">
                  <a:latin typeface="Arial" pitchFamily="34" charset="0"/>
                </a:rPr>
                <a:t>(n)</a:t>
              </a:r>
            </a:p>
          </p:txBody>
        </p:sp>
        <p:sp>
          <p:nvSpPr>
            <p:cNvPr id="3100" name="Text Box 24"/>
            <p:cNvSpPr txBox="1">
              <a:spLocks noChangeAspect="1" noChangeArrowheads="1"/>
            </p:cNvSpPr>
            <p:nvPr/>
          </p:nvSpPr>
          <p:spPr bwMode="auto">
            <a:xfrm>
              <a:off x="4440" y="2534"/>
              <a:ext cx="200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latin typeface="Arial" pitchFamily="34" charset="0"/>
                </a:rPr>
                <a:t>n</a:t>
              </a:r>
            </a:p>
          </p:txBody>
        </p:sp>
        <p:sp>
          <p:nvSpPr>
            <p:cNvPr id="3101" name="Text Box 25"/>
            <p:cNvSpPr txBox="1">
              <a:spLocks noChangeAspect="1" noChangeArrowheads="1"/>
            </p:cNvSpPr>
            <p:nvPr/>
          </p:nvSpPr>
          <p:spPr bwMode="auto">
            <a:xfrm>
              <a:off x="4440" y="1766"/>
              <a:ext cx="200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latin typeface="Arial" pitchFamily="34" charset="0"/>
                </a:rPr>
                <a:t>n</a:t>
              </a:r>
            </a:p>
          </p:txBody>
        </p:sp>
        <p:sp>
          <p:nvSpPr>
            <p:cNvPr id="3102" name="Text Box 26"/>
            <p:cNvSpPr txBox="1">
              <a:spLocks noChangeAspect="1" noChangeArrowheads="1"/>
            </p:cNvSpPr>
            <p:nvPr/>
          </p:nvSpPr>
          <p:spPr bwMode="auto">
            <a:xfrm>
              <a:off x="4440" y="3302"/>
              <a:ext cx="200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latin typeface="Arial" pitchFamily="34" charset="0"/>
                </a:rPr>
                <a:t>n</a:t>
              </a:r>
            </a:p>
          </p:txBody>
        </p:sp>
        <p:sp>
          <p:nvSpPr>
            <p:cNvPr id="3103" name="Text Box 27"/>
            <p:cNvSpPr txBox="1">
              <a:spLocks noChangeAspect="1" noChangeArrowheads="1"/>
            </p:cNvSpPr>
            <p:nvPr/>
          </p:nvSpPr>
          <p:spPr bwMode="auto">
            <a:xfrm>
              <a:off x="4440" y="1094"/>
              <a:ext cx="200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latin typeface="Arial" pitchFamily="34" charset="0"/>
                </a:rPr>
                <a:t>n</a:t>
              </a:r>
            </a:p>
          </p:txBody>
        </p:sp>
        <p:sp>
          <p:nvSpPr>
            <p:cNvPr id="3104" name="Text Box 28"/>
            <p:cNvSpPr txBox="1">
              <a:spLocks noChangeAspect="1" noChangeArrowheads="1"/>
            </p:cNvSpPr>
            <p:nvPr/>
          </p:nvSpPr>
          <p:spPr bwMode="auto">
            <a:xfrm>
              <a:off x="3715" y="654"/>
              <a:ext cx="25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9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solidFill>
                    <a:srgbClr val="006600"/>
                  </a:solidFill>
                  <a:latin typeface="Arial" pitchFamily="34" charset="0"/>
                </a:rPr>
                <a:t>x</a:t>
              </a:r>
              <a:r>
                <a:rPr lang="pt-BR" altLang="pt-BR" sz="2000" b="1" baseline="-25000">
                  <a:solidFill>
                    <a:srgbClr val="006600"/>
                  </a:solidFill>
                  <a:latin typeface="Arial" pitchFamily="34" charset="0"/>
                </a:rPr>
                <a:t>n</a:t>
              </a:r>
              <a:endParaRPr lang="pt-BR" altLang="pt-BR" sz="2000" b="1">
                <a:solidFill>
                  <a:srgbClr val="006600"/>
                </a:solidFill>
                <a:latin typeface="Arial" pitchFamily="34" charset="0"/>
              </a:endParaRPr>
            </a:p>
          </p:txBody>
        </p:sp>
        <p:sp>
          <p:nvSpPr>
            <p:cNvPr id="3105" name="Text Box 29"/>
            <p:cNvSpPr txBox="1">
              <a:spLocks noChangeAspect="1" noChangeArrowheads="1"/>
            </p:cNvSpPr>
            <p:nvPr/>
          </p:nvSpPr>
          <p:spPr bwMode="auto">
            <a:xfrm>
              <a:off x="2841" y="654"/>
              <a:ext cx="247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9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solidFill>
                    <a:srgbClr val="006600"/>
                  </a:solidFill>
                  <a:latin typeface="Arial" pitchFamily="34" charset="0"/>
                </a:rPr>
                <a:t>x</a:t>
              </a:r>
              <a:r>
                <a:rPr lang="pt-BR" altLang="pt-BR" sz="2000" b="1" baseline="-25000">
                  <a:solidFill>
                    <a:srgbClr val="006600"/>
                  </a:solidFill>
                  <a:latin typeface="Arial" pitchFamily="34" charset="0"/>
                </a:rPr>
                <a:t>2</a:t>
              </a:r>
              <a:endParaRPr lang="pt-BR" altLang="pt-BR" sz="2000" b="1">
                <a:solidFill>
                  <a:srgbClr val="006600"/>
                </a:solidFill>
                <a:latin typeface="Arial" pitchFamily="34" charset="0"/>
              </a:endParaRPr>
            </a:p>
          </p:txBody>
        </p:sp>
        <p:sp>
          <p:nvSpPr>
            <p:cNvPr id="3106" name="Text Box 30"/>
            <p:cNvSpPr txBox="1">
              <a:spLocks noChangeAspect="1" noChangeArrowheads="1"/>
            </p:cNvSpPr>
            <p:nvPr/>
          </p:nvSpPr>
          <p:spPr bwMode="auto">
            <a:xfrm>
              <a:off x="2368" y="654"/>
              <a:ext cx="247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9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solidFill>
                    <a:srgbClr val="006600"/>
                  </a:solidFill>
                  <a:latin typeface="Arial" pitchFamily="34" charset="0"/>
                </a:rPr>
                <a:t>x</a:t>
              </a:r>
              <a:r>
                <a:rPr lang="pt-BR" altLang="pt-BR" sz="2000" b="1" baseline="-25000">
                  <a:solidFill>
                    <a:srgbClr val="006600"/>
                  </a:solidFill>
                  <a:latin typeface="Arial" pitchFamily="34" charset="0"/>
                </a:rPr>
                <a:t>1</a:t>
              </a:r>
              <a:endParaRPr lang="pt-BR" altLang="pt-BR" sz="2000" b="1">
                <a:solidFill>
                  <a:srgbClr val="006600"/>
                </a:solidFill>
                <a:latin typeface="Arial" pitchFamily="34" charset="0"/>
              </a:endParaRPr>
            </a:p>
          </p:txBody>
        </p:sp>
      </p:grpSp>
      <p:sp>
        <p:nvSpPr>
          <p:cNvPr id="3078" name="Text Box 32"/>
          <p:cNvSpPr txBox="1">
            <a:spLocks noChangeArrowheads="1"/>
          </p:cNvSpPr>
          <p:nvPr/>
        </p:nvSpPr>
        <p:spPr bwMode="auto">
          <a:xfrm>
            <a:off x="6316663" y="1333773"/>
            <a:ext cx="26654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2000" b="1">
                <a:solidFill>
                  <a:srgbClr val="006600"/>
                </a:solidFill>
                <a:latin typeface="Arial" pitchFamily="34" charset="0"/>
              </a:rPr>
              <a:t>variáveis aleatórias</a:t>
            </a:r>
          </a:p>
          <a:p>
            <a:pPr algn="ctr"/>
            <a:r>
              <a:rPr lang="pt-BR" altLang="pt-BR" sz="2000" b="1">
                <a:solidFill>
                  <a:srgbClr val="006600"/>
                </a:solidFill>
                <a:latin typeface="Arial" pitchFamily="34" charset="0"/>
              </a:rPr>
              <a:t>nos instantes</a:t>
            </a:r>
          </a:p>
          <a:p>
            <a:pPr algn="ctr"/>
            <a:r>
              <a:rPr lang="pt-BR" altLang="pt-BR" sz="2000" b="1">
                <a:solidFill>
                  <a:srgbClr val="006600"/>
                </a:solidFill>
                <a:latin typeface="Arial" pitchFamily="34" charset="0"/>
              </a:rPr>
              <a:t>n</a:t>
            </a:r>
            <a:r>
              <a:rPr lang="pt-BR" altLang="pt-BR" sz="2000" b="1" baseline="-25000">
                <a:solidFill>
                  <a:srgbClr val="006600"/>
                </a:solidFill>
                <a:latin typeface="Arial" pitchFamily="34" charset="0"/>
              </a:rPr>
              <a:t>1</a:t>
            </a:r>
            <a:r>
              <a:rPr lang="pt-BR" altLang="pt-BR" sz="2000" b="1">
                <a:solidFill>
                  <a:srgbClr val="006600"/>
                </a:solidFill>
                <a:latin typeface="Arial" pitchFamily="34" charset="0"/>
              </a:rPr>
              <a:t>, n</a:t>
            </a:r>
            <a:r>
              <a:rPr lang="pt-BR" altLang="pt-BR" sz="2000" b="1" baseline="-25000">
                <a:solidFill>
                  <a:srgbClr val="006600"/>
                </a:solidFill>
                <a:latin typeface="Arial" pitchFamily="34" charset="0"/>
              </a:rPr>
              <a:t>2</a:t>
            </a:r>
            <a:r>
              <a:rPr lang="pt-BR" altLang="pt-BR" sz="2000" b="1">
                <a:solidFill>
                  <a:srgbClr val="006600"/>
                </a:solidFill>
                <a:latin typeface="Arial" pitchFamily="34" charset="0"/>
              </a:rPr>
              <a:t>, ...</a:t>
            </a:r>
          </a:p>
        </p:txBody>
      </p:sp>
      <p:sp>
        <p:nvSpPr>
          <p:cNvPr id="3079" name="Line 40"/>
          <p:cNvSpPr>
            <a:spLocks noChangeShapeType="1"/>
          </p:cNvSpPr>
          <p:nvPr/>
        </p:nvSpPr>
        <p:spPr bwMode="auto">
          <a:xfrm>
            <a:off x="5292725" y="1549673"/>
            <a:ext cx="936625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31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5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ECFF"/>
                    </a:gs>
                    <a:gs pos="50000">
                      <a:srgbClr val="CCECFF">
                        <a:gamma/>
                        <a:tint val="10196"/>
                        <a:invGamma/>
                      </a:srgbClr>
                    </a:gs>
                    <a:gs pos="100000">
                      <a:srgbClr val="CCECFF"/>
                    </a:gs>
                  </a:gsLst>
                  <a:lin ang="5400000" scaled="1"/>
                </a:gradFill>
              </a14:hiddenFill>
            </a:ext>
          </a:extLst>
        </p:spPr>
        <p:txBody>
          <a:bodyPr>
            <a:normAutofit/>
          </a:bodyPr>
          <a:lstStyle/>
          <a:p>
            <a:r>
              <a:rPr lang="pt-BR" altLang="pt-BR"/>
              <a:t>Resumo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altLang="pt-BR">
                <a:solidFill>
                  <a:srgbClr val="800000"/>
                </a:solidFill>
              </a:rPr>
              <a:t>Variáveis aleatórias modelam eventos desconhecidos.</a:t>
            </a:r>
          </a:p>
          <a:p>
            <a:pPr algn="just"/>
            <a:r>
              <a:rPr lang="pt-BR" altLang="pt-BR">
                <a:solidFill>
                  <a:srgbClr val="800000"/>
                </a:solidFill>
              </a:rPr>
              <a:t>Processos aleatórios modelam sinais desconhecidos.</a:t>
            </a:r>
          </a:p>
          <a:p>
            <a:pPr lvl="1" algn="just"/>
            <a:r>
              <a:rPr lang="pt-BR" altLang="pt-BR"/>
              <a:t> Um processo aleatório é uma coleção de sinais.</a:t>
            </a:r>
          </a:p>
          <a:p>
            <a:pPr lvl="1" algn="just"/>
            <a:r>
              <a:rPr lang="pt-BR" altLang="pt-BR"/>
              <a:t> Pode ser pensado também como uma coleção de variáveis aleatórias.</a:t>
            </a:r>
          </a:p>
          <a:p>
            <a:pPr lvl="1" algn="just"/>
            <a:r>
              <a:rPr lang="pt-BR" altLang="pt-BR"/>
              <a:t> Se X(t) é um processo aleatório então:</a:t>
            </a:r>
          </a:p>
          <a:p>
            <a:pPr lvl="2" algn="just"/>
            <a:r>
              <a:rPr lang="pt-BR" altLang="pt-BR"/>
              <a:t> X(1) - X(3) - X(999) são variáveis aleatórias para um instante de tempo particular.</a:t>
            </a:r>
          </a:p>
          <a:p>
            <a:pPr lvl="1" algn="just"/>
            <a:r>
              <a:rPr lang="pt-BR" altLang="pt-BR"/>
              <a:t> </a:t>
            </a:r>
            <a:r>
              <a:rPr lang="pt-BR" altLang="pt-BR">
                <a:solidFill>
                  <a:srgbClr val="000099"/>
                </a:solidFill>
              </a:rPr>
              <a:t>Classes de processos aleatórios:</a:t>
            </a:r>
          </a:p>
          <a:p>
            <a:pPr lvl="2" algn="just"/>
            <a:r>
              <a:rPr lang="pt-BR" altLang="pt-BR"/>
              <a:t>Não estacionário.</a:t>
            </a:r>
          </a:p>
          <a:p>
            <a:pPr lvl="2" algn="just"/>
            <a:r>
              <a:rPr lang="pt-BR" altLang="pt-BR"/>
              <a:t>Estacionário - estacionário no sentido amplo - ergódico.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E4C5-CC1F-4E49-A66F-D8B878AAA385}" type="slidenum">
              <a:rPr lang="pt-BR" altLang="pt-BR"/>
              <a:pPr/>
              <a:t>27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0734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Ø"/>
            </a:pPr>
            <a:r>
              <a:rPr lang="pt-BR" altLang="pt-BR" sz="2000" dirty="0">
                <a:latin typeface="Arial" pitchFamily="34" charset="0"/>
              </a:rPr>
              <a:t>O modelo de processo </a:t>
            </a:r>
            <a:r>
              <a:rPr lang="pt-BR" altLang="pt-BR" sz="2000" dirty="0" err="1">
                <a:latin typeface="Arial" pitchFamily="34" charset="0"/>
              </a:rPr>
              <a:t>ergódico</a:t>
            </a:r>
            <a:r>
              <a:rPr lang="pt-BR" altLang="pt-BR" sz="2000" dirty="0">
                <a:latin typeface="Arial" pitchFamily="34" charset="0"/>
              </a:rPr>
              <a:t> é muito utilizado na prática, pois na maioria das vezes tem-se disponível uma única função amostra do sinal.</a:t>
            </a:r>
          </a:p>
          <a:p>
            <a:pPr algn="just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v"/>
            </a:pPr>
            <a:r>
              <a:rPr lang="pt-BR" altLang="pt-BR" sz="2000" dirty="0">
                <a:solidFill>
                  <a:srgbClr val="000099"/>
                </a:solidFill>
                <a:latin typeface="Arial" pitchFamily="34" charset="0"/>
              </a:rPr>
              <a:t>Parâmetros importantes:</a:t>
            </a:r>
            <a:endParaRPr lang="pt-BR" altLang="pt-BR" sz="2000" dirty="0">
              <a:latin typeface="Arial" pitchFamily="34" charset="0"/>
            </a:endParaRPr>
          </a:p>
          <a:p>
            <a:pPr lvl="2" algn="just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Ø"/>
            </a:pPr>
            <a:r>
              <a:rPr lang="pt-BR" altLang="pt-BR" sz="2000" dirty="0">
                <a:latin typeface="Arial" pitchFamily="34" charset="0"/>
              </a:rPr>
              <a:t>Função densidade de probabilidade do sinal,</a:t>
            </a:r>
          </a:p>
          <a:p>
            <a:pPr lvl="2" algn="just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Ø"/>
            </a:pPr>
            <a:r>
              <a:rPr lang="pt-BR" altLang="pt-BR" sz="2000" dirty="0">
                <a:latin typeface="Arial" pitchFamily="34" charset="0"/>
              </a:rPr>
              <a:t>Função de </a:t>
            </a:r>
            <a:r>
              <a:rPr lang="pt-BR" altLang="pt-BR" sz="2000" dirty="0" err="1">
                <a:latin typeface="Arial" pitchFamily="34" charset="0"/>
              </a:rPr>
              <a:t>autocorrelação</a:t>
            </a:r>
            <a:r>
              <a:rPr lang="pt-BR" altLang="pt-BR" sz="2000" dirty="0">
                <a:latin typeface="Arial" pitchFamily="34" charset="0"/>
              </a:rPr>
              <a:t>,</a:t>
            </a:r>
          </a:p>
          <a:p>
            <a:pPr lvl="2" algn="just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Ø"/>
            </a:pPr>
            <a:r>
              <a:rPr lang="pt-BR" altLang="pt-BR" sz="2000" dirty="0" smtClean="0">
                <a:latin typeface="Arial" pitchFamily="34" charset="0"/>
              </a:rPr>
              <a:t>Densidade espectral de </a:t>
            </a:r>
            <a:r>
              <a:rPr lang="pt-BR" altLang="pt-BR" sz="2000" dirty="0">
                <a:latin typeface="Arial" pitchFamily="34" charset="0"/>
              </a:rPr>
              <a:t>potência, que é a transformada de Fourier da função de </a:t>
            </a:r>
            <a:r>
              <a:rPr lang="pt-BR" altLang="pt-BR" sz="2000" dirty="0" err="1">
                <a:latin typeface="Arial" pitchFamily="34" charset="0"/>
              </a:rPr>
              <a:t>autocorrelação</a:t>
            </a:r>
            <a:r>
              <a:rPr lang="pt-BR" altLang="pt-BR" sz="2000" dirty="0">
                <a:latin typeface="Arial" pitchFamily="34" charset="0"/>
              </a:rPr>
              <a:t>,</a:t>
            </a:r>
          </a:p>
          <a:p>
            <a:pPr lvl="2" algn="just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Ø"/>
            </a:pPr>
            <a:r>
              <a:rPr lang="pt-BR" altLang="pt-BR" sz="2000" dirty="0">
                <a:latin typeface="Arial" pitchFamily="34" charset="0"/>
              </a:rPr>
              <a:t>Função de correlação cruzada para o caso de se ter dois processos aleatórios distintos (por exemplo sinal e ruído introduzido no sinal),</a:t>
            </a:r>
          </a:p>
          <a:p>
            <a:pPr lvl="2" algn="just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Ø"/>
            </a:pPr>
            <a:r>
              <a:rPr lang="pt-BR" altLang="pt-BR" sz="2000" dirty="0">
                <a:latin typeface="Arial" pitchFamily="34" charset="0"/>
              </a:rPr>
              <a:t>Valor médio, valor quadrático médio, variância.</a:t>
            </a:r>
            <a:endParaRPr lang="pt-BR" dirty="0"/>
          </a:p>
        </p:txBody>
      </p:sp>
      <p:sp>
        <p:nvSpPr>
          <p:cNvPr id="4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1723-9A80-47FE-AFC3-2A729AAF49E2}" type="slidenum">
              <a:rPr lang="pt-BR" altLang="pt-BR"/>
              <a:pPr/>
              <a:t>28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2966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altLang="pt-BR" dirty="0">
                <a:solidFill>
                  <a:srgbClr val="800000"/>
                </a:solidFill>
              </a:rPr>
              <a:t>Sabe-se que:</a:t>
            </a:r>
          </a:p>
          <a:p>
            <a:pPr lvl="1" algn="just">
              <a:lnSpc>
                <a:spcPct val="120000"/>
              </a:lnSpc>
            </a:pPr>
            <a:r>
              <a:rPr lang="pt-BR" altLang="pt-BR" dirty="0"/>
              <a:t>O  comportamento dos fenômenos físicos não é previsível.</a:t>
            </a:r>
          </a:p>
          <a:p>
            <a:pPr lvl="1" algn="just"/>
            <a:r>
              <a:rPr lang="pt-BR" altLang="pt-BR" dirty="0"/>
              <a:t>O conhecimento de um sinal (fenômeno físico) em um dado instante de tempo não é suficiente para determiná-lo em outro instante.</a:t>
            </a:r>
          </a:p>
          <a:p>
            <a:pPr lvl="1" algn="just">
              <a:lnSpc>
                <a:spcPct val="120000"/>
              </a:lnSpc>
            </a:pPr>
            <a:r>
              <a:rPr lang="pt-BR" altLang="pt-BR" dirty="0"/>
              <a:t>As suas variações são complexas.</a:t>
            </a:r>
          </a:p>
          <a:p>
            <a:pPr lvl="1" algn="just">
              <a:lnSpc>
                <a:spcPct val="120000"/>
              </a:lnSpc>
            </a:pPr>
            <a:r>
              <a:rPr lang="pt-BR" altLang="pt-BR" dirty="0"/>
              <a:t>Existem incertezas a respeito do seu comportamento.</a:t>
            </a:r>
          </a:p>
          <a:p>
            <a:pPr lvl="1" algn="just">
              <a:lnSpc>
                <a:spcPct val="120000"/>
              </a:lnSpc>
            </a:pPr>
            <a:r>
              <a:rPr lang="pt-BR" altLang="pt-BR" dirty="0">
                <a:solidFill>
                  <a:srgbClr val="800000"/>
                </a:solidFill>
              </a:rPr>
              <a:t>Tais sinais são chamados de sinais aleatórios.</a:t>
            </a:r>
          </a:p>
          <a:p>
            <a:pPr lvl="2" algn="just">
              <a:lnSpc>
                <a:spcPct val="120000"/>
              </a:lnSpc>
            </a:pPr>
            <a:r>
              <a:rPr lang="pt-BR" altLang="pt-BR" dirty="0"/>
              <a:t>Suas flutuações são complexas, aleatórias, isto é, imprevisíveis.</a:t>
            </a:r>
          </a:p>
          <a:p>
            <a:pPr lvl="2" algn="just">
              <a:lnSpc>
                <a:spcPct val="120000"/>
              </a:lnSpc>
            </a:pPr>
            <a:r>
              <a:rPr lang="pt-BR" altLang="pt-BR" dirty="0"/>
              <a:t>Eles são caracterizados em termos estatísticos: média, variância, função densidade de probabilidade, função de </a:t>
            </a:r>
            <a:r>
              <a:rPr lang="pt-BR" altLang="pt-BR" dirty="0" err="1"/>
              <a:t>auto-correlação</a:t>
            </a:r>
            <a:r>
              <a:rPr lang="pt-BR" altLang="pt-BR" dirty="0"/>
              <a:t>, </a:t>
            </a:r>
            <a:r>
              <a:rPr lang="pt-BR" altLang="pt-BR" dirty="0" smtClean="0"/>
              <a:t>densidade espectral de </a:t>
            </a:r>
            <a:r>
              <a:rPr lang="pt-BR" altLang="pt-BR" dirty="0"/>
              <a:t>potência, ...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C8B-C562-460A-816C-07F82DC5A89B}" type="slidenum">
              <a:rPr lang="pt-BR" altLang="pt-BR"/>
              <a:pPr/>
              <a:t>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3155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sinais aleatórios</a:t>
            </a:r>
            <a:endParaRPr lang="pt-BR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altLang="pt-BR" dirty="0"/>
              <a:t>A temperatura ou pressão do ar varia aleatoriamente em função do tempo.</a:t>
            </a:r>
          </a:p>
          <a:p>
            <a:pPr algn="just"/>
            <a:r>
              <a:rPr lang="pt-BR" altLang="pt-BR" dirty="0"/>
              <a:t>A tensão de ruído térmico em resistores e dispositivos eletrônicos.</a:t>
            </a:r>
          </a:p>
          <a:p>
            <a:pPr algn="just"/>
            <a:r>
              <a:rPr lang="pt-BR" altLang="pt-BR" dirty="0"/>
              <a:t>Dados enviados através de um canal de comunicação.</a:t>
            </a:r>
          </a:p>
          <a:p>
            <a:pPr algn="just"/>
            <a:r>
              <a:rPr lang="pt-BR" altLang="pt-BR" dirty="0"/>
              <a:t>Sinais de informação.</a:t>
            </a:r>
          </a:p>
          <a:p>
            <a:pPr lvl="1" algn="just"/>
            <a:r>
              <a:rPr lang="pt-BR" altLang="pt-BR" dirty="0"/>
              <a:t>Tais sinais são formalmente modelados como de duração infinita e energia infinita e não apresentam uma descrição analítica, pois suas variações são aleatórias.</a:t>
            </a:r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3E46-AACD-4522-AEE5-8954256D4EA5}" type="slidenum">
              <a:rPr lang="pt-BR" altLang="pt-BR"/>
              <a:pPr/>
              <a:t>4</a:t>
            </a:fld>
            <a:endParaRPr lang="pt-BR" altLang="pt-BR"/>
          </a:p>
        </p:txBody>
      </p:sp>
      <p:grpSp>
        <p:nvGrpSpPr>
          <p:cNvPr id="93197" name="Group 13"/>
          <p:cNvGrpSpPr>
            <a:grpSpLocks/>
          </p:cNvGrpSpPr>
          <p:nvPr/>
        </p:nvGrpSpPr>
        <p:grpSpPr bwMode="auto">
          <a:xfrm>
            <a:off x="2123728" y="5372370"/>
            <a:ext cx="5070475" cy="1206682"/>
            <a:chOff x="1654" y="3087"/>
            <a:chExt cx="2622" cy="430"/>
          </a:xfrm>
        </p:grpSpPr>
        <p:sp>
          <p:nvSpPr>
            <p:cNvPr id="93191" name="Freeform 7"/>
            <p:cNvSpPr>
              <a:spLocks noChangeAspect="1"/>
            </p:cNvSpPr>
            <p:nvPr/>
          </p:nvSpPr>
          <p:spPr bwMode="auto">
            <a:xfrm>
              <a:off x="1654" y="3087"/>
              <a:ext cx="2434" cy="430"/>
            </a:xfrm>
            <a:custGeom>
              <a:avLst/>
              <a:gdLst>
                <a:gd name="T0" fmla="*/ 0 w 1909"/>
                <a:gd name="T1" fmla="*/ 269 h 331"/>
                <a:gd name="T2" fmla="*/ 62 w 1909"/>
                <a:gd name="T3" fmla="*/ 269 h 331"/>
                <a:gd name="T4" fmla="*/ 103 w 1909"/>
                <a:gd name="T5" fmla="*/ 207 h 331"/>
                <a:gd name="T6" fmla="*/ 196 w 1909"/>
                <a:gd name="T7" fmla="*/ 114 h 331"/>
                <a:gd name="T8" fmla="*/ 258 w 1909"/>
                <a:gd name="T9" fmla="*/ 93 h 331"/>
                <a:gd name="T10" fmla="*/ 341 w 1909"/>
                <a:gd name="T11" fmla="*/ 0 h 331"/>
                <a:gd name="T12" fmla="*/ 403 w 1909"/>
                <a:gd name="T13" fmla="*/ 31 h 331"/>
                <a:gd name="T14" fmla="*/ 413 w 1909"/>
                <a:gd name="T15" fmla="*/ 62 h 331"/>
                <a:gd name="T16" fmla="*/ 476 w 1909"/>
                <a:gd name="T17" fmla="*/ 72 h 331"/>
                <a:gd name="T18" fmla="*/ 538 w 1909"/>
                <a:gd name="T19" fmla="*/ 176 h 331"/>
                <a:gd name="T20" fmla="*/ 600 w 1909"/>
                <a:gd name="T21" fmla="*/ 248 h 331"/>
                <a:gd name="T22" fmla="*/ 620 w 1909"/>
                <a:gd name="T23" fmla="*/ 279 h 331"/>
                <a:gd name="T24" fmla="*/ 631 w 1909"/>
                <a:gd name="T25" fmla="*/ 310 h 331"/>
                <a:gd name="T26" fmla="*/ 693 w 1909"/>
                <a:gd name="T27" fmla="*/ 331 h 331"/>
                <a:gd name="T28" fmla="*/ 796 w 1909"/>
                <a:gd name="T29" fmla="*/ 289 h 331"/>
                <a:gd name="T30" fmla="*/ 817 w 1909"/>
                <a:gd name="T31" fmla="*/ 258 h 331"/>
                <a:gd name="T32" fmla="*/ 848 w 1909"/>
                <a:gd name="T33" fmla="*/ 238 h 331"/>
                <a:gd name="T34" fmla="*/ 889 w 1909"/>
                <a:gd name="T35" fmla="*/ 196 h 331"/>
                <a:gd name="T36" fmla="*/ 1013 w 1909"/>
                <a:gd name="T37" fmla="*/ 196 h 331"/>
                <a:gd name="T38" fmla="*/ 1127 w 1909"/>
                <a:gd name="T39" fmla="*/ 155 h 331"/>
                <a:gd name="T40" fmla="*/ 1189 w 1909"/>
                <a:gd name="T41" fmla="*/ 196 h 331"/>
                <a:gd name="T42" fmla="*/ 1210 w 1909"/>
                <a:gd name="T43" fmla="*/ 227 h 331"/>
                <a:gd name="T44" fmla="*/ 1241 w 1909"/>
                <a:gd name="T45" fmla="*/ 238 h 331"/>
                <a:gd name="T46" fmla="*/ 1365 w 1909"/>
                <a:gd name="T47" fmla="*/ 103 h 331"/>
                <a:gd name="T48" fmla="*/ 1375 w 1909"/>
                <a:gd name="T49" fmla="*/ 72 h 331"/>
                <a:gd name="T50" fmla="*/ 1427 w 1909"/>
                <a:gd name="T51" fmla="*/ 114 h 331"/>
                <a:gd name="T52" fmla="*/ 1531 w 1909"/>
                <a:gd name="T53" fmla="*/ 10 h 331"/>
                <a:gd name="T54" fmla="*/ 1603 w 1909"/>
                <a:gd name="T55" fmla="*/ 72 h 331"/>
                <a:gd name="T56" fmla="*/ 1624 w 1909"/>
                <a:gd name="T57" fmla="*/ 134 h 331"/>
                <a:gd name="T58" fmla="*/ 1737 w 1909"/>
                <a:gd name="T59" fmla="*/ 310 h 331"/>
                <a:gd name="T60" fmla="*/ 1841 w 1909"/>
                <a:gd name="T61" fmla="*/ 238 h 331"/>
                <a:gd name="T62" fmla="*/ 1862 w 1909"/>
                <a:gd name="T63" fmla="*/ 207 h 331"/>
                <a:gd name="T64" fmla="*/ 1872 w 1909"/>
                <a:gd name="T65" fmla="*/ 176 h 331"/>
                <a:gd name="T66" fmla="*/ 1903 w 1909"/>
                <a:gd name="T67" fmla="*/ 13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09" h="331">
                  <a:moveTo>
                    <a:pt x="0" y="269"/>
                  </a:moveTo>
                  <a:cubicBezTo>
                    <a:pt x="20" y="276"/>
                    <a:pt x="42" y="289"/>
                    <a:pt x="62" y="269"/>
                  </a:cubicBezTo>
                  <a:cubicBezTo>
                    <a:pt x="80" y="251"/>
                    <a:pt x="103" y="207"/>
                    <a:pt x="103" y="207"/>
                  </a:cubicBezTo>
                  <a:cubicBezTo>
                    <a:pt x="120" y="154"/>
                    <a:pt x="146" y="136"/>
                    <a:pt x="196" y="114"/>
                  </a:cubicBezTo>
                  <a:cubicBezTo>
                    <a:pt x="216" y="105"/>
                    <a:pt x="258" y="93"/>
                    <a:pt x="258" y="93"/>
                  </a:cubicBezTo>
                  <a:cubicBezTo>
                    <a:pt x="329" y="22"/>
                    <a:pt x="304" y="55"/>
                    <a:pt x="341" y="0"/>
                  </a:cubicBezTo>
                  <a:cubicBezTo>
                    <a:pt x="362" y="7"/>
                    <a:pt x="388" y="12"/>
                    <a:pt x="403" y="31"/>
                  </a:cubicBezTo>
                  <a:cubicBezTo>
                    <a:pt x="410" y="40"/>
                    <a:pt x="404" y="57"/>
                    <a:pt x="413" y="62"/>
                  </a:cubicBezTo>
                  <a:cubicBezTo>
                    <a:pt x="432" y="72"/>
                    <a:pt x="455" y="69"/>
                    <a:pt x="476" y="72"/>
                  </a:cubicBezTo>
                  <a:cubicBezTo>
                    <a:pt x="499" y="108"/>
                    <a:pt x="512" y="141"/>
                    <a:pt x="538" y="176"/>
                  </a:cubicBezTo>
                  <a:cubicBezTo>
                    <a:pt x="551" y="217"/>
                    <a:pt x="558" y="235"/>
                    <a:pt x="600" y="248"/>
                  </a:cubicBezTo>
                  <a:cubicBezTo>
                    <a:pt x="607" y="258"/>
                    <a:pt x="615" y="268"/>
                    <a:pt x="620" y="279"/>
                  </a:cubicBezTo>
                  <a:cubicBezTo>
                    <a:pt x="625" y="289"/>
                    <a:pt x="622" y="304"/>
                    <a:pt x="631" y="310"/>
                  </a:cubicBezTo>
                  <a:cubicBezTo>
                    <a:pt x="649" y="323"/>
                    <a:pt x="693" y="331"/>
                    <a:pt x="693" y="331"/>
                  </a:cubicBezTo>
                  <a:cubicBezTo>
                    <a:pt x="734" y="321"/>
                    <a:pt x="761" y="313"/>
                    <a:pt x="796" y="289"/>
                  </a:cubicBezTo>
                  <a:cubicBezTo>
                    <a:pt x="803" y="279"/>
                    <a:pt x="808" y="267"/>
                    <a:pt x="817" y="258"/>
                  </a:cubicBezTo>
                  <a:cubicBezTo>
                    <a:pt x="826" y="249"/>
                    <a:pt x="840" y="248"/>
                    <a:pt x="848" y="238"/>
                  </a:cubicBezTo>
                  <a:cubicBezTo>
                    <a:pt x="889" y="187"/>
                    <a:pt x="820" y="221"/>
                    <a:pt x="889" y="196"/>
                  </a:cubicBezTo>
                  <a:cubicBezTo>
                    <a:pt x="937" y="229"/>
                    <a:pt x="950" y="207"/>
                    <a:pt x="1013" y="196"/>
                  </a:cubicBezTo>
                  <a:cubicBezTo>
                    <a:pt x="1060" y="150"/>
                    <a:pt x="1065" y="140"/>
                    <a:pt x="1127" y="155"/>
                  </a:cubicBezTo>
                  <a:cubicBezTo>
                    <a:pt x="1148" y="169"/>
                    <a:pt x="1175" y="175"/>
                    <a:pt x="1189" y="196"/>
                  </a:cubicBezTo>
                  <a:cubicBezTo>
                    <a:pt x="1196" y="206"/>
                    <a:pt x="1200" y="219"/>
                    <a:pt x="1210" y="227"/>
                  </a:cubicBezTo>
                  <a:cubicBezTo>
                    <a:pt x="1219" y="234"/>
                    <a:pt x="1231" y="234"/>
                    <a:pt x="1241" y="238"/>
                  </a:cubicBezTo>
                  <a:cubicBezTo>
                    <a:pt x="1297" y="218"/>
                    <a:pt x="1322" y="146"/>
                    <a:pt x="1365" y="103"/>
                  </a:cubicBezTo>
                  <a:cubicBezTo>
                    <a:pt x="1368" y="93"/>
                    <a:pt x="1365" y="77"/>
                    <a:pt x="1375" y="72"/>
                  </a:cubicBezTo>
                  <a:cubicBezTo>
                    <a:pt x="1399" y="60"/>
                    <a:pt x="1421" y="105"/>
                    <a:pt x="1427" y="114"/>
                  </a:cubicBezTo>
                  <a:cubicBezTo>
                    <a:pt x="1514" y="96"/>
                    <a:pt x="1510" y="91"/>
                    <a:pt x="1531" y="10"/>
                  </a:cubicBezTo>
                  <a:cubicBezTo>
                    <a:pt x="1556" y="27"/>
                    <a:pt x="1587" y="45"/>
                    <a:pt x="1603" y="72"/>
                  </a:cubicBezTo>
                  <a:cubicBezTo>
                    <a:pt x="1614" y="91"/>
                    <a:pt x="1612" y="116"/>
                    <a:pt x="1624" y="134"/>
                  </a:cubicBezTo>
                  <a:cubicBezTo>
                    <a:pt x="1665" y="198"/>
                    <a:pt x="1670" y="264"/>
                    <a:pt x="1737" y="310"/>
                  </a:cubicBezTo>
                  <a:cubicBezTo>
                    <a:pt x="1772" y="287"/>
                    <a:pt x="1805" y="261"/>
                    <a:pt x="1841" y="238"/>
                  </a:cubicBezTo>
                  <a:cubicBezTo>
                    <a:pt x="1848" y="228"/>
                    <a:pt x="1856" y="218"/>
                    <a:pt x="1862" y="207"/>
                  </a:cubicBezTo>
                  <a:cubicBezTo>
                    <a:pt x="1867" y="197"/>
                    <a:pt x="1865" y="185"/>
                    <a:pt x="1872" y="176"/>
                  </a:cubicBezTo>
                  <a:cubicBezTo>
                    <a:pt x="1909" y="129"/>
                    <a:pt x="1903" y="180"/>
                    <a:pt x="1903" y="134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93192" name="Line 8"/>
            <p:cNvSpPr>
              <a:spLocks noChangeAspect="1" noChangeShapeType="1"/>
            </p:cNvSpPr>
            <p:nvPr/>
          </p:nvSpPr>
          <p:spPr bwMode="auto">
            <a:xfrm>
              <a:off x="1654" y="3372"/>
              <a:ext cx="26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93193" name="Text Box 9"/>
            <p:cNvSpPr txBox="1">
              <a:spLocks noChangeAspect="1" noChangeArrowheads="1"/>
            </p:cNvSpPr>
            <p:nvPr/>
          </p:nvSpPr>
          <p:spPr bwMode="auto">
            <a:xfrm>
              <a:off x="1654" y="3087"/>
              <a:ext cx="297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 b="1" dirty="0">
                  <a:latin typeface="Arial" pitchFamily="34" charset="0"/>
                </a:rPr>
                <a:t>x(t)</a:t>
              </a:r>
              <a:endParaRPr lang="pt-BR" altLang="pt-BR" sz="2000" dirty="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2957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Definição de um processo aleatório</a:t>
            </a:r>
            <a:endParaRPr lang="pt-BR" dirty="0"/>
          </a:p>
        </p:txBody>
      </p:sp>
      <p:sp>
        <p:nvSpPr>
          <p:cNvPr id="54354" name="Rectangle 8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pPr algn="just"/>
            <a:r>
              <a:rPr lang="pt-BR" altLang="pt-BR">
                <a:solidFill>
                  <a:srgbClr val="800000"/>
                </a:solidFill>
              </a:rPr>
              <a:t>Suponha que são medidas as tensões de ruído em uma série de resistores.</a:t>
            </a:r>
          </a:p>
          <a:p>
            <a:pPr lvl="1" algn="just"/>
            <a:r>
              <a:rPr lang="pt-BR" altLang="pt-BR"/>
              <a:t>Neste caso poderia-se observar que:</a:t>
            </a:r>
          </a:p>
          <a:p>
            <a:pPr lvl="2" algn="just"/>
            <a:r>
              <a:rPr lang="pt-BR" altLang="pt-BR"/>
              <a:t>As formas de ondas obtidas são diferentes uma das outras.</a:t>
            </a:r>
          </a:p>
          <a:p>
            <a:pPr lvl="2" algn="just"/>
            <a:r>
              <a:rPr lang="pt-BR" altLang="pt-BR"/>
              <a:t>Não é possível representar os sinais por funções.</a:t>
            </a:r>
          </a:p>
          <a:p>
            <a:pPr lvl="2" algn="just"/>
            <a:r>
              <a:rPr lang="pt-BR" altLang="pt-BR"/>
              <a:t>A única maneira de caracterizar este conjunto de sinais é em termos estatísticos</a:t>
            </a:r>
            <a:r>
              <a:rPr lang="pt-BR" altLang="pt-BR" i="1"/>
              <a:t>.</a:t>
            </a:r>
          </a:p>
          <a:p>
            <a:pPr lvl="2" algn="just"/>
            <a:r>
              <a:rPr lang="pt-BR" altLang="pt-BR"/>
              <a:t>Definimos então um processo aleatório:</a:t>
            </a:r>
          </a:p>
          <a:p>
            <a:pPr algn="just"/>
            <a:r>
              <a:rPr lang="pt-BR" altLang="pt-BR">
                <a:solidFill>
                  <a:srgbClr val="800000"/>
                </a:solidFill>
              </a:rPr>
              <a:t>O conjunto de todas as formas de onda possíveis define formalmente o</a:t>
            </a:r>
            <a:r>
              <a:rPr lang="pt-BR" altLang="pt-BR" i="1">
                <a:solidFill>
                  <a:srgbClr val="800000"/>
                </a:solidFill>
              </a:rPr>
              <a:t> </a:t>
            </a:r>
            <a:r>
              <a:rPr lang="pt-BR" altLang="pt-BR">
                <a:solidFill>
                  <a:srgbClr val="000099"/>
                </a:solidFill>
              </a:rPr>
              <a:t>Processo Aleatório ou Processo Estocástico ou Sinal Aleatório</a:t>
            </a:r>
            <a:r>
              <a:rPr lang="pt-BR" altLang="pt-BR">
                <a:solidFill>
                  <a:srgbClr val="800000"/>
                </a:solidFill>
              </a:rPr>
              <a:t>.</a:t>
            </a:r>
            <a:endParaRPr lang="pt-BR" altLang="pt-BR" i="1">
              <a:solidFill>
                <a:srgbClr val="800000"/>
              </a:solidFill>
            </a:endParaRPr>
          </a:p>
          <a:p>
            <a:pPr lvl="1" algn="just"/>
            <a:r>
              <a:rPr lang="pt-BR" altLang="pt-BR"/>
              <a:t>Uma forma de onda particular é uma simples realização do processo aleatório. Ela é chamada de função amostra  [x(t),</a:t>
            </a:r>
            <a:r>
              <a:rPr lang="pt-BR" altLang="pt-BR">
                <a:sym typeface="Symbol" pitchFamily="18" charset="2"/>
              </a:rPr>
              <a:t></a:t>
            </a:r>
            <a:r>
              <a:rPr lang="pt-BR" altLang="pt-BR"/>
              <a:t>].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B3CB-8F87-4140-B7ED-75265EAC725B}" type="slidenum">
              <a:rPr lang="pt-BR" altLang="pt-BR"/>
              <a:pPr/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4879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 resumo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Courier New" panose="02070309020205020404" pitchFamily="49" charset="0"/>
              <a:buChar char="o"/>
            </a:pPr>
            <a:r>
              <a:rPr lang="pt-BR" altLang="pt-BR" sz="2000" dirty="0" smtClean="0">
                <a:solidFill>
                  <a:srgbClr val="000099"/>
                </a:solidFill>
                <a:latin typeface="Arial" pitchFamily="34" charset="0"/>
              </a:rPr>
              <a:t>Variável </a:t>
            </a:r>
            <a:r>
              <a:rPr lang="pt-BR" altLang="pt-BR" sz="2000" dirty="0">
                <a:solidFill>
                  <a:srgbClr val="000099"/>
                </a:solidFill>
                <a:latin typeface="Arial" pitchFamily="34" charset="0"/>
              </a:rPr>
              <a:t>aleatória:</a:t>
            </a:r>
          </a:p>
          <a:p>
            <a:pPr lvl="1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Courier New" panose="02070309020205020404" pitchFamily="49" charset="0"/>
              <a:buChar char="o"/>
            </a:pPr>
            <a:r>
              <a:rPr lang="pt-BR" altLang="pt-BR" sz="2000" dirty="0">
                <a:latin typeface="Arial" pitchFamily="34" charset="0"/>
              </a:rPr>
              <a:t>A cada ponto amostral </a:t>
            </a:r>
            <a:r>
              <a:rPr lang="pt-BR" altLang="pt-BR" sz="2000" dirty="0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 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é assinalado um número real x = x(</a:t>
            </a:r>
            <a:r>
              <a:rPr lang="pt-BR" altLang="pt-BR" sz="2000" dirty="0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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).</a:t>
            </a:r>
          </a:p>
          <a:p>
            <a:pPr lvl="1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Courier New" panose="02070309020205020404" pitchFamily="49" charset="0"/>
              <a:buChar char="o"/>
            </a:pPr>
            <a:r>
              <a:rPr lang="pt-BR" altLang="pt-BR" sz="2000" dirty="0">
                <a:latin typeface="Arial" pitchFamily="34" charset="0"/>
                <a:sym typeface="Symbol" pitchFamily="18" charset="2"/>
              </a:rPr>
              <a:t>O espaço amostral é um conjunto de valores numéricos.</a:t>
            </a: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Courier New" panose="02070309020205020404" pitchFamily="49" charset="0"/>
              <a:buChar char="o"/>
            </a:pPr>
            <a:r>
              <a:rPr lang="pt-BR" altLang="pt-BR" sz="2000" dirty="0">
                <a:solidFill>
                  <a:srgbClr val="000099"/>
                </a:solidFill>
                <a:latin typeface="Arial" pitchFamily="34" charset="0"/>
                <a:sym typeface="Symbol" pitchFamily="18" charset="2"/>
              </a:rPr>
              <a:t>Processo aleatório:</a:t>
            </a:r>
          </a:p>
          <a:p>
            <a:pPr lvl="1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Courier New" panose="02070309020205020404" pitchFamily="49" charset="0"/>
              <a:buChar char="o"/>
            </a:pPr>
            <a:r>
              <a:rPr lang="pt-BR" altLang="pt-BR" sz="2000" dirty="0">
                <a:latin typeface="Arial" pitchFamily="34" charset="0"/>
                <a:sym typeface="Symbol" pitchFamily="18" charset="2"/>
              </a:rPr>
              <a:t>A cada ponto amostral </a:t>
            </a:r>
            <a:r>
              <a:rPr lang="pt-BR" altLang="pt-BR" sz="2000" dirty="0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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 é assinalada uma forma de onda </a:t>
            </a:r>
            <a:r>
              <a:rPr lang="pt-BR" altLang="pt-BR" sz="2000" dirty="0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x(t, ).</a:t>
            </a:r>
          </a:p>
          <a:p>
            <a:pPr lvl="1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Courier New" panose="02070309020205020404" pitchFamily="49" charset="0"/>
              <a:buChar char="o"/>
            </a:pPr>
            <a:r>
              <a:rPr lang="pt-BR" altLang="pt-BR" sz="2000" dirty="0">
                <a:latin typeface="Arial" pitchFamily="34" charset="0"/>
                <a:sym typeface="Symbol" pitchFamily="18" charset="2"/>
              </a:rPr>
              <a:t>O espaço amostral é uma coleção de formas de onda ou sinais.</a:t>
            </a:r>
          </a:p>
          <a:p>
            <a:pPr algn="just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Courier New" panose="02070309020205020404" pitchFamily="49" charset="0"/>
              <a:buChar char="o"/>
            </a:pPr>
            <a:r>
              <a:rPr lang="pt-BR" altLang="pt-BR" sz="2000" dirty="0">
                <a:latin typeface="Arial" pitchFamily="34" charset="0"/>
              </a:rPr>
              <a:t>Um processo aleatório é denotado por letras maiúsculas, em negrito, </a:t>
            </a:r>
            <a:r>
              <a:rPr lang="pt-BR" altLang="pt-BR" sz="1800" dirty="0">
                <a:solidFill>
                  <a:srgbClr val="000099"/>
                </a:solidFill>
                <a:latin typeface="Arial" pitchFamily="34" charset="0"/>
              </a:rPr>
              <a:t>X(x(t), </a:t>
            </a:r>
            <a:r>
              <a:rPr lang="pt-BR" altLang="pt-BR" sz="1800" dirty="0">
                <a:solidFill>
                  <a:srgbClr val="000099"/>
                </a:solidFill>
                <a:latin typeface="Arial" pitchFamily="34" charset="0"/>
                <a:sym typeface="Symbol" pitchFamily="18" charset="2"/>
              </a:rPr>
              <a:t></a:t>
            </a:r>
            <a:r>
              <a:rPr lang="pt-BR" altLang="pt-BR" sz="1800" dirty="0">
                <a:solidFill>
                  <a:srgbClr val="000099"/>
                </a:solidFill>
                <a:latin typeface="Arial" pitchFamily="34" charset="0"/>
              </a:rPr>
              <a:t>).</a:t>
            </a:r>
          </a:p>
          <a:p>
            <a:pPr lvl="1" algn="just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Courier New" panose="02070309020205020404" pitchFamily="49" charset="0"/>
              <a:buChar char="o"/>
            </a:pPr>
            <a:r>
              <a:rPr lang="pt-BR" altLang="pt-BR" sz="2000" dirty="0">
                <a:latin typeface="Arial" pitchFamily="34" charset="0"/>
              </a:rPr>
              <a:t> Por simplicidade omite-se os argumentos.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dirty="0"/>
          </a:p>
        </p:txBody>
      </p:sp>
      <p:sp>
        <p:nvSpPr>
          <p:cNvPr id="5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4CB4-8DE2-4889-818E-1BDB638498F0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4114800"/>
            <a:ext cx="9144000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Wingdings" pitchFamily="2" charset="2"/>
              <a:buChar char="v"/>
            </a:pPr>
            <a:endParaRPr lang="pt-BR" altLang="pt-BR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179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Caracterização de um processo aleatório</a:t>
            </a:r>
            <a:endParaRPr lang="pt-BR" dirty="0"/>
          </a:p>
        </p:txBody>
      </p:sp>
      <p:sp>
        <p:nvSpPr>
          <p:cNvPr id="55328" name="Rectangle 32"/>
          <p:cNvSpPr>
            <a:spLocks noGrp="1" noChangeArrowheads="1"/>
          </p:cNvSpPr>
          <p:nvPr>
            <p:ph idx="1"/>
          </p:nvPr>
        </p:nvSpPr>
        <p:spPr>
          <a:xfrm>
            <a:off x="4860032" y="1628800"/>
            <a:ext cx="4114800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1800" dirty="0"/>
              <a:t>Observe que no instante t</a:t>
            </a:r>
            <a:r>
              <a:rPr lang="pt-BR" altLang="pt-BR" sz="1800" baseline="-25000" dirty="0"/>
              <a:t>1</a:t>
            </a:r>
            <a:r>
              <a:rPr lang="pt-BR" altLang="pt-BR" sz="1800" dirty="0"/>
              <a:t> não existe um valor único para x(t</a:t>
            </a:r>
            <a:r>
              <a:rPr lang="pt-BR" altLang="pt-BR" sz="1800" baseline="-25000" dirty="0"/>
              <a:t>1</a:t>
            </a:r>
            <a:r>
              <a:rPr lang="pt-BR" altLang="pt-BR" sz="1800" dirty="0"/>
              <a:t>) .</a:t>
            </a:r>
          </a:p>
          <a:p>
            <a:pPr marL="0" indent="0" algn="just">
              <a:buNone/>
            </a:pPr>
            <a:r>
              <a:rPr lang="pt-BR" altLang="pt-BR" sz="1800" dirty="0"/>
              <a:t>Portanto, x</a:t>
            </a:r>
            <a:r>
              <a:rPr lang="pt-BR" altLang="pt-BR" sz="1800" baseline="-25000" dirty="0"/>
              <a:t>t1</a:t>
            </a:r>
            <a:r>
              <a:rPr lang="pt-BR" altLang="pt-BR" sz="1800" dirty="0"/>
              <a:t> é uma variável aleatória caracterizada por uma função densidade de probabilidade p(x</a:t>
            </a:r>
            <a:r>
              <a:rPr lang="pt-BR" altLang="pt-BR" sz="1800" baseline="-25000" dirty="0"/>
              <a:t>t1</a:t>
            </a:r>
            <a:r>
              <a:rPr lang="pt-BR" altLang="pt-BR" sz="1800" dirty="0"/>
              <a:t>).</a:t>
            </a:r>
          </a:p>
          <a:p>
            <a:pPr marL="0" indent="0" algn="just">
              <a:buNone/>
            </a:pPr>
            <a:r>
              <a:rPr lang="pt-BR" altLang="pt-BR" sz="1800" dirty="0"/>
              <a:t>Considerando os instantes t</a:t>
            </a:r>
            <a:r>
              <a:rPr lang="pt-BR" altLang="pt-BR" sz="1800" baseline="-25000" dirty="0"/>
              <a:t>i</a:t>
            </a:r>
          </a:p>
          <a:p>
            <a:pPr marL="0" indent="0" algn="just">
              <a:buNone/>
            </a:pPr>
            <a:r>
              <a:rPr lang="pt-BR" altLang="pt-BR" sz="1800" dirty="0"/>
              <a:t>     i = 1, 2, ... n</a:t>
            </a:r>
          </a:p>
          <a:p>
            <a:pPr marL="304800" lvl="1" indent="0" algn="just">
              <a:buNone/>
            </a:pPr>
            <a:r>
              <a:rPr lang="pt-BR" altLang="pt-BR" sz="1800" dirty="0"/>
              <a:t>X(t</a:t>
            </a:r>
            <a:r>
              <a:rPr lang="pt-BR" altLang="pt-BR" sz="1800" baseline="-25000" dirty="0"/>
              <a:t>i</a:t>
            </a:r>
            <a:r>
              <a:rPr lang="pt-BR" altLang="pt-BR" sz="1800" dirty="0"/>
              <a:t>) = x(t</a:t>
            </a:r>
            <a:r>
              <a:rPr lang="pt-BR" altLang="pt-BR" sz="1800" baseline="-25000" dirty="0"/>
              <a:t>i</a:t>
            </a:r>
            <a:r>
              <a:rPr lang="pt-BR" altLang="pt-BR" sz="1800" dirty="0"/>
              <a:t>) são n variáveis aleatórias distintas.</a:t>
            </a:r>
          </a:p>
          <a:p>
            <a:pPr marL="0" indent="0" algn="just">
              <a:buNone/>
            </a:pPr>
            <a:r>
              <a:rPr lang="pt-BR" altLang="pt-BR" sz="1800" dirty="0"/>
              <a:t>O processo aleatório X é então caracterizado pela função densidade de probabilidade conjunta destas n variáveis.</a:t>
            </a:r>
          </a:p>
          <a:p>
            <a:pPr marL="0" indent="0" algn="just">
              <a:buNone/>
            </a:pPr>
            <a:r>
              <a:rPr lang="pt-BR" altLang="pt-BR" dirty="0"/>
              <a:t>         </a:t>
            </a:r>
            <a:r>
              <a:rPr lang="pt-BR" altLang="pt-BR" dirty="0">
                <a:solidFill>
                  <a:srgbClr val="000099"/>
                </a:solidFill>
              </a:rPr>
              <a:t>p(x</a:t>
            </a:r>
            <a:r>
              <a:rPr lang="pt-BR" altLang="pt-BR" baseline="-25000" dirty="0">
                <a:solidFill>
                  <a:srgbClr val="000099"/>
                </a:solidFill>
              </a:rPr>
              <a:t>t1</a:t>
            </a:r>
            <a:r>
              <a:rPr lang="pt-BR" altLang="pt-BR" dirty="0">
                <a:solidFill>
                  <a:srgbClr val="000099"/>
                </a:solidFill>
              </a:rPr>
              <a:t> , x</a:t>
            </a:r>
            <a:r>
              <a:rPr lang="pt-BR" altLang="pt-BR" baseline="-25000" dirty="0">
                <a:solidFill>
                  <a:srgbClr val="000099"/>
                </a:solidFill>
              </a:rPr>
              <a:t>t2</a:t>
            </a:r>
            <a:r>
              <a:rPr lang="pt-BR" altLang="pt-BR" dirty="0">
                <a:solidFill>
                  <a:srgbClr val="000099"/>
                </a:solidFill>
              </a:rPr>
              <a:t> , ... </a:t>
            </a:r>
            <a:r>
              <a:rPr lang="pt-BR" altLang="pt-BR" dirty="0" err="1">
                <a:solidFill>
                  <a:srgbClr val="000099"/>
                </a:solidFill>
              </a:rPr>
              <a:t>x</a:t>
            </a:r>
            <a:r>
              <a:rPr lang="pt-BR" altLang="pt-BR" baseline="-25000" dirty="0" err="1">
                <a:solidFill>
                  <a:srgbClr val="000099"/>
                </a:solidFill>
              </a:rPr>
              <a:t>tn</a:t>
            </a:r>
            <a:r>
              <a:rPr lang="pt-BR" altLang="pt-BR" dirty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3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71EC-D642-497F-919F-698541B0D6FF}" type="slidenum">
              <a:rPr lang="pt-BR" altLang="pt-BR"/>
              <a:pPr/>
              <a:t>7</a:t>
            </a:fld>
            <a:endParaRPr lang="pt-BR" altLang="pt-BR"/>
          </a:p>
        </p:txBody>
      </p:sp>
      <p:grpSp>
        <p:nvGrpSpPr>
          <p:cNvPr id="55366" name="Group 70"/>
          <p:cNvGrpSpPr>
            <a:grpSpLocks/>
          </p:cNvGrpSpPr>
          <p:nvPr/>
        </p:nvGrpSpPr>
        <p:grpSpPr bwMode="auto">
          <a:xfrm>
            <a:off x="323528" y="1340768"/>
            <a:ext cx="4329113" cy="5059363"/>
            <a:chOff x="22" y="810"/>
            <a:chExt cx="2727" cy="2996"/>
          </a:xfrm>
        </p:grpSpPr>
        <p:sp>
          <p:nvSpPr>
            <p:cNvPr id="55334" name="Freeform 38"/>
            <p:cNvSpPr>
              <a:spLocks/>
            </p:cNvSpPr>
            <p:nvPr/>
          </p:nvSpPr>
          <p:spPr bwMode="auto">
            <a:xfrm>
              <a:off x="297" y="1281"/>
              <a:ext cx="2141" cy="458"/>
            </a:xfrm>
            <a:custGeom>
              <a:avLst/>
              <a:gdLst>
                <a:gd name="T0" fmla="*/ 0 w 2359"/>
                <a:gd name="T1" fmla="*/ 300 h 373"/>
                <a:gd name="T2" fmla="*/ 269 w 2359"/>
                <a:gd name="T3" fmla="*/ 125 h 373"/>
                <a:gd name="T4" fmla="*/ 373 w 2359"/>
                <a:gd name="T5" fmla="*/ 83 h 373"/>
                <a:gd name="T6" fmla="*/ 487 w 2359"/>
                <a:gd name="T7" fmla="*/ 104 h 373"/>
                <a:gd name="T8" fmla="*/ 600 w 2359"/>
                <a:gd name="T9" fmla="*/ 249 h 373"/>
                <a:gd name="T10" fmla="*/ 621 w 2359"/>
                <a:gd name="T11" fmla="*/ 280 h 373"/>
                <a:gd name="T12" fmla="*/ 714 w 2359"/>
                <a:gd name="T13" fmla="*/ 331 h 373"/>
                <a:gd name="T14" fmla="*/ 942 w 2359"/>
                <a:gd name="T15" fmla="*/ 321 h 373"/>
                <a:gd name="T16" fmla="*/ 1118 w 2359"/>
                <a:gd name="T17" fmla="*/ 331 h 373"/>
                <a:gd name="T18" fmla="*/ 1221 w 2359"/>
                <a:gd name="T19" fmla="*/ 290 h 373"/>
                <a:gd name="T20" fmla="*/ 1552 w 2359"/>
                <a:gd name="T21" fmla="*/ 197 h 373"/>
                <a:gd name="T22" fmla="*/ 1635 w 2359"/>
                <a:gd name="T23" fmla="*/ 176 h 373"/>
                <a:gd name="T24" fmla="*/ 1831 w 2359"/>
                <a:gd name="T25" fmla="*/ 0 h 373"/>
                <a:gd name="T26" fmla="*/ 1986 w 2359"/>
                <a:gd name="T27" fmla="*/ 42 h 373"/>
                <a:gd name="T28" fmla="*/ 2131 w 2359"/>
                <a:gd name="T29" fmla="*/ 218 h 373"/>
                <a:gd name="T30" fmla="*/ 2204 w 2359"/>
                <a:gd name="T31" fmla="*/ 373 h 373"/>
                <a:gd name="T32" fmla="*/ 2359 w 2359"/>
                <a:gd name="T33" fmla="*/ 30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59" h="373">
                  <a:moveTo>
                    <a:pt x="0" y="300"/>
                  </a:moveTo>
                  <a:cubicBezTo>
                    <a:pt x="89" y="243"/>
                    <a:pt x="166" y="158"/>
                    <a:pt x="269" y="125"/>
                  </a:cubicBezTo>
                  <a:cubicBezTo>
                    <a:pt x="305" y="101"/>
                    <a:pt x="331" y="93"/>
                    <a:pt x="373" y="83"/>
                  </a:cubicBezTo>
                  <a:cubicBezTo>
                    <a:pt x="411" y="88"/>
                    <a:pt x="457" y="79"/>
                    <a:pt x="487" y="104"/>
                  </a:cubicBezTo>
                  <a:cubicBezTo>
                    <a:pt x="505" y="119"/>
                    <a:pt x="599" y="248"/>
                    <a:pt x="600" y="249"/>
                  </a:cubicBezTo>
                  <a:cubicBezTo>
                    <a:pt x="607" y="259"/>
                    <a:pt x="611" y="273"/>
                    <a:pt x="621" y="280"/>
                  </a:cubicBezTo>
                  <a:cubicBezTo>
                    <a:pt x="652" y="300"/>
                    <a:pt x="683" y="311"/>
                    <a:pt x="714" y="331"/>
                  </a:cubicBezTo>
                  <a:cubicBezTo>
                    <a:pt x="797" y="322"/>
                    <a:pt x="860" y="310"/>
                    <a:pt x="942" y="321"/>
                  </a:cubicBezTo>
                  <a:cubicBezTo>
                    <a:pt x="1040" y="354"/>
                    <a:pt x="982" y="344"/>
                    <a:pt x="1118" y="331"/>
                  </a:cubicBezTo>
                  <a:cubicBezTo>
                    <a:pt x="1154" y="319"/>
                    <a:pt x="1185" y="302"/>
                    <a:pt x="1221" y="290"/>
                  </a:cubicBezTo>
                  <a:cubicBezTo>
                    <a:pt x="1362" y="194"/>
                    <a:pt x="1350" y="208"/>
                    <a:pt x="1552" y="197"/>
                  </a:cubicBezTo>
                  <a:cubicBezTo>
                    <a:pt x="1580" y="190"/>
                    <a:pt x="1611" y="192"/>
                    <a:pt x="1635" y="176"/>
                  </a:cubicBezTo>
                  <a:cubicBezTo>
                    <a:pt x="1695" y="137"/>
                    <a:pt x="1760" y="48"/>
                    <a:pt x="1831" y="0"/>
                  </a:cubicBezTo>
                  <a:cubicBezTo>
                    <a:pt x="1882" y="15"/>
                    <a:pt x="1940" y="15"/>
                    <a:pt x="1986" y="42"/>
                  </a:cubicBezTo>
                  <a:cubicBezTo>
                    <a:pt x="2048" y="77"/>
                    <a:pt x="2090" y="162"/>
                    <a:pt x="2131" y="218"/>
                  </a:cubicBezTo>
                  <a:cubicBezTo>
                    <a:pt x="2141" y="277"/>
                    <a:pt x="2140" y="350"/>
                    <a:pt x="2204" y="373"/>
                  </a:cubicBezTo>
                  <a:cubicBezTo>
                    <a:pt x="2296" y="359"/>
                    <a:pt x="2297" y="362"/>
                    <a:pt x="2359" y="300"/>
                  </a:cubicBezTo>
                </a:path>
              </a:pathLst>
            </a:custGeom>
            <a:noFill/>
            <a:ln w="28575" cap="flat" cmpd="sng">
              <a:solidFill>
                <a:srgbClr val="000099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55335" name="Freeform 39"/>
            <p:cNvSpPr>
              <a:spLocks/>
            </p:cNvSpPr>
            <p:nvPr/>
          </p:nvSpPr>
          <p:spPr bwMode="auto">
            <a:xfrm>
              <a:off x="297" y="1808"/>
              <a:ext cx="2141" cy="595"/>
            </a:xfrm>
            <a:custGeom>
              <a:avLst/>
              <a:gdLst>
                <a:gd name="T0" fmla="*/ 0 w 2069"/>
                <a:gd name="T1" fmla="*/ 207 h 485"/>
                <a:gd name="T2" fmla="*/ 62 w 2069"/>
                <a:gd name="T3" fmla="*/ 103 h 485"/>
                <a:gd name="T4" fmla="*/ 73 w 2069"/>
                <a:gd name="T5" fmla="*/ 72 h 485"/>
                <a:gd name="T6" fmla="*/ 135 w 2069"/>
                <a:gd name="T7" fmla="*/ 41 h 485"/>
                <a:gd name="T8" fmla="*/ 207 w 2069"/>
                <a:gd name="T9" fmla="*/ 103 h 485"/>
                <a:gd name="T10" fmla="*/ 259 w 2069"/>
                <a:gd name="T11" fmla="*/ 290 h 485"/>
                <a:gd name="T12" fmla="*/ 311 w 2069"/>
                <a:gd name="T13" fmla="*/ 393 h 485"/>
                <a:gd name="T14" fmla="*/ 476 w 2069"/>
                <a:gd name="T15" fmla="*/ 279 h 485"/>
                <a:gd name="T16" fmla="*/ 683 w 2069"/>
                <a:gd name="T17" fmla="*/ 72 h 485"/>
                <a:gd name="T18" fmla="*/ 818 w 2069"/>
                <a:gd name="T19" fmla="*/ 134 h 485"/>
                <a:gd name="T20" fmla="*/ 859 w 2069"/>
                <a:gd name="T21" fmla="*/ 228 h 485"/>
                <a:gd name="T22" fmla="*/ 869 w 2069"/>
                <a:gd name="T23" fmla="*/ 279 h 485"/>
                <a:gd name="T24" fmla="*/ 942 w 2069"/>
                <a:gd name="T25" fmla="*/ 300 h 485"/>
                <a:gd name="T26" fmla="*/ 1014 w 2069"/>
                <a:gd name="T27" fmla="*/ 403 h 485"/>
                <a:gd name="T28" fmla="*/ 1159 w 2069"/>
                <a:gd name="T29" fmla="*/ 269 h 485"/>
                <a:gd name="T30" fmla="*/ 1211 w 2069"/>
                <a:gd name="T31" fmla="*/ 372 h 485"/>
                <a:gd name="T32" fmla="*/ 1335 w 2069"/>
                <a:gd name="T33" fmla="*/ 207 h 485"/>
                <a:gd name="T34" fmla="*/ 1355 w 2069"/>
                <a:gd name="T35" fmla="*/ 165 h 485"/>
                <a:gd name="T36" fmla="*/ 1376 w 2069"/>
                <a:gd name="T37" fmla="*/ 103 h 485"/>
                <a:gd name="T38" fmla="*/ 1417 w 2069"/>
                <a:gd name="T39" fmla="*/ 0 h 485"/>
                <a:gd name="T40" fmla="*/ 1438 w 2069"/>
                <a:gd name="T41" fmla="*/ 31 h 485"/>
                <a:gd name="T42" fmla="*/ 1511 w 2069"/>
                <a:gd name="T43" fmla="*/ 269 h 485"/>
                <a:gd name="T44" fmla="*/ 1552 w 2069"/>
                <a:gd name="T45" fmla="*/ 290 h 485"/>
                <a:gd name="T46" fmla="*/ 1645 w 2069"/>
                <a:gd name="T47" fmla="*/ 228 h 485"/>
                <a:gd name="T48" fmla="*/ 1676 w 2069"/>
                <a:gd name="T49" fmla="*/ 238 h 485"/>
                <a:gd name="T50" fmla="*/ 1697 w 2069"/>
                <a:gd name="T51" fmla="*/ 300 h 485"/>
                <a:gd name="T52" fmla="*/ 1842 w 2069"/>
                <a:gd name="T53" fmla="*/ 269 h 485"/>
                <a:gd name="T54" fmla="*/ 1924 w 2069"/>
                <a:gd name="T55" fmla="*/ 393 h 485"/>
                <a:gd name="T56" fmla="*/ 1935 w 2069"/>
                <a:gd name="T57" fmla="*/ 476 h 485"/>
                <a:gd name="T58" fmla="*/ 1966 w 2069"/>
                <a:gd name="T59" fmla="*/ 465 h 485"/>
                <a:gd name="T60" fmla="*/ 1997 w 2069"/>
                <a:gd name="T61" fmla="*/ 393 h 485"/>
                <a:gd name="T62" fmla="*/ 2028 w 2069"/>
                <a:gd name="T63" fmla="*/ 228 h 485"/>
                <a:gd name="T64" fmla="*/ 2048 w 2069"/>
                <a:gd name="T65" fmla="*/ 124 h 485"/>
                <a:gd name="T66" fmla="*/ 2069 w 2069"/>
                <a:gd name="T67" fmla="*/ 134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69" h="485">
                  <a:moveTo>
                    <a:pt x="0" y="207"/>
                  </a:moveTo>
                  <a:cubicBezTo>
                    <a:pt x="22" y="174"/>
                    <a:pt x="44" y="138"/>
                    <a:pt x="62" y="103"/>
                  </a:cubicBezTo>
                  <a:cubicBezTo>
                    <a:pt x="67" y="93"/>
                    <a:pt x="66" y="80"/>
                    <a:pt x="73" y="72"/>
                  </a:cubicBezTo>
                  <a:cubicBezTo>
                    <a:pt x="87" y="56"/>
                    <a:pt x="116" y="48"/>
                    <a:pt x="135" y="41"/>
                  </a:cubicBezTo>
                  <a:cubicBezTo>
                    <a:pt x="148" y="83"/>
                    <a:pt x="166" y="90"/>
                    <a:pt x="207" y="103"/>
                  </a:cubicBezTo>
                  <a:cubicBezTo>
                    <a:pt x="224" y="169"/>
                    <a:pt x="220" y="232"/>
                    <a:pt x="259" y="290"/>
                  </a:cubicBezTo>
                  <a:cubicBezTo>
                    <a:pt x="285" y="368"/>
                    <a:pt x="267" y="335"/>
                    <a:pt x="311" y="393"/>
                  </a:cubicBezTo>
                  <a:cubicBezTo>
                    <a:pt x="400" y="376"/>
                    <a:pt x="402" y="335"/>
                    <a:pt x="476" y="279"/>
                  </a:cubicBezTo>
                  <a:cubicBezTo>
                    <a:pt x="567" y="211"/>
                    <a:pt x="605" y="150"/>
                    <a:pt x="683" y="72"/>
                  </a:cubicBezTo>
                  <a:cubicBezTo>
                    <a:pt x="715" y="171"/>
                    <a:pt x="694" y="147"/>
                    <a:pt x="818" y="134"/>
                  </a:cubicBezTo>
                  <a:cubicBezTo>
                    <a:pt x="842" y="171"/>
                    <a:pt x="849" y="176"/>
                    <a:pt x="859" y="228"/>
                  </a:cubicBezTo>
                  <a:cubicBezTo>
                    <a:pt x="862" y="245"/>
                    <a:pt x="859" y="265"/>
                    <a:pt x="869" y="279"/>
                  </a:cubicBezTo>
                  <a:cubicBezTo>
                    <a:pt x="873" y="285"/>
                    <a:pt x="931" y="297"/>
                    <a:pt x="942" y="300"/>
                  </a:cubicBezTo>
                  <a:cubicBezTo>
                    <a:pt x="975" y="352"/>
                    <a:pt x="954" y="384"/>
                    <a:pt x="1014" y="403"/>
                  </a:cubicBezTo>
                  <a:cubicBezTo>
                    <a:pt x="1072" y="366"/>
                    <a:pt x="1104" y="306"/>
                    <a:pt x="1159" y="269"/>
                  </a:cubicBezTo>
                  <a:cubicBezTo>
                    <a:pt x="1172" y="308"/>
                    <a:pt x="1197" y="334"/>
                    <a:pt x="1211" y="372"/>
                  </a:cubicBezTo>
                  <a:cubicBezTo>
                    <a:pt x="1327" y="344"/>
                    <a:pt x="1280" y="322"/>
                    <a:pt x="1335" y="207"/>
                  </a:cubicBezTo>
                  <a:cubicBezTo>
                    <a:pt x="1342" y="193"/>
                    <a:pt x="1349" y="179"/>
                    <a:pt x="1355" y="165"/>
                  </a:cubicBezTo>
                  <a:cubicBezTo>
                    <a:pt x="1363" y="145"/>
                    <a:pt x="1376" y="103"/>
                    <a:pt x="1376" y="103"/>
                  </a:cubicBezTo>
                  <a:cubicBezTo>
                    <a:pt x="1377" y="96"/>
                    <a:pt x="1376" y="0"/>
                    <a:pt x="1417" y="0"/>
                  </a:cubicBezTo>
                  <a:cubicBezTo>
                    <a:pt x="1429" y="0"/>
                    <a:pt x="1431" y="21"/>
                    <a:pt x="1438" y="31"/>
                  </a:cubicBezTo>
                  <a:cubicBezTo>
                    <a:pt x="1444" y="73"/>
                    <a:pt x="1472" y="237"/>
                    <a:pt x="1511" y="269"/>
                  </a:cubicBezTo>
                  <a:cubicBezTo>
                    <a:pt x="1523" y="279"/>
                    <a:pt x="1538" y="283"/>
                    <a:pt x="1552" y="290"/>
                  </a:cubicBezTo>
                  <a:cubicBezTo>
                    <a:pt x="1590" y="276"/>
                    <a:pt x="1611" y="250"/>
                    <a:pt x="1645" y="228"/>
                  </a:cubicBezTo>
                  <a:cubicBezTo>
                    <a:pt x="1655" y="231"/>
                    <a:pt x="1670" y="229"/>
                    <a:pt x="1676" y="238"/>
                  </a:cubicBezTo>
                  <a:cubicBezTo>
                    <a:pt x="1689" y="256"/>
                    <a:pt x="1697" y="300"/>
                    <a:pt x="1697" y="300"/>
                  </a:cubicBezTo>
                  <a:cubicBezTo>
                    <a:pt x="1748" y="262"/>
                    <a:pt x="1780" y="254"/>
                    <a:pt x="1842" y="269"/>
                  </a:cubicBezTo>
                  <a:cubicBezTo>
                    <a:pt x="1869" y="310"/>
                    <a:pt x="1904" y="348"/>
                    <a:pt x="1924" y="393"/>
                  </a:cubicBezTo>
                  <a:cubicBezTo>
                    <a:pt x="1935" y="418"/>
                    <a:pt x="1921" y="452"/>
                    <a:pt x="1935" y="476"/>
                  </a:cubicBezTo>
                  <a:cubicBezTo>
                    <a:pt x="1941" y="485"/>
                    <a:pt x="1956" y="469"/>
                    <a:pt x="1966" y="465"/>
                  </a:cubicBezTo>
                  <a:cubicBezTo>
                    <a:pt x="1976" y="441"/>
                    <a:pt x="1990" y="418"/>
                    <a:pt x="1997" y="393"/>
                  </a:cubicBezTo>
                  <a:cubicBezTo>
                    <a:pt x="2011" y="339"/>
                    <a:pt x="2018" y="283"/>
                    <a:pt x="2028" y="228"/>
                  </a:cubicBezTo>
                  <a:cubicBezTo>
                    <a:pt x="2035" y="193"/>
                    <a:pt x="2023" y="149"/>
                    <a:pt x="2048" y="124"/>
                  </a:cubicBezTo>
                  <a:cubicBezTo>
                    <a:pt x="2053" y="119"/>
                    <a:pt x="2062" y="131"/>
                    <a:pt x="2069" y="134"/>
                  </a:cubicBezTo>
                </a:path>
              </a:pathLst>
            </a:custGeom>
            <a:noFill/>
            <a:ln w="28575" cap="flat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55336" name="Freeform 40"/>
            <p:cNvSpPr>
              <a:spLocks/>
            </p:cNvSpPr>
            <p:nvPr/>
          </p:nvSpPr>
          <p:spPr bwMode="auto">
            <a:xfrm>
              <a:off x="297" y="2462"/>
              <a:ext cx="2141" cy="407"/>
            </a:xfrm>
            <a:custGeom>
              <a:avLst/>
              <a:gdLst>
                <a:gd name="T0" fmla="*/ 0 w 1909"/>
                <a:gd name="T1" fmla="*/ 269 h 331"/>
                <a:gd name="T2" fmla="*/ 62 w 1909"/>
                <a:gd name="T3" fmla="*/ 269 h 331"/>
                <a:gd name="T4" fmla="*/ 103 w 1909"/>
                <a:gd name="T5" fmla="*/ 207 h 331"/>
                <a:gd name="T6" fmla="*/ 196 w 1909"/>
                <a:gd name="T7" fmla="*/ 114 h 331"/>
                <a:gd name="T8" fmla="*/ 258 w 1909"/>
                <a:gd name="T9" fmla="*/ 93 h 331"/>
                <a:gd name="T10" fmla="*/ 341 w 1909"/>
                <a:gd name="T11" fmla="*/ 0 h 331"/>
                <a:gd name="T12" fmla="*/ 403 w 1909"/>
                <a:gd name="T13" fmla="*/ 31 h 331"/>
                <a:gd name="T14" fmla="*/ 413 w 1909"/>
                <a:gd name="T15" fmla="*/ 62 h 331"/>
                <a:gd name="T16" fmla="*/ 476 w 1909"/>
                <a:gd name="T17" fmla="*/ 72 h 331"/>
                <a:gd name="T18" fmla="*/ 538 w 1909"/>
                <a:gd name="T19" fmla="*/ 176 h 331"/>
                <a:gd name="T20" fmla="*/ 600 w 1909"/>
                <a:gd name="T21" fmla="*/ 248 h 331"/>
                <a:gd name="T22" fmla="*/ 620 w 1909"/>
                <a:gd name="T23" fmla="*/ 279 h 331"/>
                <a:gd name="T24" fmla="*/ 631 w 1909"/>
                <a:gd name="T25" fmla="*/ 310 h 331"/>
                <a:gd name="T26" fmla="*/ 693 w 1909"/>
                <a:gd name="T27" fmla="*/ 331 h 331"/>
                <a:gd name="T28" fmla="*/ 796 w 1909"/>
                <a:gd name="T29" fmla="*/ 289 h 331"/>
                <a:gd name="T30" fmla="*/ 817 w 1909"/>
                <a:gd name="T31" fmla="*/ 258 h 331"/>
                <a:gd name="T32" fmla="*/ 848 w 1909"/>
                <a:gd name="T33" fmla="*/ 238 h 331"/>
                <a:gd name="T34" fmla="*/ 889 w 1909"/>
                <a:gd name="T35" fmla="*/ 196 h 331"/>
                <a:gd name="T36" fmla="*/ 1013 w 1909"/>
                <a:gd name="T37" fmla="*/ 196 h 331"/>
                <a:gd name="T38" fmla="*/ 1127 w 1909"/>
                <a:gd name="T39" fmla="*/ 155 h 331"/>
                <a:gd name="T40" fmla="*/ 1189 w 1909"/>
                <a:gd name="T41" fmla="*/ 196 h 331"/>
                <a:gd name="T42" fmla="*/ 1210 w 1909"/>
                <a:gd name="T43" fmla="*/ 227 h 331"/>
                <a:gd name="T44" fmla="*/ 1241 w 1909"/>
                <a:gd name="T45" fmla="*/ 238 h 331"/>
                <a:gd name="T46" fmla="*/ 1365 w 1909"/>
                <a:gd name="T47" fmla="*/ 103 h 331"/>
                <a:gd name="T48" fmla="*/ 1375 w 1909"/>
                <a:gd name="T49" fmla="*/ 72 h 331"/>
                <a:gd name="T50" fmla="*/ 1427 w 1909"/>
                <a:gd name="T51" fmla="*/ 114 h 331"/>
                <a:gd name="T52" fmla="*/ 1531 w 1909"/>
                <a:gd name="T53" fmla="*/ 10 h 331"/>
                <a:gd name="T54" fmla="*/ 1603 w 1909"/>
                <a:gd name="T55" fmla="*/ 72 h 331"/>
                <a:gd name="T56" fmla="*/ 1624 w 1909"/>
                <a:gd name="T57" fmla="*/ 134 h 331"/>
                <a:gd name="T58" fmla="*/ 1737 w 1909"/>
                <a:gd name="T59" fmla="*/ 310 h 331"/>
                <a:gd name="T60" fmla="*/ 1841 w 1909"/>
                <a:gd name="T61" fmla="*/ 238 h 331"/>
                <a:gd name="T62" fmla="*/ 1862 w 1909"/>
                <a:gd name="T63" fmla="*/ 207 h 331"/>
                <a:gd name="T64" fmla="*/ 1872 w 1909"/>
                <a:gd name="T65" fmla="*/ 176 h 331"/>
                <a:gd name="T66" fmla="*/ 1903 w 1909"/>
                <a:gd name="T67" fmla="*/ 13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09" h="331">
                  <a:moveTo>
                    <a:pt x="0" y="269"/>
                  </a:moveTo>
                  <a:cubicBezTo>
                    <a:pt x="20" y="276"/>
                    <a:pt x="42" y="289"/>
                    <a:pt x="62" y="269"/>
                  </a:cubicBezTo>
                  <a:cubicBezTo>
                    <a:pt x="80" y="251"/>
                    <a:pt x="103" y="207"/>
                    <a:pt x="103" y="207"/>
                  </a:cubicBezTo>
                  <a:cubicBezTo>
                    <a:pt x="120" y="154"/>
                    <a:pt x="146" y="136"/>
                    <a:pt x="196" y="114"/>
                  </a:cubicBezTo>
                  <a:cubicBezTo>
                    <a:pt x="216" y="105"/>
                    <a:pt x="258" y="93"/>
                    <a:pt x="258" y="93"/>
                  </a:cubicBezTo>
                  <a:cubicBezTo>
                    <a:pt x="329" y="22"/>
                    <a:pt x="304" y="55"/>
                    <a:pt x="341" y="0"/>
                  </a:cubicBezTo>
                  <a:cubicBezTo>
                    <a:pt x="362" y="7"/>
                    <a:pt x="388" y="12"/>
                    <a:pt x="403" y="31"/>
                  </a:cubicBezTo>
                  <a:cubicBezTo>
                    <a:pt x="410" y="40"/>
                    <a:pt x="404" y="57"/>
                    <a:pt x="413" y="62"/>
                  </a:cubicBezTo>
                  <a:cubicBezTo>
                    <a:pt x="432" y="72"/>
                    <a:pt x="455" y="69"/>
                    <a:pt x="476" y="72"/>
                  </a:cubicBezTo>
                  <a:cubicBezTo>
                    <a:pt x="499" y="108"/>
                    <a:pt x="512" y="141"/>
                    <a:pt x="538" y="176"/>
                  </a:cubicBezTo>
                  <a:cubicBezTo>
                    <a:pt x="551" y="217"/>
                    <a:pt x="558" y="235"/>
                    <a:pt x="600" y="248"/>
                  </a:cubicBezTo>
                  <a:cubicBezTo>
                    <a:pt x="607" y="258"/>
                    <a:pt x="615" y="268"/>
                    <a:pt x="620" y="279"/>
                  </a:cubicBezTo>
                  <a:cubicBezTo>
                    <a:pt x="625" y="289"/>
                    <a:pt x="622" y="304"/>
                    <a:pt x="631" y="310"/>
                  </a:cubicBezTo>
                  <a:cubicBezTo>
                    <a:pt x="649" y="323"/>
                    <a:pt x="693" y="331"/>
                    <a:pt x="693" y="331"/>
                  </a:cubicBezTo>
                  <a:cubicBezTo>
                    <a:pt x="734" y="321"/>
                    <a:pt x="761" y="313"/>
                    <a:pt x="796" y="289"/>
                  </a:cubicBezTo>
                  <a:cubicBezTo>
                    <a:pt x="803" y="279"/>
                    <a:pt x="808" y="267"/>
                    <a:pt x="817" y="258"/>
                  </a:cubicBezTo>
                  <a:cubicBezTo>
                    <a:pt x="826" y="249"/>
                    <a:pt x="840" y="248"/>
                    <a:pt x="848" y="238"/>
                  </a:cubicBezTo>
                  <a:cubicBezTo>
                    <a:pt x="889" y="187"/>
                    <a:pt x="820" y="221"/>
                    <a:pt x="889" y="196"/>
                  </a:cubicBezTo>
                  <a:cubicBezTo>
                    <a:pt x="937" y="229"/>
                    <a:pt x="950" y="207"/>
                    <a:pt x="1013" y="196"/>
                  </a:cubicBezTo>
                  <a:cubicBezTo>
                    <a:pt x="1060" y="150"/>
                    <a:pt x="1065" y="140"/>
                    <a:pt x="1127" y="155"/>
                  </a:cubicBezTo>
                  <a:cubicBezTo>
                    <a:pt x="1148" y="169"/>
                    <a:pt x="1175" y="175"/>
                    <a:pt x="1189" y="196"/>
                  </a:cubicBezTo>
                  <a:cubicBezTo>
                    <a:pt x="1196" y="206"/>
                    <a:pt x="1200" y="219"/>
                    <a:pt x="1210" y="227"/>
                  </a:cubicBezTo>
                  <a:cubicBezTo>
                    <a:pt x="1219" y="234"/>
                    <a:pt x="1231" y="234"/>
                    <a:pt x="1241" y="238"/>
                  </a:cubicBezTo>
                  <a:cubicBezTo>
                    <a:pt x="1297" y="218"/>
                    <a:pt x="1322" y="146"/>
                    <a:pt x="1365" y="103"/>
                  </a:cubicBezTo>
                  <a:cubicBezTo>
                    <a:pt x="1368" y="93"/>
                    <a:pt x="1365" y="77"/>
                    <a:pt x="1375" y="72"/>
                  </a:cubicBezTo>
                  <a:cubicBezTo>
                    <a:pt x="1399" y="60"/>
                    <a:pt x="1421" y="105"/>
                    <a:pt x="1427" y="114"/>
                  </a:cubicBezTo>
                  <a:cubicBezTo>
                    <a:pt x="1514" y="96"/>
                    <a:pt x="1510" y="91"/>
                    <a:pt x="1531" y="10"/>
                  </a:cubicBezTo>
                  <a:cubicBezTo>
                    <a:pt x="1556" y="27"/>
                    <a:pt x="1587" y="45"/>
                    <a:pt x="1603" y="72"/>
                  </a:cubicBezTo>
                  <a:cubicBezTo>
                    <a:pt x="1614" y="91"/>
                    <a:pt x="1612" y="116"/>
                    <a:pt x="1624" y="134"/>
                  </a:cubicBezTo>
                  <a:cubicBezTo>
                    <a:pt x="1665" y="198"/>
                    <a:pt x="1670" y="264"/>
                    <a:pt x="1737" y="310"/>
                  </a:cubicBezTo>
                  <a:cubicBezTo>
                    <a:pt x="1772" y="287"/>
                    <a:pt x="1805" y="261"/>
                    <a:pt x="1841" y="238"/>
                  </a:cubicBezTo>
                  <a:cubicBezTo>
                    <a:pt x="1848" y="228"/>
                    <a:pt x="1856" y="218"/>
                    <a:pt x="1862" y="207"/>
                  </a:cubicBezTo>
                  <a:cubicBezTo>
                    <a:pt x="1867" y="197"/>
                    <a:pt x="1865" y="185"/>
                    <a:pt x="1872" y="176"/>
                  </a:cubicBezTo>
                  <a:cubicBezTo>
                    <a:pt x="1909" y="129"/>
                    <a:pt x="1903" y="180"/>
                    <a:pt x="1903" y="134"/>
                  </a:cubicBezTo>
                </a:path>
              </a:pathLst>
            </a:custGeom>
            <a:noFill/>
            <a:ln w="28575" cap="flat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55337" name="Freeform 41"/>
            <p:cNvSpPr>
              <a:spLocks/>
            </p:cNvSpPr>
            <p:nvPr/>
          </p:nvSpPr>
          <p:spPr bwMode="auto">
            <a:xfrm>
              <a:off x="242" y="2939"/>
              <a:ext cx="2196" cy="648"/>
            </a:xfrm>
            <a:custGeom>
              <a:avLst/>
              <a:gdLst>
                <a:gd name="T0" fmla="*/ 0 w 1924"/>
                <a:gd name="T1" fmla="*/ 438 h 527"/>
                <a:gd name="T2" fmla="*/ 218 w 1924"/>
                <a:gd name="T3" fmla="*/ 407 h 527"/>
                <a:gd name="T4" fmla="*/ 259 w 1924"/>
                <a:gd name="T5" fmla="*/ 314 h 527"/>
                <a:gd name="T6" fmla="*/ 269 w 1924"/>
                <a:gd name="T7" fmla="*/ 283 h 527"/>
                <a:gd name="T8" fmla="*/ 280 w 1924"/>
                <a:gd name="T9" fmla="*/ 252 h 527"/>
                <a:gd name="T10" fmla="*/ 342 w 1924"/>
                <a:gd name="T11" fmla="*/ 283 h 527"/>
                <a:gd name="T12" fmla="*/ 383 w 1924"/>
                <a:gd name="T13" fmla="*/ 335 h 527"/>
                <a:gd name="T14" fmla="*/ 445 w 1924"/>
                <a:gd name="T15" fmla="*/ 500 h 527"/>
                <a:gd name="T16" fmla="*/ 507 w 1924"/>
                <a:gd name="T17" fmla="*/ 480 h 527"/>
                <a:gd name="T18" fmla="*/ 538 w 1924"/>
                <a:gd name="T19" fmla="*/ 469 h 527"/>
                <a:gd name="T20" fmla="*/ 569 w 1924"/>
                <a:gd name="T21" fmla="*/ 459 h 527"/>
                <a:gd name="T22" fmla="*/ 600 w 1924"/>
                <a:gd name="T23" fmla="*/ 480 h 527"/>
                <a:gd name="T24" fmla="*/ 662 w 1924"/>
                <a:gd name="T25" fmla="*/ 314 h 527"/>
                <a:gd name="T26" fmla="*/ 693 w 1924"/>
                <a:gd name="T27" fmla="*/ 293 h 527"/>
                <a:gd name="T28" fmla="*/ 755 w 1924"/>
                <a:gd name="T29" fmla="*/ 335 h 527"/>
                <a:gd name="T30" fmla="*/ 797 w 1924"/>
                <a:gd name="T31" fmla="*/ 397 h 527"/>
                <a:gd name="T32" fmla="*/ 880 w 1924"/>
                <a:gd name="T33" fmla="*/ 469 h 527"/>
                <a:gd name="T34" fmla="*/ 942 w 1924"/>
                <a:gd name="T35" fmla="*/ 490 h 527"/>
                <a:gd name="T36" fmla="*/ 952 w 1924"/>
                <a:gd name="T37" fmla="*/ 459 h 527"/>
                <a:gd name="T38" fmla="*/ 1014 w 1924"/>
                <a:gd name="T39" fmla="*/ 252 h 527"/>
                <a:gd name="T40" fmla="*/ 1024 w 1924"/>
                <a:gd name="T41" fmla="*/ 221 h 527"/>
                <a:gd name="T42" fmla="*/ 1138 w 1924"/>
                <a:gd name="T43" fmla="*/ 293 h 527"/>
                <a:gd name="T44" fmla="*/ 1149 w 1924"/>
                <a:gd name="T45" fmla="*/ 324 h 527"/>
                <a:gd name="T46" fmla="*/ 1190 w 1924"/>
                <a:gd name="T47" fmla="*/ 387 h 527"/>
                <a:gd name="T48" fmla="*/ 1200 w 1924"/>
                <a:gd name="T49" fmla="*/ 418 h 527"/>
                <a:gd name="T50" fmla="*/ 1242 w 1924"/>
                <a:gd name="T51" fmla="*/ 480 h 527"/>
                <a:gd name="T52" fmla="*/ 1252 w 1924"/>
                <a:gd name="T53" fmla="*/ 521 h 527"/>
                <a:gd name="T54" fmla="*/ 1304 w 1924"/>
                <a:gd name="T55" fmla="*/ 500 h 527"/>
                <a:gd name="T56" fmla="*/ 1449 w 1924"/>
                <a:gd name="T57" fmla="*/ 459 h 527"/>
                <a:gd name="T58" fmla="*/ 1500 w 1924"/>
                <a:gd name="T59" fmla="*/ 97 h 527"/>
                <a:gd name="T60" fmla="*/ 1573 w 1924"/>
                <a:gd name="T61" fmla="*/ 45 h 527"/>
                <a:gd name="T62" fmla="*/ 1593 w 1924"/>
                <a:gd name="T63" fmla="*/ 87 h 527"/>
                <a:gd name="T64" fmla="*/ 1635 w 1924"/>
                <a:gd name="T65" fmla="*/ 149 h 527"/>
                <a:gd name="T66" fmla="*/ 1707 w 1924"/>
                <a:gd name="T67" fmla="*/ 355 h 527"/>
                <a:gd name="T68" fmla="*/ 1728 w 1924"/>
                <a:gd name="T69" fmla="*/ 438 h 527"/>
                <a:gd name="T70" fmla="*/ 1769 w 1924"/>
                <a:gd name="T71" fmla="*/ 428 h 527"/>
                <a:gd name="T72" fmla="*/ 1852 w 1924"/>
                <a:gd name="T73" fmla="*/ 480 h 527"/>
                <a:gd name="T74" fmla="*/ 1924 w 1924"/>
                <a:gd name="T75" fmla="*/ 48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24" h="527">
                  <a:moveTo>
                    <a:pt x="0" y="438"/>
                  </a:moveTo>
                  <a:cubicBezTo>
                    <a:pt x="84" y="449"/>
                    <a:pt x="147" y="459"/>
                    <a:pt x="218" y="407"/>
                  </a:cubicBezTo>
                  <a:cubicBezTo>
                    <a:pt x="249" y="358"/>
                    <a:pt x="235" y="386"/>
                    <a:pt x="259" y="314"/>
                  </a:cubicBezTo>
                  <a:cubicBezTo>
                    <a:pt x="262" y="304"/>
                    <a:pt x="266" y="293"/>
                    <a:pt x="269" y="283"/>
                  </a:cubicBezTo>
                  <a:cubicBezTo>
                    <a:pt x="273" y="273"/>
                    <a:pt x="280" y="252"/>
                    <a:pt x="280" y="252"/>
                  </a:cubicBezTo>
                  <a:cubicBezTo>
                    <a:pt x="301" y="259"/>
                    <a:pt x="327" y="264"/>
                    <a:pt x="342" y="283"/>
                  </a:cubicBezTo>
                  <a:cubicBezTo>
                    <a:pt x="399" y="355"/>
                    <a:pt x="294" y="275"/>
                    <a:pt x="383" y="335"/>
                  </a:cubicBezTo>
                  <a:cubicBezTo>
                    <a:pt x="397" y="393"/>
                    <a:pt x="411" y="450"/>
                    <a:pt x="445" y="500"/>
                  </a:cubicBezTo>
                  <a:cubicBezTo>
                    <a:pt x="466" y="493"/>
                    <a:pt x="486" y="487"/>
                    <a:pt x="507" y="480"/>
                  </a:cubicBezTo>
                  <a:cubicBezTo>
                    <a:pt x="517" y="477"/>
                    <a:pt x="528" y="473"/>
                    <a:pt x="538" y="469"/>
                  </a:cubicBezTo>
                  <a:cubicBezTo>
                    <a:pt x="548" y="466"/>
                    <a:pt x="569" y="459"/>
                    <a:pt x="569" y="459"/>
                  </a:cubicBezTo>
                  <a:cubicBezTo>
                    <a:pt x="579" y="466"/>
                    <a:pt x="588" y="480"/>
                    <a:pt x="600" y="480"/>
                  </a:cubicBezTo>
                  <a:cubicBezTo>
                    <a:pt x="654" y="480"/>
                    <a:pt x="648" y="343"/>
                    <a:pt x="662" y="314"/>
                  </a:cubicBezTo>
                  <a:cubicBezTo>
                    <a:pt x="668" y="303"/>
                    <a:pt x="683" y="300"/>
                    <a:pt x="693" y="293"/>
                  </a:cubicBezTo>
                  <a:cubicBezTo>
                    <a:pt x="729" y="306"/>
                    <a:pt x="728" y="300"/>
                    <a:pt x="755" y="335"/>
                  </a:cubicBezTo>
                  <a:cubicBezTo>
                    <a:pt x="770" y="355"/>
                    <a:pt x="797" y="397"/>
                    <a:pt x="797" y="397"/>
                  </a:cubicBezTo>
                  <a:cubicBezTo>
                    <a:pt x="812" y="443"/>
                    <a:pt x="837" y="449"/>
                    <a:pt x="880" y="469"/>
                  </a:cubicBezTo>
                  <a:cubicBezTo>
                    <a:pt x="891" y="502"/>
                    <a:pt x="887" y="526"/>
                    <a:pt x="942" y="490"/>
                  </a:cubicBezTo>
                  <a:cubicBezTo>
                    <a:pt x="951" y="484"/>
                    <a:pt x="950" y="470"/>
                    <a:pt x="952" y="459"/>
                  </a:cubicBezTo>
                  <a:cubicBezTo>
                    <a:pt x="969" y="386"/>
                    <a:pt x="972" y="314"/>
                    <a:pt x="1014" y="252"/>
                  </a:cubicBezTo>
                  <a:cubicBezTo>
                    <a:pt x="1017" y="242"/>
                    <a:pt x="1014" y="225"/>
                    <a:pt x="1024" y="221"/>
                  </a:cubicBezTo>
                  <a:cubicBezTo>
                    <a:pt x="1064" y="205"/>
                    <a:pt x="1109" y="275"/>
                    <a:pt x="1138" y="293"/>
                  </a:cubicBezTo>
                  <a:cubicBezTo>
                    <a:pt x="1142" y="303"/>
                    <a:pt x="1144" y="314"/>
                    <a:pt x="1149" y="324"/>
                  </a:cubicBezTo>
                  <a:cubicBezTo>
                    <a:pt x="1161" y="346"/>
                    <a:pt x="1190" y="387"/>
                    <a:pt x="1190" y="387"/>
                  </a:cubicBezTo>
                  <a:cubicBezTo>
                    <a:pt x="1193" y="397"/>
                    <a:pt x="1195" y="409"/>
                    <a:pt x="1200" y="418"/>
                  </a:cubicBezTo>
                  <a:cubicBezTo>
                    <a:pt x="1212" y="440"/>
                    <a:pt x="1242" y="480"/>
                    <a:pt x="1242" y="480"/>
                  </a:cubicBezTo>
                  <a:cubicBezTo>
                    <a:pt x="1245" y="494"/>
                    <a:pt x="1239" y="517"/>
                    <a:pt x="1252" y="521"/>
                  </a:cubicBezTo>
                  <a:cubicBezTo>
                    <a:pt x="1270" y="527"/>
                    <a:pt x="1286" y="506"/>
                    <a:pt x="1304" y="500"/>
                  </a:cubicBezTo>
                  <a:cubicBezTo>
                    <a:pt x="1362" y="479"/>
                    <a:pt x="1386" y="475"/>
                    <a:pt x="1449" y="459"/>
                  </a:cubicBezTo>
                  <a:cubicBezTo>
                    <a:pt x="1519" y="350"/>
                    <a:pt x="1430" y="206"/>
                    <a:pt x="1500" y="97"/>
                  </a:cubicBezTo>
                  <a:cubicBezTo>
                    <a:pt x="1512" y="30"/>
                    <a:pt x="1507" y="0"/>
                    <a:pt x="1573" y="45"/>
                  </a:cubicBezTo>
                  <a:cubicBezTo>
                    <a:pt x="1580" y="59"/>
                    <a:pt x="1585" y="74"/>
                    <a:pt x="1593" y="87"/>
                  </a:cubicBezTo>
                  <a:cubicBezTo>
                    <a:pt x="1606" y="108"/>
                    <a:pt x="1635" y="149"/>
                    <a:pt x="1635" y="149"/>
                  </a:cubicBezTo>
                  <a:cubicBezTo>
                    <a:pt x="1647" y="220"/>
                    <a:pt x="1641" y="312"/>
                    <a:pt x="1707" y="355"/>
                  </a:cubicBezTo>
                  <a:cubicBezTo>
                    <a:pt x="1716" y="382"/>
                    <a:pt x="1706" y="420"/>
                    <a:pt x="1728" y="438"/>
                  </a:cubicBezTo>
                  <a:cubicBezTo>
                    <a:pt x="1739" y="447"/>
                    <a:pt x="1755" y="431"/>
                    <a:pt x="1769" y="428"/>
                  </a:cubicBezTo>
                  <a:cubicBezTo>
                    <a:pt x="1815" y="443"/>
                    <a:pt x="1806" y="464"/>
                    <a:pt x="1852" y="480"/>
                  </a:cubicBezTo>
                  <a:cubicBezTo>
                    <a:pt x="1899" y="463"/>
                    <a:pt x="1880" y="480"/>
                    <a:pt x="1924" y="480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55338" name="Line 42"/>
            <p:cNvSpPr>
              <a:spLocks noChangeShapeType="1"/>
            </p:cNvSpPr>
            <p:nvPr/>
          </p:nvSpPr>
          <p:spPr bwMode="auto">
            <a:xfrm>
              <a:off x="460" y="1100"/>
              <a:ext cx="1" cy="26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55339" name="Line 43"/>
            <p:cNvSpPr>
              <a:spLocks noChangeShapeType="1"/>
            </p:cNvSpPr>
            <p:nvPr/>
          </p:nvSpPr>
          <p:spPr bwMode="auto">
            <a:xfrm>
              <a:off x="297" y="1513"/>
              <a:ext cx="23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55340" name="Line 44"/>
            <p:cNvSpPr>
              <a:spLocks noChangeShapeType="1"/>
            </p:cNvSpPr>
            <p:nvPr/>
          </p:nvSpPr>
          <p:spPr bwMode="auto">
            <a:xfrm>
              <a:off x="297" y="3411"/>
              <a:ext cx="23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55341" name="Line 45"/>
            <p:cNvSpPr>
              <a:spLocks noChangeShapeType="1"/>
            </p:cNvSpPr>
            <p:nvPr/>
          </p:nvSpPr>
          <p:spPr bwMode="auto">
            <a:xfrm>
              <a:off x="297" y="2751"/>
              <a:ext cx="23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55342" name="Line 46"/>
            <p:cNvSpPr>
              <a:spLocks noChangeShapeType="1"/>
            </p:cNvSpPr>
            <p:nvPr/>
          </p:nvSpPr>
          <p:spPr bwMode="auto">
            <a:xfrm>
              <a:off x="297" y="2102"/>
              <a:ext cx="23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55343" name="Line 47"/>
            <p:cNvSpPr>
              <a:spLocks noChangeShapeType="1"/>
            </p:cNvSpPr>
            <p:nvPr/>
          </p:nvSpPr>
          <p:spPr bwMode="auto">
            <a:xfrm>
              <a:off x="1010" y="1277"/>
              <a:ext cx="0" cy="2359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prstDash val="dash"/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55344" name="Line 48"/>
            <p:cNvSpPr>
              <a:spLocks noChangeShapeType="1"/>
            </p:cNvSpPr>
            <p:nvPr/>
          </p:nvSpPr>
          <p:spPr bwMode="auto">
            <a:xfrm>
              <a:off x="2108" y="1277"/>
              <a:ext cx="0" cy="2359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prstDash val="dash"/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55345" name="Line 49"/>
            <p:cNvSpPr>
              <a:spLocks noChangeShapeType="1"/>
            </p:cNvSpPr>
            <p:nvPr/>
          </p:nvSpPr>
          <p:spPr bwMode="auto">
            <a:xfrm>
              <a:off x="1395" y="1277"/>
              <a:ext cx="0" cy="2359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prstDash val="dash"/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55346" name="Text Box 50"/>
            <p:cNvSpPr txBox="1">
              <a:spLocks noChangeArrowheads="1"/>
            </p:cNvSpPr>
            <p:nvPr/>
          </p:nvSpPr>
          <p:spPr bwMode="auto">
            <a:xfrm>
              <a:off x="297" y="810"/>
              <a:ext cx="509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 b="1"/>
                <a:t>X(x,t)</a:t>
              </a:r>
              <a:endParaRPr lang="pt-BR" altLang="pt-BR" sz="2000"/>
            </a:p>
          </p:txBody>
        </p:sp>
        <p:sp>
          <p:nvSpPr>
            <p:cNvPr id="55347" name="Text Box 51"/>
            <p:cNvSpPr txBox="1">
              <a:spLocks noChangeArrowheads="1"/>
            </p:cNvSpPr>
            <p:nvPr/>
          </p:nvSpPr>
          <p:spPr bwMode="auto">
            <a:xfrm>
              <a:off x="900" y="3571"/>
              <a:ext cx="219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 b="1"/>
                <a:t>t</a:t>
              </a:r>
              <a:r>
                <a:rPr lang="pt-BR" altLang="pt-BR" sz="2000" b="1" baseline="-25000"/>
                <a:t>1</a:t>
              </a:r>
              <a:endParaRPr lang="pt-BR" altLang="pt-BR" sz="2000"/>
            </a:p>
          </p:txBody>
        </p:sp>
        <p:sp>
          <p:nvSpPr>
            <p:cNvPr id="55348" name="Text Box 52"/>
            <p:cNvSpPr txBox="1">
              <a:spLocks noChangeArrowheads="1"/>
            </p:cNvSpPr>
            <p:nvPr/>
          </p:nvSpPr>
          <p:spPr bwMode="auto">
            <a:xfrm>
              <a:off x="1285" y="3571"/>
              <a:ext cx="219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 b="1"/>
                <a:t>t</a:t>
              </a:r>
              <a:r>
                <a:rPr lang="pt-BR" altLang="pt-BR" sz="2000" b="1" baseline="-25000"/>
                <a:t>2</a:t>
              </a:r>
              <a:endParaRPr lang="pt-BR" altLang="pt-BR" sz="2000"/>
            </a:p>
          </p:txBody>
        </p:sp>
        <p:sp>
          <p:nvSpPr>
            <p:cNvPr id="55349" name="Text Box 53"/>
            <p:cNvSpPr txBox="1">
              <a:spLocks noChangeArrowheads="1"/>
            </p:cNvSpPr>
            <p:nvPr/>
          </p:nvSpPr>
          <p:spPr bwMode="auto">
            <a:xfrm>
              <a:off x="1999" y="3571"/>
              <a:ext cx="225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 b="1"/>
                <a:t>t</a:t>
              </a:r>
              <a:r>
                <a:rPr lang="pt-BR" altLang="pt-BR" sz="2000" b="1" baseline="-25000"/>
                <a:t>n</a:t>
              </a:r>
              <a:endParaRPr lang="pt-BR" altLang="pt-BR" sz="2000"/>
            </a:p>
          </p:txBody>
        </p:sp>
        <p:sp>
          <p:nvSpPr>
            <p:cNvPr id="55350" name="Text Box 54"/>
            <p:cNvSpPr txBox="1">
              <a:spLocks noChangeArrowheads="1"/>
            </p:cNvSpPr>
            <p:nvPr/>
          </p:nvSpPr>
          <p:spPr bwMode="auto">
            <a:xfrm>
              <a:off x="22" y="2981"/>
              <a:ext cx="411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 b="1"/>
                <a:t>x</a:t>
              </a:r>
              <a:r>
                <a:rPr lang="pt-BR" altLang="pt-BR" sz="2000" b="1" baseline="-25000"/>
                <a:t>n</a:t>
              </a:r>
              <a:r>
                <a:rPr lang="pt-BR" altLang="pt-BR" sz="2000" b="1"/>
                <a:t>(t)</a:t>
              </a:r>
              <a:endParaRPr lang="pt-BR" altLang="pt-BR" sz="2000"/>
            </a:p>
          </p:txBody>
        </p:sp>
        <p:sp>
          <p:nvSpPr>
            <p:cNvPr id="55351" name="Text Box 55"/>
            <p:cNvSpPr txBox="1">
              <a:spLocks noChangeArrowheads="1"/>
            </p:cNvSpPr>
            <p:nvPr/>
          </p:nvSpPr>
          <p:spPr bwMode="auto">
            <a:xfrm>
              <a:off x="22" y="2332"/>
              <a:ext cx="405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 b="1"/>
                <a:t>x</a:t>
              </a:r>
              <a:r>
                <a:rPr lang="pt-BR" altLang="pt-BR" sz="2000" b="1" baseline="-25000"/>
                <a:t>3</a:t>
              </a:r>
              <a:r>
                <a:rPr lang="pt-BR" altLang="pt-BR" sz="2000" b="1"/>
                <a:t>(t)</a:t>
              </a:r>
              <a:endParaRPr lang="pt-BR" altLang="pt-BR" sz="2000"/>
            </a:p>
          </p:txBody>
        </p:sp>
        <p:sp>
          <p:nvSpPr>
            <p:cNvPr id="55352" name="Text Box 56"/>
            <p:cNvSpPr txBox="1">
              <a:spLocks noChangeArrowheads="1"/>
            </p:cNvSpPr>
            <p:nvPr/>
          </p:nvSpPr>
          <p:spPr bwMode="auto">
            <a:xfrm>
              <a:off x="22" y="1625"/>
              <a:ext cx="405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 b="1"/>
                <a:t>x</a:t>
              </a:r>
              <a:r>
                <a:rPr lang="pt-BR" altLang="pt-BR" sz="2000" b="1" baseline="-25000"/>
                <a:t>2</a:t>
              </a:r>
              <a:r>
                <a:rPr lang="pt-BR" altLang="pt-BR" sz="2000" b="1"/>
                <a:t>(t)</a:t>
              </a:r>
            </a:p>
          </p:txBody>
        </p:sp>
        <p:sp>
          <p:nvSpPr>
            <p:cNvPr id="55353" name="Text Box 57"/>
            <p:cNvSpPr txBox="1">
              <a:spLocks noChangeArrowheads="1"/>
            </p:cNvSpPr>
            <p:nvPr/>
          </p:nvSpPr>
          <p:spPr bwMode="auto">
            <a:xfrm>
              <a:off x="22" y="1142"/>
              <a:ext cx="405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 b="1"/>
                <a:t>x</a:t>
              </a:r>
              <a:r>
                <a:rPr lang="pt-BR" altLang="pt-BR" sz="2000" b="1" baseline="-25000"/>
                <a:t>1</a:t>
              </a:r>
              <a:r>
                <a:rPr lang="pt-BR" altLang="pt-BR" sz="2000" b="1"/>
                <a:t>(t)</a:t>
              </a:r>
              <a:endParaRPr lang="pt-BR" altLang="pt-BR" sz="2000"/>
            </a:p>
          </p:txBody>
        </p:sp>
        <p:sp>
          <p:nvSpPr>
            <p:cNvPr id="55354" name="Text Box 58"/>
            <p:cNvSpPr txBox="1">
              <a:spLocks noChangeArrowheads="1"/>
            </p:cNvSpPr>
            <p:nvPr/>
          </p:nvSpPr>
          <p:spPr bwMode="auto">
            <a:xfrm>
              <a:off x="2591" y="2557"/>
              <a:ext cx="158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/>
                <a:t>t</a:t>
              </a:r>
            </a:p>
          </p:txBody>
        </p:sp>
        <p:sp>
          <p:nvSpPr>
            <p:cNvPr id="55355" name="Text Box 59"/>
            <p:cNvSpPr txBox="1">
              <a:spLocks noChangeArrowheads="1"/>
            </p:cNvSpPr>
            <p:nvPr/>
          </p:nvSpPr>
          <p:spPr bwMode="auto">
            <a:xfrm>
              <a:off x="2591" y="1908"/>
              <a:ext cx="158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/>
                <a:t>t</a:t>
              </a:r>
            </a:p>
          </p:txBody>
        </p:sp>
        <p:sp>
          <p:nvSpPr>
            <p:cNvPr id="55356" name="Text Box 60"/>
            <p:cNvSpPr txBox="1">
              <a:spLocks noChangeArrowheads="1"/>
            </p:cNvSpPr>
            <p:nvPr/>
          </p:nvSpPr>
          <p:spPr bwMode="auto">
            <a:xfrm>
              <a:off x="2591" y="3217"/>
              <a:ext cx="158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/>
                <a:t>t</a:t>
              </a:r>
            </a:p>
          </p:txBody>
        </p:sp>
        <p:sp>
          <p:nvSpPr>
            <p:cNvPr id="55357" name="Text Box 61"/>
            <p:cNvSpPr txBox="1">
              <a:spLocks noChangeArrowheads="1"/>
            </p:cNvSpPr>
            <p:nvPr/>
          </p:nvSpPr>
          <p:spPr bwMode="auto">
            <a:xfrm>
              <a:off x="2591" y="1319"/>
              <a:ext cx="158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/>
                <a:t>t</a:t>
              </a:r>
            </a:p>
          </p:txBody>
        </p:sp>
        <p:sp>
          <p:nvSpPr>
            <p:cNvPr id="55358" name="Text Box 62"/>
            <p:cNvSpPr txBox="1">
              <a:spLocks noChangeArrowheads="1"/>
            </p:cNvSpPr>
            <p:nvPr/>
          </p:nvSpPr>
          <p:spPr bwMode="auto">
            <a:xfrm>
              <a:off x="1999" y="917"/>
              <a:ext cx="252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 b="1"/>
                <a:t>x</a:t>
              </a:r>
              <a:r>
                <a:rPr lang="pt-BR" altLang="pt-BR" sz="2000" b="1" baseline="-25000"/>
                <a:t>n</a:t>
              </a:r>
              <a:endParaRPr lang="pt-BR" altLang="pt-BR" sz="2000"/>
            </a:p>
          </p:txBody>
        </p:sp>
        <p:sp>
          <p:nvSpPr>
            <p:cNvPr id="55360" name="Text Box 64"/>
            <p:cNvSpPr txBox="1">
              <a:spLocks noChangeArrowheads="1"/>
            </p:cNvSpPr>
            <p:nvPr/>
          </p:nvSpPr>
          <p:spPr bwMode="auto">
            <a:xfrm>
              <a:off x="1285" y="917"/>
              <a:ext cx="246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9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 b="1"/>
                <a:t>x</a:t>
              </a:r>
              <a:r>
                <a:rPr lang="pt-BR" altLang="pt-BR" sz="2000" b="1" baseline="-25000"/>
                <a:t>2</a:t>
              </a:r>
              <a:endParaRPr lang="pt-BR" altLang="pt-BR" sz="2000"/>
            </a:p>
          </p:txBody>
        </p:sp>
        <p:sp>
          <p:nvSpPr>
            <p:cNvPr id="55361" name="Text Box 65"/>
            <p:cNvSpPr txBox="1">
              <a:spLocks noChangeArrowheads="1"/>
            </p:cNvSpPr>
            <p:nvPr/>
          </p:nvSpPr>
          <p:spPr bwMode="auto">
            <a:xfrm>
              <a:off x="898" y="917"/>
              <a:ext cx="246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9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altLang="pt-BR" sz="2000" b="1"/>
                <a:t>x</a:t>
              </a:r>
              <a:r>
                <a:rPr lang="pt-BR" altLang="pt-BR" sz="2000" b="1" baseline="-25000"/>
                <a:t>1</a:t>
              </a:r>
              <a:endParaRPr lang="pt-BR" altLang="pt-BR" sz="2000"/>
            </a:p>
          </p:txBody>
        </p:sp>
      </p:grpSp>
    </p:spTree>
    <p:extLst>
      <p:ext uri="{BB962C8B-B14F-4D97-AF65-F5344CB8AC3E}">
        <p14:creationId xmlns:p14="http://schemas.microsoft.com/office/powerpoint/2010/main" val="251002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Processos estacionários</a:t>
            </a:r>
            <a:endParaRPr lang="pt-BR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</a:pPr>
            <a:r>
              <a:rPr lang="pt-BR" altLang="pt-BR" dirty="0"/>
              <a:t>Um processo aleatório é estacionário no sentido estrito se a </a:t>
            </a:r>
            <a:r>
              <a:rPr lang="pt-BR" altLang="pt-BR" dirty="0" err="1" smtClean="0"/>
              <a:t>pdf</a:t>
            </a:r>
            <a:r>
              <a:rPr lang="pt-BR" altLang="pt-BR" dirty="0" smtClean="0"/>
              <a:t> </a:t>
            </a:r>
            <a:r>
              <a:rPr lang="pt-BR" altLang="pt-BR" dirty="0"/>
              <a:t>conjunta não variar com o deslocamento do tempo.</a:t>
            </a:r>
          </a:p>
          <a:p>
            <a:pPr algn="just">
              <a:lnSpc>
                <a:spcPct val="115000"/>
              </a:lnSpc>
              <a:buFont typeface="Monotype Sorts" pitchFamily="2" charset="2"/>
              <a:buChar char=" "/>
            </a:pPr>
            <a:r>
              <a:rPr lang="pt-BR" altLang="pt-BR" dirty="0"/>
              <a:t>          </a:t>
            </a:r>
            <a:r>
              <a:rPr lang="pt-BR" altLang="pt-BR" dirty="0" smtClean="0">
                <a:solidFill>
                  <a:srgbClr val="000099"/>
                </a:solidFill>
              </a:rPr>
              <a:t>p(x</a:t>
            </a:r>
            <a:r>
              <a:rPr lang="pt-BR" altLang="pt-BR" baseline="-25000" dirty="0" smtClean="0">
                <a:solidFill>
                  <a:srgbClr val="000099"/>
                </a:solidFill>
              </a:rPr>
              <a:t>t1</a:t>
            </a:r>
            <a:r>
              <a:rPr lang="pt-BR" altLang="pt-BR" dirty="0" smtClean="0">
                <a:solidFill>
                  <a:srgbClr val="000099"/>
                </a:solidFill>
              </a:rPr>
              <a:t> </a:t>
            </a:r>
            <a:r>
              <a:rPr lang="pt-BR" altLang="pt-BR" dirty="0">
                <a:solidFill>
                  <a:srgbClr val="000099"/>
                </a:solidFill>
              </a:rPr>
              <a:t>, x</a:t>
            </a:r>
            <a:r>
              <a:rPr lang="pt-BR" altLang="pt-BR" baseline="-25000" dirty="0">
                <a:solidFill>
                  <a:srgbClr val="000099"/>
                </a:solidFill>
              </a:rPr>
              <a:t>t2</a:t>
            </a:r>
            <a:r>
              <a:rPr lang="pt-BR" altLang="pt-BR" dirty="0">
                <a:solidFill>
                  <a:srgbClr val="000099"/>
                </a:solidFill>
              </a:rPr>
              <a:t> , ... </a:t>
            </a:r>
            <a:r>
              <a:rPr lang="pt-BR" altLang="pt-BR" dirty="0" err="1">
                <a:solidFill>
                  <a:srgbClr val="000099"/>
                </a:solidFill>
              </a:rPr>
              <a:t>x</a:t>
            </a:r>
            <a:r>
              <a:rPr lang="pt-BR" altLang="pt-BR" baseline="-25000" dirty="0" err="1">
                <a:solidFill>
                  <a:srgbClr val="000099"/>
                </a:solidFill>
              </a:rPr>
              <a:t>tn</a:t>
            </a:r>
            <a:r>
              <a:rPr lang="pt-BR" altLang="pt-BR" dirty="0">
                <a:solidFill>
                  <a:srgbClr val="000099"/>
                </a:solidFill>
              </a:rPr>
              <a:t>) = p(x</a:t>
            </a:r>
            <a:r>
              <a:rPr lang="pt-BR" altLang="pt-BR" baseline="-25000" dirty="0">
                <a:solidFill>
                  <a:srgbClr val="000099"/>
                </a:solidFill>
              </a:rPr>
              <a:t>t1+</a:t>
            </a:r>
            <a:r>
              <a:rPr lang="pt-BR" altLang="pt-BR" baseline="-25000" dirty="0">
                <a:solidFill>
                  <a:srgbClr val="000099"/>
                </a:solidFill>
                <a:sym typeface="Symbol" pitchFamily="18" charset="2"/>
              </a:rPr>
              <a:t></a:t>
            </a:r>
            <a:r>
              <a:rPr lang="pt-BR" altLang="pt-BR" dirty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pt-BR" altLang="pt-BR" dirty="0">
                <a:solidFill>
                  <a:srgbClr val="000099"/>
                </a:solidFill>
              </a:rPr>
              <a:t>, x</a:t>
            </a:r>
            <a:r>
              <a:rPr lang="pt-BR" altLang="pt-BR" baseline="-25000" dirty="0">
                <a:solidFill>
                  <a:srgbClr val="000099"/>
                </a:solidFill>
              </a:rPr>
              <a:t>t2 +</a:t>
            </a:r>
            <a:r>
              <a:rPr lang="pt-BR" altLang="pt-BR" baseline="-25000" dirty="0">
                <a:solidFill>
                  <a:srgbClr val="000099"/>
                </a:solidFill>
                <a:sym typeface="Symbol" pitchFamily="18" charset="2"/>
              </a:rPr>
              <a:t></a:t>
            </a:r>
            <a:r>
              <a:rPr lang="pt-BR" altLang="pt-BR" dirty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pt-BR" altLang="pt-BR" dirty="0">
                <a:solidFill>
                  <a:srgbClr val="000099"/>
                </a:solidFill>
              </a:rPr>
              <a:t>, ... </a:t>
            </a:r>
            <a:r>
              <a:rPr lang="pt-BR" altLang="pt-BR" dirty="0" err="1">
                <a:solidFill>
                  <a:srgbClr val="000099"/>
                </a:solidFill>
              </a:rPr>
              <a:t>x</a:t>
            </a:r>
            <a:r>
              <a:rPr lang="pt-BR" altLang="pt-BR" baseline="-25000" dirty="0" err="1">
                <a:solidFill>
                  <a:srgbClr val="000099"/>
                </a:solidFill>
              </a:rPr>
              <a:t>tn</a:t>
            </a:r>
            <a:r>
              <a:rPr lang="pt-BR" altLang="pt-BR" baseline="-25000" dirty="0">
                <a:solidFill>
                  <a:srgbClr val="000099"/>
                </a:solidFill>
              </a:rPr>
              <a:t> +</a:t>
            </a:r>
            <a:r>
              <a:rPr lang="pt-BR" altLang="pt-BR" baseline="-25000" dirty="0">
                <a:solidFill>
                  <a:srgbClr val="000099"/>
                </a:solidFill>
                <a:sym typeface="Symbol" pitchFamily="18" charset="2"/>
              </a:rPr>
              <a:t></a:t>
            </a:r>
            <a:r>
              <a:rPr lang="pt-BR" altLang="pt-BR" dirty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pt-BR" altLang="pt-BR" baseline="-25000" dirty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pt-BR" altLang="pt-BR" dirty="0">
                <a:solidFill>
                  <a:srgbClr val="000099"/>
                </a:solidFill>
              </a:rPr>
              <a:t>)</a:t>
            </a:r>
            <a:endParaRPr lang="pt-BR" altLang="pt-BR" dirty="0"/>
          </a:p>
          <a:p>
            <a:pPr algn="just">
              <a:lnSpc>
                <a:spcPct val="115000"/>
              </a:lnSpc>
            </a:pPr>
            <a:r>
              <a:rPr lang="pt-BR" altLang="pt-BR" dirty="0">
                <a:sym typeface="Symbol" pitchFamily="18" charset="2"/>
              </a:rPr>
              <a:t>Para um processo estacionário todas as suas estatísticas são invariantes ao deslocamento do tempo. Assim, ele é caracterizado por uma única </a:t>
            </a:r>
            <a:r>
              <a:rPr lang="pt-BR" altLang="pt-BR" dirty="0" err="1" smtClean="0">
                <a:sym typeface="Symbol" pitchFamily="18" charset="2"/>
              </a:rPr>
              <a:t>pdf</a:t>
            </a:r>
            <a:r>
              <a:rPr lang="pt-BR" altLang="pt-BR" dirty="0" smtClean="0">
                <a:sym typeface="Symbol" pitchFamily="18" charset="2"/>
              </a:rPr>
              <a:t>, </a:t>
            </a:r>
            <a:r>
              <a:rPr lang="pt-BR" altLang="pt-BR" dirty="0" smtClean="0">
                <a:solidFill>
                  <a:srgbClr val="800000"/>
                </a:solidFill>
                <a:sym typeface="Symbol" pitchFamily="18" charset="2"/>
              </a:rPr>
              <a:t>p(x</a:t>
            </a:r>
            <a:r>
              <a:rPr lang="pt-BR" altLang="pt-BR" dirty="0">
                <a:solidFill>
                  <a:srgbClr val="800000"/>
                </a:solidFill>
                <a:sym typeface="Symbol" pitchFamily="18" charset="2"/>
              </a:rPr>
              <a:t>)</a:t>
            </a:r>
            <a:endParaRPr lang="pt-BR" altLang="pt-BR" b="0" dirty="0">
              <a:solidFill>
                <a:srgbClr val="800000"/>
              </a:solidFill>
              <a:sym typeface="Symbol" pitchFamily="18" charset="2"/>
            </a:endParaRPr>
          </a:p>
        </p:txBody>
      </p:sp>
      <p:sp>
        <p:nvSpPr>
          <p:cNvPr id="22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952307"/>
            <a:ext cx="2133600" cy="365125"/>
          </a:xfrm>
        </p:spPr>
        <p:txBody>
          <a:bodyPr/>
          <a:lstStyle/>
          <a:p>
            <a:fld id="{24DFE10B-1E1E-4FA8-B7A7-C2961F41728F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0" y="4797152"/>
            <a:ext cx="914400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FFFF"/>
                    </a:gs>
                    <a:gs pos="50000">
                      <a:srgbClr val="CCFFFF">
                        <a:gamma/>
                        <a:tint val="0"/>
                        <a:invGamma/>
                      </a:srgbClr>
                    </a:gs>
                    <a:gs pos="100000">
                      <a:srgbClr val="CCFF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pt-BR" altLang="pt-BR" sz="2000" b="1" dirty="0">
                <a:solidFill>
                  <a:srgbClr val="006600"/>
                </a:solidFill>
                <a:latin typeface="Arial" pitchFamily="34" charset="0"/>
              </a:rPr>
              <a:t>                   estacionário                                          não estacionário</a:t>
            </a:r>
          </a:p>
        </p:txBody>
      </p:sp>
      <p:grpSp>
        <p:nvGrpSpPr>
          <p:cNvPr id="69659" name="Group 27"/>
          <p:cNvGrpSpPr>
            <a:grpSpLocks/>
          </p:cNvGrpSpPr>
          <p:nvPr/>
        </p:nvGrpSpPr>
        <p:grpSpPr bwMode="auto">
          <a:xfrm>
            <a:off x="395536" y="5038502"/>
            <a:ext cx="4096072" cy="1819498"/>
            <a:chOff x="0" y="2448"/>
            <a:chExt cx="2688" cy="1281"/>
          </a:xfrm>
        </p:grpSpPr>
        <p:grpSp>
          <p:nvGrpSpPr>
            <p:cNvPr id="69647" name="Group 15"/>
            <p:cNvGrpSpPr>
              <a:grpSpLocks noChangeAspect="1"/>
            </p:cNvGrpSpPr>
            <p:nvPr/>
          </p:nvGrpSpPr>
          <p:grpSpPr bwMode="auto">
            <a:xfrm>
              <a:off x="144" y="2448"/>
              <a:ext cx="2247" cy="1281"/>
              <a:chOff x="952" y="771"/>
              <a:chExt cx="5616" cy="3202"/>
            </a:xfrm>
          </p:grpSpPr>
          <p:sp>
            <p:nvSpPr>
              <p:cNvPr id="69648" name="Freeform 16"/>
              <p:cNvSpPr>
                <a:spLocks noChangeAspect="1"/>
              </p:cNvSpPr>
              <p:nvPr/>
            </p:nvSpPr>
            <p:spPr bwMode="auto">
              <a:xfrm>
                <a:off x="952" y="889"/>
                <a:ext cx="1425" cy="2876"/>
              </a:xfrm>
              <a:custGeom>
                <a:avLst/>
                <a:gdLst>
                  <a:gd name="T0" fmla="*/ 19 w 1425"/>
                  <a:gd name="T1" fmla="*/ 1352 h 2876"/>
                  <a:gd name="T2" fmla="*/ 55 w 1425"/>
                  <a:gd name="T3" fmla="*/ 653 h 2876"/>
                  <a:gd name="T4" fmla="*/ 91 w 1425"/>
                  <a:gd name="T5" fmla="*/ 1216 h 2876"/>
                  <a:gd name="T6" fmla="*/ 118 w 1425"/>
                  <a:gd name="T7" fmla="*/ 962 h 2876"/>
                  <a:gd name="T8" fmla="*/ 155 w 1425"/>
                  <a:gd name="T9" fmla="*/ 1524 h 2876"/>
                  <a:gd name="T10" fmla="*/ 191 w 1425"/>
                  <a:gd name="T11" fmla="*/ 1397 h 2876"/>
                  <a:gd name="T12" fmla="*/ 227 w 1425"/>
                  <a:gd name="T13" fmla="*/ 1243 h 2876"/>
                  <a:gd name="T14" fmla="*/ 254 w 1425"/>
                  <a:gd name="T15" fmla="*/ 372 h 2876"/>
                  <a:gd name="T16" fmla="*/ 291 w 1425"/>
                  <a:gd name="T17" fmla="*/ 617 h 2876"/>
                  <a:gd name="T18" fmla="*/ 327 w 1425"/>
                  <a:gd name="T19" fmla="*/ 1061 h 2876"/>
                  <a:gd name="T20" fmla="*/ 354 w 1425"/>
                  <a:gd name="T21" fmla="*/ 898 h 2876"/>
                  <a:gd name="T22" fmla="*/ 391 w 1425"/>
                  <a:gd name="T23" fmla="*/ 998 h 2876"/>
                  <a:gd name="T24" fmla="*/ 427 w 1425"/>
                  <a:gd name="T25" fmla="*/ 1442 h 2876"/>
                  <a:gd name="T26" fmla="*/ 463 w 1425"/>
                  <a:gd name="T27" fmla="*/ 1261 h 2876"/>
                  <a:gd name="T28" fmla="*/ 490 w 1425"/>
                  <a:gd name="T29" fmla="*/ 1959 h 2876"/>
                  <a:gd name="T30" fmla="*/ 527 w 1425"/>
                  <a:gd name="T31" fmla="*/ 2041 h 2876"/>
                  <a:gd name="T32" fmla="*/ 563 w 1425"/>
                  <a:gd name="T33" fmla="*/ 2096 h 2876"/>
                  <a:gd name="T34" fmla="*/ 590 w 1425"/>
                  <a:gd name="T35" fmla="*/ 327 h 2876"/>
                  <a:gd name="T36" fmla="*/ 626 w 1425"/>
                  <a:gd name="T37" fmla="*/ 1188 h 2876"/>
                  <a:gd name="T38" fmla="*/ 663 w 1425"/>
                  <a:gd name="T39" fmla="*/ 1461 h 2876"/>
                  <a:gd name="T40" fmla="*/ 699 w 1425"/>
                  <a:gd name="T41" fmla="*/ 717 h 2876"/>
                  <a:gd name="T42" fmla="*/ 726 w 1425"/>
                  <a:gd name="T43" fmla="*/ 844 h 2876"/>
                  <a:gd name="T44" fmla="*/ 762 w 1425"/>
                  <a:gd name="T45" fmla="*/ 1406 h 2876"/>
                  <a:gd name="T46" fmla="*/ 799 w 1425"/>
                  <a:gd name="T47" fmla="*/ 1597 h 2876"/>
                  <a:gd name="T48" fmla="*/ 835 w 1425"/>
                  <a:gd name="T49" fmla="*/ 2395 h 2876"/>
                  <a:gd name="T50" fmla="*/ 862 w 1425"/>
                  <a:gd name="T51" fmla="*/ 1225 h 2876"/>
                  <a:gd name="T52" fmla="*/ 899 w 1425"/>
                  <a:gd name="T53" fmla="*/ 1025 h 2876"/>
                  <a:gd name="T54" fmla="*/ 935 w 1425"/>
                  <a:gd name="T55" fmla="*/ 2086 h 2876"/>
                  <a:gd name="T56" fmla="*/ 962 w 1425"/>
                  <a:gd name="T57" fmla="*/ 2096 h 2876"/>
                  <a:gd name="T58" fmla="*/ 998 w 1425"/>
                  <a:gd name="T59" fmla="*/ 1515 h 2876"/>
                  <a:gd name="T60" fmla="*/ 1035 w 1425"/>
                  <a:gd name="T61" fmla="*/ 1851 h 2876"/>
                  <a:gd name="T62" fmla="*/ 1071 w 1425"/>
                  <a:gd name="T63" fmla="*/ 2059 h 2876"/>
                  <a:gd name="T64" fmla="*/ 1098 w 1425"/>
                  <a:gd name="T65" fmla="*/ 1969 h 2876"/>
                  <a:gd name="T66" fmla="*/ 1134 w 1425"/>
                  <a:gd name="T67" fmla="*/ 2876 h 2876"/>
                  <a:gd name="T68" fmla="*/ 1171 w 1425"/>
                  <a:gd name="T69" fmla="*/ 1216 h 2876"/>
                  <a:gd name="T70" fmla="*/ 1198 w 1425"/>
                  <a:gd name="T71" fmla="*/ 2086 h 2876"/>
                  <a:gd name="T72" fmla="*/ 1234 w 1425"/>
                  <a:gd name="T73" fmla="*/ 2213 h 2876"/>
                  <a:gd name="T74" fmla="*/ 1270 w 1425"/>
                  <a:gd name="T75" fmla="*/ 1397 h 2876"/>
                  <a:gd name="T76" fmla="*/ 1307 w 1425"/>
                  <a:gd name="T77" fmla="*/ 2168 h 2876"/>
                  <a:gd name="T78" fmla="*/ 1334 w 1425"/>
                  <a:gd name="T79" fmla="*/ 807 h 2876"/>
                  <a:gd name="T80" fmla="*/ 1370 w 1425"/>
                  <a:gd name="T81" fmla="*/ 2195 h 2876"/>
                  <a:gd name="T82" fmla="*/ 1407 w 1425"/>
                  <a:gd name="T83" fmla="*/ 2232 h 2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25" h="2876">
                    <a:moveTo>
                      <a:pt x="0" y="1715"/>
                    </a:moveTo>
                    <a:lnTo>
                      <a:pt x="10" y="2522"/>
                    </a:lnTo>
                    <a:lnTo>
                      <a:pt x="19" y="1352"/>
                    </a:lnTo>
                    <a:lnTo>
                      <a:pt x="28" y="1243"/>
                    </a:lnTo>
                    <a:lnTo>
                      <a:pt x="46" y="2186"/>
                    </a:lnTo>
                    <a:lnTo>
                      <a:pt x="55" y="653"/>
                    </a:lnTo>
                    <a:lnTo>
                      <a:pt x="64" y="653"/>
                    </a:lnTo>
                    <a:lnTo>
                      <a:pt x="73" y="1461"/>
                    </a:lnTo>
                    <a:lnTo>
                      <a:pt x="91" y="1216"/>
                    </a:lnTo>
                    <a:lnTo>
                      <a:pt x="100" y="1315"/>
                    </a:lnTo>
                    <a:lnTo>
                      <a:pt x="109" y="1551"/>
                    </a:lnTo>
                    <a:lnTo>
                      <a:pt x="118" y="962"/>
                    </a:lnTo>
                    <a:lnTo>
                      <a:pt x="137" y="1814"/>
                    </a:lnTo>
                    <a:lnTo>
                      <a:pt x="146" y="0"/>
                    </a:lnTo>
                    <a:lnTo>
                      <a:pt x="155" y="1524"/>
                    </a:lnTo>
                    <a:lnTo>
                      <a:pt x="164" y="1361"/>
                    </a:lnTo>
                    <a:lnTo>
                      <a:pt x="182" y="735"/>
                    </a:lnTo>
                    <a:lnTo>
                      <a:pt x="191" y="1397"/>
                    </a:lnTo>
                    <a:lnTo>
                      <a:pt x="200" y="1497"/>
                    </a:lnTo>
                    <a:lnTo>
                      <a:pt x="209" y="1978"/>
                    </a:lnTo>
                    <a:lnTo>
                      <a:pt x="227" y="1243"/>
                    </a:lnTo>
                    <a:lnTo>
                      <a:pt x="236" y="2304"/>
                    </a:lnTo>
                    <a:lnTo>
                      <a:pt x="245" y="962"/>
                    </a:lnTo>
                    <a:lnTo>
                      <a:pt x="254" y="372"/>
                    </a:lnTo>
                    <a:lnTo>
                      <a:pt x="273" y="1887"/>
                    </a:lnTo>
                    <a:lnTo>
                      <a:pt x="282" y="871"/>
                    </a:lnTo>
                    <a:lnTo>
                      <a:pt x="291" y="617"/>
                    </a:lnTo>
                    <a:lnTo>
                      <a:pt x="300" y="2477"/>
                    </a:lnTo>
                    <a:lnTo>
                      <a:pt x="309" y="2377"/>
                    </a:lnTo>
                    <a:lnTo>
                      <a:pt x="327" y="1061"/>
                    </a:lnTo>
                    <a:lnTo>
                      <a:pt x="336" y="1696"/>
                    </a:lnTo>
                    <a:lnTo>
                      <a:pt x="345" y="980"/>
                    </a:lnTo>
                    <a:lnTo>
                      <a:pt x="354" y="898"/>
                    </a:lnTo>
                    <a:lnTo>
                      <a:pt x="372" y="971"/>
                    </a:lnTo>
                    <a:lnTo>
                      <a:pt x="381" y="590"/>
                    </a:lnTo>
                    <a:lnTo>
                      <a:pt x="391" y="998"/>
                    </a:lnTo>
                    <a:lnTo>
                      <a:pt x="400" y="653"/>
                    </a:lnTo>
                    <a:lnTo>
                      <a:pt x="418" y="2223"/>
                    </a:lnTo>
                    <a:lnTo>
                      <a:pt x="427" y="1442"/>
                    </a:lnTo>
                    <a:lnTo>
                      <a:pt x="436" y="1533"/>
                    </a:lnTo>
                    <a:lnTo>
                      <a:pt x="445" y="2486"/>
                    </a:lnTo>
                    <a:lnTo>
                      <a:pt x="463" y="1261"/>
                    </a:lnTo>
                    <a:lnTo>
                      <a:pt x="472" y="2123"/>
                    </a:lnTo>
                    <a:lnTo>
                      <a:pt x="481" y="508"/>
                    </a:lnTo>
                    <a:lnTo>
                      <a:pt x="490" y="1959"/>
                    </a:lnTo>
                    <a:lnTo>
                      <a:pt x="508" y="1089"/>
                    </a:lnTo>
                    <a:lnTo>
                      <a:pt x="518" y="1288"/>
                    </a:lnTo>
                    <a:lnTo>
                      <a:pt x="527" y="2041"/>
                    </a:lnTo>
                    <a:lnTo>
                      <a:pt x="536" y="2858"/>
                    </a:lnTo>
                    <a:lnTo>
                      <a:pt x="554" y="1470"/>
                    </a:lnTo>
                    <a:lnTo>
                      <a:pt x="563" y="2096"/>
                    </a:lnTo>
                    <a:lnTo>
                      <a:pt x="572" y="1034"/>
                    </a:lnTo>
                    <a:lnTo>
                      <a:pt x="581" y="1098"/>
                    </a:lnTo>
                    <a:lnTo>
                      <a:pt x="590" y="327"/>
                    </a:lnTo>
                    <a:lnTo>
                      <a:pt x="608" y="1043"/>
                    </a:lnTo>
                    <a:lnTo>
                      <a:pt x="617" y="1851"/>
                    </a:lnTo>
                    <a:lnTo>
                      <a:pt x="626" y="1188"/>
                    </a:lnTo>
                    <a:lnTo>
                      <a:pt x="635" y="2096"/>
                    </a:lnTo>
                    <a:lnTo>
                      <a:pt x="654" y="1442"/>
                    </a:lnTo>
                    <a:lnTo>
                      <a:pt x="663" y="1461"/>
                    </a:lnTo>
                    <a:lnTo>
                      <a:pt x="672" y="1433"/>
                    </a:lnTo>
                    <a:lnTo>
                      <a:pt x="681" y="1642"/>
                    </a:lnTo>
                    <a:lnTo>
                      <a:pt x="699" y="717"/>
                    </a:lnTo>
                    <a:lnTo>
                      <a:pt x="708" y="2658"/>
                    </a:lnTo>
                    <a:lnTo>
                      <a:pt x="717" y="1152"/>
                    </a:lnTo>
                    <a:lnTo>
                      <a:pt x="726" y="844"/>
                    </a:lnTo>
                    <a:lnTo>
                      <a:pt x="744" y="953"/>
                    </a:lnTo>
                    <a:lnTo>
                      <a:pt x="753" y="1052"/>
                    </a:lnTo>
                    <a:lnTo>
                      <a:pt x="762" y="1406"/>
                    </a:lnTo>
                    <a:lnTo>
                      <a:pt x="772" y="989"/>
                    </a:lnTo>
                    <a:lnTo>
                      <a:pt x="790" y="1061"/>
                    </a:lnTo>
                    <a:lnTo>
                      <a:pt x="799" y="1597"/>
                    </a:lnTo>
                    <a:lnTo>
                      <a:pt x="808" y="1678"/>
                    </a:lnTo>
                    <a:lnTo>
                      <a:pt x="817" y="1624"/>
                    </a:lnTo>
                    <a:lnTo>
                      <a:pt x="835" y="2395"/>
                    </a:lnTo>
                    <a:lnTo>
                      <a:pt x="844" y="1588"/>
                    </a:lnTo>
                    <a:lnTo>
                      <a:pt x="853" y="1352"/>
                    </a:lnTo>
                    <a:lnTo>
                      <a:pt x="862" y="1225"/>
                    </a:lnTo>
                    <a:lnTo>
                      <a:pt x="871" y="490"/>
                    </a:lnTo>
                    <a:lnTo>
                      <a:pt x="889" y="1660"/>
                    </a:lnTo>
                    <a:lnTo>
                      <a:pt x="899" y="1025"/>
                    </a:lnTo>
                    <a:lnTo>
                      <a:pt x="908" y="907"/>
                    </a:lnTo>
                    <a:lnTo>
                      <a:pt x="917" y="816"/>
                    </a:lnTo>
                    <a:lnTo>
                      <a:pt x="935" y="2086"/>
                    </a:lnTo>
                    <a:lnTo>
                      <a:pt x="944" y="1297"/>
                    </a:lnTo>
                    <a:lnTo>
                      <a:pt x="953" y="1279"/>
                    </a:lnTo>
                    <a:lnTo>
                      <a:pt x="962" y="2096"/>
                    </a:lnTo>
                    <a:lnTo>
                      <a:pt x="980" y="1923"/>
                    </a:lnTo>
                    <a:lnTo>
                      <a:pt x="989" y="726"/>
                    </a:lnTo>
                    <a:lnTo>
                      <a:pt x="998" y="1515"/>
                    </a:lnTo>
                    <a:lnTo>
                      <a:pt x="1007" y="1179"/>
                    </a:lnTo>
                    <a:lnTo>
                      <a:pt x="1026" y="1379"/>
                    </a:lnTo>
                    <a:lnTo>
                      <a:pt x="1035" y="1851"/>
                    </a:lnTo>
                    <a:lnTo>
                      <a:pt x="1044" y="1796"/>
                    </a:lnTo>
                    <a:lnTo>
                      <a:pt x="1053" y="1143"/>
                    </a:lnTo>
                    <a:lnTo>
                      <a:pt x="1071" y="2059"/>
                    </a:lnTo>
                    <a:lnTo>
                      <a:pt x="1080" y="925"/>
                    </a:lnTo>
                    <a:lnTo>
                      <a:pt x="1089" y="1061"/>
                    </a:lnTo>
                    <a:lnTo>
                      <a:pt x="1098" y="1969"/>
                    </a:lnTo>
                    <a:lnTo>
                      <a:pt x="1116" y="1606"/>
                    </a:lnTo>
                    <a:lnTo>
                      <a:pt x="1125" y="2213"/>
                    </a:lnTo>
                    <a:lnTo>
                      <a:pt x="1134" y="2876"/>
                    </a:lnTo>
                    <a:lnTo>
                      <a:pt x="1143" y="789"/>
                    </a:lnTo>
                    <a:lnTo>
                      <a:pt x="1153" y="1769"/>
                    </a:lnTo>
                    <a:lnTo>
                      <a:pt x="1171" y="1216"/>
                    </a:lnTo>
                    <a:lnTo>
                      <a:pt x="1180" y="1279"/>
                    </a:lnTo>
                    <a:lnTo>
                      <a:pt x="1189" y="1415"/>
                    </a:lnTo>
                    <a:lnTo>
                      <a:pt x="1198" y="2086"/>
                    </a:lnTo>
                    <a:lnTo>
                      <a:pt x="1216" y="2050"/>
                    </a:lnTo>
                    <a:lnTo>
                      <a:pt x="1225" y="1678"/>
                    </a:lnTo>
                    <a:lnTo>
                      <a:pt x="1234" y="2213"/>
                    </a:lnTo>
                    <a:lnTo>
                      <a:pt x="1243" y="2123"/>
                    </a:lnTo>
                    <a:lnTo>
                      <a:pt x="1261" y="472"/>
                    </a:lnTo>
                    <a:lnTo>
                      <a:pt x="1270" y="1397"/>
                    </a:lnTo>
                    <a:lnTo>
                      <a:pt x="1280" y="2232"/>
                    </a:lnTo>
                    <a:lnTo>
                      <a:pt x="1289" y="1461"/>
                    </a:lnTo>
                    <a:lnTo>
                      <a:pt x="1307" y="2168"/>
                    </a:lnTo>
                    <a:lnTo>
                      <a:pt x="1316" y="2313"/>
                    </a:lnTo>
                    <a:lnTo>
                      <a:pt x="1325" y="1606"/>
                    </a:lnTo>
                    <a:lnTo>
                      <a:pt x="1334" y="807"/>
                    </a:lnTo>
                    <a:lnTo>
                      <a:pt x="1352" y="1352"/>
                    </a:lnTo>
                    <a:lnTo>
                      <a:pt x="1361" y="1007"/>
                    </a:lnTo>
                    <a:lnTo>
                      <a:pt x="1370" y="2195"/>
                    </a:lnTo>
                    <a:lnTo>
                      <a:pt x="1379" y="1733"/>
                    </a:lnTo>
                    <a:lnTo>
                      <a:pt x="1397" y="1606"/>
                    </a:lnTo>
                    <a:lnTo>
                      <a:pt x="1407" y="2232"/>
                    </a:lnTo>
                    <a:lnTo>
                      <a:pt x="1416" y="2295"/>
                    </a:lnTo>
                    <a:lnTo>
                      <a:pt x="1425" y="826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49" name="Freeform 17"/>
              <p:cNvSpPr>
                <a:spLocks noChangeAspect="1"/>
              </p:cNvSpPr>
              <p:nvPr/>
            </p:nvSpPr>
            <p:spPr bwMode="auto">
              <a:xfrm>
                <a:off x="2377" y="807"/>
                <a:ext cx="1433" cy="3067"/>
              </a:xfrm>
              <a:custGeom>
                <a:avLst/>
                <a:gdLst>
                  <a:gd name="T0" fmla="*/ 27 w 1433"/>
                  <a:gd name="T1" fmla="*/ 1942 h 3067"/>
                  <a:gd name="T2" fmla="*/ 54 w 1433"/>
                  <a:gd name="T3" fmla="*/ 2159 h 3067"/>
                  <a:gd name="T4" fmla="*/ 90 w 1433"/>
                  <a:gd name="T5" fmla="*/ 545 h 3067"/>
                  <a:gd name="T6" fmla="*/ 127 w 1433"/>
                  <a:gd name="T7" fmla="*/ 2359 h 3067"/>
                  <a:gd name="T8" fmla="*/ 163 w 1433"/>
                  <a:gd name="T9" fmla="*/ 2069 h 3067"/>
                  <a:gd name="T10" fmla="*/ 190 w 1433"/>
                  <a:gd name="T11" fmla="*/ 1869 h 3067"/>
                  <a:gd name="T12" fmla="*/ 226 w 1433"/>
                  <a:gd name="T13" fmla="*/ 1080 h 3067"/>
                  <a:gd name="T14" fmla="*/ 263 w 1433"/>
                  <a:gd name="T15" fmla="*/ 1597 h 3067"/>
                  <a:gd name="T16" fmla="*/ 290 w 1433"/>
                  <a:gd name="T17" fmla="*/ 1905 h 3067"/>
                  <a:gd name="T18" fmla="*/ 326 w 1433"/>
                  <a:gd name="T19" fmla="*/ 1570 h 3067"/>
                  <a:gd name="T20" fmla="*/ 363 w 1433"/>
                  <a:gd name="T21" fmla="*/ 2395 h 3067"/>
                  <a:gd name="T22" fmla="*/ 399 w 1433"/>
                  <a:gd name="T23" fmla="*/ 1488 h 3067"/>
                  <a:gd name="T24" fmla="*/ 426 w 1433"/>
                  <a:gd name="T25" fmla="*/ 1152 h 3067"/>
                  <a:gd name="T26" fmla="*/ 462 w 1433"/>
                  <a:gd name="T27" fmla="*/ 1425 h 3067"/>
                  <a:gd name="T28" fmla="*/ 499 w 1433"/>
                  <a:gd name="T29" fmla="*/ 2549 h 3067"/>
                  <a:gd name="T30" fmla="*/ 535 w 1433"/>
                  <a:gd name="T31" fmla="*/ 2187 h 3067"/>
                  <a:gd name="T32" fmla="*/ 562 w 1433"/>
                  <a:gd name="T33" fmla="*/ 1797 h 3067"/>
                  <a:gd name="T34" fmla="*/ 598 w 1433"/>
                  <a:gd name="T35" fmla="*/ 1824 h 3067"/>
                  <a:gd name="T36" fmla="*/ 635 w 1433"/>
                  <a:gd name="T37" fmla="*/ 136 h 3067"/>
                  <a:gd name="T38" fmla="*/ 662 w 1433"/>
                  <a:gd name="T39" fmla="*/ 835 h 3067"/>
                  <a:gd name="T40" fmla="*/ 698 w 1433"/>
                  <a:gd name="T41" fmla="*/ 1307 h 3067"/>
                  <a:gd name="T42" fmla="*/ 734 w 1433"/>
                  <a:gd name="T43" fmla="*/ 236 h 3067"/>
                  <a:gd name="T44" fmla="*/ 771 w 1433"/>
                  <a:gd name="T45" fmla="*/ 1742 h 3067"/>
                  <a:gd name="T46" fmla="*/ 798 w 1433"/>
                  <a:gd name="T47" fmla="*/ 735 h 3067"/>
                  <a:gd name="T48" fmla="*/ 834 w 1433"/>
                  <a:gd name="T49" fmla="*/ 1905 h 3067"/>
                  <a:gd name="T50" fmla="*/ 871 w 1433"/>
                  <a:gd name="T51" fmla="*/ 1461 h 3067"/>
                  <a:gd name="T52" fmla="*/ 898 w 1433"/>
                  <a:gd name="T53" fmla="*/ 1216 h 3067"/>
                  <a:gd name="T54" fmla="*/ 934 w 1433"/>
                  <a:gd name="T55" fmla="*/ 1933 h 3067"/>
                  <a:gd name="T56" fmla="*/ 970 w 1433"/>
                  <a:gd name="T57" fmla="*/ 826 h 3067"/>
                  <a:gd name="T58" fmla="*/ 1007 w 1433"/>
                  <a:gd name="T59" fmla="*/ 898 h 3067"/>
                  <a:gd name="T60" fmla="*/ 1034 w 1433"/>
                  <a:gd name="T61" fmla="*/ 1978 h 3067"/>
                  <a:gd name="T62" fmla="*/ 1070 w 1433"/>
                  <a:gd name="T63" fmla="*/ 517 h 3067"/>
                  <a:gd name="T64" fmla="*/ 1106 w 1433"/>
                  <a:gd name="T65" fmla="*/ 1969 h 3067"/>
                  <a:gd name="T66" fmla="*/ 1134 w 1433"/>
                  <a:gd name="T67" fmla="*/ 1134 h 3067"/>
                  <a:gd name="T68" fmla="*/ 1170 w 1433"/>
                  <a:gd name="T69" fmla="*/ 1080 h 3067"/>
                  <a:gd name="T70" fmla="*/ 1206 w 1433"/>
                  <a:gd name="T71" fmla="*/ 0 h 3067"/>
                  <a:gd name="T72" fmla="*/ 1242 w 1433"/>
                  <a:gd name="T73" fmla="*/ 917 h 3067"/>
                  <a:gd name="T74" fmla="*/ 1270 w 1433"/>
                  <a:gd name="T75" fmla="*/ 1198 h 3067"/>
                  <a:gd name="T76" fmla="*/ 1306 w 1433"/>
                  <a:gd name="T77" fmla="*/ 681 h 3067"/>
                  <a:gd name="T78" fmla="*/ 1342 w 1433"/>
                  <a:gd name="T79" fmla="*/ 1452 h 3067"/>
                  <a:gd name="T80" fmla="*/ 1378 w 1433"/>
                  <a:gd name="T81" fmla="*/ 3067 h 3067"/>
                  <a:gd name="T82" fmla="*/ 1406 w 1433"/>
                  <a:gd name="T83" fmla="*/ 1343 h 3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33" h="3067">
                    <a:moveTo>
                      <a:pt x="0" y="908"/>
                    </a:moveTo>
                    <a:lnTo>
                      <a:pt x="9" y="1506"/>
                    </a:lnTo>
                    <a:lnTo>
                      <a:pt x="27" y="1942"/>
                    </a:lnTo>
                    <a:lnTo>
                      <a:pt x="36" y="989"/>
                    </a:lnTo>
                    <a:lnTo>
                      <a:pt x="45" y="1361"/>
                    </a:lnTo>
                    <a:lnTo>
                      <a:pt x="54" y="2159"/>
                    </a:lnTo>
                    <a:lnTo>
                      <a:pt x="72" y="635"/>
                    </a:lnTo>
                    <a:lnTo>
                      <a:pt x="81" y="1325"/>
                    </a:lnTo>
                    <a:lnTo>
                      <a:pt x="90" y="545"/>
                    </a:lnTo>
                    <a:lnTo>
                      <a:pt x="99" y="771"/>
                    </a:lnTo>
                    <a:lnTo>
                      <a:pt x="118" y="1960"/>
                    </a:lnTo>
                    <a:lnTo>
                      <a:pt x="127" y="2359"/>
                    </a:lnTo>
                    <a:lnTo>
                      <a:pt x="136" y="1561"/>
                    </a:lnTo>
                    <a:lnTo>
                      <a:pt x="145" y="1733"/>
                    </a:lnTo>
                    <a:lnTo>
                      <a:pt x="163" y="2069"/>
                    </a:lnTo>
                    <a:lnTo>
                      <a:pt x="172" y="1189"/>
                    </a:lnTo>
                    <a:lnTo>
                      <a:pt x="181" y="545"/>
                    </a:lnTo>
                    <a:lnTo>
                      <a:pt x="190" y="1869"/>
                    </a:lnTo>
                    <a:lnTo>
                      <a:pt x="208" y="2069"/>
                    </a:lnTo>
                    <a:lnTo>
                      <a:pt x="217" y="1679"/>
                    </a:lnTo>
                    <a:lnTo>
                      <a:pt x="226" y="1080"/>
                    </a:lnTo>
                    <a:lnTo>
                      <a:pt x="236" y="2078"/>
                    </a:lnTo>
                    <a:lnTo>
                      <a:pt x="254" y="2305"/>
                    </a:lnTo>
                    <a:lnTo>
                      <a:pt x="263" y="1597"/>
                    </a:lnTo>
                    <a:lnTo>
                      <a:pt x="272" y="1561"/>
                    </a:lnTo>
                    <a:lnTo>
                      <a:pt x="281" y="1198"/>
                    </a:lnTo>
                    <a:lnTo>
                      <a:pt x="290" y="1905"/>
                    </a:lnTo>
                    <a:lnTo>
                      <a:pt x="308" y="1615"/>
                    </a:lnTo>
                    <a:lnTo>
                      <a:pt x="317" y="1797"/>
                    </a:lnTo>
                    <a:lnTo>
                      <a:pt x="326" y="1570"/>
                    </a:lnTo>
                    <a:lnTo>
                      <a:pt x="335" y="508"/>
                    </a:lnTo>
                    <a:lnTo>
                      <a:pt x="353" y="1914"/>
                    </a:lnTo>
                    <a:lnTo>
                      <a:pt x="363" y="2395"/>
                    </a:lnTo>
                    <a:lnTo>
                      <a:pt x="372" y="1207"/>
                    </a:lnTo>
                    <a:lnTo>
                      <a:pt x="381" y="2105"/>
                    </a:lnTo>
                    <a:lnTo>
                      <a:pt x="399" y="1488"/>
                    </a:lnTo>
                    <a:lnTo>
                      <a:pt x="408" y="1924"/>
                    </a:lnTo>
                    <a:lnTo>
                      <a:pt x="417" y="1162"/>
                    </a:lnTo>
                    <a:lnTo>
                      <a:pt x="426" y="1152"/>
                    </a:lnTo>
                    <a:lnTo>
                      <a:pt x="444" y="1651"/>
                    </a:lnTo>
                    <a:lnTo>
                      <a:pt x="453" y="2858"/>
                    </a:lnTo>
                    <a:lnTo>
                      <a:pt x="462" y="1425"/>
                    </a:lnTo>
                    <a:lnTo>
                      <a:pt x="471" y="472"/>
                    </a:lnTo>
                    <a:lnTo>
                      <a:pt x="490" y="853"/>
                    </a:lnTo>
                    <a:lnTo>
                      <a:pt x="499" y="2549"/>
                    </a:lnTo>
                    <a:lnTo>
                      <a:pt x="508" y="1570"/>
                    </a:lnTo>
                    <a:lnTo>
                      <a:pt x="517" y="1960"/>
                    </a:lnTo>
                    <a:lnTo>
                      <a:pt x="535" y="2187"/>
                    </a:lnTo>
                    <a:lnTo>
                      <a:pt x="544" y="2323"/>
                    </a:lnTo>
                    <a:lnTo>
                      <a:pt x="553" y="1325"/>
                    </a:lnTo>
                    <a:lnTo>
                      <a:pt x="562" y="1797"/>
                    </a:lnTo>
                    <a:lnTo>
                      <a:pt x="571" y="1479"/>
                    </a:lnTo>
                    <a:lnTo>
                      <a:pt x="589" y="1760"/>
                    </a:lnTo>
                    <a:lnTo>
                      <a:pt x="598" y="1824"/>
                    </a:lnTo>
                    <a:lnTo>
                      <a:pt x="607" y="1270"/>
                    </a:lnTo>
                    <a:lnTo>
                      <a:pt x="617" y="1035"/>
                    </a:lnTo>
                    <a:lnTo>
                      <a:pt x="635" y="136"/>
                    </a:lnTo>
                    <a:lnTo>
                      <a:pt x="644" y="2404"/>
                    </a:lnTo>
                    <a:lnTo>
                      <a:pt x="653" y="2187"/>
                    </a:lnTo>
                    <a:lnTo>
                      <a:pt x="662" y="835"/>
                    </a:lnTo>
                    <a:lnTo>
                      <a:pt x="680" y="1769"/>
                    </a:lnTo>
                    <a:lnTo>
                      <a:pt x="689" y="2422"/>
                    </a:lnTo>
                    <a:lnTo>
                      <a:pt x="698" y="1307"/>
                    </a:lnTo>
                    <a:lnTo>
                      <a:pt x="707" y="499"/>
                    </a:lnTo>
                    <a:lnTo>
                      <a:pt x="725" y="1053"/>
                    </a:lnTo>
                    <a:lnTo>
                      <a:pt x="734" y="236"/>
                    </a:lnTo>
                    <a:lnTo>
                      <a:pt x="744" y="1189"/>
                    </a:lnTo>
                    <a:lnTo>
                      <a:pt x="753" y="291"/>
                    </a:lnTo>
                    <a:lnTo>
                      <a:pt x="771" y="1742"/>
                    </a:lnTo>
                    <a:lnTo>
                      <a:pt x="780" y="2259"/>
                    </a:lnTo>
                    <a:lnTo>
                      <a:pt x="789" y="1651"/>
                    </a:lnTo>
                    <a:lnTo>
                      <a:pt x="798" y="735"/>
                    </a:lnTo>
                    <a:lnTo>
                      <a:pt x="816" y="2250"/>
                    </a:lnTo>
                    <a:lnTo>
                      <a:pt x="825" y="1098"/>
                    </a:lnTo>
                    <a:lnTo>
                      <a:pt x="834" y="1905"/>
                    </a:lnTo>
                    <a:lnTo>
                      <a:pt x="843" y="1152"/>
                    </a:lnTo>
                    <a:lnTo>
                      <a:pt x="852" y="2232"/>
                    </a:lnTo>
                    <a:lnTo>
                      <a:pt x="871" y="1461"/>
                    </a:lnTo>
                    <a:lnTo>
                      <a:pt x="880" y="2831"/>
                    </a:lnTo>
                    <a:lnTo>
                      <a:pt x="889" y="1842"/>
                    </a:lnTo>
                    <a:lnTo>
                      <a:pt x="898" y="1216"/>
                    </a:lnTo>
                    <a:lnTo>
                      <a:pt x="916" y="1724"/>
                    </a:lnTo>
                    <a:lnTo>
                      <a:pt x="925" y="708"/>
                    </a:lnTo>
                    <a:lnTo>
                      <a:pt x="934" y="1933"/>
                    </a:lnTo>
                    <a:lnTo>
                      <a:pt x="943" y="3039"/>
                    </a:lnTo>
                    <a:lnTo>
                      <a:pt x="961" y="2323"/>
                    </a:lnTo>
                    <a:lnTo>
                      <a:pt x="970" y="826"/>
                    </a:lnTo>
                    <a:lnTo>
                      <a:pt x="979" y="1588"/>
                    </a:lnTo>
                    <a:lnTo>
                      <a:pt x="988" y="1270"/>
                    </a:lnTo>
                    <a:lnTo>
                      <a:pt x="1007" y="898"/>
                    </a:lnTo>
                    <a:lnTo>
                      <a:pt x="1016" y="2903"/>
                    </a:lnTo>
                    <a:lnTo>
                      <a:pt x="1025" y="1942"/>
                    </a:lnTo>
                    <a:lnTo>
                      <a:pt x="1034" y="1978"/>
                    </a:lnTo>
                    <a:lnTo>
                      <a:pt x="1052" y="2178"/>
                    </a:lnTo>
                    <a:lnTo>
                      <a:pt x="1061" y="1633"/>
                    </a:lnTo>
                    <a:lnTo>
                      <a:pt x="1070" y="517"/>
                    </a:lnTo>
                    <a:lnTo>
                      <a:pt x="1079" y="1543"/>
                    </a:lnTo>
                    <a:lnTo>
                      <a:pt x="1097" y="708"/>
                    </a:lnTo>
                    <a:lnTo>
                      <a:pt x="1106" y="1969"/>
                    </a:lnTo>
                    <a:lnTo>
                      <a:pt x="1115" y="1506"/>
                    </a:lnTo>
                    <a:lnTo>
                      <a:pt x="1125" y="2023"/>
                    </a:lnTo>
                    <a:lnTo>
                      <a:pt x="1134" y="1134"/>
                    </a:lnTo>
                    <a:lnTo>
                      <a:pt x="1152" y="1679"/>
                    </a:lnTo>
                    <a:lnTo>
                      <a:pt x="1161" y="1198"/>
                    </a:lnTo>
                    <a:lnTo>
                      <a:pt x="1170" y="1080"/>
                    </a:lnTo>
                    <a:lnTo>
                      <a:pt x="1179" y="1570"/>
                    </a:lnTo>
                    <a:lnTo>
                      <a:pt x="1197" y="935"/>
                    </a:lnTo>
                    <a:lnTo>
                      <a:pt x="1206" y="0"/>
                    </a:lnTo>
                    <a:lnTo>
                      <a:pt x="1215" y="1171"/>
                    </a:lnTo>
                    <a:lnTo>
                      <a:pt x="1224" y="1524"/>
                    </a:lnTo>
                    <a:lnTo>
                      <a:pt x="1242" y="917"/>
                    </a:lnTo>
                    <a:lnTo>
                      <a:pt x="1252" y="1479"/>
                    </a:lnTo>
                    <a:lnTo>
                      <a:pt x="1261" y="2241"/>
                    </a:lnTo>
                    <a:lnTo>
                      <a:pt x="1270" y="1198"/>
                    </a:lnTo>
                    <a:lnTo>
                      <a:pt x="1288" y="1515"/>
                    </a:lnTo>
                    <a:lnTo>
                      <a:pt x="1297" y="1697"/>
                    </a:lnTo>
                    <a:lnTo>
                      <a:pt x="1306" y="681"/>
                    </a:lnTo>
                    <a:lnTo>
                      <a:pt x="1315" y="300"/>
                    </a:lnTo>
                    <a:lnTo>
                      <a:pt x="1333" y="1860"/>
                    </a:lnTo>
                    <a:lnTo>
                      <a:pt x="1342" y="1452"/>
                    </a:lnTo>
                    <a:lnTo>
                      <a:pt x="1351" y="2041"/>
                    </a:lnTo>
                    <a:lnTo>
                      <a:pt x="1360" y="1071"/>
                    </a:lnTo>
                    <a:lnTo>
                      <a:pt x="1378" y="3067"/>
                    </a:lnTo>
                    <a:lnTo>
                      <a:pt x="1388" y="871"/>
                    </a:lnTo>
                    <a:lnTo>
                      <a:pt x="1397" y="1370"/>
                    </a:lnTo>
                    <a:lnTo>
                      <a:pt x="1406" y="1343"/>
                    </a:lnTo>
                    <a:lnTo>
                      <a:pt x="1415" y="717"/>
                    </a:lnTo>
                    <a:lnTo>
                      <a:pt x="1433" y="1697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50" name="Freeform 18"/>
              <p:cNvSpPr>
                <a:spLocks noChangeAspect="1"/>
              </p:cNvSpPr>
              <p:nvPr/>
            </p:nvSpPr>
            <p:spPr bwMode="auto">
              <a:xfrm>
                <a:off x="3810" y="771"/>
                <a:ext cx="1424" cy="3157"/>
              </a:xfrm>
              <a:custGeom>
                <a:avLst/>
                <a:gdLst>
                  <a:gd name="T0" fmla="*/ 18 w 1424"/>
                  <a:gd name="T1" fmla="*/ 2386 h 3157"/>
                  <a:gd name="T2" fmla="*/ 54 w 1424"/>
                  <a:gd name="T3" fmla="*/ 1370 h 3157"/>
                  <a:gd name="T4" fmla="*/ 91 w 1424"/>
                  <a:gd name="T5" fmla="*/ 853 h 3157"/>
                  <a:gd name="T6" fmla="*/ 118 w 1424"/>
                  <a:gd name="T7" fmla="*/ 1551 h 3157"/>
                  <a:gd name="T8" fmla="*/ 154 w 1424"/>
                  <a:gd name="T9" fmla="*/ 1724 h 3157"/>
                  <a:gd name="T10" fmla="*/ 190 w 1424"/>
                  <a:gd name="T11" fmla="*/ 1388 h 3157"/>
                  <a:gd name="T12" fmla="*/ 227 w 1424"/>
                  <a:gd name="T13" fmla="*/ 2168 h 3157"/>
                  <a:gd name="T14" fmla="*/ 254 w 1424"/>
                  <a:gd name="T15" fmla="*/ 1814 h 3157"/>
                  <a:gd name="T16" fmla="*/ 290 w 1424"/>
                  <a:gd name="T17" fmla="*/ 853 h 3157"/>
                  <a:gd name="T18" fmla="*/ 326 w 1424"/>
                  <a:gd name="T19" fmla="*/ 1542 h 3157"/>
                  <a:gd name="T20" fmla="*/ 354 w 1424"/>
                  <a:gd name="T21" fmla="*/ 1225 h 3157"/>
                  <a:gd name="T22" fmla="*/ 390 w 1424"/>
                  <a:gd name="T23" fmla="*/ 1379 h 3157"/>
                  <a:gd name="T24" fmla="*/ 426 w 1424"/>
                  <a:gd name="T25" fmla="*/ 154 h 3157"/>
                  <a:gd name="T26" fmla="*/ 463 w 1424"/>
                  <a:gd name="T27" fmla="*/ 390 h 3157"/>
                  <a:gd name="T28" fmla="*/ 490 w 1424"/>
                  <a:gd name="T29" fmla="*/ 1143 h 3157"/>
                  <a:gd name="T30" fmla="*/ 526 w 1424"/>
                  <a:gd name="T31" fmla="*/ 1461 h 3157"/>
                  <a:gd name="T32" fmla="*/ 562 w 1424"/>
                  <a:gd name="T33" fmla="*/ 780 h 3157"/>
                  <a:gd name="T34" fmla="*/ 590 w 1424"/>
                  <a:gd name="T35" fmla="*/ 2023 h 3157"/>
                  <a:gd name="T36" fmla="*/ 626 w 1424"/>
                  <a:gd name="T37" fmla="*/ 1479 h 3157"/>
                  <a:gd name="T38" fmla="*/ 662 w 1424"/>
                  <a:gd name="T39" fmla="*/ 100 h 3157"/>
                  <a:gd name="T40" fmla="*/ 698 w 1424"/>
                  <a:gd name="T41" fmla="*/ 2649 h 3157"/>
                  <a:gd name="T42" fmla="*/ 726 w 1424"/>
                  <a:gd name="T43" fmla="*/ 1542 h 3157"/>
                  <a:gd name="T44" fmla="*/ 762 w 1424"/>
                  <a:gd name="T45" fmla="*/ 2023 h 3157"/>
                  <a:gd name="T46" fmla="*/ 798 w 1424"/>
                  <a:gd name="T47" fmla="*/ 1370 h 3157"/>
                  <a:gd name="T48" fmla="*/ 825 w 1424"/>
                  <a:gd name="T49" fmla="*/ 2694 h 3157"/>
                  <a:gd name="T50" fmla="*/ 862 w 1424"/>
                  <a:gd name="T51" fmla="*/ 1134 h 3157"/>
                  <a:gd name="T52" fmla="*/ 898 w 1424"/>
                  <a:gd name="T53" fmla="*/ 1996 h 3157"/>
                  <a:gd name="T54" fmla="*/ 934 w 1424"/>
                  <a:gd name="T55" fmla="*/ 1243 h 3157"/>
                  <a:gd name="T56" fmla="*/ 961 w 1424"/>
                  <a:gd name="T57" fmla="*/ 1978 h 3157"/>
                  <a:gd name="T58" fmla="*/ 998 w 1424"/>
                  <a:gd name="T59" fmla="*/ 1306 h 3157"/>
                  <a:gd name="T60" fmla="*/ 1034 w 1424"/>
                  <a:gd name="T61" fmla="*/ 1579 h 3157"/>
                  <a:gd name="T62" fmla="*/ 1070 w 1424"/>
                  <a:gd name="T63" fmla="*/ 708 h 3157"/>
                  <a:gd name="T64" fmla="*/ 1098 w 1424"/>
                  <a:gd name="T65" fmla="*/ 1878 h 3157"/>
                  <a:gd name="T66" fmla="*/ 1134 w 1424"/>
                  <a:gd name="T67" fmla="*/ 1524 h 3157"/>
                  <a:gd name="T68" fmla="*/ 1170 w 1424"/>
                  <a:gd name="T69" fmla="*/ 2867 h 3157"/>
                  <a:gd name="T70" fmla="*/ 1197 w 1424"/>
                  <a:gd name="T71" fmla="*/ 2005 h 3157"/>
                  <a:gd name="T72" fmla="*/ 1234 w 1424"/>
                  <a:gd name="T73" fmla="*/ 1823 h 3157"/>
                  <a:gd name="T74" fmla="*/ 1270 w 1424"/>
                  <a:gd name="T75" fmla="*/ 1497 h 3157"/>
                  <a:gd name="T76" fmla="*/ 1306 w 1424"/>
                  <a:gd name="T77" fmla="*/ 417 h 3157"/>
                  <a:gd name="T78" fmla="*/ 1333 w 1424"/>
                  <a:gd name="T79" fmla="*/ 2377 h 3157"/>
                  <a:gd name="T80" fmla="*/ 1370 w 1424"/>
                  <a:gd name="T81" fmla="*/ 1352 h 3157"/>
                  <a:gd name="T82" fmla="*/ 1406 w 1424"/>
                  <a:gd name="T83" fmla="*/ 1842 h 3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24" h="3157">
                    <a:moveTo>
                      <a:pt x="0" y="1733"/>
                    </a:moveTo>
                    <a:lnTo>
                      <a:pt x="9" y="1642"/>
                    </a:lnTo>
                    <a:lnTo>
                      <a:pt x="18" y="2386"/>
                    </a:lnTo>
                    <a:lnTo>
                      <a:pt x="27" y="2640"/>
                    </a:lnTo>
                    <a:lnTo>
                      <a:pt x="45" y="2014"/>
                    </a:lnTo>
                    <a:lnTo>
                      <a:pt x="54" y="1370"/>
                    </a:lnTo>
                    <a:lnTo>
                      <a:pt x="63" y="1905"/>
                    </a:lnTo>
                    <a:lnTo>
                      <a:pt x="72" y="2422"/>
                    </a:lnTo>
                    <a:lnTo>
                      <a:pt x="91" y="853"/>
                    </a:lnTo>
                    <a:lnTo>
                      <a:pt x="100" y="2014"/>
                    </a:lnTo>
                    <a:lnTo>
                      <a:pt x="109" y="1560"/>
                    </a:lnTo>
                    <a:lnTo>
                      <a:pt x="118" y="1551"/>
                    </a:lnTo>
                    <a:lnTo>
                      <a:pt x="136" y="1715"/>
                    </a:lnTo>
                    <a:lnTo>
                      <a:pt x="145" y="1288"/>
                    </a:lnTo>
                    <a:lnTo>
                      <a:pt x="154" y="1724"/>
                    </a:lnTo>
                    <a:lnTo>
                      <a:pt x="163" y="2640"/>
                    </a:lnTo>
                    <a:lnTo>
                      <a:pt x="181" y="2223"/>
                    </a:lnTo>
                    <a:lnTo>
                      <a:pt x="190" y="1388"/>
                    </a:lnTo>
                    <a:lnTo>
                      <a:pt x="199" y="2377"/>
                    </a:lnTo>
                    <a:lnTo>
                      <a:pt x="209" y="1778"/>
                    </a:lnTo>
                    <a:lnTo>
                      <a:pt x="227" y="2168"/>
                    </a:lnTo>
                    <a:lnTo>
                      <a:pt x="236" y="2322"/>
                    </a:lnTo>
                    <a:lnTo>
                      <a:pt x="245" y="2223"/>
                    </a:lnTo>
                    <a:lnTo>
                      <a:pt x="254" y="1814"/>
                    </a:lnTo>
                    <a:lnTo>
                      <a:pt x="263" y="1433"/>
                    </a:lnTo>
                    <a:lnTo>
                      <a:pt x="281" y="1624"/>
                    </a:lnTo>
                    <a:lnTo>
                      <a:pt x="290" y="853"/>
                    </a:lnTo>
                    <a:lnTo>
                      <a:pt x="299" y="1715"/>
                    </a:lnTo>
                    <a:lnTo>
                      <a:pt x="308" y="2549"/>
                    </a:lnTo>
                    <a:lnTo>
                      <a:pt x="326" y="1542"/>
                    </a:lnTo>
                    <a:lnTo>
                      <a:pt x="336" y="1506"/>
                    </a:lnTo>
                    <a:lnTo>
                      <a:pt x="345" y="1343"/>
                    </a:lnTo>
                    <a:lnTo>
                      <a:pt x="354" y="1225"/>
                    </a:lnTo>
                    <a:lnTo>
                      <a:pt x="372" y="717"/>
                    </a:lnTo>
                    <a:lnTo>
                      <a:pt x="381" y="1914"/>
                    </a:lnTo>
                    <a:lnTo>
                      <a:pt x="390" y="1379"/>
                    </a:lnTo>
                    <a:lnTo>
                      <a:pt x="399" y="1560"/>
                    </a:lnTo>
                    <a:lnTo>
                      <a:pt x="417" y="1932"/>
                    </a:lnTo>
                    <a:lnTo>
                      <a:pt x="426" y="154"/>
                    </a:lnTo>
                    <a:lnTo>
                      <a:pt x="435" y="1724"/>
                    </a:lnTo>
                    <a:lnTo>
                      <a:pt x="444" y="2477"/>
                    </a:lnTo>
                    <a:lnTo>
                      <a:pt x="463" y="390"/>
                    </a:lnTo>
                    <a:lnTo>
                      <a:pt x="472" y="1343"/>
                    </a:lnTo>
                    <a:lnTo>
                      <a:pt x="481" y="2286"/>
                    </a:lnTo>
                    <a:lnTo>
                      <a:pt x="490" y="1143"/>
                    </a:lnTo>
                    <a:lnTo>
                      <a:pt x="508" y="717"/>
                    </a:lnTo>
                    <a:lnTo>
                      <a:pt x="517" y="2141"/>
                    </a:lnTo>
                    <a:lnTo>
                      <a:pt x="526" y="1461"/>
                    </a:lnTo>
                    <a:lnTo>
                      <a:pt x="535" y="1642"/>
                    </a:lnTo>
                    <a:lnTo>
                      <a:pt x="544" y="2313"/>
                    </a:lnTo>
                    <a:lnTo>
                      <a:pt x="562" y="780"/>
                    </a:lnTo>
                    <a:lnTo>
                      <a:pt x="571" y="1560"/>
                    </a:lnTo>
                    <a:lnTo>
                      <a:pt x="580" y="1198"/>
                    </a:lnTo>
                    <a:lnTo>
                      <a:pt x="590" y="2023"/>
                    </a:lnTo>
                    <a:lnTo>
                      <a:pt x="608" y="1978"/>
                    </a:lnTo>
                    <a:lnTo>
                      <a:pt x="617" y="1343"/>
                    </a:lnTo>
                    <a:lnTo>
                      <a:pt x="626" y="1479"/>
                    </a:lnTo>
                    <a:lnTo>
                      <a:pt x="635" y="345"/>
                    </a:lnTo>
                    <a:lnTo>
                      <a:pt x="653" y="1733"/>
                    </a:lnTo>
                    <a:lnTo>
                      <a:pt x="662" y="100"/>
                    </a:lnTo>
                    <a:lnTo>
                      <a:pt x="671" y="563"/>
                    </a:lnTo>
                    <a:lnTo>
                      <a:pt x="680" y="2821"/>
                    </a:lnTo>
                    <a:lnTo>
                      <a:pt x="698" y="2649"/>
                    </a:lnTo>
                    <a:lnTo>
                      <a:pt x="707" y="1923"/>
                    </a:lnTo>
                    <a:lnTo>
                      <a:pt x="717" y="1669"/>
                    </a:lnTo>
                    <a:lnTo>
                      <a:pt x="726" y="1542"/>
                    </a:lnTo>
                    <a:lnTo>
                      <a:pt x="744" y="1007"/>
                    </a:lnTo>
                    <a:lnTo>
                      <a:pt x="753" y="2023"/>
                    </a:lnTo>
                    <a:lnTo>
                      <a:pt x="762" y="2023"/>
                    </a:lnTo>
                    <a:lnTo>
                      <a:pt x="771" y="1687"/>
                    </a:lnTo>
                    <a:lnTo>
                      <a:pt x="789" y="1560"/>
                    </a:lnTo>
                    <a:lnTo>
                      <a:pt x="798" y="1370"/>
                    </a:lnTo>
                    <a:lnTo>
                      <a:pt x="807" y="862"/>
                    </a:lnTo>
                    <a:lnTo>
                      <a:pt x="816" y="1143"/>
                    </a:lnTo>
                    <a:lnTo>
                      <a:pt x="825" y="2694"/>
                    </a:lnTo>
                    <a:lnTo>
                      <a:pt x="844" y="1098"/>
                    </a:lnTo>
                    <a:lnTo>
                      <a:pt x="853" y="1016"/>
                    </a:lnTo>
                    <a:lnTo>
                      <a:pt x="862" y="1134"/>
                    </a:lnTo>
                    <a:lnTo>
                      <a:pt x="871" y="690"/>
                    </a:lnTo>
                    <a:lnTo>
                      <a:pt x="889" y="1334"/>
                    </a:lnTo>
                    <a:lnTo>
                      <a:pt x="898" y="1996"/>
                    </a:lnTo>
                    <a:lnTo>
                      <a:pt x="907" y="1651"/>
                    </a:lnTo>
                    <a:lnTo>
                      <a:pt x="916" y="3157"/>
                    </a:lnTo>
                    <a:lnTo>
                      <a:pt x="934" y="1243"/>
                    </a:lnTo>
                    <a:lnTo>
                      <a:pt x="943" y="1479"/>
                    </a:lnTo>
                    <a:lnTo>
                      <a:pt x="952" y="1941"/>
                    </a:lnTo>
                    <a:lnTo>
                      <a:pt x="961" y="1978"/>
                    </a:lnTo>
                    <a:lnTo>
                      <a:pt x="980" y="2259"/>
                    </a:lnTo>
                    <a:lnTo>
                      <a:pt x="989" y="1579"/>
                    </a:lnTo>
                    <a:lnTo>
                      <a:pt x="998" y="1306"/>
                    </a:lnTo>
                    <a:lnTo>
                      <a:pt x="1007" y="1769"/>
                    </a:lnTo>
                    <a:lnTo>
                      <a:pt x="1025" y="1878"/>
                    </a:lnTo>
                    <a:lnTo>
                      <a:pt x="1034" y="1579"/>
                    </a:lnTo>
                    <a:lnTo>
                      <a:pt x="1043" y="1669"/>
                    </a:lnTo>
                    <a:lnTo>
                      <a:pt x="1052" y="2177"/>
                    </a:lnTo>
                    <a:lnTo>
                      <a:pt x="1070" y="708"/>
                    </a:lnTo>
                    <a:lnTo>
                      <a:pt x="1079" y="1261"/>
                    </a:lnTo>
                    <a:lnTo>
                      <a:pt x="1088" y="717"/>
                    </a:lnTo>
                    <a:lnTo>
                      <a:pt x="1098" y="1878"/>
                    </a:lnTo>
                    <a:lnTo>
                      <a:pt x="1107" y="2286"/>
                    </a:lnTo>
                    <a:lnTo>
                      <a:pt x="1125" y="1025"/>
                    </a:lnTo>
                    <a:lnTo>
                      <a:pt x="1134" y="1524"/>
                    </a:lnTo>
                    <a:lnTo>
                      <a:pt x="1143" y="2050"/>
                    </a:lnTo>
                    <a:lnTo>
                      <a:pt x="1152" y="1606"/>
                    </a:lnTo>
                    <a:lnTo>
                      <a:pt x="1170" y="2867"/>
                    </a:lnTo>
                    <a:lnTo>
                      <a:pt x="1179" y="844"/>
                    </a:lnTo>
                    <a:lnTo>
                      <a:pt x="1188" y="2195"/>
                    </a:lnTo>
                    <a:lnTo>
                      <a:pt x="1197" y="2005"/>
                    </a:lnTo>
                    <a:lnTo>
                      <a:pt x="1215" y="671"/>
                    </a:lnTo>
                    <a:lnTo>
                      <a:pt x="1225" y="2150"/>
                    </a:lnTo>
                    <a:lnTo>
                      <a:pt x="1234" y="1823"/>
                    </a:lnTo>
                    <a:lnTo>
                      <a:pt x="1243" y="1887"/>
                    </a:lnTo>
                    <a:lnTo>
                      <a:pt x="1261" y="490"/>
                    </a:lnTo>
                    <a:lnTo>
                      <a:pt x="1270" y="1497"/>
                    </a:lnTo>
                    <a:lnTo>
                      <a:pt x="1279" y="2259"/>
                    </a:lnTo>
                    <a:lnTo>
                      <a:pt x="1288" y="2286"/>
                    </a:lnTo>
                    <a:lnTo>
                      <a:pt x="1306" y="417"/>
                    </a:lnTo>
                    <a:lnTo>
                      <a:pt x="1315" y="281"/>
                    </a:lnTo>
                    <a:lnTo>
                      <a:pt x="1324" y="481"/>
                    </a:lnTo>
                    <a:lnTo>
                      <a:pt x="1333" y="2377"/>
                    </a:lnTo>
                    <a:lnTo>
                      <a:pt x="1352" y="1687"/>
                    </a:lnTo>
                    <a:lnTo>
                      <a:pt x="1361" y="1678"/>
                    </a:lnTo>
                    <a:lnTo>
                      <a:pt x="1370" y="1352"/>
                    </a:lnTo>
                    <a:lnTo>
                      <a:pt x="1379" y="1923"/>
                    </a:lnTo>
                    <a:lnTo>
                      <a:pt x="1388" y="2195"/>
                    </a:lnTo>
                    <a:lnTo>
                      <a:pt x="1406" y="1842"/>
                    </a:lnTo>
                    <a:lnTo>
                      <a:pt x="1415" y="844"/>
                    </a:lnTo>
                    <a:lnTo>
                      <a:pt x="1424" y="0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51" name="Freeform 19"/>
              <p:cNvSpPr>
                <a:spLocks noChangeAspect="1"/>
              </p:cNvSpPr>
              <p:nvPr/>
            </p:nvSpPr>
            <p:spPr bwMode="auto">
              <a:xfrm>
                <a:off x="5234" y="771"/>
                <a:ext cx="1334" cy="3202"/>
              </a:xfrm>
              <a:custGeom>
                <a:avLst/>
                <a:gdLst>
                  <a:gd name="T0" fmla="*/ 9 w 1334"/>
                  <a:gd name="T1" fmla="*/ 1397 h 3202"/>
                  <a:gd name="T2" fmla="*/ 36 w 1334"/>
                  <a:gd name="T3" fmla="*/ 1089 h 3202"/>
                  <a:gd name="T4" fmla="*/ 55 w 1334"/>
                  <a:gd name="T5" fmla="*/ 336 h 3202"/>
                  <a:gd name="T6" fmla="*/ 82 w 1334"/>
                  <a:gd name="T7" fmla="*/ 2359 h 3202"/>
                  <a:gd name="T8" fmla="*/ 100 w 1334"/>
                  <a:gd name="T9" fmla="*/ 671 h 3202"/>
                  <a:gd name="T10" fmla="*/ 127 w 1334"/>
                  <a:gd name="T11" fmla="*/ 1297 h 3202"/>
                  <a:gd name="T12" fmla="*/ 145 w 1334"/>
                  <a:gd name="T13" fmla="*/ 1406 h 3202"/>
                  <a:gd name="T14" fmla="*/ 172 w 1334"/>
                  <a:gd name="T15" fmla="*/ 1969 h 3202"/>
                  <a:gd name="T16" fmla="*/ 191 w 1334"/>
                  <a:gd name="T17" fmla="*/ 1669 h 3202"/>
                  <a:gd name="T18" fmla="*/ 218 w 1334"/>
                  <a:gd name="T19" fmla="*/ 1597 h 3202"/>
                  <a:gd name="T20" fmla="*/ 236 w 1334"/>
                  <a:gd name="T21" fmla="*/ 653 h 3202"/>
                  <a:gd name="T22" fmla="*/ 263 w 1334"/>
                  <a:gd name="T23" fmla="*/ 1905 h 3202"/>
                  <a:gd name="T24" fmla="*/ 281 w 1334"/>
                  <a:gd name="T25" fmla="*/ 1007 h 3202"/>
                  <a:gd name="T26" fmla="*/ 309 w 1334"/>
                  <a:gd name="T27" fmla="*/ 1116 h 3202"/>
                  <a:gd name="T28" fmla="*/ 327 w 1334"/>
                  <a:gd name="T29" fmla="*/ 989 h 3202"/>
                  <a:gd name="T30" fmla="*/ 354 w 1334"/>
                  <a:gd name="T31" fmla="*/ 1143 h 3202"/>
                  <a:gd name="T32" fmla="*/ 372 w 1334"/>
                  <a:gd name="T33" fmla="*/ 544 h 3202"/>
                  <a:gd name="T34" fmla="*/ 399 w 1334"/>
                  <a:gd name="T35" fmla="*/ 2803 h 3202"/>
                  <a:gd name="T36" fmla="*/ 417 w 1334"/>
                  <a:gd name="T37" fmla="*/ 717 h 3202"/>
                  <a:gd name="T38" fmla="*/ 445 w 1334"/>
                  <a:gd name="T39" fmla="*/ 644 h 3202"/>
                  <a:gd name="T40" fmla="*/ 463 w 1334"/>
                  <a:gd name="T41" fmla="*/ 2150 h 3202"/>
                  <a:gd name="T42" fmla="*/ 490 w 1334"/>
                  <a:gd name="T43" fmla="*/ 381 h 3202"/>
                  <a:gd name="T44" fmla="*/ 508 w 1334"/>
                  <a:gd name="T45" fmla="*/ 1542 h 3202"/>
                  <a:gd name="T46" fmla="*/ 526 w 1334"/>
                  <a:gd name="T47" fmla="*/ 2558 h 3202"/>
                  <a:gd name="T48" fmla="*/ 553 w 1334"/>
                  <a:gd name="T49" fmla="*/ 2449 h 3202"/>
                  <a:gd name="T50" fmla="*/ 572 w 1334"/>
                  <a:gd name="T51" fmla="*/ 1687 h 3202"/>
                  <a:gd name="T52" fmla="*/ 599 w 1334"/>
                  <a:gd name="T53" fmla="*/ 1306 h 3202"/>
                  <a:gd name="T54" fmla="*/ 617 w 1334"/>
                  <a:gd name="T55" fmla="*/ 581 h 3202"/>
                  <a:gd name="T56" fmla="*/ 644 w 1334"/>
                  <a:gd name="T57" fmla="*/ 327 h 3202"/>
                  <a:gd name="T58" fmla="*/ 662 w 1334"/>
                  <a:gd name="T59" fmla="*/ 2059 h 3202"/>
                  <a:gd name="T60" fmla="*/ 690 w 1334"/>
                  <a:gd name="T61" fmla="*/ 1624 h 3202"/>
                  <a:gd name="T62" fmla="*/ 708 w 1334"/>
                  <a:gd name="T63" fmla="*/ 2186 h 3202"/>
                  <a:gd name="T64" fmla="*/ 735 w 1334"/>
                  <a:gd name="T65" fmla="*/ 2096 h 3202"/>
                  <a:gd name="T66" fmla="*/ 753 w 1334"/>
                  <a:gd name="T67" fmla="*/ 1669 h 3202"/>
                  <a:gd name="T68" fmla="*/ 780 w 1334"/>
                  <a:gd name="T69" fmla="*/ 1624 h 3202"/>
                  <a:gd name="T70" fmla="*/ 798 w 1334"/>
                  <a:gd name="T71" fmla="*/ 1878 h 3202"/>
                  <a:gd name="T72" fmla="*/ 826 w 1334"/>
                  <a:gd name="T73" fmla="*/ 1216 h 3202"/>
                  <a:gd name="T74" fmla="*/ 844 w 1334"/>
                  <a:gd name="T75" fmla="*/ 1397 h 3202"/>
                  <a:gd name="T76" fmla="*/ 871 w 1334"/>
                  <a:gd name="T77" fmla="*/ 1651 h 3202"/>
                  <a:gd name="T78" fmla="*/ 889 w 1334"/>
                  <a:gd name="T79" fmla="*/ 2132 h 3202"/>
                  <a:gd name="T80" fmla="*/ 916 w 1334"/>
                  <a:gd name="T81" fmla="*/ 1706 h 3202"/>
                  <a:gd name="T82" fmla="*/ 934 w 1334"/>
                  <a:gd name="T83" fmla="*/ 1787 h 3202"/>
                  <a:gd name="T84" fmla="*/ 962 w 1334"/>
                  <a:gd name="T85" fmla="*/ 1642 h 3202"/>
                  <a:gd name="T86" fmla="*/ 980 w 1334"/>
                  <a:gd name="T87" fmla="*/ 1125 h 3202"/>
                  <a:gd name="T88" fmla="*/ 1007 w 1334"/>
                  <a:gd name="T89" fmla="*/ 1987 h 3202"/>
                  <a:gd name="T90" fmla="*/ 1025 w 1334"/>
                  <a:gd name="T91" fmla="*/ 1805 h 3202"/>
                  <a:gd name="T92" fmla="*/ 1052 w 1334"/>
                  <a:gd name="T93" fmla="*/ 1515 h 3202"/>
                  <a:gd name="T94" fmla="*/ 1071 w 1334"/>
                  <a:gd name="T95" fmla="*/ 3202 h 3202"/>
                  <a:gd name="T96" fmla="*/ 1089 w 1334"/>
                  <a:gd name="T97" fmla="*/ 2214 h 3202"/>
                  <a:gd name="T98" fmla="*/ 1116 w 1334"/>
                  <a:gd name="T99" fmla="*/ 3139 h 3202"/>
                  <a:gd name="T100" fmla="*/ 1134 w 1334"/>
                  <a:gd name="T101" fmla="*/ 1515 h 3202"/>
                  <a:gd name="T102" fmla="*/ 1161 w 1334"/>
                  <a:gd name="T103" fmla="*/ 1687 h 3202"/>
                  <a:gd name="T104" fmla="*/ 1179 w 1334"/>
                  <a:gd name="T105" fmla="*/ 2286 h 3202"/>
                  <a:gd name="T106" fmla="*/ 1207 w 1334"/>
                  <a:gd name="T107" fmla="*/ 1315 h 3202"/>
                  <a:gd name="T108" fmla="*/ 1225 w 1334"/>
                  <a:gd name="T109" fmla="*/ 544 h 3202"/>
                  <a:gd name="T110" fmla="*/ 1252 w 1334"/>
                  <a:gd name="T111" fmla="*/ 2767 h 3202"/>
                  <a:gd name="T112" fmla="*/ 1270 w 1334"/>
                  <a:gd name="T113" fmla="*/ 1978 h 3202"/>
                  <a:gd name="T114" fmla="*/ 1297 w 1334"/>
                  <a:gd name="T115" fmla="*/ 1696 h 3202"/>
                  <a:gd name="T116" fmla="*/ 1315 w 1334"/>
                  <a:gd name="T117" fmla="*/ 2032 h 3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34" h="3202">
                    <a:moveTo>
                      <a:pt x="0" y="0"/>
                    </a:moveTo>
                    <a:lnTo>
                      <a:pt x="9" y="1397"/>
                    </a:lnTo>
                    <a:lnTo>
                      <a:pt x="27" y="1724"/>
                    </a:lnTo>
                    <a:lnTo>
                      <a:pt x="36" y="1089"/>
                    </a:lnTo>
                    <a:lnTo>
                      <a:pt x="45" y="1869"/>
                    </a:lnTo>
                    <a:lnTo>
                      <a:pt x="55" y="336"/>
                    </a:lnTo>
                    <a:lnTo>
                      <a:pt x="73" y="826"/>
                    </a:lnTo>
                    <a:lnTo>
                      <a:pt x="82" y="2359"/>
                    </a:lnTo>
                    <a:lnTo>
                      <a:pt x="91" y="1987"/>
                    </a:lnTo>
                    <a:lnTo>
                      <a:pt x="100" y="671"/>
                    </a:lnTo>
                    <a:lnTo>
                      <a:pt x="118" y="1297"/>
                    </a:lnTo>
                    <a:lnTo>
                      <a:pt x="127" y="1297"/>
                    </a:lnTo>
                    <a:lnTo>
                      <a:pt x="136" y="2667"/>
                    </a:lnTo>
                    <a:lnTo>
                      <a:pt x="145" y="1406"/>
                    </a:lnTo>
                    <a:lnTo>
                      <a:pt x="163" y="1107"/>
                    </a:lnTo>
                    <a:lnTo>
                      <a:pt x="172" y="1969"/>
                    </a:lnTo>
                    <a:lnTo>
                      <a:pt x="182" y="2204"/>
                    </a:lnTo>
                    <a:lnTo>
                      <a:pt x="191" y="1669"/>
                    </a:lnTo>
                    <a:lnTo>
                      <a:pt x="209" y="2241"/>
                    </a:lnTo>
                    <a:lnTo>
                      <a:pt x="218" y="1597"/>
                    </a:lnTo>
                    <a:lnTo>
                      <a:pt x="227" y="1370"/>
                    </a:lnTo>
                    <a:lnTo>
                      <a:pt x="236" y="653"/>
                    </a:lnTo>
                    <a:lnTo>
                      <a:pt x="245" y="1433"/>
                    </a:lnTo>
                    <a:lnTo>
                      <a:pt x="263" y="1905"/>
                    </a:lnTo>
                    <a:lnTo>
                      <a:pt x="272" y="481"/>
                    </a:lnTo>
                    <a:lnTo>
                      <a:pt x="281" y="1007"/>
                    </a:lnTo>
                    <a:lnTo>
                      <a:pt x="290" y="1397"/>
                    </a:lnTo>
                    <a:lnTo>
                      <a:pt x="309" y="1116"/>
                    </a:lnTo>
                    <a:lnTo>
                      <a:pt x="318" y="1887"/>
                    </a:lnTo>
                    <a:lnTo>
                      <a:pt x="327" y="989"/>
                    </a:lnTo>
                    <a:lnTo>
                      <a:pt x="336" y="1379"/>
                    </a:lnTo>
                    <a:lnTo>
                      <a:pt x="354" y="1143"/>
                    </a:lnTo>
                    <a:lnTo>
                      <a:pt x="363" y="2241"/>
                    </a:lnTo>
                    <a:lnTo>
                      <a:pt x="372" y="544"/>
                    </a:lnTo>
                    <a:lnTo>
                      <a:pt x="381" y="1270"/>
                    </a:lnTo>
                    <a:lnTo>
                      <a:pt x="399" y="2803"/>
                    </a:lnTo>
                    <a:lnTo>
                      <a:pt x="408" y="1243"/>
                    </a:lnTo>
                    <a:lnTo>
                      <a:pt x="417" y="717"/>
                    </a:lnTo>
                    <a:lnTo>
                      <a:pt x="426" y="1134"/>
                    </a:lnTo>
                    <a:lnTo>
                      <a:pt x="445" y="644"/>
                    </a:lnTo>
                    <a:lnTo>
                      <a:pt x="454" y="690"/>
                    </a:lnTo>
                    <a:lnTo>
                      <a:pt x="463" y="2150"/>
                    </a:lnTo>
                    <a:lnTo>
                      <a:pt x="472" y="3057"/>
                    </a:lnTo>
                    <a:lnTo>
                      <a:pt x="490" y="381"/>
                    </a:lnTo>
                    <a:lnTo>
                      <a:pt x="499" y="1297"/>
                    </a:lnTo>
                    <a:lnTo>
                      <a:pt x="508" y="1542"/>
                    </a:lnTo>
                    <a:lnTo>
                      <a:pt x="517" y="1814"/>
                    </a:lnTo>
                    <a:lnTo>
                      <a:pt x="526" y="2558"/>
                    </a:lnTo>
                    <a:lnTo>
                      <a:pt x="544" y="1406"/>
                    </a:lnTo>
                    <a:lnTo>
                      <a:pt x="553" y="2449"/>
                    </a:lnTo>
                    <a:lnTo>
                      <a:pt x="563" y="2105"/>
                    </a:lnTo>
                    <a:lnTo>
                      <a:pt x="572" y="1687"/>
                    </a:lnTo>
                    <a:lnTo>
                      <a:pt x="590" y="1052"/>
                    </a:lnTo>
                    <a:lnTo>
                      <a:pt x="599" y="1306"/>
                    </a:lnTo>
                    <a:lnTo>
                      <a:pt x="608" y="2431"/>
                    </a:lnTo>
                    <a:lnTo>
                      <a:pt x="617" y="581"/>
                    </a:lnTo>
                    <a:lnTo>
                      <a:pt x="635" y="1533"/>
                    </a:lnTo>
                    <a:lnTo>
                      <a:pt x="644" y="327"/>
                    </a:lnTo>
                    <a:lnTo>
                      <a:pt x="653" y="2341"/>
                    </a:lnTo>
                    <a:lnTo>
                      <a:pt x="662" y="2059"/>
                    </a:lnTo>
                    <a:lnTo>
                      <a:pt x="680" y="2050"/>
                    </a:lnTo>
                    <a:lnTo>
                      <a:pt x="690" y="1624"/>
                    </a:lnTo>
                    <a:lnTo>
                      <a:pt x="699" y="2195"/>
                    </a:lnTo>
                    <a:lnTo>
                      <a:pt x="708" y="2186"/>
                    </a:lnTo>
                    <a:lnTo>
                      <a:pt x="726" y="3112"/>
                    </a:lnTo>
                    <a:lnTo>
                      <a:pt x="735" y="2096"/>
                    </a:lnTo>
                    <a:lnTo>
                      <a:pt x="744" y="1379"/>
                    </a:lnTo>
                    <a:lnTo>
                      <a:pt x="753" y="1669"/>
                    </a:lnTo>
                    <a:lnTo>
                      <a:pt x="771" y="1660"/>
                    </a:lnTo>
                    <a:lnTo>
                      <a:pt x="780" y="1624"/>
                    </a:lnTo>
                    <a:lnTo>
                      <a:pt x="789" y="1442"/>
                    </a:lnTo>
                    <a:lnTo>
                      <a:pt x="798" y="1878"/>
                    </a:lnTo>
                    <a:lnTo>
                      <a:pt x="807" y="2014"/>
                    </a:lnTo>
                    <a:lnTo>
                      <a:pt x="826" y="1216"/>
                    </a:lnTo>
                    <a:lnTo>
                      <a:pt x="835" y="1823"/>
                    </a:lnTo>
                    <a:lnTo>
                      <a:pt x="844" y="1397"/>
                    </a:lnTo>
                    <a:lnTo>
                      <a:pt x="853" y="2177"/>
                    </a:lnTo>
                    <a:lnTo>
                      <a:pt x="871" y="1651"/>
                    </a:lnTo>
                    <a:lnTo>
                      <a:pt x="880" y="1061"/>
                    </a:lnTo>
                    <a:lnTo>
                      <a:pt x="889" y="2132"/>
                    </a:lnTo>
                    <a:lnTo>
                      <a:pt x="898" y="1461"/>
                    </a:lnTo>
                    <a:lnTo>
                      <a:pt x="916" y="1706"/>
                    </a:lnTo>
                    <a:lnTo>
                      <a:pt x="925" y="1597"/>
                    </a:lnTo>
                    <a:lnTo>
                      <a:pt x="934" y="1787"/>
                    </a:lnTo>
                    <a:lnTo>
                      <a:pt x="944" y="2912"/>
                    </a:lnTo>
                    <a:lnTo>
                      <a:pt x="962" y="1642"/>
                    </a:lnTo>
                    <a:lnTo>
                      <a:pt x="971" y="635"/>
                    </a:lnTo>
                    <a:lnTo>
                      <a:pt x="980" y="1125"/>
                    </a:lnTo>
                    <a:lnTo>
                      <a:pt x="989" y="1796"/>
                    </a:lnTo>
                    <a:lnTo>
                      <a:pt x="1007" y="1987"/>
                    </a:lnTo>
                    <a:lnTo>
                      <a:pt x="1016" y="1388"/>
                    </a:lnTo>
                    <a:lnTo>
                      <a:pt x="1025" y="1805"/>
                    </a:lnTo>
                    <a:lnTo>
                      <a:pt x="1034" y="1896"/>
                    </a:lnTo>
                    <a:lnTo>
                      <a:pt x="1052" y="1515"/>
                    </a:lnTo>
                    <a:lnTo>
                      <a:pt x="1061" y="735"/>
                    </a:lnTo>
                    <a:lnTo>
                      <a:pt x="1071" y="3202"/>
                    </a:lnTo>
                    <a:lnTo>
                      <a:pt x="1080" y="1170"/>
                    </a:lnTo>
                    <a:lnTo>
                      <a:pt x="1089" y="2214"/>
                    </a:lnTo>
                    <a:lnTo>
                      <a:pt x="1107" y="934"/>
                    </a:lnTo>
                    <a:lnTo>
                      <a:pt x="1116" y="3139"/>
                    </a:lnTo>
                    <a:lnTo>
                      <a:pt x="1125" y="1696"/>
                    </a:lnTo>
                    <a:lnTo>
                      <a:pt x="1134" y="1515"/>
                    </a:lnTo>
                    <a:lnTo>
                      <a:pt x="1152" y="1833"/>
                    </a:lnTo>
                    <a:lnTo>
                      <a:pt x="1161" y="1687"/>
                    </a:lnTo>
                    <a:lnTo>
                      <a:pt x="1170" y="2540"/>
                    </a:lnTo>
                    <a:lnTo>
                      <a:pt x="1179" y="2286"/>
                    </a:lnTo>
                    <a:lnTo>
                      <a:pt x="1198" y="2087"/>
                    </a:lnTo>
                    <a:lnTo>
                      <a:pt x="1207" y="1315"/>
                    </a:lnTo>
                    <a:lnTo>
                      <a:pt x="1216" y="1932"/>
                    </a:lnTo>
                    <a:lnTo>
                      <a:pt x="1225" y="544"/>
                    </a:lnTo>
                    <a:lnTo>
                      <a:pt x="1243" y="1461"/>
                    </a:lnTo>
                    <a:lnTo>
                      <a:pt x="1252" y="2767"/>
                    </a:lnTo>
                    <a:lnTo>
                      <a:pt x="1261" y="1851"/>
                    </a:lnTo>
                    <a:lnTo>
                      <a:pt x="1270" y="1978"/>
                    </a:lnTo>
                    <a:lnTo>
                      <a:pt x="1288" y="1488"/>
                    </a:lnTo>
                    <a:lnTo>
                      <a:pt x="1297" y="1696"/>
                    </a:lnTo>
                    <a:lnTo>
                      <a:pt x="1306" y="1733"/>
                    </a:lnTo>
                    <a:lnTo>
                      <a:pt x="1315" y="2032"/>
                    </a:lnTo>
                    <a:lnTo>
                      <a:pt x="1334" y="1597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9657" name="Line 25"/>
            <p:cNvSpPr>
              <a:spLocks noChangeShapeType="1"/>
            </p:cNvSpPr>
            <p:nvPr/>
          </p:nvSpPr>
          <p:spPr bwMode="auto">
            <a:xfrm>
              <a:off x="0" y="3094"/>
              <a:ext cx="2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69667" name="Group 35"/>
          <p:cNvGrpSpPr>
            <a:grpSpLocks/>
          </p:cNvGrpSpPr>
          <p:nvPr/>
        </p:nvGrpSpPr>
        <p:grpSpPr bwMode="auto">
          <a:xfrm>
            <a:off x="4841875" y="5180657"/>
            <a:ext cx="4267200" cy="1530350"/>
            <a:chOff x="1338" y="630"/>
            <a:chExt cx="2688" cy="964"/>
          </a:xfrm>
        </p:grpSpPr>
        <p:sp>
          <p:nvSpPr>
            <p:cNvPr id="69668" name="Line 36"/>
            <p:cNvSpPr>
              <a:spLocks noChangeShapeType="1"/>
            </p:cNvSpPr>
            <p:nvPr/>
          </p:nvSpPr>
          <p:spPr bwMode="auto">
            <a:xfrm>
              <a:off x="1338" y="1116"/>
              <a:ext cx="2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grpSp>
          <p:nvGrpSpPr>
            <p:cNvPr id="69669" name="Group 37"/>
            <p:cNvGrpSpPr>
              <a:grpSpLocks/>
            </p:cNvGrpSpPr>
            <p:nvPr/>
          </p:nvGrpSpPr>
          <p:grpSpPr bwMode="auto">
            <a:xfrm>
              <a:off x="1429" y="630"/>
              <a:ext cx="2336" cy="964"/>
              <a:chOff x="1542" y="619"/>
              <a:chExt cx="3404" cy="964"/>
            </a:xfrm>
          </p:grpSpPr>
          <p:sp>
            <p:nvSpPr>
              <p:cNvPr id="69670" name="Freeform 38"/>
              <p:cNvSpPr>
                <a:spLocks noChangeAspect="1"/>
              </p:cNvSpPr>
              <p:nvPr/>
            </p:nvSpPr>
            <p:spPr bwMode="auto">
              <a:xfrm>
                <a:off x="1542" y="996"/>
                <a:ext cx="569" cy="248"/>
              </a:xfrm>
              <a:custGeom>
                <a:avLst/>
                <a:gdLst>
                  <a:gd name="T0" fmla="*/ 19 w 1425"/>
                  <a:gd name="T1" fmla="*/ 291 h 681"/>
                  <a:gd name="T2" fmla="*/ 55 w 1425"/>
                  <a:gd name="T3" fmla="*/ 282 h 681"/>
                  <a:gd name="T4" fmla="*/ 91 w 1425"/>
                  <a:gd name="T5" fmla="*/ 282 h 681"/>
                  <a:gd name="T6" fmla="*/ 118 w 1425"/>
                  <a:gd name="T7" fmla="*/ 272 h 681"/>
                  <a:gd name="T8" fmla="*/ 155 w 1425"/>
                  <a:gd name="T9" fmla="*/ 291 h 681"/>
                  <a:gd name="T10" fmla="*/ 191 w 1425"/>
                  <a:gd name="T11" fmla="*/ 291 h 681"/>
                  <a:gd name="T12" fmla="*/ 227 w 1425"/>
                  <a:gd name="T13" fmla="*/ 282 h 681"/>
                  <a:gd name="T14" fmla="*/ 254 w 1425"/>
                  <a:gd name="T15" fmla="*/ 218 h 681"/>
                  <a:gd name="T16" fmla="*/ 291 w 1425"/>
                  <a:gd name="T17" fmla="*/ 227 h 681"/>
                  <a:gd name="T18" fmla="*/ 327 w 1425"/>
                  <a:gd name="T19" fmla="*/ 263 h 681"/>
                  <a:gd name="T20" fmla="*/ 354 w 1425"/>
                  <a:gd name="T21" fmla="*/ 245 h 681"/>
                  <a:gd name="T22" fmla="*/ 391 w 1425"/>
                  <a:gd name="T23" fmla="*/ 245 h 681"/>
                  <a:gd name="T24" fmla="*/ 427 w 1425"/>
                  <a:gd name="T25" fmla="*/ 291 h 681"/>
                  <a:gd name="T26" fmla="*/ 463 w 1425"/>
                  <a:gd name="T27" fmla="*/ 272 h 681"/>
                  <a:gd name="T28" fmla="*/ 490 w 1425"/>
                  <a:gd name="T29" fmla="*/ 354 h 681"/>
                  <a:gd name="T30" fmla="*/ 527 w 1425"/>
                  <a:gd name="T31" fmla="*/ 363 h 681"/>
                  <a:gd name="T32" fmla="*/ 563 w 1425"/>
                  <a:gd name="T33" fmla="*/ 381 h 681"/>
                  <a:gd name="T34" fmla="*/ 590 w 1425"/>
                  <a:gd name="T35" fmla="*/ 127 h 681"/>
                  <a:gd name="T36" fmla="*/ 626 w 1425"/>
                  <a:gd name="T37" fmla="*/ 254 h 681"/>
                  <a:gd name="T38" fmla="*/ 663 w 1425"/>
                  <a:gd name="T39" fmla="*/ 300 h 681"/>
                  <a:gd name="T40" fmla="*/ 699 w 1425"/>
                  <a:gd name="T41" fmla="*/ 173 h 681"/>
                  <a:gd name="T42" fmla="*/ 726 w 1425"/>
                  <a:gd name="T43" fmla="*/ 191 h 681"/>
                  <a:gd name="T44" fmla="*/ 762 w 1425"/>
                  <a:gd name="T45" fmla="*/ 282 h 681"/>
                  <a:gd name="T46" fmla="*/ 799 w 1425"/>
                  <a:gd name="T47" fmla="*/ 318 h 681"/>
                  <a:gd name="T48" fmla="*/ 835 w 1425"/>
                  <a:gd name="T49" fmla="*/ 481 h 681"/>
                  <a:gd name="T50" fmla="*/ 862 w 1425"/>
                  <a:gd name="T51" fmla="*/ 245 h 681"/>
                  <a:gd name="T52" fmla="*/ 899 w 1425"/>
                  <a:gd name="T53" fmla="*/ 200 h 681"/>
                  <a:gd name="T54" fmla="*/ 935 w 1425"/>
                  <a:gd name="T55" fmla="*/ 436 h 681"/>
                  <a:gd name="T56" fmla="*/ 962 w 1425"/>
                  <a:gd name="T57" fmla="*/ 445 h 681"/>
                  <a:gd name="T58" fmla="*/ 998 w 1425"/>
                  <a:gd name="T59" fmla="*/ 309 h 681"/>
                  <a:gd name="T60" fmla="*/ 1035 w 1425"/>
                  <a:gd name="T61" fmla="*/ 390 h 681"/>
                  <a:gd name="T62" fmla="*/ 1071 w 1425"/>
                  <a:gd name="T63" fmla="*/ 445 h 681"/>
                  <a:gd name="T64" fmla="*/ 1098 w 1425"/>
                  <a:gd name="T65" fmla="*/ 436 h 681"/>
                  <a:gd name="T66" fmla="*/ 1134 w 1425"/>
                  <a:gd name="T67" fmla="*/ 681 h 681"/>
                  <a:gd name="T68" fmla="*/ 1171 w 1425"/>
                  <a:gd name="T69" fmla="*/ 227 h 681"/>
                  <a:gd name="T70" fmla="*/ 1198 w 1425"/>
                  <a:gd name="T71" fmla="*/ 481 h 681"/>
                  <a:gd name="T72" fmla="*/ 1234 w 1425"/>
                  <a:gd name="T73" fmla="*/ 517 h 681"/>
                  <a:gd name="T74" fmla="*/ 1270 w 1425"/>
                  <a:gd name="T75" fmla="*/ 282 h 681"/>
                  <a:gd name="T76" fmla="*/ 1307 w 1425"/>
                  <a:gd name="T77" fmla="*/ 517 h 681"/>
                  <a:gd name="T78" fmla="*/ 1334 w 1425"/>
                  <a:gd name="T79" fmla="*/ 91 h 681"/>
                  <a:gd name="T80" fmla="*/ 1370 w 1425"/>
                  <a:gd name="T81" fmla="*/ 545 h 681"/>
                  <a:gd name="T82" fmla="*/ 1407 w 1425"/>
                  <a:gd name="T83" fmla="*/ 554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25" h="681">
                    <a:moveTo>
                      <a:pt x="0" y="291"/>
                    </a:moveTo>
                    <a:lnTo>
                      <a:pt x="10" y="300"/>
                    </a:lnTo>
                    <a:lnTo>
                      <a:pt x="19" y="291"/>
                    </a:lnTo>
                    <a:lnTo>
                      <a:pt x="28" y="291"/>
                    </a:lnTo>
                    <a:lnTo>
                      <a:pt x="46" y="300"/>
                    </a:lnTo>
                    <a:lnTo>
                      <a:pt x="55" y="282"/>
                    </a:lnTo>
                    <a:lnTo>
                      <a:pt x="64" y="272"/>
                    </a:lnTo>
                    <a:lnTo>
                      <a:pt x="73" y="291"/>
                    </a:lnTo>
                    <a:lnTo>
                      <a:pt x="91" y="282"/>
                    </a:lnTo>
                    <a:lnTo>
                      <a:pt x="100" y="291"/>
                    </a:lnTo>
                    <a:lnTo>
                      <a:pt x="109" y="291"/>
                    </a:lnTo>
                    <a:lnTo>
                      <a:pt x="118" y="272"/>
                    </a:lnTo>
                    <a:lnTo>
                      <a:pt x="137" y="300"/>
                    </a:lnTo>
                    <a:lnTo>
                      <a:pt x="146" y="236"/>
                    </a:lnTo>
                    <a:lnTo>
                      <a:pt x="155" y="291"/>
                    </a:lnTo>
                    <a:lnTo>
                      <a:pt x="164" y="291"/>
                    </a:lnTo>
                    <a:lnTo>
                      <a:pt x="182" y="254"/>
                    </a:lnTo>
                    <a:lnTo>
                      <a:pt x="191" y="291"/>
                    </a:lnTo>
                    <a:lnTo>
                      <a:pt x="200" y="291"/>
                    </a:lnTo>
                    <a:lnTo>
                      <a:pt x="209" y="318"/>
                    </a:lnTo>
                    <a:lnTo>
                      <a:pt x="227" y="282"/>
                    </a:lnTo>
                    <a:lnTo>
                      <a:pt x="236" y="345"/>
                    </a:lnTo>
                    <a:lnTo>
                      <a:pt x="245" y="263"/>
                    </a:lnTo>
                    <a:lnTo>
                      <a:pt x="254" y="218"/>
                    </a:lnTo>
                    <a:lnTo>
                      <a:pt x="273" y="318"/>
                    </a:lnTo>
                    <a:lnTo>
                      <a:pt x="282" y="254"/>
                    </a:lnTo>
                    <a:lnTo>
                      <a:pt x="291" y="227"/>
                    </a:lnTo>
                    <a:lnTo>
                      <a:pt x="300" y="372"/>
                    </a:lnTo>
                    <a:lnTo>
                      <a:pt x="309" y="363"/>
                    </a:lnTo>
                    <a:lnTo>
                      <a:pt x="327" y="263"/>
                    </a:lnTo>
                    <a:lnTo>
                      <a:pt x="336" y="309"/>
                    </a:lnTo>
                    <a:lnTo>
                      <a:pt x="345" y="254"/>
                    </a:lnTo>
                    <a:lnTo>
                      <a:pt x="354" y="245"/>
                    </a:lnTo>
                    <a:lnTo>
                      <a:pt x="372" y="245"/>
                    </a:lnTo>
                    <a:lnTo>
                      <a:pt x="381" y="209"/>
                    </a:lnTo>
                    <a:lnTo>
                      <a:pt x="391" y="245"/>
                    </a:lnTo>
                    <a:lnTo>
                      <a:pt x="400" y="209"/>
                    </a:lnTo>
                    <a:lnTo>
                      <a:pt x="418" y="372"/>
                    </a:lnTo>
                    <a:lnTo>
                      <a:pt x="427" y="291"/>
                    </a:lnTo>
                    <a:lnTo>
                      <a:pt x="436" y="300"/>
                    </a:lnTo>
                    <a:lnTo>
                      <a:pt x="445" y="409"/>
                    </a:lnTo>
                    <a:lnTo>
                      <a:pt x="463" y="272"/>
                    </a:lnTo>
                    <a:lnTo>
                      <a:pt x="472" y="372"/>
                    </a:lnTo>
                    <a:lnTo>
                      <a:pt x="481" y="182"/>
                    </a:lnTo>
                    <a:lnTo>
                      <a:pt x="490" y="354"/>
                    </a:lnTo>
                    <a:lnTo>
                      <a:pt x="508" y="245"/>
                    </a:lnTo>
                    <a:lnTo>
                      <a:pt x="518" y="272"/>
                    </a:lnTo>
                    <a:lnTo>
                      <a:pt x="527" y="363"/>
                    </a:lnTo>
                    <a:lnTo>
                      <a:pt x="536" y="472"/>
                    </a:lnTo>
                    <a:lnTo>
                      <a:pt x="554" y="300"/>
                    </a:lnTo>
                    <a:lnTo>
                      <a:pt x="563" y="381"/>
                    </a:lnTo>
                    <a:lnTo>
                      <a:pt x="572" y="236"/>
                    </a:lnTo>
                    <a:lnTo>
                      <a:pt x="581" y="245"/>
                    </a:lnTo>
                    <a:lnTo>
                      <a:pt x="590" y="127"/>
                    </a:lnTo>
                    <a:lnTo>
                      <a:pt x="608" y="236"/>
                    </a:lnTo>
                    <a:lnTo>
                      <a:pt x="617" y="354"/>
                    </a:lnTo>
                    <a:lnTo>
                      <a:pt x="626" y="254"/>
                    </a:lnTo>
                    <a:lnTo>
                      <a:pt x="635" y="390"/>
                    </a:lnTo>
                    <a:lnTo>
                      <a:pt x="654" y="291"/>
                    </a:lnTo>
                    <a:lnTo>
                      <a:pt x="663" y="300"/>
                    </a:lnTo>
                    <a:lnTo>
                      <a:pt x="672" y="291"/>
                    </a:lnTo>
                    <a:lnTo>
                      <a:pt x="681" y="327"/>
                    </a:lnTo>
                    <a:lnTo>
                      <a:pt x="699" y="173"/>
                    </a:lnTo>
                    <a:lnTo>
                      <a:pt x="708" y="499"/>
                    </a:lnTo>
                    <a:lnTo>
                      <a:pt x="717" y="245"/>
                    </a:lnTo>
                    <a:lnTo>
                      <a:pt x="726" y="191"/>
                    </a:lnTo>
                    <a:lnTo>
                      <a:pt x="744" y="209"/>
                    </a:lnTo>
                    <a:lnTo>
                      <a:pt x="753" y="218"/>
                    </a:lnTo>
                    <a:lnTo>
                      <a:pt x="762" y="282"/>
                    </a:lnTo>
                    <a:lnTo>
                      <a:pt x="772" y="209"/>
                    </a:lnTo>
                    <a:lnTo>
                      <a:pt x="790" y="218"/>
                    </a:lnTo>
                    <a:lnTo>
                      <a:pt x="799" y="318"/>
                    </a:lnTo>
                    <a:lnTo>
                      <a:pt x="808" y="336"/>
                    </a:lnTo>
                    <a:lnTo>
                      <a:pt x="817" y="327"/>
                    </a:lnTo>
                    <a:lnTo>
                      <a:pt x="835" y="481"/>
                    </a:lnTo>
                    <a:lnTo>
                      <a:pt x="844" y="318"/>
                    </a:lnTo>
                    <a:lnTo>
                      <a:pt x="853" y="272"/>
                    </a:lnTo>
                    <a:lnTo>
                      <a:pt x="862" y="245"/>
                    </a:lnTo>
                    <a:lnTo>
                      <a:pt x="871" y="91"/>
                    </a:lnTo>
                    <a:lnTo>
                      <a:pt x="889" y="336"/>
                    </a:lnTo>
                    <a:lnTo>
                      <a:pt x="899" y="200"/>
                    </a:lnTo>
                    <a:lnTo>
                      <a:pt x="908" y="173"/>
                    </a:lnTo>
                    <a:lnTo>
                      <a:pt x="917" y="155"/>
                    </a:lnTo>
                    <a:lnTo>
                      <a:pt x="935" y="436"/>
                    </a:lnTo>
                    <a:lnTo>
                      <a:pt x="944" y="254"/>
                    </a:lnTo>
                    <a:lnTo>
                      <a:pt x="953" y="254"/>
                    </a:lnTo>
                    <a:lnTo>
                      <a:pt x="962" y="445"/>
                    </a:lnTo>
                    <a:lnTo>
                      <a:pt x="980" y="409"/>
                    </a:lnTo>
                    <a:lnTo>
                      <a:pt x="989" y="118"/>
                    </a:lnTo>
                    <a:lnTo>
                      <a:pt x="998" y="309"/>
                    </a:lnTo>
                    <a:lnTo>
                      <a:pt x="1007" y="227"/>
                    </a:lnTo>
                    <a:lnTo>
                      <a:pt x="1026" y="272"/>
                    </a:lnTo>
                    <a:lnTo>
                      <a:pt x="1035" y="390"/>
                    </a:lnTo>
                    <a:lnTo>
                      <a:pt x="1044" y="381"/>
                    </a:lnTo>
                    <a:lnTo>
                      <a:pt x="1053" y="218"/>
                    </a:lnTo>
                    <a:lnTo>
                      <a:pt x="1071" y="445"/>
                    </a:lnTo>
                    <a:lnTo>
                      <a:pt x="1080" y="155"/>
                    </a:lnTo>
                    <a:lnTo>
                      <a:pt x="1089" y="191"/>
                    </a:lnTo>
                    <a:lnTo>
                      <a:pt x="1098" y="436"/>
                    </a:lnTo>
                    <a:lnTo>
                      <a:pt x="1116" y="336"/>
                    </a:lnTo>
                    <a:lnTo>
                      <a:pt x="1125" y="499"/>
                    </a:lnTo>
                    <a:lnTo>
                      <a:pt x="1134" y="681"/>
                    </a:lnTo>
                    <a:lnTo>
                      <a:pt x="1143" y="109"/>
                    </a:lnTo>
                    <a:lnTo>
                      <a:pt x="1153" y="381"/>
                    </a:lnTo>
                    <a:lnTo>
                      <a:pt x="1171" y="227"/>
                    </a:lnTo>
                    <a:lnTo>
                      <a:pt x="1180" y="245"/>
                    </a:lnTo>
                    <a:lnTo>
                      <a:pt x="1189" y="291"/>
                    </a:lnTo>
                    <a:lnTo>
                      <a:pt x="1198" y="481"/>
                    </a:lnTo>
                    <a:lnTo>
                      <a:pt x="1216" y="472"/>
                    </a:lnTo>
                    <a:lnTo>
                      <a:pt x="1225" y="363"/>
                    </a:lnTo>
                    <a:lnTo>
                      <a:pt x="1234" y="517"/>
                    </a:lnTo>
                    <a:lnTo>
                      <a:pt x="1243" y="499"/>
                    </a:lnTo>
                    <a:lnTo>
                      <a:pt x="1261" y="0"/>
                    </a:lnTo>
                    <a:lnTo>
                      <a:pt x="1270" y="282"/>
                    </a:lnTo>
                    <a:lnTo>
                      <a:pt x="1280" y="536"/>
                    </a:lnTo>
                    <a:lnTo>
                      <a:pt x="1289" y="300"/>
                    </a:lnTo>
                    <a:lnTo>
                      <a:pt x="1307" y="517"/>
                    </a:lnTo>
                    <a:lnTo>
                      <a:pt x="1316" y="572"/>
                    </a:lnTo>
                    <a:lnTo>
                      <a:pt x="1325" y="345"/>
                    </a:lnTo>
                    <a:lnTo>
                      <a:pt x="1334" y="91"/>
                    </a:lnTo>
                    <a:lnTo>
                      <a:pt x="1352" y="263"/>
                    </a:lnTo>
                    <a:lnTo>
                      <a:pt x="1361" y="155"/>
                    </a:lnTo>
                    <a:lnTo>
                      <a:pt x="1370" y="545"/>
                    </a:lnTo>
                    <a:lnTo>
                      <a:pt x="1379" y="390"/>
                    </a:lnTo>
                    <a:lnTo>
                      <a:pt x="1397" y="345"/>
                    </a:lnTo>
                    <a:lnTo>
                      <a:pt x="1407" y="554"/>
                    </a:lnTo>
                    <a:lnTo>
                      <a:pt x="1416" y="581"/>
                    </a:lnTo>
                    <a:lnTo>
                      <a:pt x="1425" y="82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71" name="Freeform 39"/>
              <p:cNvSpPr>
                <a:spLocks noChangeAspect="1"/>
              </p:cNvSpPr>
              <p:nvPr/>
            </p:nvSpPr>
            <p:spPr bwMode="auto">
              <a:xfrm>
                <a:off x="2111" y="758"/>
                <a:ext cx="573" cy="721"/>
              </a:xfrm>
              <a:custGeom>
                <a:avLst/>
                <a:gdLst>
                  <a:gd name="T0" fmla="*/ 27 w 1433"/>
                  <a:gd name="T1" fmla="*/ 1089 h 1978"/>
                  <a:gd name="T2" fmla="*/ 54 w 1433"/>
                  <a:gd name="T3" fmla="*/ 1170 h 1978"/>
                  <a:gd name="T4" fmla="*/ 90 w 1433"/>
                  <a:gd name="T5" fmla="*/ 590 h 1978"/>
                  <a:gd name="T6" fmla="*/ 127 w 1433"/>
                  <a:gd name="T7" fmla="*/ 1261 h 1978"/>
                  <a:gd name="T8" fmla="*/ 163 w 1433"/>
                  <a:gd name="T9" fmla="*/ 1152 h 1978"/>
                  <a:gd name="T10" fmla="*/ 190 w 1433"/>
                  <a:gd name="T11" fmla="*/ 1080 h 1978"/>
                  <a:gd name="T12" fmla="*/ 226 w 1433"/>
                  <a:gd name="T13" fmla="*/ 771 h 1978"/>
                  <a:gd name="T14" fmla="*/ 263 w 1433"/>
                  <a:gd name="T15" fmla="*/ 971 h 1978"/>
                  <a:gd name="T16" fmla="*/ 290 w 1433"/>
                  <a:gd name="T17" fmla="*/ 1107 h 1978"/>
                  <a:gd name="T18" fmla="*/ 326 w 1433"/>
                  <a:gd name="T19" fmla="*/ 962 h 1978"/>
                  <a:gd name="T20" fmla="*/ 363 w 1433"/>
                  <a:gd name="T21" fmla="*/ 1316 h 1978"/>
                  <a:gd name="T22" fmla="*/ 399 w 1433"/>
                  <a:gd name="T23" fmla="*/ 935 h 1978"/>
                  <a:gd name="T24" fmla="*/ 426 w 1433"/>
                  <a:gd name="T25" fmla="*/ 780 h 1978"/>
                  <a:gd name="T26" fmla="*/ 462 w 1433"/>
                  <a:gd name="T27" fmla="*/ 907 h 1978"/>
                  <a:gd name="T28" fmla="*/ 499 w 1433"/>
                  <a:gd name="T29" fmla="*/ 1415 h 1978"/>
                  <a:gd name="T30" fmla="*/ 535 w 1433"/>
                  <a:gd name="T31" fmla="*/ 1252 h 1978"/>
                  <a:gd name="T32" fmla="*/ 562 w 1433"/>
                  <a:gd name="T33" fmla="*/ 1080 h 1978"/>
                  <a:gd name="T34" fmla="*/ 598 w 1433"/>
                  <a:gd name="T35" fmla="*/ 1089 h 1978"/>
                  <a:gd name="T36" fmla="*/ 635 w 1433"/>
                  <a:gd name="T37" fmla="*/ 263 h 1978"/>
                  <a:gd name="T38" fmla="*/ 662 w 1433"/>
                  <a:gd name="T39" fmla="*/ 608 h 1978"/>
                  <a:gd name="T40" fmla="*/ 698 w 1433"/>
                  <a:gd name="T41" fmla="*/ 835 h 1978"/>
                  <a:gd name="T42" fmla="*/ 734 w 1433"/>
                  <a:gd name="T43" fmla="*/ 281 h 1978"/>
                  <a:gd name="T44" fmla="*/ 771 w 1433"/>
                  <a:gd name="T45" fmla="*/ 1062 h 1978"/>
                  <a:gd name="T46" fmla="*/ 798 w 1433"/>
                  <a:gd name="T47" fmla="*/ 526 h 1978"/>
                  <a:gd name="T48" fmla="*/ 834 w 1433"/>
                  <a:gd name="T49" fmla="*/ 1152 h 1978"/>
                  <a:gd name="T50" fmla="*/ 871 w 1433"/>
                  <a:gd name="T51" fmla="*/ 916 h 1978"/>
                  <a:gd name="T52" fmla="*/ 898 w 1433"/>
                  <a:gd name="T53" fmla="*/ 771 h 1978"/>
                  <a:gd name="T54" fmla="*/ 934 w 1433"/>
                  <a:gd name="T55" fmla="*/ 1179 h 1978"/>
                  <a:gd name="T56" fmla="*/ 970 w 1433"/>
                  <a:gd name="T57" fmla="*/ 544 h 1978"/>
                  <a:gd name="T58" fmla="*/ 1007 w 1433"/>
                  <a:gd name="T59" fmla="*/ 590 h 1978"/>
                  <a:gd name="T60" fmla="*/ 1034 w 1433"/>
                  <a:gd name="T61" fmla="*/ 1216 h 1978"/>
                  <a:gd name="T62" fmla="*/ 1070 w 1433"/>
                  <a:gd name="T63" fmla="*/ 354 h 1978"/>
                  <a:gd name="T64" fmla="*/ 1106 w 1433"/>
                  <a:gd name="T65" fmla="*/ 1216 h 1978"/>
                  <a:gd name="T66" fmla="*/ 1134 w 1433"/>
                  <a:gd name="T67" fmla="*/ 708 h 1978"/>
                  <a:gd name="T68" fmla="*/ 1170 w 1433"/>
                  <a:gd name="T69" fmla="*/ 671 h 1978"/>
                  <a:gd name="T70" fmla="*/ 1206 w 1433"/>
                  <a:gd name="T71" fmla="*/ 0 h 1978"/>
                  <a:gd name="T72" fmla="*/ 1242 w 1433"/>
                  <a:gd name="T73" fmla="*/ 563 h 1978"/>
                  <a:gd name="T74" fmla="*/ 1270 w 1433"/>
                  <a:gd name="T75" fmla="*/ 735 h 1978"/>
                  <a:gd name="T76" fmla="*/ 1306 w 1433"/>
                  <a:gd name="T77" fmla="*/ 399 h 1978"/>
                  <a:gd name="T78" fmla="*/ 1342 w 1433"/>
                  <a:gd name="T79" fmla="*/ 898 h 1978"/>
                  <a:gd name="T80" fmla="*/ 1378 w 1433"/>
                  <a:gd name="T81" fmla="*/ 1978 h 1978"/>
                  <a:gd name="T82" fmla="*/ 1406 w 1433"/>
                  <a:gd name="T83" fmla="*/ 826 h 19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33" h="1978">
                    <a:moveTo>
                      <a:pt x="0" y="735"/>
                    </a:moveTo>
                    <a:lnTo>
                      <a:pt x="9" y="944"/>
                    </a:lnTo>
                    <a:lnTo>
                      <a:pt x="27" y="1089"/>
                    </a:lnTo>
                    <a:lnTo>
                      <a:pt x="36" y="762"/>
                    </a:lnTo>
                    <a:lnTo>
                      <a:pt x="45" y="889"/>
                    </a:lnTo>
                    <a:lnTo>
                      <a:pt x="54" y="1170"/>
                    </a:lnTo>
                    <a:lnTo>
                      <a:pt x="72" y="626"/>
                    </a:lnTo>
                    <a:lnTo>
                      <a:pt x="81" y="871"/>
                    </a:lnTo>
                    <a:lnTo>
                      <a:pt x="90" y="590"/>
                    </a:lnTo>
                    <a:lnTo>
                      <a:pt x="99" y="671"/>
                    </a:lnTo>
                    <a:lnTo>
                      <a:pt x="118" y="1107"/>
                    </a:lnTo>
                    <a:lnTo>
                      <a:pt x="127" y="1261"/>
                    </a:lnTo>
                    <a:lnTo>
                      <a:pt x="136" y="962"/>
                    </a:lnTo>
                    <a:lnTo>
                      <a:pt x="145" y="1025"/>
                    </a:lnTo>
                    <a:lnTo>
                      <a:pt x="163" y="1152"/>
                    </a:lnTo>
                    <a:lnTo>
                      <a:pt x="172" y="817"/>
                    </a:lnTo>
                    <a:lnTo>
                      <a:pt x="181" y="572"/>
                    </a:lnTo>
                    <a:lnTo>
                      <a:pt x="190" y="1080"/>
                    </a:lnTo>
                    <a:lnTo>
                      <a:pt x="208" y="1161"/>
                    </a:lnTo>
                    <a:lnTo>
                      <a:pt x="217" y="1007"/>
                    </a:lnTo>
                    <a:lnTo>
                      <a:pt x="226" y="771"/>
                    </a:lnTo>
                    <a:lnTo>
                      <a:pt x="236" y="1161"/>
                    </a:lnTo>
                    <a:lnTo>
                      <a:pt x="254" y="1261"/>
                    </a:lnTo>
                    <a:lnTo>
                      <a:pt x="263" y="971"/>
                    </a:lnTo>
                    <a:lnTo>
                      <a:pt x="272" y="962"/>
                    </a:lnTo>
                    <a:lnTo>
                      <a:pt x="281" y="817"/>
                    </a:lnTo>
                    <a:lnTo>
                      <a:pt x="290" y="1107"/>
                    </a:lnTo>
                    <a:lnTo>
                      <a:pt x="308" y="980"/>
                    </a:lnTo>
                    <a:lnTo>
                      <a:pt x="317" y="1062"/>
                    </a:lnTo>
                    <a:lnTo>
                      <a:pt x="326" y="962"/>
                    </a:lnTo>
                    <a:lnTo>
                      <a:pt x="335" y="517"/>
                    </a:lnTo>
                    <a:lnTo>
                      <a:pt x="353" y="1116"/>
                    </a:lnTo>
                    <a:lnTo>
                      <a:pt x="363" y="1316"/>
                    </a:lnTo>
                    <a:lnTo>
                      <a:pt x="372" y="808"/>
                    </a:lnTo>
                    <a:lnTo>
                      <a:pt x="381" y="1198"/>
                    </a:lnTo>
                    <a:lnTo>
                      <a:pt x="399" y="935"/>
                    </a:lnTo>
                    <a:lnTo>
                      <a:pt x="408" y="1125"/>
                    </a:lnTo>
                    <a:lnTo>
                      <a:pt x="417" y="789"/>
                    </a:lnTo>
                    <a:lnTo>
                      <a:pt x="426" y="780"/>
                    </a:lnTo>
                    <a:lnTo>
                      <a:pt x="444" y="998"/>
                    </a:lnTo>
                    <a:lnTo>
                      <a:pt x="453" y="1542"/>
                    </a:lnTo>
                    <a:lnTo>
                      <a:pt x="462" y="907"/>
                    </a:lnTo>
                    <a:lnTo>
                      <a:pt x="471" y="472"/>
                    </a:lnTo>
                    <a:lnTo>
                      <a:pt x="490" y="635"/>
                    </a:lnTo>
                    <a:lnTo>
                      <a:pt x="499" y="1415"/>
                    </a:lnTo>
                    <a:lnTo>
                      <a:pt x="508" y="971"/>
                    </a:lnTo>
                    <a:lnTo>
                      <a:pt x="517" y="1152"/>
                    </a:lnTo>
                    <a:lnTo>
                      <a:pt x="535" y="1252"/>
                    </a:lnTo>
                    <a:lnTo>
                      <a:pt x="544" y="1325"/>
                    </a:lnTo>
                    <a:lnTo>
                      <a:pt x="553" y="853"/>
                    </a:lnTo>
                    <a:lnTo>
                      <a:pt x="562" y="1080"/>
                    </a:lnTo>
                    <a:lnTo>
                      <a:pt x="571" y="925"/>
                    </a:lnTo>
                    <a:lnTo>
                      <a:pt x="589" y="1062"/>
                    </a:lnTo>
                    <a:lnTo>
                      <a:pt x="598" y="1089"/>
                    </a:lnTo>
                    <a:lnTo>
                      <a:pt x="607" y="826"/>
                    </a:lnTo>
                    <a:lnTo>
                      <a:pt x="617" y="708"/>
                    </a:lnTo>
                    <a:lnTo>
                      <a:pt x="635" y="263"/>
                    </a:lnTo>
                    <a:lnTo>
                      <a:pt x="644" y="1379"/>
                    </a:lnTo>
                    <a:lnTo>
                      <a:pt x="653" y="1279"/>
                    </a:lnTo>
                    <a:lnTo>
                      <a:pt x="662" y="608"/>
                    </a:lnTo>
                    <a:lnTo>
                      <a:pt x="680" y="1071"/>
                    </a:lnTo>
                    <a:lnTo>
                      <a:pt x="689" y="1397"/>
                    </a:lnTo>
                    <a:lnTo>
                      <a:pt x="698" y="835"/>
                    </a:lnTo>
                    <a:lnTo>
                      <a:pt x="707" y="427"/>
                    </a:lnTo>
                    <a:lnTo>
                      <a:pt x="725" y="708"/>
                    </a:lnTo>
                    <a:lnTo>
                      <a:pt x="734" y="281"/>
                    </a:lnTo>
                    <a:lnTo>
                      <a:pt x="744" y="771"/>
                    </a:lnTo>
                    <a:lnTo>
                      <a:pt x="753" y="309"/>
                    </a:lnTo>
                    <a:lnTo>
                      <a:pt x="771" y="1062"/>
                    </a:lnTo>
                    <a:lnTo>
                      <a:pt x="780" y="1334"/>
                    </a:lnTo>
                    <a:lnTo>
                      <a:pt x="789" y="1016"/>
                    </a:lnTo>
                    <a:lnTo>
                      <a:pt x="798" y="526"/>
                    </a:lnTo>
                    <a:lnTo>
                      <a:pt x="816" y="1334"/>
                    </a:lnTo>
                    <a:lnTo>
                      <a:pt x="825" y="717"/>
                    </a:lnTo>
                    <a:lnTo>
                      <a:pt x="834" y="1152"/>
                    </a:lnTo>
                    <a:lnTo>
                      <a:pt x="843" y="744"/>
                    </a:lnTo>
                    <a:lnTo>
                      <a:pt x="852" y="1334"/>
                    </a:lnTo>
                    <a:lnTo>
                      <a:pt x="871" y="916"/>
                    </a:lnTo>
                    <a:lnTo>
                      <a:pt x="880" y="1660"/>
                    </a:lnTo>
                    <a:lnTo>
                      <a:pt x="889" y="1125"/>
                    </a:lnTo>
                    <a:lnTo>
                      <a:pt x="898" y="771"/>
                    </a:lnTo>
                    <a:lnTo>
                      <a:pt x="916" y="1062"/>
                    </a:lnTo>
                    <a:lnTo>
                      <a:pt x="925" y="490"/>
                    </a:lnTo>
                    <a:lnTo>
                      <a:pt x="934" y="1179"/>
                    </a:lnTo>
                    <a:lnTo>
                      <a:pt x="943" y="1805"/>
                    </a:lnTo>
                    <a:lnTo>
                      <a:pt x="961" y="1397"/>
                    </a:lnTo>
                    <a:lnTo>
                      <a:pt x="970" y="544"/>
                    </a:lnTo>
                    <a:lnTo>
                      <a:pt x="979" y="989"/>
                    </a:lnTo>
                    <a:lnTo>
                      <a:pt x="988" y="798"/>
                    </a:lnTo>
                    <a:lnTo>
                      <a:pt x="1007" y="590"/>
                    </a:lnTo>
                    <a:lnTo>
                      <a:pt x="1016" y="1751"/>
                    </a:lnTo>
                    <a:lnTo>
                      <a:pt x="1025" y="1189"/>
                    </a:lnTo>
                    <a:lnTo>
                      <a:pt x="1034" y="1216"/>
                    </a:lnTo>
                    <a:lnTo>
                      <a:pt x="1052" y="1334"/>
                    </a:lnTo>
                    <a:lnTo>
                      <a:pt x="1061" y="1016"/>
                    </a:lnTo>
                    <a:lnTo>
                      <a:pt x="1070" y="354"/>
                    </a:lnTo>
                    <a:lnTo>
                      <a:pt x="1079" y="962"/>
                    </a:lnTo>
                    <a:lnTo>
                      <a:pt x="1097" y="463"/>
                    </a:lnTo>
                    <a:lnTo>
                      <a:pt x="1106" y="1216"/>
                    </a:lnTo>
                    <a:lnTo>
                      <a:pt x="1115" y="944"/>
                    </a:lnTo>
                    <a:lnTo>
                      <a:pt x="1125" y="1252"/>
                    </a:lnTo>
                    <a:lnTo>
                      <a:pt x="1134" y="708"/>
                    </a:lnTo>
                    <a:lnTo>
                      <a:pt x="1152" y="1043"/>
                    </a:lnTo>
                    <a:lnTo>
                      <a:pt x="1161" y="753"/>
                    </a:lnTo>
                    <a:lnTo>
                      <a:pt x="1170" y="671"/>
                    </a:lnTo>
                    <a:lnTo>
                      <a:pt x="1179" y="971"/>
                    </a:lnTo>
                    <a:lnTo>
                      <a:pt x="1197" y="581"/>
                    </a:lnTo>
                    <a:lnTo>
                      <a:pt x="1206" y="0"/>
                    </a:lnTo>
                    <a:lnTo>
                      <a:pt x="1215" y="726"/>
                    </a:lnTo>
                    <a:lnTo>
                      <a:pt x="1224" y="944"/>
                    </a:lnTo>
                    <a:lnTo>
                      <a:pt x="1242" y="563"/>
                    </a:lnTo>
                    <a:lnTo>
                      <a:pt x="1252" y="916"/>
                    </a:lnTo>
                    <a:lnTo>
                      <a:pt x="1261" y="1406"/>
                    </a:lnTo>
                    <a:lnTo>
                      <a:pt x="1270" y="735"/>
                    </a:lnTo>
                    <a:lnTo>
                      <a:pt x="1288" y="944"/>
                    </a:lnTo>
                    <a:lnTo>
                      <a:pt x="1297" y="1062"/>
                    </a:lnTo>
                    <a:lnTo>
                      <a:pt x="1306" y="399"/>
                    </a:lnTo>
                    <a:lnTo>
                      <a:pt x="1315" y="145"/>
                    </a:lnTo>
                    <a:lnTo>
                      <a:pt x="1333" y="1170"/>
                    </a:lnTo>
                    <a:lnTo>
                      <a:pt x="1342" y="898"/>
                    </a:lnTo>
                    <a:lnTo>
                      <a:pt x="1351" y="1288"/>
                    </a:lnTo>
                    <a:lnTo>
                      <a:pt x="1360" y="644"/>
                    </a:lnTo>
                    <a:lnTo>
                      <a:pt x="1378" y="1978"/>
                    </a:lnTo>
                    <a:lnTo>
                      <a:pt x="1388" y="508"/>
                    </a:lnTo>
                    <a:lnTo>
                      <a:pt x="1397" y="844"/>
                    </a:lnTo>
                    <a:lnTo>
                      <a:pt x="1406" y="826"/>
                    </a:lnTo>
                    <a:lnTo>
                      <a:pt x="1415" y="408"/>
                    </a:lnTo>
                    <a:lnTo>
                      <a:pt x="1433" y="1062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72" name="Freeform 40"/>
              <p:cNvSpPr>
                <a:spLocks noChangeAspect="1"/>
              </p:cNvSpPr>
              <p:nvPr/>
            </p:nvSpPr>
            <p:spPr bwMode="auto">
              <a:xfrm>
                <a:off x="2684" y="619"/>
                <a:ext cx="569" cy="964"/>
              </a:xfrm>
              <a:custGeom>
                <a:avLst/>
                <a:gdLst>
                  <a:gd name="T0" fmla="*/ 18 w 1424"/>
                  <a:gd name="T1" fmla="*/ 2150 h 3021"/>
                  <a:gd name="T2" fmla="*/ 54 w 1424"/>
                  <a:gd name="T3" fmla="*/ 1452 h 3021"/>
                  <a:gd name="T4" fmla="*/ 91 w 1424"/>
                  <a:gd name="T5" fmla="*/ 1089 h 3021"/>
                  <a:gd name="T6" fmla="*/ 118 w 1424"/>
                  <a:gd name="T7" fmla="*/ 1579 h 3021"/>
                  <a:gd name="T8" fmla="*/ 154 w 1424"/>
                  <a:gd name="T9" fmla="*/ 1706 h 3021"/>
                  <a:gd name="T10" fmla="*/ 190 w 1424"/>
                  <a:gd name="T11" fmla="*/ 1461 h 3021"/>
                  <a:gd name="T12" fmla="*/ 227 w 1424"/>
                  <a:gd name="T13" fmla="*/ 2032 h 3021"/>
                  <a:gd name="T14" fmla="*/ 254 w 1424"/>
                  <a:gd name="T15" fmla="*/ 1769 h 3021"/>
                  <a:gd name="T16" fmla="*/ 290 w 1424"/>
                  <a:gd name="T17" fmla="*/ 1052 h 3021"/>
                  <a:gd name="T18" fmla="*/ 326 w 1424"/>
                  <a:gd name="T19" fmla="*/ 1570 h 3021"/>
                  <a:gd name="T20" fmla="*/ 354 w 1424"/>
                  <a:gd name="T21" fmla="*/ 1325 h 3021"/>
                  <a:gd name="T22" fmla="*/ 390 w 1424"/>
                  <a:gd name="T23" fmla="*/ 1443 h 3021"/>
                  <a:gd name="T24" fmla="*/ 426 w 1424"/>
                  <a:gd name="T25" fmla="*/ 481 h 3021"/>
                  <a:gd name="T26" fmla="*/ 463 w 1424"/>
                  <a:gd name="T27" fmla="*/ 662 h 3021"/>
                  <a:gd name="T28" fmla="*/ 490 w 1424"/>
                  <a:gd name="T29" fmla="*/ 1252 h 3021"/>
                  <a:gd name="T30" fmla="*/ 526 w 1424"/>
                  <a:gd name="T31" fmla="*/ 1506 h 3021"/>
                  <a:gd name="T32" fmla="*/ 562 w 1424"/>
                  <a:gd name="T33" fmla="*/ 944 h 3021"/>
                  <a:gd name="T34" fmla="*/ 590 w 1424"/>
                  <a:gd name="T35" fmla="*/ 1960 h 3021"/>
                  <a:gd name="T36" fmla="*/ 626 w 1424"/>
                  <a:gd name="T37" fmla="*/ 1524 h 3021"/>
                  <a:gd name="T38" fmla="*/ 662 w 1424"/>
                  <a:gd name="T39" fmla="*/ 363 h 3021"/>
                  <a:gd name="T40" fmla="*/ 698 w 1424"/>
                  <a:gd name="T41" fmla="*/ 2504 h 3021"/>
                  <a:gd name="T42" fmla="*/ 726 w 1424"/>
                  <a:gd name="T43" fmla="*/ 1570 h 3021"/>
                  <a:gd name="T44" fmla="*/ 762 w 1424"/>
                  <a:gd name="T45" fmla="*/ 1987 h 3021"/>
                  <a:gd name="T46" fmla="*/ 798 w 1424"/>
                  <a:gd name="T47" fmla="*/ 1415 h 3021"/>
                  <a:gd name="T48" fmla="*/ 825 w 1424"/>
                  <a:gd name="T49" fmla="*/ 2586 h 3021"/>
                  <a:gd name="T50" fmla="*/ 862 w 1424"/>
                  <a:gd name="T51" fmla="*/ 1207 h 3021"/>
                  <a:gd name="T52" fmla="*/ 898 w 1424"/>
                  <a:gd name="T53" fmla="*/ 1969 h 3021"/>
                  <a:gd name="T54" fmla="*/ 934 w 1424"/>
                  <a:gd name="T55" fmla="*/ 1297 h 3021"/>
                  <a:gd name="T56" fmla="*/ 961 w 1424"/>
                  <a:gd name="T57" fmla="*/ 1969 h 3021"/>
                  <a:gd name="T58" fmla="*/ 998 w 1424"/>
                  <a:gd name="T59" fmla="*/ 1352 h 3021"/>
                  <a:gd name="T60" fmla="*/ 1034 w 1424"/>
                  <a:gd name="T61" fmla="*/ 1597 h 3021"/>
                  <a:gd name="T62" fmla="*/ 1070 w 1424"/>
                  <a:gd name="T63" fmla="*/ 789 h 3021"/>
                  <a:gd name="T64" fmla="*/ 1098 w 1424"/>
                  <a:gd name="T65" fmla="*/ 1887 h 3021"/>
                  <a:gd name="T66" fmla="*/ 1134 w 1424"/>
                  <a:gd name="T67" fmla="*/ 1551 h 3021"/>
                  <a:gd name="T68" fmla="*/ 1170 w 1424"/>
                  <a:gd name="T69" fmla="*/ 2840 h 3021"/>
                  <a:gd name="T70" fmla="*/ 1197 w 1424"/>
                  <a:gd name="T71" fmla="*/ 2014 h 3021"/>
                  <a:gd name="T72" fmla="*/ 1234 w 1424"/>
                  <a:gd name="T73" fmla="*/ 1842 h 3021"/>
                  <a:gd name="T74" fmla="*/ 1270 w 1424"/>
                  <a:gd name="T75" fmla="*/ 1524 h 3021"/>
                  <a:gd name="T76" fmla="*/ 1306 w 1424"/>
                  <a:gd name="T77" fmla="*/ 454 h 3021"/>
                  <a:gd name="T78" fmla="*/ 1333 w 1424"/>
                  <a:gd name="T79" fmla="*/ 2395 h 3021"/>
                  <a:gd name="T80" fmla="*/ 1370 w 1424"/>
                  <a:gd name="T81" fmla="*/ 1379 h 3021"/>
                  <a:gd name="T82" fmla="*/ 1406 w 1424"/>
                  <a:gd name="T83" fmla="*/ 1878 h 3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24" h="3021">
                    <a:moveTo>
                      <a:pt x="0" y="1697"/>
                    </a:moveTo>
                    <a:lnTo>
                      <a:pt x="9" y="1642"/>
                    </a:lnTo>
                    <a:lnTo>
                      <a:pt x="18" y="2150"/>
                    </a:lnTo>
                    <a:lnTo>
                      <a:pt x="27" y="2332"/>
                    </a:lnTo>
                    <a:lnTo>
                      <a:pt x="45" y="1896"/>
                    </a:lnTo>
                    <a:lnTo>
                      <a:pt x="54" y="1452"/>
                    </a:lnTo>
                    <a:lnTo>
                      <a:pt x="63" y="1824"/>
                    </a:lnTo>
                    <a:lnTo>
                      <a:pt x="72" y="2186"/>
                    </a:lnTo>
                    <a:lnTo>
                      <a:pt x="91" y="1089"/>
                    </a:lnTo>
                    <a:lnTo>
                      <a:pt x="100" y="1905"/>
                    </a:lnTo>
                    <a:lnTo>
                      <a:pt x="109" y="1588"/>
                    </a:lnTo>
                    <a:lnTo>
                      <a:pt x="118" y="1579"/>
                    </a:lnTo>
                    <a:lnTo>
                      <a:pt x="136" y="1697"/>
                    </a:lnTo>
                    <a:lnTo>
                      <a:pt x="145" y="1388"/>
                    </a:lnTo>
                    <a:lnTo>
                      <a:pt x="154" y="1706"/>
                    </a:lnTo>
                    <a:lnTo>
                      <a:pt x="163" y="2359"/>
                    </a:lnTo>
                    <a:lnTo>
                      <a:pt x="181" y="2068"/>
                    </a:lnTo>
                    <a:lnTo>
                      <a:pt x="190" y="1461"/>
                    </a:lnTo>
                    <a:lnTo>
                      <a:pt x="199" y="2177"/>
                    </a:lnTo>
                    <a:lnTo>
                      <a:pt x="209" y="1742"/>
                    </a:lnTo>
                    <a:lnTo>
                      <a:pt x="227" y="2032"/>
                    </a:lnTo>
                    <a:lnTo>
                      <a:pt x="236" y="2141"/>
                    </a:lnTo>
                    <a:lnTo>
                      <a:pt x="245" y="2068"/>
                    </a:lnTo>
                    <a:lnTo>
                      <a:pt x="254" y="1769"/>
                    </a:lnTo>
                    <a:lnTo>
                      <a:pt x="263" y="1497"/>
                    </a:lnTo>
                    <a:lnTo>
                      <a:pt x="281" y="1633"/>
                    </a:lnTo>
                    <a:lnTo>
                      <a:pt x="290" y="1052"/>
                    </a:lnTo>
                    <a:lnTo>
                      <a:pt x="299" y="1697"/>
                    </a:lnTo>
                    <a:lnTo>
                      <a:pt x="308" y="2332"/>
                    </a:lnTo>
                    <a:lnTo>
                      <a:pt x="326" y="1570"/>
                    </a:lnTo>
                    <a:lnTo>
                      <a:pt x="336" y="1542"/>
                    </a:lnTo>
                    <a:lnTo>
                      <a:pt x="345" y="1424"/>
                    </a:lnTo>
                    <a:lnTo>
                      <a:pt x="354" y="1325"/>
                    </a:lnTo>
                    <a:lnTo>
                      <a:pt x="372" y="935"/>
                    </a:lnTo>
                    <a:lnTo>
                      <a:pt x="381" y="1851"/>
                    </a:lnTo>
                    <a:lnTo>
                      <a:pt x="390" y="1443"/>
                    </a:lnTo>
                    <a:lnTo>
                      <a:pt x="399" y="1588"/>
                    </a:lnTo>
                    <a:lnTo>
                      <a:pt x="417" y="1878"/>
                    </a:lnTo>
                    <a:lnTo>
                      <a:pt x="426" y="481"/>
                    </a:lnTo>
                    <a:lnTo>
                      <a:pt x="435" y="1715"/>
                    </a:lnTo>
                    <a:lnTo>
                      <a:pt x="444" y="2304"/>
                    </a:lnTo>
                    <a:lnTo>
                      <a:pt x="463" y="662"/>
                    </a:lnTo>
                    <a:lnTo>
                      <a:pt x="472" y="1406"/>
                    </a:lnTo>
                    <a:lnTo>
                      <a:pt x="481" y="2159"/>
                    </a:lnTo>
                    <a:lnTo>
                      <a:pt x="490" y="1252"/>
                    </a:lnTo>
                    <a:lnTo>
                      <a:pt x="508" y="916"/>
                    </a:lnTo>
                    <a:lnTo>
                      <a:pt x="517" y="2050"/>
                    </a:lnTo>
                    <a:lnTo>
                      <a:pt x="526" y="1506"/>
                    </a:lnTo>
                    <a:lnTo>
                      <a:pt x="535" y="1651"/>
                    </a:lnTo>
                    <a:lnTo>
                      <a:pt x="544" y="2195"/>
                    </a:lnTo>
                    <a:lnTo>
                      <a:pt x="562" y="944"/>
                    </a:lnTo>
                    <a:lnTo>
                      <a:pt x="571" y="1588"/>
                    </a:lnTo>
                    <a:lnTo>
                      <a:pt x="580" y="1288"/>
                    </a:lnTo>
                    <a:lnTo>
                      <a:pt x="590" y="1960"/>
                    </a:lnTo>
                    <a:lnTo>
                      <a:pt x="608" y="1932"/>
                    </a:lnTo>
                    <a:lnTo>
                      <a:pt x="617" y="1406"/>
                    </a:lnTo>
                    <a:lnTo>
                      <a:pt x="626" y="1524"/>
                    </a:lnTo>
                    <a:lnTo>
                      <a:pt x="635" y="572"/>
                    </a:lnTo>
                    <a:lnTo>
                      <a:pt x="653" y="1733"/>
                    </a:lnTo>
                    <a:lnTo>
                      <a:pt x="662" y="363"/>
                    </a:lnTo>
                    <a:lnTo>
                      <a:pt x="671" y="744"/>
                    </a:lnTo>
                    <a:lnTo>
                      <a:pt x="680" y="2649"/>
                    </a:lnTo>
                    <a:lnTo>
                      <a:pt x="698" y="2504"/>
                    </a:lnTo>
                    <a:lnTo>
                      <a:pt x="707" y="1896"/>
                    </a:lnTo>
                    <a:lnTo>
                      <a:pt x="717" y="1678"/>
                    </a:lnTo>
                    <a:lnTo>
                      <a:pt x="726" y="1570"/>
                    </a:lnTo>
                    <a:lnTo>
                      <a:pt x="744" y="1107"/>
                    </a:lnTo>
                    <a:lnTo>
                      <a:pt x="753" y="1987"/>
                    </a:lnTo>
                    <a:lnTo>
                      <a:pt x="762" y="1987"/>
                    </a:lnTo>
                    <a:lnTo>
                      <a:pt x="771" y="1687"/>
                    </a:lnTo>
                    <a:lnTo>
                      <a:pt x="789" y="1588"/>
                    </a:lnTo>
                    <a:lnTo>
                      <a:pt x="798" y="1415"/>
                    </a:lnTo>
                    <a:lnTo>
                      <a:pt x="807" y="971"/>
                    </a:lnTo>
                    <a:lnTo>
                      <a:pt x="816" y="1225"/>
                    </a:lnTo>
                    <a:lnTo>
                      <a:pt x="825" y="2586"/>
                    </a:lnTo>
                    <a:lnTo>
                      <a:pt x="844" y="1179"/>
                    </a:lnTo>
                    <a:lnTo>
                      <a:pt x="853" y="1107"/>
                    </a:lnTo>
                    <a:lnTo>
                      <a:pt x="862" y="1207"/>
                    </a:lnTo>
                    <a:lnTo>
                      <a:pt x="871" y="817"/>
                    </a:lnTo>
                    <a:lnTo>
                      <a:pt x="889" y="1388"/>
                    </a:lnTo>
                    <a:lnTo>
                      <a:pt x="898" y="1969"/>
                    </a:lnTo>
                    <a:lnTo>
                      <a:pt x="907" y="1669"/>
                    </a:lnTo>
                    <a:lnTo>
                      <a:pt x="916" y="3021"/>
                    </a:lnTo>
                    <a:lnTo>
                      <a:pt x="934" y="1297"/>
                    </a:lnTo>
                    <a:lnTo>
                      <a:pt x="943" y="1506"/>
                    </a:lnTo>
                    <a:lnTo>
                      <a:pt x="952" y="1932"/>
                    </a:lnTo>
                    <a:lnTo>
                      <a:pt x="961" y="1969"/>
                    </a:lnTo>
                    <a:lnTo>
                      <a:pt x="980" y="2223"/>
                    </a:lnTo>
                    <a:lnTo>
                      <a:pt x="989" y="1606"/>
                    </a:lnTo>
                    <a:lnTo>
                      <a:pt x="998" y="1352"/>
                    </a:lnTo>
                    <a:lnTo>
                      <a:pt x="1007" y="1778"/>
                    </a:lnTo>
                    <a:lnTo>
                      <a:pt x="1025" y="1878"/>
                    </a:lnTo>
                    <a:lnTo>
                      <a:pt x="1034" y="1597"/>
                    </a:lnTo>
                    <a:lnTo>
                      <a:pt x="1043" y="1687"/>
                    </a:lnTo>
                    <a:lnTo>
                      <a:pt x="1052" y="2159"/>
                    </a:lnTo>
                    <a:lnTo>
                      <a:pt x="1070" y="789"/>
                    </a:lnTo>
                    <a:lnTo>
                      <a:pt x="1079" y="1306"/>
                    </a:lnTo>
                    <a:lnTo>
                      <a:pt x="1088" y="789"/>
                    </a:lnTo>
                    <a:lnTo>
                      <a:pt x="1098" y="1887"/>
                    </a:lnTo>
                    <a:lnTo>
                      <a:pt x="1107" y="2268"/>
                    </a:lnTo>
                    <a:lnTo>
                      <a:pt x="1125" y="1080"/>
                    </a:lnTo>
                    <a:lnTo>
                      <a:pt x="1134" y="1551"/>
                    </a:lnTo>
                    <a:lnTo>
                      <a:pt x="1143" y="2050"/>
                    </a:lnTo>
                    <a:lnTo>
                      <a:pt x="1152" y="1633"/>
                    </a:lnTo>
                    <a:lnTo>
                      <a:pt x="1170" y="2840"/>
                    </a:lnTo>
                    <a:lnTo>
                      <a:pt x="1179" y="898"/>
                    </a:lnTo>
                    <a:lnTo>
                      <a:pt x="1188" y="2195"/>
                    </a:lnTo>
                    <a:lnTo>
                      <a:pt x="1197" y="2014"/>
                    </a:lnTo>
                    <a:lnTo>
                      <a:pt x="1215" y="726"/>
                    </a:lnTo>
                    <a:lnTo>
                      <a:pt x="1225" y="2159"/>
                    </a:lnTo>
                    <a:lnTo>
                      <a:pt x="1234" y="1842"/>
                    </a:lnTo>
                    <a:lnTo>
                      <a:pt x="1243" y="1905"/>
                    </a:lnTo>
                    <a:lnTo>
                      <a:pt x="1261" y="544"/>
                    </a:lnTo>
                    <a:lnTo>
                      <a:pt x="1270" y="1524"/>
                    </a:lnTo>
                    <a:lnTo>
                      <a:pt x="1279" y="2277"/>
                    </a:lnTo>
                    <a:lnTo>
                      <a:pt x="1288" y="2304"/>
                    </a:lnTo>
                    <a:lnTo>
                      <a:pt x="1306" y="454"/>
                    </a:lnTo>
                    <a:lnTo>
                      <a:pt x="1315" y="318"/>
                    </a:lnTo>
                    <a:lnTo>
                      <a:pt x="1324" y="517"/>
                    </a:lnTo>
                    <a:lnTo>
                      <a:pt x="1333" y="2395"/>
                    </a:lnTo>
                    <a:lnTo>
                      <a:pt x="1352" y="1715"/>
                    </a:lnTo>
                    <a:lnTo>
                      <a:pt x="1361" y="1706"/>
                    </a:lnTo>
                    <a:lnTo>
                      <a:pt x="1370" y="1379"/>
                    </a:lnTo>
                    <a:lnTo>
                      <a:pt x="1379" y="1960"/>
                    </a:lnTo>
                    <a:lnTo>
                      <a:pt x="1388" y="2223"/>
                    </a:lnTo>
                    <a:lnTo>
                      <a:pt x="1406" y="1878"/>
                    </a:lnTo>
                    <a:lnTo>
                      <a:pt x="1415" y="862"/>
                    </a:lnTo>
                    <a:lnTo>
                      <a:pt x="1424" y="0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73" name="Freeform 41"/>
              <p:cNvSpPr>
                <a:spLocks noChangeAspect="1"/>
              </p:cNvSpPr>
              <p:nvPr/>
            </p:nvSpPr>
            <p:spPr bwMode="auto">
              <a:xfrm>
                <a:off x="3253" y="709"/>
                <a:ext cx="533" cy="762"/>
              </a:xfrm>
              <a:custGeom>
                <a:avLst/>
                <a:gdLst>
                  <a:gd name="T0" fmla="*/ 9 w 1334"/>
                  <a:gd name="T1" fmla="*/ 1424 h 3674"/>
                  <a:gd name="T2" fmla="*/ 36 w 1334"/>
                  <a:gd name="T3" fmla="*/ 1107 h 3674"/>
                  <a:gd name="T4" fmla="*/ 55 w 1334"/>
                  <a:gd name="T5" fmla="*/ 318 h 3674"/>
                  <a:gd name="T6" fmla="*/ 82 w 1334"/>
                  <a:gd name="T7" fmla="*/ 2413 h 3674"/>
                  <a:gd name="T8" fmla="*/ 100 w 1334"/>
                  <a:gd name="T9" fmla="*/ 662 h 3674"/>
                  <a:gd name="T10" fmla="*/ 127 w 1334"/>
                  <a:gd name="T11" fmla="*/ 1306 h 3674"/>
                  <a:gd name="T12" fmla="*/ 145 w 1334"/>
                  <a:gd name="T13" fmla="*/ 1424 h 3674"/>
                  <a:gd name="T14" fmla="*/ 172 w 1334"/>
                  <a:gd name="T15" fmla="*/ 2023 h 3674"/>
                  <a:gd name="T16" fmla="*/ 191 w 1334"/>
                  <a:gd name="T17" fmla="*/ 1706 h 3674"/>
                  <a:gd name="T18" fmla="*/ 218 w 1334"/>
                  <a:gd name="T19" fmla="*/ 1624 h 3674"/>
                  <a:gd name="T20" fmla="*/ 236 w 1334"/>
                  <a:gd name="T21" fmla="*/ 608 h 3674"/>
                  <a:gd name="T22" fmla="*/ 263 w 1334"/>
                  <a:gd name="T23" fmla="*/ 1960 h 3674"/>
                  <a:gd name="T24" fmla="*/ 281 w 1334"/>
                  <a:gd name="T25" fmla="*/ 989 h 3674"/>
                  <a:gd name="T26" fmla="*/ 309 w 1334"/>
                  <a:gd name="T27" fmla="*/ 1098 h 3674"/>
                  <a:gd name="T28" fmla="*/ 327 w 1334"/>
                  <a:gd name="T29" fmla="*/ 962 h 3674"/>
                  <a:gd name="T30" fmla="*/ 354 w 1334"/>
                  <a:gd name="T31" fmla="*/ 1125 h 3674"/>
                  <a:gd name="T32" fmla="*/ 372 w 1334"/>
                  <a:gd name="T33" fmla="*/ 463 h 3674"/>
                  <a:gd name="T34" fmla="*/ 399 w 1334"/>
                  <a:gd name="T35" fmla="*/ 2976 h 3674"/>
                  <a:gd name="T36" fmla="*/ 417 w 1334"/>
                  <a:gd name="T37" fmla="*/ 644 h 3674"/>
                  <a:gd name="T38" fmla="*/ 445 w 1334"/>
                  <a:gd name="T39" fmla="*/ 563 h 3674"/>
                  <a:gd name="T40" fmla="*/ 463 w 1334"/>
                  <a:gd name="T41" fmla="*/ 2250 h 3674"/>
                  <a:gd name="T42" fmla="*/ 490 w 1334"/>
                  <a:gd name="T43" fmla="*/ 254 h 3674"/>
                  <a:gd name="T44" fmla="*/ 508 w 1334"/>
                  <a:gd name="T45" fmla="*/ 1560 h 3674"/>
                  <a:gd name="T46" fmla="*/ 526 w 1334"/>
                  <a:gd name="T47" fmla="*/ 2731 h 3674"/>
                  <a:gd name="T48" fmla="*/ 553 w 1334"/>
                  <a:gd name="T49" fmla="*/ 2613 h 3674"/>
                  <a:gd name="T50" fmla="*/ 572 w 1334"/>
                  <a:gd name="T51" fmla="*/ 1733 h 3674"/>
                  <a:gd name="T52" fmla="*/ 599 w 1334"/>
                  <a:gd name="T53" fmla="*/ 1288 h 3674"/>
                  <a:gd name="T54" fmla="*/ 617 w 1334"/>
                  <a:gd name="T55" fmla="*/ 445 h 3674"/>
                  <a:gd name="T56" fmla="*/ 644 w 1334"/>
                  <a:gd name="T57" fmla="*/ 145 h 3674"/>
                  <a:gd name="T58" fmla="*/ 662 w 1334"/>
                  <a:gd name="T59" fmla="*/ 2177 h 3674"/>
                  <a:gd name="T60" fmla="*/ 690 w 1334"/>
                  <a:gd name="T61" fmla="*/ 1660 h 3674"/>
                  <a:gd name="T62" fmla="*/ 708 w 1334"/>
                  <a:gd name="T63" fmla="*/ 2322 h 3674"/>
                  <a:gd name="T64" fmla="*/ 735 w 1334"/>
                  <a:gd name="T65" fmla="*/ 2232 h 3674"/>
                  <a:gd name="T66" fmla="*/ 753 w 1334"/>
                  <a:gd name="T67" fmla="*/ 1724 h 3674"/>
                  <a:gd name="T68" fmla="*/ 780 w 1334"/>
                  <a:gd name="T69" fmla="*/ 1669 h 3674"/>
                  <a:gd name="T70" fmla="*/ 798 w 1334"/>
                  <a:gd name="T71" fmla="*/ 1978 h 3674"/>
                  <a:gd name="T72" fmla="*/ 826 w 1334"/>
                  <a:gd name="T73" fmla="*/ 1170 h 3674"/>
                  <a:gd name="T74" fmla="*/ 844 w 1334"/>
                  <a:gd name="T75" fmla="*/ 1397 h 3674"/>
                  <a:gd name="T76" fmla="*/ 871 w 1334"/>
                  <a:gd name="T77" fmla="*/ 1697 h 3674"/>
                  <a:gd name="T78" fmla="*/ 889 w 1334"/>
                  <a:gd name="T79" fmla="*/ 2295 h 3674"/>
                  <a:gd name="T80" fmla="*/ 916 w 1334"/>
                  <a:gd name="T81" fmla="*/ 1769 h 3674"/>
                  <a:gd name="T82" fmla="*/ 934 w 1334"/>
                  <a:gd name="T83" fmla="*/ 1869 h 3674"/>
                  <a:gd name="T84" fmla="*/ 962 w 1334"/>
                  <a:gd name="T85" fmla="*/ 1697 h 3674"/>
                  <a:gd name="T86" fmla="*/ 980 w 1334"/>
                  <a:gd name="T87" fmla="*/ 1043 h 3674"/>
                  <a:gd name="T88" fmla="*/ 1007 w 1334"/>
                  <a:gd name="T89" fmla="*/ 2123 h 3674"/>
                  <a:gd name="T90" fmla="*/ 1025 w 1334"/>
                  <a:gd name="T91" fmla="*/ 1896 h 3674"/>
                  <a:gd name="T92" fmla="*/ 1052 w 1334"/>
                  <a:gd name="T93" fmla="*/ 1533 h 3674"/>
                  <a:gd name="T94" fmla="*/ 1071 w 1334"/>
                  <a:gd name="T95" fmla="*/ 3674 h 3674"/>
                  <a:gd name="T96" fmla="*/ 1089 w 1334"/>
                  <a:gd name="T97" fmla="*/ 2422 h 3674"/>
                  <a:gd name="T98" fmla="*/ 1116 w 1334"/>
                  <a:gd name="T99" fmla="*/ 3611 h 3674"/>
                  <a:gd name="T100" fmla="*/ 1134 w 1334"/>
                  <a:gd name="T101" fmla="*/ 1533 h 3674"/>
                  <a:gd name="T102" fmla="*/ 1161 w 1334"/>
                  <a:gd name="T103" fmla="*/ 1751 h 3674"/>
                  <a:gd name="T104" fmla="*/ 1179 w 1334"/>
                  <a:gd name="T105" fmla="*/ 2540 h 3674"/>
                  <a:gd name="T106" fmla="*/ 1207 w 1334"/>
                  <a:gd name="T107" fmla="*/ 1261 h 3674"/>
                  <a:gd name="T108" fmla="*/ 1225 w 1334"/>
                  <a:gd name="T109" fmla="*/ 263 h 3674"/>
                  <a:gd name="T110" fmla="*/ 1252 w 1334"/>
                  <a:gd name="T111" fmla="*/ 3184 h 3674"/>
                  <a:gd name="T112" fmla="*/ 1270 w 1334"/>
                  <a:gd name="T113" fmla="*/ 2141 h 3674"/>
                  <a:gd name="T114" fmla="*/ 1297 w 1334"/>
                  <a:gd name="T115" fmla="*/ 1769 h 3674"/>
                  <a:gd name="T116" fmla="*/ 1315 w 1334"/>
                  <a:gd name="T117" fmla="*/ 2214 h 3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34" h="3674">
                    <a:moveTo>
                      <a:pt x="0" y="0"/>
                    </a:moveTo>
                    <a:lnTo>
                      <a:pt x="9" y="1424"/>
                    </a:lnTo>
                    <a:lnTo>
                      <a:pt x="27" y="1760"/>
                    </a:lnTo>
                    <a:lnTo>
                      <a:pt x="36" y="1107"/>
                    </a:lnTo>
                    <a:lnTo>
                      <a:pt x="45" y="1905"/>
                    </a:lnTo>
                    <a:lnTo>
                      <a:pt x="55" y="318"/>
                    </a:lnTo>
                    <a:lnTo>
                      <a:pt x="73" y="826"/>
                    </a:lnTo>
                    <a:lnTo>
                      <a:pt x="82" y="2413"/>
                    </a:lnTo>
                    <a:lnTo>
                      <a:pt x="91" y="2032"/>
                    </a:lnTo>
                    <a:lnTo>
                      <a:pt x="100" y="662"/>
                    </a:lnTo>
                    <a:lnTo>
                      <a:pt x="118" y="1316"/>
                    </a:lnTo>
                    <a:lnTo>
                      <a:pt x="127" y="1306"/>
                    </a:lnTo>
                    <a:lnTo>
                      <a:pt x="136" y="2749"/>
                    </a:lnTo>
                    <a:lnTo>
                      <a:pt x="145" y="1424"/>
                    </a:lnTo>
                    <a:lnTo>
                      <a:pt x="163" y="1107"/>
                    </a:lnTo>
                    <a:lnTo>
                      <a:pt x="172" y="2023"/>
                    </a:lnTo>
                    <a:lnTo>
                      <a:pt x="182" y="2277"/>
                    </a:lnTo>
                    <a:lnTo>
                      <a:pt x="191" y="1706"/>
                    </a:lnTo>
                    <a:lnTo>
                      <a:pt x="209" y="2313"/>
                    </a:lnTo>
                    <a:lnTo>
                      <a:pt x="218" y="1624"/>
                    </a:lnTo>
                    <a:lnTo>
                      <a:pt x="227" y="1379"/>
                    </a:lnTo>
                    <a:lnTo>
                      <a:pt x="236" y="608"/>
                    </a:lnTo>
                    <a:lnTo>
                      <a:pt x="245" y="1452"/>
                    </a:lnTo>
                    <a:lnTo>
                      <a:pt x="263" y="1960"/>
                    </a:lnTo>
                    <a:lnTo>
                      <a:pt x="272" y="417"/>
                    </a:lnTo>
                    <a:lnTo>
                      <a:pt x="281" y="989"/>
                    </a:lnTo>
                    <a:lnTo>
                      <a:pt x="290" y="1415"/>
                    </a:lnTo>
                    <a:lnTo>
                      <a:pt x="309" y="1098"/>
                    </a:lnTo>
                    <a:lnTo>
                      <a:pt x="318" y="1941"/>
                    </a:lnTo>
                    <a:lnTo>
                      <a:pt x="327" y="962"/>
                    </a:lnTo>
                    <a:lnTo>
                      <a:pt x="336" y="1388"/>
                    </a:lnTo>
                    <a:lnTo>
                      <a:pt x="354" y="1125"/>
                    </a:lnTo>
                    <a:lnTo>
                      <a:pt x="363" y="2332"/>
                    </a:lnTo>
                    <a:lnTo>
                      <a:pt x="372" y="463"/>
                    </a:lnTo>
                    <a:lnTo>
                      <a:pt x="381" y="1261"/>
                    </a:lnTo>
                    <a:lnTo>
                      <a:pt x="399" y="2976"/>
                    </a:lnTo>
                    <a:lnTo>
                      <a:pt x="408" y="1234"/>
                    </a:lnTo>
                    <a:lnTo>
                      <a:pt x="417" y="644"/>
                    </a:lnTo>
                    <a:lnTo>
                      <a:pt x="426" y="1107"/>
                    </a:lnTo>
                    <a:lnTo>
                      <a:pt x="445" y="563"/>
                    </a:lnTo>
                    <a:lnTo>
                      <a:pt x="454" y="608"/>
                    </a:lnTo>
                    <a:lnTo>
                      <a:pt x="463" y="2250"/>
                    </a:lnTo>
                    <a:lnTo>
                      <a:pt x="472" y="3284"/>
                    </a:lnTo>
                    <a:lnTo>
                      <a:pt x="490" y="254"/>
                    </a:lnTo>
                    <a:lnTo>
                      <a:pt x="499" y="1288"/>
                    </a:lnTo>
                    <a:lnTo>
                      <a:pt x="508" y="1560"/>
                    </a:lnTo>
                    <a:lnTo>
                      <a:pt x="517" y="1878"/>
                    </a:lnTo>
                    <a:lnTo>
                      <a:pt x="526" y="2731"/>
                    </a:lnTo>
                    <a:lnTo>
                      <a:pt x="544" y="1415"/>
                    </a:lnTo>
                    <a:lnTo>
                      <a:pt x="553" y="2613"/>
                    </a:lnTo>
                    <a:lnTo>
                      <a:pt x="563" y="2214"/>
                    </a:lnTo>
                    <a:lnTo>
                      <a:pt x="572" y="1733"/>
                    </a:lnTo>
                    <a:lnTo>
                      <a:pt x="590" y="1007"/>
                    </a:lnTo>
                    <a:lnTo>
                      <a:pt x="599" y="1288"/>
                    </a:lnTo>
                    <a:lnTo>
                      <a:pt x="608" y="2604"/>
                    </a:lnTo>
                    <a:lnTo>
                      <a:pt x="617" y="445"/>
                    </a:lnTo>
                    <a:lnTo>
                      <a:pt x="635" y="1551"/>
                    </a:lnTo>
                    <a:lnTo>
                      <a:pt x="644" y="145"/>
                    </a:lnTo>
                    <a:lnTo>
                      <a:pt x="653" y="2504"/>
                    </a:lnTo>
                    <a:lnTo>
                      <a:pt x="662" y="2177"/>
                    </a:lnTo>
                    <a:lnTo>
                      <a:pt x="680" y="2168"/>
                    </a:lnTo>
                    <a:lnTo>
                      <a:pt x="690" y="1660"/>
                    </a:lnTo>
                    <a:lnTo>
                      <a:pt x="699" y="2332"/>
                    </a:lnTo>
                    <a:lnTo>
                      <a:pt x="708" y="2322"/>
                    </a:lnTo>
                    <a:lnTo>
                      <a:pt x="726" y="3429"/>
                    </a:lnTo>
                    <a:lnTo>
                      <a:pt x="735" y="2232"/>
                    </a:lnTo>
                    <a:lnTo>
                      <a:pt x="744" y="1379"/>
                    </a:lnTo>
                    <a:lnTo>
                      <a:pt x="753" y="1724"/>
                    </a:lnTo>
                    <a:lnTo>
                      <a:pt x="771" y="1706"/>
                    </a:lnTo>
                    <a:lnTo>
                      <a:pt x="780" y="1669"/>
                    </a:lnTo>
                    <a:lnTo>
                      <a:pt x="789" y="1443"/>
                    </a:lnTo>
                    <a:lnTo>
                      <a:pt x="798" y="1978"/>
                    </a:lnTo>
                    <a:lnTo>
                      <a:pt x="807" y="2141"/>
                    </a:lnTo>
                    <a:lnTo>
                      <a:pt x="826" y="1170"/>
                    </a:lnTo>
                    <a:lnTo>
                      <a:pt x="835" y="1914"/>
                    </a:lnTo>
                    <a:lnTo>
                      <a:pt x="844" y="1397"/>
                    </a:lnTo>
                    <a:lnTo>
                      <a:pt x="853" y="2350"/>
                    </a:lnTo>
                    <a:lnTo>
                      <a:pt x="871" y="1697"/>
                    </a:lnTo>
                    <a:lnTo>
                      <a:pt x="880" y="980"/>
                    </a:lnTo>
                    <a:lnTo>
                      <a:pt x="889" y="2295"/>
                    </a:lnTo>
                    <a:lnTo>
                      <a:pt x="898" y="1470"/>
                    </a:lnTo>
                    <a:lnTo>
                      <a:pt x="916" y="1769"/>
                    </a:lnTo>
                    <a:lnTo>
                      <a:pt x="925" y="1642"/>
                    </a:lnTo>
                    <a:lnTo>
                      <a:pt x="934" y="1869"/>
                    </a:lnTo>
                    <a:lnTo>
                      <a:pt x="944" y="3266"/>
                    </a:lnTo>
                    <a:lnTo>
                      <a:pt x="962" y="1697"/>
                    </a:lnTo>
                    <a:lnTo>
                      <a:pt x="971" y="436"/>
                    </a:lnTo>
                    <a:lnTo>
                      <a:pt x="980" y="1043"/>
                    </a:lnTo>
                    <a:lnTo>
                      <a:pt x="989" y="1887"/>
                    </a:lnTo>
                    <a:lnTo>
                      <a:pt x="1007" y="2123"/>
                    </a:lnTo>
                    <a:lnTo>
                      <a:pt x="1016" y="1370"/>
                    </a:lnTo>
                    <a:lnTo>
                      <a:pt x="1025" y="1896"/>
                    </a:lnTo>
                    <a:lnTo>
                      <a:pt x="1034" y="2014"/>
                    </a:lnTo>
                    <a:lnTo>
                      <a:pt x="1052" y="1533"/>
                    </a:lnTo>
                    <a:lnTo>
                      <a:pt x="1061" y="535"/>
                    </a:lnTo>
                    <a:lnTo>
                      <a:pt x="1071" y="3674"/>
                    </a:lnTo>
                    <a:lnTo>
                      <a:pt x="1080" y="1089"/>
                    </a:lnTo>
                    <a:lnTo>
                      <a:pt x="1089" y="2422"/>
                    </a:lnTo>
                    <a:lnTo>
                      <a:pt x="1107" y="789"/>
                    </a:lnTo>
                    <a:lnTo>
                      <a:pt x="1116" y="3611"/>
                    </a:lnTo>
                    <a:lnTo>
                      <a:pt x="1125" y="1769"/>
                    </a:lnTo>
                    <a:lnTo>
                      <a:pt x="1134" y="1533"/>
                    </a:lnTo>
                    <a:lnTo>
                      <a:pt x="1152" y="1932"/>
                    </a:lnTo>
                    <a:lnTo>
                      <a:pt x="1161" y="1751"/>
                    </a:lnTo>
                    <a:lnTo>
                      <a:pt x="1170" y="2858"/>
                    </a:lnTo>
                    <a:lnTo>
                      <a:pt x="1179" y="2540"/>
                    </a:lnTo>
                    <a:lnTo>
                      <a:pt x="1198" y="2268"/>
                    </a:lnTo>
                    <a:lnTo>
                      <a:pt x="1207" y="1261"/>
                    </a:lnTo>
                    <a:lnTo>
                      <a:pt x="1216" y="2078"/>
                    </a:lnTo>
                    <a:lnTo>
                      <a:pt x="1225" y="263"/>
                    </a:lnTo>
                    <a:lnTo>
                      <a:pt x="1243" y="1461"/>
                    </a:lnTo>
                    <a:lnTo>
                      <a:pt x="1252" y="3184"/>
                    </a:lnTo>
                    <a:lnTo>
                      <a:pt x="1261" y="1969"/>
                    </a:lnTo>
                    <a:lnTo>
                      <a:pt x="1270" y="2141"/>
                    </a:lnTo>
                    <a:lnTo>
                      <a:pt x="1288" y="1488"/>
                    </a:lnTo>
                    <a:lnTo>
                      <a:pt x="1297" y="1769"/>
                    </a:lnTo>
                    <a:lnTo>
                      <a:pt x="1306" y="1824"/>
                    </a:lnTo>
                    <a:lnTo>
                      <a:pt x="1315" y="2214"/>
                    </a:lnTo>
                    <a:lnTo>
                      <a:pt x="1334" y="1633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74" name="Freeform 42"/>
              <p:cNvSpPr>
                <a:spLocks noChangeAspect="1"/>
              </p:cNvSpPr>
              <p:nvPr/>
            </p:nvSpPr>
            <p:spPr bwMode="auto">
              <a:xfrm>
                <a:off x="4377" y="821"/>
                <a:ext cx="569" cy="543"/>
              </a:xfrm>
              <a:custGeom>
                <a:avLst/>
                <a:gdLst>
                  <a:gd name="T0" fmla="*/ 18 w 1424"/>
                  <a:gd name="T1" fmla="*/ 2150 h 3021"/>
                  <a:gd name="T2" fmla="*/ 54 w 1424"/>
                  <a:gd name="T3" fmla="*/ 1452 h 3021"/>
                  <a:gd name="T4" fmla="*/ 91 w 1424"/>
                  <a:gd name="T5" fmla="*/ 1089 h 3021"/>
                  <a:gd name="T6" fmla="*/ 118 w 1424"/>
                  <a:gd name="T7" fmla="*/ 1579 h 3021"/>
                  <a:gd name="T8" fmla="*/ 154 w 1424"/>
                  <a:gd name="T9" fmla="*/ 1706 h 3021"/>
                  <a:gd name="T10" fmla="*/ 190 w 1424"/>
                  <a:gd name="T11" fmla="*/ 1461 h 3021"/>
                  <a:gd name="T12" fmla="*/ 227 w 1424"/>
                  <a:gd name="T13" fmla="*/ 2032 h 3021"/>
                  <a:gd name="T14" fmla="*/ 254 w 1424"/>
                  <a:gd name="T15" fmla="*/ 1769 h 3021"/>
                  <a:gd name="T16" fmla="*/ 290 w 1424"/>
                  <a:gd name="T17" fmla="*/ 1052 h 3021"/>
                  <a:gd name="T18" fmla="*/ 326 w 1424"/>
                  <a:gd name="T19" fmla="*/ 1570 h 3021"/>
                  <a:gd name="T20" fmla="*/ 354 w 1424"/>
                  <a:gd name="T21" fmla="*/ 1325 h 3021"/>
                  <a:gd name="T22" fmla="*/ 390 w 1424"/>
                  <a:gd name="T23" fmla="*/ 1443 h 3021"/>
                  <a:gd name="T24" fmla="*/ 426 w 1424"/>
                  <a:gd name="T25" fmla="*/ 481 h 3021"/>
                  <a:gd name="T26" fmla="*/ 463 w 1424"/>
                  <a:gd name="T27" fmla="*/ 662 h 3021"/>
                  <a:gd name="T28" fmla="*/ 490 w 1424"/>
                  <a:gd name="T29" fmla="*/ 1252 h 3021"/>
                  <a:gd name="T30" fmla="*/ 526 w 1424"/>
                  <a:gd name="T31" fmla="*/ 1506 h 3021"/>
                  <a:gd name="T32" fmla="*/ 562 w 1424"/>
                  <a:gd name="T33" fmla="*/ 944 h 3021"/>
                  <a:gd name="T34" fmla="*/ 590 w 1424"/>
                  <a:gd name="T35" fmla="*/ 1960 h 3021"/>
                  <a:gd name="T36" fmla="*/ 626 w 1424"/>
                  <a:gd name="T37" fmla="*/ 1524 h 3021"/>
                  <a:gd name="T38" fmla="*/ 662 w 1424"/>
                  <a:gd name="T39" fmla="*/ 363 h 3021"/>
                  <a:gd name="T40" fmla="*/ 698 w 1424"/>
                  <a:gd name="T41" fmla="*/ 2504 h 3021"/>
                  <a:gd name="T42" fmla="*/ 726 w 1424"/>
                  <a:gd name="T43" fmla="*/ 1570 h 3021"/>
                  <a:gd name="T44" fmla="*/ 762 w 1424"/>
                  <a:gd name="T45" fmla="*/ 1987 h 3021"/>
                  <a:gd name="T46" fmla="*/ 798 w 1424"/>
                  <a:gd name="T47" fmla="*/ 1415 h 3021"/>
                  <a:gd name="T48" fmla="*/ 825 w 1424"/>
                  <a:gd name="T49" fmla="*/ 2586 h 3021"/>
                  <a:gd name="T50" fmla="*/ 862 w 1424"/>
                  <a:gd name="T51" fmla="*/ 1207 h 3021"/>
                  <a:gd name="T52" fmla="*/ 898 w 1424"/>
                  <a:gd name="T53" fmla="*/ 1969 h 3021"/>
                  <a:gd name="T54" fmla="*/ 934 w 1424"/>
                  <a:gd name="T55" fmla="*/ 1297 h 3021"/>
                  <a:gd name="T56" fmla="*/ 961 w 1424"/>
                  <a:gd name="T57" fmla="*/ 1969 h 3021"/>
                  <a:gd name="T58" fmla="*/ 998 w 1424"/>
                  <a:gd name="T59" fmla="*/ 1352 h 3021"/>
                  <a:gd name="T60" fmla="*/ 1034 w 1424"/>
                  <a:gd name="T61" fmla="*/ 1597 h 3021"/>
                  <a:gd name="T62" fmla="*/ 1070 w 1424"/>
                  <a:gd name="T63" fmla="*/ 789 h 3021"/>
                  <a:gd name="T64" fmla="*/ 1098 w 1424"/>
                  <a:gd name="T65" fmla="*/ 1887 h 3021"/>
                  <a:gd name="T66" fmla="*/ 1134 w 1424"/>
                  <a:gd name="T67" fmla="*/ 1551 h 3021"/>
                  <a:gd name="T68" fmla="*/ 1170 w 1424"/>
                  <a:gd name="T69" fmla="*/ 2840 h 3021"/>
                  <a:gd name="T70" fmla="*/ 1197 w 1424"/>
                  <a:gd name="T71" fmla="*/ 2014 h 3021"/>
                  <a:gd name="T72" fmla="*/ 1234 w 1424"/>
                  <a:gd name="T73" fmla="*/ 1842 h 3021"/>
                  <a:gd name="T74" fmla="*/ 1270 w 1424"/>
                  <a:gd name="T75" fmla="*/ 1524 h 3021"/>
                  <a:gd name="T76" fmla="*/ 1306 w 1424"/>
                  <a:gd name="T77" fmla="*/ 454 h 3021"/>
                  <a:gd name="T78" fmla="*/ 1333 w 1424"/>
                  <a:gd name="T79" fmla="*/ 2395 h 3021"/>
                  <a:gd name="T80" fmla="*/ 1370 w 1424"/>
                  <a:gd name="T81" fmla="*/ 1379 h 3021"/>
                  <a:gd name="T82" fmla="*/ 1406 w 1424"/>
                  <a:gd name="T83" fmla="*/ 1878 h 3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24" h="3021">
                    <a:moveTo>
                      <a:pt x="0" y="1697"/>
                    </a:moveTo>
                    <a:lnTo>
                      <a:pt x="9" y="1642"/>
                    </a:lnTo>
                    <a:lnTo>
                      <a:pt x="18" y="2150"/>
                    </a:lnTo>
                    <a:lnTo>
                      <a:pt x="27" y="2332"/>
                    </a:lnTo>
                    <a:lnTo>
                      <a:pt x="45" y="1896"/>
                    </a:lnTo>
                    <a:lnTo>
                      <a:pt x="54" y="1452"/>
                    </a:lnTo>
                    <a:lnTo>
                      <a:pt x="63" y="1824"/>
                    </a:lnTo>
                    <a:lnTo>
                      <a:pt x="72" y="2186"/>
                    </a:lnTo>
                    <a:lnTo>
                      <a:pt x="91" y="1089"/>
                    </a:lnTo>
                    <a:lnTo>
                      <a:pt x="100" y="1905"/>
                    </a:lnTo>
                    <a:lnTo>
                      <a:pt x="109" y="1588"/>
                    </a:lnTo>
                    <a:lnTo>
                      <a:pt x="118" y="1579"/>
                    </a:lnTo>
                    <a:lnTo>
                      <a:pt x="136" y="1697"/>
                    </a:lnTo>
                    <a:lnTo>
                      <a:pt x="145" y="1388"/>
                    </a:lnTo>
                    <a:lnTo>
                      <a:pt x="154" y="1706"/>
                    </a:lnTo>
                    <a:lnTo>
                      <a:pt x="163" y="2359"/>
                    </a:lnTo>
                    <a:lnTo>
                      <a:pt x="181" y="2068"/>
                    </a:lnTo>
                    <a:lnTo>
                      <a:pt x="190" y="1461"/>
                    </a:lnTo>
                    <a:lnTo>
                      <a:pt x="199" y="2177"/>
                    </a:lnTo>
                    <a:lnTo>
                      <a:pt x="209" y="1742"/>
                    </a:lnTo>
                    <a:lnTo>
                      <a:pt x="227" y="2032"/>
                    </a:lnTo>
                    <a:lnTo>
                      <a:pt x="236" y="2141"/>
                    </a:lnTo>
                    <a:lnTo>
                      <a:pt x="245" y="2068"/>
                    </a:lnTo>
                    <a:lnTo>
                      <a:pt x="254" y="1769"/>
                    </a:lnTo>
                    <a:lnTo>
                      <a:pt x="263" y="1497"/>
                    </a:lnTo>
                    <a:lnTo>
                      <a:pt x="281" y="1633"/>
                    </a:lnTo>
                    <a:lnTo>
                      <a:pt x="290" y="1052"/>
                    </a:lnTo>
                    <a:lnTo>
                      <a:pt x="299" y="1697"/>
                    </a:lnTo>
                    <a:lnTo>
                      <a:pt x="308" y="2332"/>
                    </a:lnTo>
                    <a:lnTo>
                      <a:pt x="326" y="1570"/>
                    </a:lnTo>
                    <a:lnTo>
                      <a:pt x="336" y="1542"/>
                    </a:lnTo>
                    <a:lnTo>
                      <a:pt x="345" y="1424"/>
                    </a:lnTo>
                    <a:lnTo>
                      <a:pt x="354" y="1325"/>
                    </a:lnTo>
                    <a:lnTo>
                      <a:pt x="372" y="935"/>
                    </a:lnTo>
                    <a:lnTo>
                      <a:pt x="381" y="1851"/>
                    </a:lnTo>
                    <a:lnTo>
                      <a:pt x="390" y="1443"/>
                    </a:lnTo>
                    <a:lnTo>
                      <a:pt x="399" y="1588"/>
                    </a:lnTo>
                    <a:lnTo>
                      <a:pt x="417" y="1878"/>
                    </a:lnTo>
                    <a:lnTo>
                      <a:pt x="426" y="481"/>
                    </a:lnTo>
                    <a:lnTo>
                      <a:pt x="435" y="1715"/>
                    </a:lnTo>
                    <a:lnTo>
                      <a:pt x="444" y="2304"/>
                    </a:lnTo>
                    <a:lnTo>
                      <a:pt x="463" y="662"/>
                    </a:lnTo>
                    <a:lnTo>
                      <a:pt x="472" y="1406"/>
                    </a:lnTo>
                    <a:lnTo>
                      <a:pt x="481" y="2159"/>
                    </a:lnTo>
                    <a:lnTo>
                      <a:pt x="490" y="1252"/>
                    </a:lnTo>
                    <a:lnTo>
                      <a:pt x="508" y="916"/>
                    </a:lnTo>
                    <a:lnTo>
                      <a:pt x="517" y="2050"/>
                    </a:lnTo>
                    <a:lnTo>
                      <a:pt x="526" y="1506"/>
                    </a:lnTo>
                    <a:lnTo>
                      <a:pt x="535" y="1651"/>
                    </a:lnTo>
                    <a:lnTo>
                      <a:pt x="544" y="2195"/>
                    </a:lnTo>
                    <a:lnTo>
                      <a:pt x="562" y="944"/>
                    </a:lnTo>
                    <a:lnTo>
                      <a:pt x="571" y="1588"/>
                    </a:lnTo>
                    <a:lnTo>
                      <a:pt x="580" y="1288"/>
                    </a:lnTo>
                    <a:lnTo>
                      <a:pt x="590" y="1960"/>
                    </a:lnTo>
                    <a:lnTo>
                      <a:pt x="608" y="1932"/>
                    </a:lnTo>
                    <a:lnTo>
                      <a:pt x="617" y="1406"/>
                    </a:lnTo>
                    <a:lnTo>
                      <a:pt x="626" y="1524"/>
                    </a:lnTo>
                    <a:lnTo>
                      <a:pt x="635" y="572"/>
                    </a:lnTo>
                    <a:lnTo>
                      <a:pt x="653" y="1733"/>
                    </a:lnTo>
                    <a:lnTo>
                      <a:pt x="662" y="363"/>
                    </a:lnTo>
                    <a:lnTo>
                      <a:pt x="671" y="744"/>
                    </a:lnTo>
                    <a:lnTo>
                      <a:pt x="680" y="2649"/>
                    </a:lnTo>
                    <a:lnTo>
                      <a:pt x="698" y="2504"/>
                    </a:lnTo>
                    <a:lnTo>
                      <a:pt x="707" y="1896"/>
                    </a:lnTo>
                    <a:lnTo>
                      <a:pt x="717" y="1678"/>
                    </a:lnTo>
                    <a:lnTo>
                      <a:pt x="726" y="1570"/>
                    </a:lnTo>
                    <a:lnTo>
                      <a:pt x="744" y="1107"/>
                    </a:lnTo>
                    <a:lnTo>
                      <a:pt x="753" y="1987"/>
                    </a:lnTo>
                    <a:lnTo>
                      <a:pt x="762" y="1987"/>
                    </a:lnTo>
                    <a:lnTo>
                      <a:pt x="771" y="1687"/>
                    </a:lnTo>
                    <a:lnTo>
                      <a:pt x="789" y="1588"/>
                    </a:lnTo>
                    <a:lnTo>
                      <a:pt x="798" y="1415"/>
                    </a:lnTo>
                    <a:lnTo>
                      <a:pt x="807" y="971"/>
                    </a:lnTo>
                    <a:lnTo>
                      <a:pt x="816" y="1225"/>
                    </a:lnTo>
                    <a:lnTo>
                      <a:pt x="825" y="2586"/>
                    </a:lnTo>
                    <a:lnTo>
                      <a:pt x="844" y="1179"/>
                    </a:lnTo>
                    <a:lnTo>
                      <a:pt x="853" y="1107"/>
                    </a:lnTo>
                    <a:lnTo>
                      <a:pt x="862" y="1207"/>
                    </a:lnTo>
                    <a:lnTo>
                      <a:pt x="871" y="817"/>
                    </a:lnTo>
                    <a:lnTo>
                      <a:pt x="889" y="1388"/>
                    </a:lnTo>
                    <a:lnTo>
                      <a:pt x="898" y="1969"/>
                    </a:lnTo>
                    <a:lnTo>
                      <a:pt x="907" y="1669"/>
                    </a:lnTo>
                    <a:lnTo>
                      <a:pt x="916" y="3021"/>
                    </a:lnTo>
                    <a:lnTo>
                      <a:pt x="934" y="1297"/>
                    </a:lnTo>
                    <a:lnTo>
                      <a:pt x="943" y="1506"/>
                    </a:lnTo>
                    <a:lnTo>
                      <a:pt x="952" y="1932"/>
                    </a:lnTo>
                    <a:lnTo>
                      <a:pt x="961" y="1969"/>
                    </a:lnTo>
                    <a:lnTo>
                      <a:pt x="980" y="2223"/>
                    </a:lnTo>
                    <a:lnTo>
                      <a:pt x="989" y="1606"/>
                    </a:lnTo>
                    <a:lnTo>
                      <a:pt x="998" y="1352"/>
                    </a:lnTo>
                    <a:lnTo>
                      <a:pt x="1007" y="1778"/>
                    </a:lnTo>
                    <a:lnTo>
                      <a:pt x="1025" y="1878"/>
                    </a:lnTo>
                    <a:lnTo>
                      <a:pt x="1034" y="1597"/>
                    </a:lnTo>
                    <a:lnTo>
                      <a:pt x="1043" y="1687"/>
                    </a:lnTo>
                    <a:lnTo>
                      <a:pt x="1052" y="2159"/>
                    </a:lnTo>
                    <a:lnTo>
                      <a:pt x="1070" y="789"/>
                    </a:lnTo>
                    <a:lnTo>
                      <a:pt x="1079" y="1306"/>
                    </a:lnTo>
                    <a:lnTo>
                      <a:pt x="1088" y="789"/>
                    </a:lnTo>
                    <a:lnTo>
                      <a:pt x="1098" y="1887"/>
                    </a:lnTo>
                    <a:lnTo>
                      <a:pt x="1107" y="2268"/>
                    </a:lnTo>
                    <a:lnTo>
                      <a:pt x="1125" y="1080"/>
                    </a:lnTo>
                    <a:lnTo>
                      <a:pt x="1134" y="1551"/>
                    </a:lnTo>
                    <a:lnTo>
                      <a:pt x="1143" y="2050"/>
                    </a:lnTo>
                    <a:lnTo>
                      <a:pt x="1152" y="1633"/>
                    </a:lnTo>
                    <a:lnTo>
                      <a:pt x="1170" y="2840"/>
                    </a:lnTo>
                    <a:lnTo>
                      <a:pt x="1179" y="898"/>
                    </a:lnTo>
                    <a:lnTo>
                      <a:pt x="1188" y="2195"/>
                    </a:lnTo>
                    <a:lnTo>
                      <a:pt x="1197" y="2014"/>
                    </a:lnTo>
                    <a:lnTo>
                      <a:pt x="1215" y="726"/>
                    </a:lnTo>
                    <a:lnTo>
                      <a:pt x="1225" y="2159"/>
                    </a:lnTo>
                    <a:lnTo>
                      <a:pt x="1234" y="1842"/>
                    </a:lnTo>
                    <a:lnTo>
                      <a:pt x="1243" y="1905"/>
                    </a:lnTo>
                    <a:lnTo>
                      <a:pt x="1261" y="544"/>
                    </a:lnTo>
                    <a:lnTo>
                      <a:pt x="1270" y="1524"/>
                    </a:lnTo>
                    <a:lnTo>
                      <a:pt x="1279" y="2277"/>
                    </a:lnTo>
                    <a:lnTo>
                      <a:pt x="1288" y="2304"/>
                    </a:lnTo>
                    <a:lnTo>
                      <a:pt x="1306" y="454"/>
                    </a:lnTo>
                    <a:lnTo>
                      <a:pt x="1315" y="318"/>
                    </a:lnTo>
                    <a:lnTo>
                      <a:pt x="1324" y="517"/>
                    </a:lnTo>
                    <a:lnTo>
                      <a:pt x="1333" y="2395"/>
                    </a:lnTo>
                    <a:lnTo>
                      <a:pt x="1352" y="1715"/>
                    </a:lnTo>
                    <a:lnTo>
                      <a:pt x="1361" y="1706"/>
                    </a:lnTo>
                    <a:lnTo>
                      <a:pt x="1370" y="1379"/>
                    </a:lnTo>
                    <a:lnTo>
                      <a:pt x="1379" y="1960"/>
                    </a:lnTo>
                    <a:lnTo>
                      <a:pt x="1388" y="2223"/>
                    </a:lnTo>
                    <a:lnTo>
                      <a:pt x="1406" y="1878"/>
                    </a:lnTo>
                    <a:lnTo>
                      <a:pt x="1415" y="862"/>
                    </a:lnTo>
                    <a:lnTo>
                      <a:pt x="1424" y="0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75" name="Freeform 43"/>
              <p:cNvSpPr>
                <a:spLocks noChangeAspect="1"/>
              </p:cNvSpPr>
              <p:nvPr/>
            </p:nvSpPr>
            <p:spPr bwMode="auto">
              <a:xfrm>
                <a:off x="3787" y="857"/>
                <a:ext cx="573" cy="509"/>
              </a:xfrm>
              <a:custGeom>
                <a:avLst/>
                <a:gdLst>
                  <a:gd name="T0" fmla="*/ 27 w 1433"/>
                  <a:gd name="T1" fmla="*/ 1089 h 1978"/>
                  <a:gd name="T2" fmla="*/ 54 w 1433"/>
                  <a:gd name="T3" fmla="*/ 1170 h 1978"/>
                  <a:gd name="T4" fmla="*/ 90 w 1433"/>
                  <a:gd name="T5" fmla="*/ 590 h 1978"/>
                  <a:gd name="T6" fmla="*/ 127 w 1433"/>
                  <a:gd name="T7" fmla="*/ 1261 h 1978"/>
                  <a:gd name="T8" fmla="*/ 163 w 1433"/>
                  <a:gd name="T9" fmla="*/ 1152 h 1978"/>
                  <a:gd name="T10" fmla="*/ 190 w 1433"/>
                  <a:gd name="T11" fmla="*/ 1080 h 1978"/>
                  <a:gd name="T12" fmla="*/ 226 w 1433"/>
                  <a:gd name="T13" fmla="*/ 771 h 1978"/>
                  <a:gd name="T14" fmla="*/ 263 w 1433"/>
                  <a:gd name="T15" fmla="*/ 971 h 1978"/>
                  <a:gd name="T16" fmla="*/ 290 w 1433"/>
                  <a:gd name="T17" fmla="*/ 1107 h 1978"/>
                  <a:gd name="T18" fmla="*/ 326 w 1433"/>
                  <a:gd name="T19" fmla="*/ 962 h 1978"/>
                  <a:gd name="T20" fmla="*/ 363 w 1433"/>
                  <a:gd name="T21" fmla="*/ 1316 h 1978"/>
                  <a:gd name="T22" fmla="*/ 399 w 1433"/>
                  <a:gd name="T23" fmla="*/ 935 h 1978"/>
                  <a:gd name="T24" fmla="*/ 426 w 1433"/>
                  <a:gd name="T25" fmla="*/ 780 h 1978"/>
                  <a:gd name="T26" fmla="*/ 462 w 1433"/>
                  <a:gd name="T27" fmla="*/ 907 h 1978"/>
                  <a:gd name="T28" fmla="*/ 499 w 1433"/>
                  <a:gd name="T29" fmla="*/ 1415 h 1978"/>
                  <a:gd name="T30" fmla="*/ 535 w 1433"/>
                  <a:gd name="T31" fmla="*/ 1252 h 1978"/>
                  <a:gd name="T32" fmla="*/ 562 w 1433"/>
                  <a:gd name="T33" fmla="*/ 1080 h 1978"/>
                  <a:gd name="T34" fmla="*/ 598 w 1433"/>
                  <a:gd name="T35" fmla="*/ 1089 h 1978"/>
                  <a:gd name="T36" fmla="*/ 635 w 1433"/>
                  <a:gd name="T37" fmla="*/ 263 h 1978"/>
                  <a:gd name="T38" fmla="*/ 662 w 1433"/>
                  <a:gd name="T39" fmla="*/ 608 h 1978"/>
                  <a:gd name="T40" fmla="*/ 698 w 1433"/>
                  <a:gd name="T41" fmla="*/ 835 h 1978"/>
                  <a:gd name="T42" fmla="*/ 734 w 1433"/>
                  <a:gd name="T43" fmla="*/ 281 h 1978"/>
                  <a:gd name="T44" fmla="*/ 771 w 1433"/>
                  <a:gd name="T45" fmla="*/ 1062 h 1978"/>
                  <a:gd name="T46" fmla="*/ 798 w 1433"/>
                  <a:gd name="T47" fmla="*/ 526 h 1978"/>
                  <a:gd name="T48" fmla="*/ 834 w 1433"/>
                  <a:gd name="T49" fmla="*/ 1152 h 1978"/>
                  <a:gd name="T50" fmla="*/ 871 w 1433"/>
                  <a:gd name="T51" fmla="*/ 916 h 1978"/>
                  <a:gd name="T52" fmla="*/ 898 w 1433"/>
                  <a:gd name="T53" fmla="*/ 771 h 1978"/>
                  <a:gd name="T54" fmla="*/ 934 w 1433"/>
                  <a:gd name="T55" fmla="*/ 1179 h 1978"/>
                  <a:gd name="T56" fmla="*/ 970 w 1433"/>
                  <a:gd name="T57" fmla="*/ 544 h 1978"/>
                  <a:gd name="T58" fmla="*/ 1007 w 1433"/>
                  <a:gd name="T59" fmla="*/ 590 h 1978"/>
                  <a:gd name="T60" fmla="*/ 1034 w 1433"/>
                  <a:gd name="T61" fmla="*/ 1216 h 1978"/>
                  <a:gd name="T62" fmla="*/ 1070 w 1433"/>
                  <a:gd name="T63" fmla="*/ 354 h 1978"/>
                  <a:gd name="T64" fmla="*/ 1106 w 1433"/>
                  <a:gd name="T65" fmla="*/ 1216 h 1978"/>
                  <a:gd name="T66" fmla="*/ 1134 w 1433"/>
                  <a:gd name="T67" fmla="*/ 708 h 1978"/>
                  <a:gd name="T68" fmla="*/ 1170 w 1433"/>
                  <a:gd name="T69" fmla="*/ 671 h 1978"/>
                  <a:gd name="T70" fmla="*/ 1206 w 1433"/>
                  <a:gd name="T71" fmla="*/ 0 h 1978"/>
                  <a:gd name="T72" fmla="*/ 1242 w 1433"/>
                  <a:gd name="T73" fmla="*/ 563 h 1978"/>
                  <a:gd name="T74" fmla="*/ 1270 w 1433"/>
                  <a:gd name="T75" fmla="*/ 735 h 1978"/>
                  <a:gd name="T76" fmla="*/ 1306 w 1433"/>
                  <a:gd name="T77" fmla="*/ 399 h 1978"/>
                  <a:gd name="T78" fmla="*/ 1342 w 1433"/>
                  <a:gd name="T79" fmla="*/ 898 h 1978"/>
                  <a:gd name="T80" fmla="*/ 1378 w 1433"/>
                  <a:gd name="T81" fmla="*/ 1978 h 1978"/>
                  <a:gd name="T82" fmla="*/ 1406 w 1433"/>
                  <a:gd name="T83" fmla="*/ 826 h 19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33" h="1978">
                    <a:moveTo>
                      <a:pt x="0" y="735"/>
                    </a:moveTo>
                    <a:lnTo>
                      <a:pt x="9" y="944"/>
                    </a:lnTo>
                    <a:lnTo>
                      <a:pt x="27" y="1089"/>
                    </a:lnTo>
                    <a:lnTo>
                      <a:pt x="36" y="762"/>
                    </a:lnTo>
                    <a:lnTo>
                      <a:pt x="45" y="889"/>
                    </a:lnTo>
                    <a:lnTo>
                      <a:pt x="54" y="1170"/>
                    </a:lnTo>
                    <a:lnTo>
                      <a:pt x="72" y="626"/>
                    </a:lnTo>
                    <a:lnTo>
                      <a:pt x="81" y="871"/>
                    </a:lnTo>
                    <a:lnTo>
                      <a:pt x="90" y="590"/>
                    </a:lnTo>
                    <a:lnTo>
                      <a:pt x="99" y="671"/>
                    </a:lnTo>
                    <a:lnTo>
                      <a:pt x="118" y="1107"/>
                    </a:lnTo>
                    <a:lnTo>
                      <a:pt x="127" y="1261"/>
                    </a:lnTo>
                    <a:lnTo>
                      <a:pt x="136" y="962"/>
                    </a:lnTo>
                    <a:lnTo>
                      <a:pt x="145" y="1025"/>
                    </a:lnTo>
                    <a:lnTo>
                      <a:pt x="163" y="1152"/>
                    </a:lnTo>
                    <a:lnTo>
                      <a:pt x="172" y="817"/>
                    </a:lnTo>
                    <a:lnTo>
                      <a:pt x="181" y="572"/>
                    </a:lnTo>
                    <a:lnTo>
                      <a:pt x="190" y="1080"/>
                    </a:lnTo>
                    <a:lnTo>
                      <a:pt x="208" y="1161"/>
                    </a:lnTo>
                    <a:lnTo>
                      <a:pt x="217" y="1007"/>
                    </a:lnTo>
                    <a:lnTo>
                      <a:pt x="226" y="771"/>
                    </a:lnTo>
                    <a:lnTo>
                      <a:pt x="236" y="1161"/>
                    </a:lnTo>
                    <a:lnTo>
                      <a:pt x="254" y="1261"/>
                    </a:lnTo>
                    <a:lnTo>
                      <a:pt x="263" y="971"/>
                    </a:lnTo>
                    <a:lnTo>
                      <a:pt x="272" y="962"/>
                    </a:lnTo>
                    <a:lnTo>
                      <a:pt x="281" y="817"/>
                    </a:lnTo>
                    <a:lnTo>
                      <a:pt x="290" y="1107"/>
                    </a:lnTo>
                    <a:lnTo>
                      <a:pt x="308" y="980"/>
                    </a:lnTo>
                    <a:lnTo>
                      <a:pt x="317" y="1062"/>
                    </a:lnTo>
                    <a:lnTo>
                      <a:pt x="326" y="962"/>
                    </a:lnTo>
                    <a:lnTo>
                      <a:pt x="335" y="517"/>
                    </a:lnTo>
                    <a:lnTo>
                      <a:pt x="353" y="1116"/>
                    </a:lnTo>
                    <a:lnTo>
                      <a:pt x="363" y="1316"/>
                    </a:lnTo>
                    <a:lnTo>
                      <a:pt x="372" y="808"/>
                    </a:lnTo>
                    <a:lnTo>
                      <a:pt x="381" y="1198"/>
                    </a:lnTo>
                    <a:lnTo>
                      <a:pt x="399" y="935"/>
                    </a:lnTo>
                    <a:lnTo>
                      <a:pt x="408" y="1125"/>
                    </a:lnTo>
                    <a:lnTo>
                      <a:pt x="417" y="789"/>
                    </a:lnTo>
                    <a:lnTo>
                      <a:pt x="426" y="780"/>
                    </a:lnTo>
                    <a:lnTo>
                      <a:pt x="444" y="998"/>
                    </a:lnTo>
                    <a:lnTo>
                      <a:pt x="453" y="1542"/>
                    </a:lnTo>
                    <a:lnTo>
                      <a:pt x="462" y="907"/>
                    </a:lnTo>
                    <a:lnTo>
                      <a:pt x="471" y="472"/>
                    </a:lnTo>
                    <a:lnTo>
                      <a:pt x="490" y="635"/>
                    </a:lnTo>
                    <a:lnTo>
                      <a:pt x="499" y="1415"/>
                    </a:lnTo>
                    <a:lnTo>
                      <a:pt x="508" y="971"/>
                    </a:lnTo>
                    <a:lnTo>
                      <a:pt x="517" y="1152"/>
                    </a:lnTo>
                    <a:lnTo>
                      <a:pt x="535" y="1252"/>
                    </a:lnTo>
                    <a:lnTo>
                      <a:pt x="544" y="1325"/>
                    </a:lnTo>
                    <a:lnTo>
                      <a:pt x="553" y="853"/>
                    </a:lnTo>
                    <a:lnTo>
                      <a:pt x="562" y="1080"/>
                    </a:lnTo>
                    <a:lnTo>
                      <a:pt x="571" y="925"/>
                    </a:lnTo>
                    <a:lnTo>
                      <a:pt x="589" y="1062"/>
                    </a:lnTo>
                    <a:lnTo>
                      <a:pt x="598" y="1089"/>
                    </a:lnTo>
                    <a:lnTo>
                      <a:pt x="607" y="826"/>
                    </a:lnTo>
                    <a:lnTo>
                      <a:pt x="617" y="708"/>
                    </a:lnTo>
                    <a:lnTo>
                      <a:pt x="635" y="263"/>
                    </a:lnTo>
                    <a:lnTo>
                      <a:pt x="644" y="1379"/>
                    </a:lnTo>
                    <a:lnTo>
                      <a:pt x="653" y="1279"/>
                    </a:lnTo>
                    <a:lnTo>
                      <a:pt x="662" y="608"/>
                    </a:lnTo>
                    <a:lnTo>
                      <a:pt x="680" y="1071"/>
                    </a:lnTo>
                    <a:lnTo>
                      <a:pt x="689" y="1397"/>
                    </a:lnTo>
                    <a:lnTo>
                      <a:pt x="698" y="835"/>
                    </a:lnTo>
                    <a:lnTo>
                      <a:pt x="707" y="427"/>
                    </a:lnTo>
                    <a:lnTo>
                      <a:pt x="725" y="708"/>
                    </a:lnTo>
                    <a:lnTo>
                      <a:pt x="734" y="281"/>
                    </a:lnTo>
                    <a:lnTo>
                      <a:pt x="744" y="771"/>
                    </a:lnTo>
                    <a:lnTo>
                      <a:pt x="753" y="309"/>
                    </a:lnTo>
                    <a:lnTo>
                      <a:pt x="771" y="1062"/>
                    </a:lnTo>
                    <a:lnTo>
                      <a:pt x="780" y="1334"/>
                    </a:lnTo>
                    <a:lnTo>
                      <a:pt x="789" y="1016"/>
                    </a:lnTo>
                    <a:lnTo>
                      <a:pt x="798" y="526"/>
                    </a:lnTo>
                    <a:lnTo>
                      <a:pt x="816" y="1334"/>
                    </a:lnTo>
                    <a:lnTo>
                      <a:pt x="825" y="717"/>
                    </a:lnTo>
                    <a:lnTo>
                      <a:pt x="834" y="1152"/>
                    </a:lnTo>
                    <a:lnTo>
                      <a:pt x="843" y="744"/>
                    </a:lnTo>
                    <a:lnTo>
                      <a:pt x="852" y="1334"/>
                    </a:lnTo>
                    <a:lnTo>
                      <a:pt x="871" y="916"/>
                    </a:lnTo>
                    <a:lnTo>
                      <a:pt x="880" y="1660"/>
                    </a:lnTo>
                    <a:lnTo>
                      <a:pt x="889" y="1125"/>
                    </a:lnTo>
                    <a:lnTo>
                      <a:pt x="898" y="771"/>
                    </a:lnTo>
                    <a:lnTo>
                      <a:pt x="916" y="1062"/>
                    </a:lnTo>
                    <a:lnTo>
                      <a:pt x="925" y="490"/>
                    </a:lnTo>
                    <a:lnTo>
                      <a:pt x="934" y="1179"/>
                    </a:lnTo>
                    <a:lnTo>
                      <a:pt x="943" y="1805"/>
                    </a:lnTo>
                    <a:lnTo>
                      <a:pt x="961" y="1397"/>
                    </a:lnTo>
                    <a:lnTo>
                      <a:pt x="970" y="544"/>
                    </a:lnTo>
                    <a:lnTo>
                      <a:pt x="979" y="989"/>
                    </a:lnTo>
                    <a:lnTo>
                      <a:pt x="988" y="798"/>
                    </a:lnTo>
                    <a:lnTo>
                      <a:pt x="1007" y="590"/>
                    </a:lnTo>
                    <a:lnTo>
                      <a:pt x="1016" y="1751"/>
                    </a:lnTo>
                    <a:lnTo>
                      <a:pt x="1025" y="1189"/>
                    </a:lnTo>
                    <a:lnTo>
                      <a:pt x="1034" y="1216"/>
                    </a:lnTo>
                    <a:lnTo>
                      <a:pt x="1052" y="1334"/>
                    </a:lnTo>
                    <a:lnTo>
                      <a:pt x="1061" y="1016"/>
                    </a:lnTo>
                    <a:lnTo>
                      <a:pt x="1070" y="354"/>
                    </a:lnTo>
                    <a:lnTo>
                      <a:pt x="1079" y="962"/>
                    </a:lnTo>
                    <a:lnTo>
                      <a:pt x="1097" y="463"/>
                    </a:lnTo>
                    <a:lnTo>
                      <a:pt x="1106" y="1216"/>
                    </a:lnTo>
                    <a:lnTo>
                      <a:pt x="1115" y="944"/>
                    </a:lnTo>
                    <a:lnTo>
                      <a:pt x="1125" y="1252"/>
                    </a:lnTo>
                    <a:lnTo>
                      <a:pt x="1134" y="708"/>
                    </a:lnTo>
                    <a:lnTo>
                      <a:pt x="1152" y="1043"/>
                    </a:lnTo>
                    <a:lnTo>
                      <a:pt x="1161" y="753"/>
                    </a:lnTo>
                    <a:lnTo>
                      <a:pt x="1170" y="671"/>
                    </a:lnTo>
                    <a:lnTo>
                      <a:pt x="1179" y="971"/>
                    </a:lnTo>
                    <a:lnTo>
                      <a:pt x="1197" y="581"/>
                    </a:lnTo>
                    <a:lnTo>
                      <a:pt x="1206" y="0"/>
                    </a:lnTo>
                    <a:lnTo>
                      <a:pt x="1215" y="726"/>
                    </a:lnTo>
                    <a:lnTo>
                      <a:pt x="1224" y="944"/>
                    </a:lnTo>
                    <a:lnTo>
                      <a:pt x="1242" y="563"/>
                    </a:lnTo>
                    <a:lnTo>
                      <a:pt x="1252" y="916"/>
                    </a:lnTo>
                    <a:lnTo>
                      <a:pt x="1261" y="1406"/>
                    </a:lnTo>
                    <a:lnTo>
                      <a:pt x="1270" y="735"/>
                    </a:lnTo>
                    <a:lnTo>
                      <a:pt x="1288" y="944"/>
                    </a:lnTo>
                    <a:lnTo>
                      <a:pt x="1297" y="1062"/>
                    </a:lnTo>
                    <a:lnTo>
                      <a:pt x="1306" y="399"/>
                    </a:lnTo>
                    <a:lnTo>
                      <a:pt x="1315" y="145"/>
                    </a:lnTo>
                    <a:lnTo>
                      <a:pt x="1333" y="1170"/>
                    </a:lnTo>
                    <a:lnTo>
                      <a:pt x="1342" y="898"/>
                    </a:lnTo>
                    <a:lnTo>
                      <a:pt x="1351" y="1288"/>
                    </a:lnTo>
                    <a:lnTo>
                      <a:pt x="1360" y="644"/>
                    </a:lnTo>
                    <a:lnTo>
                      <a:pt x="1378" y="1978"/>
                    </a:lnTo>
                    <a:lnTo>
                      <a:pt x="1388" y="508"/>
                    </a:lnTo>
                    <a:lnTo>
                      <a:pt x="1397" y="844"/>
                    </a:lnTo>
                    <a:lnTo>
                      <a:pt x="1406" y="826"/>
                    </a:lnTo>
                    <a:lnTo>
                      <a:pt x="1415" y="408"/>
                    </a:lnTo>
                    <a:lnTo>
                      <a:pt x="1433" y="1062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9018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Médias estatísticas para um processo </a:t>
            </a:r>
            <a:r>
              <a:rPr lang="pt-BR" altLang="pt-BR" dirty="0" smtClean="0"/>
              <a:t>aleatório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altLang="pt-BR" dirty="0"/>
              <a:t>O conhecimento único da </a:t>
            </a:r>
            <a:r>
              <a:rPr lang="pt-BR" altLang="pt-BR" dirty="0" err="1" smtClean="0"/>
              <a:t>pdf</a:t>
            </a:r>
            <a:r>
              <a:rPr lang="pt-BR" altLang="pt-BR" dirty="0" smtClean="0"/>
              <a:t> é </a:t>
            </a:r>
            <a:r>
              <a:rPr lang="pt-BR" altLang="pt-BR" dirty="0"/>
              <a:t>muito inadequado na descrição de um processo aleatório.</a:t>
            </a:r>
          </a:p>
          <a:p>
            <a:pPr algn="just"/>
            <a:r>
              <a:rPr lang="pt-BR" altLang="pt-BR" dirty="0"/>
              <a:t>Um processo aleatório é caracterizado com frequência por algumas médias “</a:t>
            </a:r>
            <a:r>
              <a:rPr lang="pt-BR" altLang="pt-BR" dirty="0">
                <a:solidFill>
                  <a:srgbClr val="000099"/>
                </a:solidFill>
              </a:rPr>
              <a:t>estatísticas de primeira ordem</a:t>
            </a:r>
            <a:r>
              <a:rPr lang="pt-BR" altLang="pt-BR" dirty="0"/>
              <a:t>”, tais como: valor médio, valor quadrático médio, variância, etc.</a:t>
            </a:r>
          </a:p>
          <a:p>
            <a:pPr algn="just"/>
            <a:r>
              <a:rPr lang="pt-BR" altLang="pt-BR" dirty="0"/>
              <a:t>Para se extrair informações sobre o conteúdo de frequências de um sinal aleatório utilizam-se as estatísticas conjuntas - “</a:t>
            </a:r>
            <a:r>
              <a:rPr lang="pt-BR" altLang="pt-BR" dirty="0">
                <a:solidFill>
                  <a:srgbClr val="000099"/>
                </a:solidFill>
              </a:rPr>
              <a:t>estatísticas segunda ordem</a:t>
            </a:r>
            <a:r>
              <a:rPr lang="pt-BR" altLang="pt-BR" dirty="0"/>
              <a:t>”, tais como:  funções de correlação, covariância e </a:t>
            </a:r>
            <a:r>
              <a:rPr lang="pt-BR" altLang="pt-BR" dirty="0" smtClean="0"/>
              <a:t>densidade espectral de </a:t>
            </a:r>
            <a:r>
              <a:rPr lang="pt-BR" altLang="pt-BR" dirty="0"/>
              <a:t>potência</a:t>
            </a:r>
            <a:r>
              <a:rPr lang="pt-BR" alt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E494-FEF0-44FD-A3A9-05D1DE21C27B}" type="slidenum">
              <a:rPr lang="pt-BR" altLang="pt-BR"/>
              <a:pPr/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65545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3029</TotalTime>
  <Words>1681</Words>
  <Application>Microsoft Office PowerPoint</Application>
  <PresentationFormat>Apresentação na tela (4:3)</PresentationFormat>
  <Paragraphs>270</Paragraphs>
  <Slides>28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0" baseType="lpstr">
      <vt:lpstr>Tema do Office</vt:lpstr>
      <vt:lpstr>Microsoft Equation 3.0</vt:lpstr>
      <vt:lpstr>SEL 360 e 616 Princípios de Comunicação</vt:lpstr>
      <vt:lpstr>Agenda - 1º semestre 2020</vt:lpstr>
      <vt:lpstr>Introdução</vt:lpstr>
      <vt:lpstr>Exemplos de sinais aleatórios</vt:lpstr>
      <vt:lpstr>Definição de um processo aleatório</vt:lpstr>
      <vt:lpstr>Em resumo</vt:lpstr>
      <vt:lpstr>Caracterização de um processo aleatório</vt:lpstr>
      <vt:lpstr>Processos estacionários</vt:lpstr>
      <vt:lpstr>Médias estatísticas para um processo aleatório</vt:lpstr>
      <vt:lpstr>Estatísticas de 1ª Ordem</vt:lpstr>
      <vt:lpstr>Estatísticas de 1ª Ordem</vt:lpstr>
      <vt:lpstr>Estatísticas de 2ª Ordem</vt:lpstr>
      <vt:lpstr>Estatísticas de 2ª Ordem</vt:lpstr>
      <vt:lpstr>Estatísticas de 2ª Ordem</vt:lpstr>
      <vt:lpstr>Processo estacionário no sentido amplo</vt:lpstr>
      <vt:lpstr>Função de auto covariância</vt:lpstr>
      <vt:lpstr>Processos Ergódicos</vt:lpstr>
      <vt:lpstr>Processos Ergódicos</vt:lpstr>
      <vt:lpstr>Médias estatísticas de processos conjuntos</vt:lpstr>
      <vt:lpstr>Apresentação do PowerPoint</vt:lpstr>
      <vt:lpstr>Densidade Espectral de Potência</vt:lpstr>
      <vt:lpstr>Apresentação do PowerPoint</vt:lpstr>
      <vt:lpstr>Significado físico da função de auto correlação</vt:lpstr>
      <vt:lpstr>Propriedades dos processos estacionários</vt:lpstr>
      <vt:lpstr>Propriedades da função de correlação cruzada</vt:lpstr>
      <vt:lpstr>Resumo</vt:lpstr>
      <vt:lpstr>Resumo</vt:lpstr>
      <vt:lpstr>Resumo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</dc:creator>
  <cp:lastModifiedBy>Monica de Lacerda Rocha</cp:lastModifiedBy>
  <cp:revision>192</cp:revision>
  <dcterms:created xsi:type="dcterms:W3CDTF">2018-02-21T13:16:23Z</dcterms:created>
  <dcterms:modified xsi:type="dcterms:W3CDTF">2020-06-18T18:53:44Z</dcterms:modified>
</cp:coreProperties>
</file>