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73" r:id="rId5"/>
    <p:sldId id="275" r:id="rId6"/>
    <p:sldId id="260" r:id="rId7"/>
    <p:sldId id="274" r:id="rId8"/>
    <p:sldId id="262" r:id="rId9"/>
    <p:sldId id="258" r:id="rId10"/>
    <p:sldId id="263" r:id="rId11"/>
    <p:sldId id="276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Vidinha" initials="PV" lastIdx="1" clrIdx="0">
    <p:extLst>
      <p:ext uri="{19B8F6BF-5375-455C-9EA6-DF929625EA0E}">
        <p15:presenceInfo xmlns:p15="http://schemas.microsoft.com/office/powerpoint/2012/main" userId="Pedro Vidin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744" autoAdjust="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09929-C9E7-2E49-BDDC-641103EEC6B8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CCFB1-7198-A144-9977-632722B2AB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8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1CF1-A389-334F-966A-538EE740BE38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EBEA7-D247-7042-9059-BD6005668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64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1825"/>
            <a:ext cx="7772400" cy="1470025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x-none" dirty="0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Nome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247900" y="5803900"/>
            <a:ext cx="4965700" cy="6096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27492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2603-79DD-7947-8181-BD1CEDAEBBC2}" type="datetime1">
              <a:rPr lang="pt-BR" smtClean="0"/>
              <a:t>07/08/2023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2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2CD6-1791-3746-9A96-3BC80D05608F}" type="datetime1">
              <a:rPr lang="pt-BR" smtClean="0"/>
              <a:t>07/08/2023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0"/>
            <a:ext cx="8810623" cy="73025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857251"/>
            <a:ext cx="8524874" cy="573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67700" y="6721475"/>
            <a:ext cx="876299" cy="136525"/>
          </a:xfrm>
        </p:spPr>
        <p:txBody>
          <a:bodyPr/>
          <a:lstStyle>
            <a:lvl1pPr algn="r">
              <a:defRPr sz="600"/>
            </a:lvl1pPr>
          </a:lstStyle>
          <a:p>
            <a:r>
              <a:rPr lang="en-US" dirty="0"/>
              <a:t> Reinaldo C. Bazito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91300"/>
            <a:ext cx="333375" cy="241300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326530D0-E989-6D43-9B52-F525A77060C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857251"/>
            <a:ext cx="333375" cy="5524499"/>
          </a:xfrm>
          <a:prstGeom prst="rect">
            <a:avLst/>
          </a:prstGeom>
          <a:noFill/>
        </p:spPr>
        <p:txBody>
          <a:bodyPr vert="vert270" wrap="non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QFL 1604  –  </a:t>
            </a:r>
            <a:r>
              <a:rPr lang="en-US" sz="1200" dirty="0" err="1">
                <a:solidFill>
                  <a:srgbClr val="FFFFFF"/>
                </a:solidFill>
              </a:rPr>
              <a:t>Química</a:t>
            </a:r>
            <a:r>
              <a:rPr lang="en-US" sz="1200" dirty="0">
                <a:solidFill>
                  <a:srgbClr val="FFFFFF"/>
                </a:solidFill>
              </a:rPr>
              <a:t>  Ambiental  2</a:t>
            </a:r>
          </a:p>
        </p:txBody>
      </p:sp>
    </p:spTree>
    <p:extLst>
      <p:ext uri="{BB962C8B-B14F-4D97-AF65-F5344CB8AC3E}">
        <p14:creationId xmlns:p14="http://schemas.microsoft.com/office/powerpoint/2010/main" val="47788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B4A7-08E9-8447-9B82-3968A68453E4}" type="datetime1">
              <a:rPr lang="pt-BR" smtClean="0"/>
              <a:t>07/08/2023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7E6A-7F49-0149-9E57-7B5AB4B58791}" type="datetime1">
              <a:rPr lang="pt-BR" smtClean="0"/>
              <a:t>07/08/2023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9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179A-5D9D-B14C-BD9C-D9CC2DD93767}" type="datetime1">
              <a:rPr lang="pt-BR" smtClean="0"/>
              <a:t>07/08/2023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4AB-CE6A-3148-858D-02DB64C8528F}" type="datetime1">
              <a:rPr lang="pt-BR" smtClean="0"/>
              <a:t>07/08/2023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BD6-CDA9-5A41-8EB4-E7346D26A481}" type="datetime1">
              <a:rPr lang="pt-BR" smtClean="0"/>
              <a:t>07/08/2023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99B9-1491-1F4A-B6C8-179BF39FA7BA}" type="datetime1">
              <a:rPr lang="pt-BR" smtClean="0"/>
              <a:t>07/08/2023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8BC9-BC76-3B48-81B7-5945CFD4BFB7}" type="datetime1">
              <a:rPr lang="pt-BR" smtClean="0"/>
              <a:t>07/08/2023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0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5BA2-DA46-EE45-83BD-9632A8C95794}" type="datetime1">
              <a:rPr lang="pt-BR" smtClean="0"/>
              <a:t>07/08/2023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Reinaldo C. Bazito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AF15-0ADC-9043-BED0-60F45052857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vidinha@iq.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disciplinas.stoa.usp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vidinha@iq.usp.b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1166813"/>
            <a:ext cx="8826500" cy="1081088"/>
          </a:xfrm>
        </p:spPr>
        <p:txBody>
          <a:bodyPr/>
          <a:lstStyle/>
          <a:p>
            <a:r>
              <a:rPr lang="en-US" dirty="0"/>
              <a:t>QFL1604 – </a:t>
            </a:r>
            <a:r>
              <a:rPr lang="en-US" dirty="0" err="1"/>
              <a:t>Química</a:t>
            </a:r>
            <a:r>
              <a:rPr lang="en-US" dirty="0"/>
              <a:t> Ambiental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500" y="4610100"/>
            <a:ext cx="8826500" cy="533400"/>
          </a:xfrm>
        </p:spPr>
        <p:txBody>
          <a:bodyPr>
            <a:normAutofit/>
          </a:bodyPr>
          <a:lstStyle/>
          <a:p>
            <a:r>
              <a:rPr lang="en-US" sz="2000" dirty="0"/>
              <a:t>Pedro Vidinha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500" y="2817813"/>
            <a:ext cx="8826500" cy="1081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err="1"/>
              <a:t>Informações</a:t>
            </a:r>
            <a:r>
              <a:rPr lang="en-US" sz="2800" i="1" dirty="0"/>
              <a:t> </a:t>
            </a:r>
            <a:r>
              <a:rPr lang="en-US" sz="2800" i="1" dirty="0" err="1"/>
              <a:t>Gerais</a:t>
            </a:r>
            <a:r>
              <a:rPr lang="en-US" sz="2800" i="1" dirty="0"/>
              <a:t> </a:t>
            </a:r>
            <a:r>
              <a:rPr lang="en-US" sz="2800" i="1" dirty="0" err="1"/>
              <a:t>sobre</a:t>
            </a:r>
            <a:r>
              <a:rPr lang="en-US" sz="2800" i="1" dirty="0"/>
              <a:t> a </a:t>
            </a:r>
            <a:r>
              <a:rPr lang="en-US" sz="2800" i="1" dirty="0" err="1"/>
              <a:t>Disciplina</a:t>
            </a:r>
            <a:endParaRPr lang="en-US" sz="2800" i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7500" y="5461000"/>
            <a:ext cx="88265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hlinkClick r:id="rId2"/>
              </a:rPr>
              <a:t>pvidinha@iq.usp.br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11975485345 </a:t>
            </a:r>
            <a:r>
              <a:rPr lang="en-US" sz="1800" dirty="0" err="1"/>
              <a:t>whatsapp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442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-1"/>
            <a:ext cx="8810623" cy="723901"/>
          </a:xfrm>
        </p:spPr>
        <p:txBody>
          <a:bodyPr>
            <a:noAutofit/>
          </a:bodyPr>
          <a:lstStyle/>
          <a:p>
            <a:r>
              <a:rPr lang="en-US" dirty="0"/>
              <a:t>Material da </a:t>
            </a:r>
            <a:r>
              <a:rPr lang="en-US" dirty="0" err="1"/>
              <a:t>Disciplina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95381" y="723900"/>
            <a:ext cx="3390900" cy="486917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en-US" sz="2000" dirty="0">
                <a:hlinkClick r:id="rId2"/>
              </a:rPr>
              <a:t>http://disciplinas.stoa.usp.br/</a:t>
            </a:r>
            <a:endParaRPr lang="en-US" sz="20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F517F29-2C57-0AE4-8F56-EF84F714E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26" y="1182118"/>
            <a:ext cx="8478320" cy="423239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41B9A85-EC69-3262-B6FE-6C8FE084A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399" y="5414517"/>
            <a:ext cx="6449961" cy="99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3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61043-5230-2914-BFA5-B80048D4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940AB4C-8D84-170E-CC9C-5CF896A9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Reinaldo C. Bazito </a:t>
            </a:r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858A4F2-2A75-D394-D504-9E988755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64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4BD4DA40-0102-4BF4-B8F7-8289B8C9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8133F0-39CC-48A8-9D65-8EABC916C13C}"/>
              </a:ext>
            </a:extLst>
          </p:cNvPr>
          <p:cNvSpPr txBox="1">
            <a:spLocks/>
          </p:cNvSpPr>
          <p:nvPr/>
        </p:nvSpPr>
        <p:spPr>
          <a:xfrm>
            <a:off x="457200" y="24635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i="1" dirty="0">
                <a:latin typeface="+mn-lt"/>
                <a:ea typeface="+mn-ea"/>
                <a:cs typeface="+mn-cs"/>
              </a:rPr>
              <a:t>Contatos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254319-E663-4E7A-8B12-2CA98D4549E9}"/>
              </a:ext>
            </a:extLst>
          </p:cNvPr>
          <p:cNvSpPr txBox="1"/>
          <p:nvPr/>
        </p:nvSpPr>
        <p:spPr>
          <a:xfrm>
            <a:off x="457200" y="1305797"/>
            <a:ext cx="3390900" cy="154109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en-US" sz="2000" dirty="0">
                <a:hlinkClick r:id="rId2"/>
              </a:rPr>
              <a:t>pvidinha@iq.usp.br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Whatsapp</a:t>
            </a:r>
            <a:r>
              <a:rPr lang="en-US" sz="2000" dirty="0"/>
              <a:t> – (11) 975 485 345</a:t>
            </a:r>
          </a:p>
        </p:txBody>
      </p:sp>
    </p:spTree>
    <p:extLst>
      <p:ext uri="{BB962C8B-B14F-4D97-AF65-F5344CB8AC3E}">
        <p14:creationId xmlns:p14="http://schemas.microsoft.com/office/powerpoint/2010/main" val="43519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-1"/>
            <a:ext cx="8810623" cy="723901"/>
          </a:xfrm>
        </p:spPr>
        <p:txBody>
          <a:bodyPr>
            <a:noAutofit/>
          </a:bodyPr>
          <a:lstStyle/>
          <a:p>
            <a:r>
              <a:rPr lang="en-US" dirty="0" err="1"/>
              <a:t>Descrição</a:t>
            </a:r>
            <a:r>
              <a:rPr lang="en-US" dirty="0"/>
              <a:t> da </a:t>
            </a:r>
            <a:r>
              <a:rPr lang="en-US" dirty="0" err="1"/>
              <a:t>Disciplina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57300"/>
            <a:ext cx="7645400" cy="33401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49300" y="1257300"/>
            <a:ext cx="7988300" cy="2730500"/>
          </a:xfrm>
          <a:prstGeom prst="rect">
            <a:avLst/>
          </a:prstGeom>
          <a:solidFill>
            <a:srgbClr val="457EC3">
              <a:alpha val="20000"/>
            </a:srgbClr>
          </a:solidFill>
        </p:spPr>
        <p:txBody>
          <a:bodyPr vert="horz" wrap="square" lIns="91440" tIns="45720" rIns="91440" bIns="45720" rtlCol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/>
              <a:t>Aplicar</a:t>
            </a:r>
            <a:r>
              <a:rPr lang="en-US" sz="2400" dirty="0"/>
              <a:t> </a:t>
            </a:r>
            <a:r>
              <a:rPr lang="en-US" sz="2400" dirty="0" err="1"/>
              <a:t>conceitos</a:t>
            </a:r>
            <a:r>
              <a:rPr lang="en-US" sz="2400" dirty="0"/>
              <a:t> </a:t>
            </a:r>
            <a:r>
              <a:rPr lang="en-US" sz="2400" dirty="0" err="1"/>
              <a:t>fundamentais</a:t>
            </a:r>
            <a:r>
              <a:rPr lang="en-US" sz="2400" dirty="0"/>
              <a:t> de </a:t>
            </a:r>
            <a:r>
              <a:rPr lang="en-US" sz="2400" dirty="0" err="1"/>
              <a:t>Físico-química</a:t>
            </a:r>
            <a:r>
              <a:rPr lang="en-US" sz="2400" dirty="0"/>
              <a:t>, </a:t>
            </a:r>
            <a:r>
              <a:rPr lang="en-US" sz="2400" dirty="0" err="1"/>
              <a:t>Química</a:t>
            </a:r>
            <a:r>
              <a:rPr lang="en-US" sz="2400" dirty="0"/>
              <a:t> </a:t>
            </a:r>
            <a:r>
              <a:rPr lang="en-US" sz="2400" dirty="0" err="1"/>
              <a:t>Orgânica</a:t>
            </a:r>
            <a:r>
              <a:rPr lang="en-US" sz="2400" dirty="0"/>
              <a:t> e </a:t>
            </a:r>
            <a:r>
              <a:rPr lang="en-US" sz="2400" dirty="0" err="1"/>
              <a:t>Inorgânica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elucidação</a:t>
            </a:r>
            <a:r>
              <a:rPr lang="en-US" sz="2400" dirty="0"/>
              <a:t> e </a:t>
            </a:r>
            <a:r>
              <a:rPr lang="en-US" sz="2400" dirty="0" err="1"/>
              <a:t>racionalização</a:t>
            </a:r>
            <a:r>
              <a:rPr lang="en-US" sz="2400" dirty="0"/>
              <a:t> da </a:t>
            </a:r>
            <a:r>
              <a:rPr lang="en-US" sz="2400" dirty="0" err="1"/>
              <a:t>distribuição</a:t>
            </a:r>
            <a:r>
              <a:rPr lang="en-US" sz="2400" dirty="0"/>
              <a:t>, </a:t>
            </a:r>
            <a:r>
              <a:rPr lang="en-US" sz="2400" dirty="0" err="1"/>
              <a:t>partição</a:t>
            </a:r>
            <a:r>
              <a:rPr lang="en-US" sz="2400" dirty="0"/>
              <a:t> e das </a:t>
            </a:r>
            <a:r>
              <a:rPr lang="en-US" sz="2400" dirty="0" err="1"/>
              <a:t>transformações</a:t>
            </a:r>
            <a:r>
              <a:rPr lang="en-US" sz="2400" dirty="0"/>
              <a:t> </a:t>
            </a:r>
            <a:r>
              <a:rPr lang="en-US" sz="2400" dirty="0" err="1"/>
              <a:t>químicas</a:t>
            </a:r>
            <a:r>
              <a:rPr lang="en-US" sz="2400" dirty="0"/>
              <a:t> e </a:t>
            </a:r>
            <a:r>
              <a:rPr lang="en-US" sz="2400" dirty="0" err="1"/>
              <a:t>biológicas</a:t>
            </a:r>
            <a:r>
              <a:rPr lang="en-US" sz="2400" dirty="0"/>
              <a:t> de </a:t>
            </a:r>
            <a:r>
              <a:rPr lang="en-US" sz="2400" dirty="0" err="1"/>
              <a:t>substâncias</a:t>
            </a:r>
            <a:r>
              <a:rPr lang="en-US" sz="2400" dirty="0"/>
              <a:t> de </a:t>
            </a:r>
            <a:r>
              <a:rPr lang="en-US" sz="2400" dirty="0" err="1"/>
              <a:t>relevância</a:t>
            </a:r>
            <a:r>
              <a:rPr lang="en-US" sz="2400" dirty="0"/>
              <a:t> </a:t>
            </a:r>
            <a:r>
              <a:rPr lang="en-US" sz="2400" dirty="0" err="1"/>
              <a:t>ambiental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natureza</a:t>
            </a:r>
            <a:r>
              <a:rPr lang="pt-BR" sz="2400" dirty="0"/>
              <a:t>. 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4927600"/>
            <a:ext cx="3860800" cy="13589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2004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0E7AD8D-FA89-4A47-8037-8EC41DF0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3</a:t>
            </a:fld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AC17514-E13E-CE30-B406-94635701C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903"/>
            <a:ext cx="2520813" cy="266909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1E5D95-27D6-7260-749E-BB83A8778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03" y="3429000"/>
            <a:ext cx="8868697" cy="284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5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53E271-76C9-784E-4165-9D51AEAD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4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3127BFF-2435-7650-AFDB-38D27C517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8" y="485026"/>
            <a:ext cx="9010972" cy="477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6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D1C3198-4F5E-A05A-5262-14677F92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5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6C22C24-F56F-F017-3F67-A50A7330BE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8"/>
          <a:stretch/>
        </p:blipFill>
        <p:spPr>
          <a:xfrm>
            <a:off x="78658" y="136525"/>
            <a:ext cx="9016181" cy="442287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9B83BDD-3A73-981F-5BEC-3338ED827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54" y="4592663"/>
            <a:ext cx="9016181" cy="97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-1"/>
            <a:ext cx="8810623" cy="723901"/>
          </a:xfrm>
        </p:spPr>
        <p:txBody>
          <a:bodyPr>
            <a:noAutofit/>
          </a:bodyPr>
          <a:lstStyle/>
          <a:p>
            <a:r>
              <a:rPr lang="en-US" dirty="0" err="1"/>
              <a:t>Critério</a:t>
            </a:r>
            <a:r>
              <a:rPr lang="en-US" dirty="0"/>
              <a:t> de </a:t>
            </a:r>
            <a:r>
              <a:rPr lang="en-US" dirty="0" err="1"/>
              <a:t>Avaliação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0106" y="1257300"/>
            <a:ext cx="7645400" cy="33401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en-US" sz="2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0BDB3A3-A9D5-3E59-FE5D-DEAE8611D74C}"/>
              </a:ext>
            </a:extLst>
          </p:cNvPr>
          <p:cNvSpPr txBox="1"/>
          <p:nvPr/>
        </p:nvSpPr>
        <p:spPr>
          <a:xfrm>
            <a:off x="574016" y="1071684"/>
            <a:ext cx="1283678" cy="386861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2000" b="1" i="1" dirty="0"/>
              <a:t>Avaliação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48D926-3759-CEC9-C726-1E4552F12DA4}"/>
              </a:ext>
            </a:extLst>
          </p:cNvPr>
          <p:cNvSpPr txBox="1"/>
          <p:nvPr/>
        </p:nvSpPr>
        <p:spPr>
          <a:xfrm>
            <a:off x="509538" y="1470268"/>
            <a:ext cx="4589585" cy="386861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2000" i="1" dirty="0"/>
              <a:t>Não tem prova mas tem muito trabalho!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7EC7117-9362-11A0-C56F-DD598C09314D}"/>
              </a:ext>
            </a:extLst>
          </p:cNvPr>
          <p:cNvSpPr txBox="1"/>
          <p:nvPr/>
        </p:nvSpPr>
        <p:spPr>
          <a:xfrm>
            <a:off x="509537" y="1857129"/>
            <a:ext cx="4734586" cy="386861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2000" b="1" i="1" dirty="0"/>
              <a:t>Tarefas</a:t>
            </a:r>
            <a:r>
              <a:rPr lang="pt-BR" sz="2000" i="1" dirty="0"/>
              <a:t> – quinzenais de entrega de exercícios e casos práticos de aula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B023067-BB78-7554-705A-655952C9F1E6}"/>
              </a:ext>
            </a:extLst>
          </p:cNvPr>
          <p:cNvSpPr txBox="1"/>
          <p:nvPr/>
        </p:nvSpPr>
        <p:spPr>
          <a:xfrm>
            <a:off x="509536" y="2243990"/>
            <a:ext cx="5275388" cy="386861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2000" b="1" i="1" dirty="0"/>
              <a:t>Caso Prático </a:t>
            </a:r>
            <a:r>
              <a:rPr lang="pt-BR" sz="2000" i="1" dirty="0"/>
              <a:t>– semestral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CA02FE0-8CF6-CAC4-ADBC-CDAFBB5B2972}"/>
              </a:ext>
            </a:extLst>
          </p:cNvPr>
          <p:cNvSpPr txBox="1"/>
          <p:nvPr/>
        </p:nvSpPr>
        <p:spPr>
          <a:xfrm>
            <a:off x="509535" y="2632805"/>
            <a:ext cx="5275388" cy="386861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2000" b="1" i="1" dirty="0"/>
              <a:t>Apresentação sobre o agrotóxico </a:t>
            </a:r>
            <a:r>
              <a:rPr lang="pt-BR" sz="2000" i="1" dirty="0"/>
              <a:t>– semestral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D32DE07-A910-407E-97AC-7CC456177E9B}"/>
              </a:ext>
            </a:extLst>
          </p:cNvPr>
          <p:cNvSpPr txBox="1"/>
          <p:nvPr/>
        </p:nvSpPr>
        <p:spPr>
          <a:xfrm>
            <a:off x="509535" y="3278552"/>
            <a:ext cx="6588374" cy="386861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2000" b="1" i="1" dirty="0"/>
              <a:t>Nota final </a:t>
            </a:r>
            <a:r>
              <a:rPr lang="pt-BR" sz="2000" i="1" dirty="0"/>
              <a:t>= </a:t>
            </a:r>
            <a:r>
              <a:rPr lang="pt-BR" sz="2000" b="1" i="1" dirty="0">
                <a:solidFill>
                  <a:srgbClr val="FF0000"/>
                </a:solidFill>
              </a:rPr>
              <a:t>1/3</a:t>
            </a:r>
            <a:r>
              <a:rPr lang="pt-BR" sz="2000" i="1" dirty="0"/>
              <a:t> Tarefas + </a:t>
            </a:r>
            <a:r>
              <a:rPr lang="pt-BR" sz="2000" b="1" i="1" dirty="0">
                <a:solidFill>
                  <a:srgbClr val="FF0000"/>
                </a:solidFill>
              </a:rPr>
              <a:t>1/3</a:t>
            </a:r>
            <a:r>
              <a:rPr lang="pt-BR" sz="2000" i="1" dirty="0"/>
              <a:t> Caso prático + </a:t>
            </a:r>
            <a:r>
              <a:rPr lang="pt-BR" sz="2000" b="1" i="1" dirty="0">
                <a:solidFill>
                  <a:srgbClr val="FF0000"/>
                </a:solidFill>
              </a:rPr>
              <a:t>1/3</a:t>
            </a:r>
            <a:r>
              <a:rPr lang="pt-BR" sz="2000" i="1" dirty="0"/>
              <a:t> Apresentação </a:t>
            </a:r>
          </a:p>
        </p:txBody>
      </p:sp>
    </p:spTree>
    <p:extLst>
      <p:ext uri="{BB962C8B-B14F-4D97-AF65-F5344CB8AC3E}">
        <p14:creationId xmlns:p14="http://schemas.microsoft.com/office/powerpoint/2010/main" val="3737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E18F226-050C-E1C0-5896-578554FC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E4C2309-FFF6-55B2-0AAB-80BE18FFA2F1}"/>
              </a:ext>
            </a:extLst>
          </p:cNvPr>
          <p:cNvSpPr txBox="1"/>
          <p:nvPr/>
        </p:nvSpPr>
        <p:spPr>
          <a:xfrm>
            <a:off x="486506" y="428867"/>
            <a:ext cx="5275388" cy="386861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2000" b="1" i="1" dirty="0"/>
              <a:t>Apresentação sobre o agrotóxico </a:t>
            </a:r>
            <a:r>
              <a:rPr lang="pt-BR" sz="2000" i="1" dirty="0"/>
              <a:t>– semestral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921DDFA-30DD-268F-661F-C56591013955}"/>
              </a:ext>
            </a:extLst>
          </p:cNvPr>
          <p:cNvSpPr txBox="1"/>
          <p:nvPr/>
        </p:nvSpPr>
        <p:spPr>
          <a:xfrm>
            <a:off x="251630" y="1022925"/>
            <a:ext cx="8757556" cy="15552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>
              <a:spcBef>
                <a:spcPct val="20000"/>
              </a:spcBef>
              <a:buFont typeface="Arial"/>
              <a:buChar char="•"/>
              <a:defRPr sz="2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/>
              <a:buChar char="–"/>
            </a:lvl4pPr>
            <a:lvl5pPr marL="2057400" indent="-228600">
              <a:spcBef>
                <a:spcPct val="20000"/>
              </a:spcBef>
              <a:buFont typeface="Arial"/>
              <a:buChar char="»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algn="just"/>
            <a:r>
              <a:rPr lang="pt-BR" dirty="0"/>
              <a:t>Neste caso vocês terão de desenvolver uma pesquisa sobre um agrotóxico e fazer um reflexão cientifica, mostrando o impacto desse agrotóxico, no </a:t>
            </a:r>
            <a:r>
              <a:rPr lang="pt-BR" b="1" dirty="0"/>
              <a:t>ambiente</a:t>
            </a:r>
            <a:r>
              <a:rPr lang="pt-BR" dirty="0"/>
              <a:t>, </a:t>
            </a:r>
            <a:r>
              <a:rPr lang="pt-BR" b="1" dirty="0"/>
              <a:t>saúde</a:t>
            </a:r>
            <a:r>
              <a:rPr lang="pt-BR" dirty="0"/>
              <a:t>, </a:t>
            </a:r>
            <a:r>
              <a:rPr lang="pt-BR" b="1" dirty="0"/>
              <a:t>economia</a:t>
            </a:r>
            <a:r>
              <a:rPr lang="pt-BR" dirty="0"/>
              <a:t> e </a:t>
            </a:r>
            <a:r>
              <a:rPr lang="pt-BR" b="1" dirty="0"/>
              <a:t>geopolítica</a:t>
            </a:r>
            <a:r>
              <a:rPr lang="pt-BR" dirty="0"/>
              <a:t>. Além disso, deverão ser discutidas alternativas que não representem um impacto ambiental e para saude humana tão expressivo.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E7E0FF9-FFD8-8EBA-29EB-A3E27D3C8669}"/>
              </a:ext>
            </a:extLst>
          </p:cNvPr>
          <p:cNvSpPr txBox="1"/>
          <p:nvPr/>
        </p:nvSpPr>
        <p:spPr>
          <a:xfrm>
            <a:off x="251630" y="2651538"/>
            <a:ext cx="6512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FF0000"/>
                </a:solidFill>
              </a:rPr>
              <a:t>Apresentação</a:t>
            </a:r>
            <a:r>
              <a:rPr lang="pt-BR" dirty="0"/>
              <a:t> – 15-20 min + 10-15 min de discussão por grupo  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93CE256-B0F6-4355-4EEE-C27EAEB72D76}"/>
              </a:ext>
            </a:extLst>
          </p:cNvPr>
          <p:cNvSpPr txBox="1"/>
          <p:nvPr/>
        </p:nvSpPr>
        <p:spPr>
          <a:xfrm>
            <a:off x="268236" y="3341413"/>
            <a:ext cx="4443464" cy="1871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>
              <a:spcBef>
                <a:spcPct val="20000"/>
              </a:spcBef>
              <a:buFont typeface="Arial"/>
              <a:buChar char="•"/>
              <a:defRPr sz="2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/>
              <a:buChar char="–"/>
            </a:lvl4pPr>
            <a:lvl5pPr marL="2057400" indent="-228600">
              <a:spcBef>
                <a:spcPct val="20000"/>
              </a:spcBef>
              <a:buFont typeface="Arial"/>
              <a:buChar char="»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algn="just"/>
            <a:r>
              <a:rPr lang="pt-BR" sz="2000" b="1" dirty="0">
                <a:solidFill>
                  <a:srgbClr val="00B050"/>
                </a:solidFill>
              </a:rPr>
              <a:t>G1</a:t>
            </a:r>
            <a:r>
              <a:rPr lang="pt-BR" sz="2000" dirty="0"/>
              <a:t> – </a:t>
            </a:r>
            <a:r>
              <a:rPr lang="pt-BR" sz="2000" dirty="0" err="1"/>
              <a:t>Bifentrina</a:t>
            </a:r>
            <a:r>
              <a:rPr lang="pt-BR" sz="2000" dirty="0"/>
              <a:t>. </a:t>
            </a:r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G2</a:t>
            </a:r>
            <a:r>
              <a:rPr lang="pt-BR" sz="2000" dirty="0"/>
              <a:t> – ácido </a:t>
            </a:r>
            <a:r>
              <a:rPr lang="pt-BR" sz="2000" dirty="0" err="1"/>
              <a:t>diclorofenoxiaético</a:t>
            </a:r>
            <a:r>
              <a:rPr lang="pt-BR" sz="2000" dirty="0"/>
              <a:t> (2,4-DA) </a:t>
            </a:r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G3</a:t>
            </a:r>
            <a:r>
              <a:rPr lang="pt-BR" sz="2000" dirty="0"/>
              <a:t> – </a:t>
            </a:r>
            <a:r>
              <a:rPr lang="pt-BR" sz="2000" dirty="0" err="1"/>
              <a:t>clorpirifós</a:t>
            </a:r>
            <a:endParaRPr lang="pt-BR" sz="2000" dirty="0"/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G4</a:t>
            </a:r>
            <a:r>
              <a:rPr lang="pt-BR" sz="2000" dirty="0"/>
              <a:t> – </a:t>
            </a:r>
            <a:r>
              <a:rPr lang="pt-BR" sz="2000" dirty="0" err="1"/>
              <a:t>Cipermetrina</a:t>
            </a:r>
            <a:r>
              <a:rPr lang="pt-BR" sz="2000" dirty="0"/>
              <a:t>.</a:t>
            </a:r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G5</a:t>
            </a:r>
            <a:r>
              <a:rPr lang="pt-BR" sz="2000" dirty="0"/>
              <a:t> – </a:t>
            </a:r>
            <a:r>
              <a:rPr lang="pt-BR" sz="2000" dirty="0" err="1"/>
              <a:t>Atrazina</a:t>
            </a:r>
            <a:r>
              <a:rPr lang="pt-BR" sz="2000" dirty="0"/>
              <a:t>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0882789-6505-566D-090F-6D4569FABB9B}"/>
              </a:ext>
            </a:extLst>
          </p:cNvPr>
          <p:cNvSpPr txBox="1"/>
          <p:nvPr/>
        </p:nvSpPr>
        <p:spPr>
          <a:xfrm>
            <a:off x="4953327" y="3292762"/>
            <a:ext cx="3922437" cy="187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/>
              <a:buChar char="•"/>
              <a:defRPr sz="2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/>
              <a:buChar char="–"/>
            </a:lvl4pPr>
            <a:lvl5pPr marL="2057400" indent="-228600">
              <a:spcBef>
                <a:spcPct val="20000"/>
              </a:spcBef>
              <a:buFont typeface="Arial"/>
              <a:buChar char="»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algn="just"/>
            <a:r>
              <a:rPr lang="pt-BR" sz="2000" b="1" dirty="0">
                <a:solidFill>
                  <a:srgbClr val="00B050"/>
                </a:solidFill>
              </a:rPr>
              <a:t>G6</a:t>
            </a:r>
            <a:r>
              <a:rPr lang="pt-BR" sz="2000" dirty="0"/>
              <a:t> – </a:t>
            </a:r>
            <a:r>
              <a:rPr lang="pt-BR" sz="2000" dirty="0" err="1"/>
              <a:t>Mancozebe</a:t>
            </a:r>
            <a:r>
              <a:rPr lang="pt-BR" sz="2000" dirty="0"/>
              <a:t>. </a:t>
            </a:r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G7</a:t>
            </a:r>
            <a:r>
              <a:rPr lang="pt-BR" sz="2000" dirty="0"/>
              <a:t> – </a:t>
            </a:r>
            <a:r>
              <a:rPr lang="pt-BR" sz="2000" dirty="0" err="1"/>
              <a:t>Imidacloroprido</a:t>
            </a:r>
            <a:r>
              <a:rPr lang="pt-BR" sz="2000" dirty="0"/>
              <a:t>. </a:t>
            </a:r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G8</a:t>
            </a:r>
            <a:r>
              <a:rPr lang="pt-BR" sz="2000" dirty="0"/>
              <a:t> – </a:t>
            </a:r>
            <a:r>
              <a:rPr lang="pt-BR" sz="2000" dirty="0" err="1"/>
              <a:t>Trifluralina</a:t>
            </a:r>
            <a:r>
              <a:rPr lang="pt-BR" sz="2000" dirty="0"/>
              <a:t>.</a:t>
            </a:r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G9</a:t>
            </a:r>
            <a:r>
              <a:rPr lang="pt-BR" sz="2000" dirty="0"/>
              <a:t> – </a:t>
            </a:r>
            <a:r>
              <a:rPr lang="pt-BR" sz="2000" dirty="0" err="1"/>
              <a:t>Carbaril</a:t>
            </a:r>
            <a:r>
              <a:rPr lang="pt-BR" sz="2000" dirty="0"/>
              <a:t>. </a:t>
            </a:r>
          </a:p>
          <a:p>
            <a:pPr algn="just"/>
            <a:r>
              <a:rPr lang="pt-BR" sz="2000" b="1" dirty="0">
                <a:solidFill>
                  <a:srgbClr val="00B050"/>
                </a:solidFill>
              </a:rPr>
              <a:t>G10</a:t>
            </a:r>
            <a:r>
              <a:rPr lang="pt-BR" sz="2000" dirty="0"/>
              <a:t> – </a:t>
            </a:r>
            <a:r>
              <a:rPr lang="pt-BR" sz="2000" dirty="0" err="1"/>
              <a:t>Afidopiropeno</a:t>
            </a:r>
            <a:r>
              <a:rPr lang="pt-BR" sz="2000" dirty="0"/>
              <a:t>.   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0D3B0B5-968E-B21C-7DD9-4F4E41983ED3}"/>
              </a:ext>
            </a:extLst>
          </p:cNvPr>
          <p:cNvSpPr txBox="1"/>
          <p:nvPr/>
        </p:nvSpPr>
        <p:spPr>
          <a:xfrm>
            <a:off x="1563963" y="5414092"/>
            <a:ext cx="4989237" cy="442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/>
              <a:buChar char="•"/>
              <a:defRPr sz="2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/>
              <a:buChar char="–"/>
            </a:lvl4pPr>
            <a:lvl5pPr marL="2057400" indent="-228600">
              <a:spcBef>
                <a:spcPct val="20000"/>
              </a:spcBef>
              <a:buFont typeface="Arial"/>
              <a:buChar char="»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algn="just"/>
            <a:r>
              <a:rPr lang="pt-BR" b="1" dirty="0"/>
              <a:t>~50 alunos </a:t>
            </a:r>
            <a:r>
              <a:rPr lang="pt-BR" dirty="0"/>
              <a:t>- 5 alunos por grupo </a:t>
            </a:r>
          </a:p>
        </p:txBody>
      </p:sp>
    </p:spTree>
    <p:extLst>
      <p:ext uri="{BB962C8B-B14F-4D97-AF65-F5344CB8AC3E}">
        <p14:creationId xmlns:p14="http://schemas.microsoft.com/office/powerpoint/2010/main" val="294277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Bibliografia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Picture 9" descr="2116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008" y="981662"/>
            <a:ext cx="2120092" cy="2753911"/>
          </a:xfrm>
          <a:prstGeom prst="rect">
            <a:avLst/>
          </a:prstGeom>
        </p:spPr>
      </p:pic>
      <p:pic>
        <p:nvPicPr>
          <p:cNvPr id="11" name="Picture 10" descr="1481972007-500x5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810592"/>
            <a:ext cx="2844800" cy="3849962"/>
          </a:xfrm>
          <a:prstGeom prst="rect">
            <a:avLst/>
          </a:prstGeom>
        </p:spPr>
      </p:pic>
      <p:pic>
        <p:nvPicPr>
          <p:cNvPr id="12" name="Picture 11" descr="2Q==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879" y="1222962"/>
            <a:ext cx="1760129" cy="2294938"/>
          </a:xfrm>
          <a:prstGeom prst="rect">
            <a:avLst/>
          </a:prstGeom>
        </p:spPr>
      </p:pic>
      <p:pic>
        <p:nvPicPr>
          <p:cNvPr id="13" name="Picture 12" descr="images.livrariasaraiva.co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798" y="4169362"/>
            <a:ext cx="1737210" cy="2327862"/>
          </a:xfrm>
          <a:prstGeom prst="rect">
            <a:avLst/>
          </a:prstGeom>
        </p:spPr>
      </p:pic>
      <p:pic>
        <p:nvPicPr>
          <p:cNvPr id="14" name="Picture 13" descr="51AAJZ9j84L._SY344_BO1,204,203,200_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008" y="3991562"/>
            <a:ext cx="1822571" cy="27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4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Bibliografia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996951"/>
            <a:ext cx="8524874" cy="5226049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“</a:t>
            </a:r>
            <a:r>
              <a:rPr lang="en-US" sz="2200" i="1" dirty="0">
                <a:highlight>
                  <a:srgbClr val="FFFF00"/>
                </a:highlight>
              </a:rPr>
              <a:t>Environmental Organic Chemistry</a:t>
            </a:r>
            <a:r>
              <a:rPr lang="en-US" sz="2200" dirty="0">
                <a:highlight>
                  <a:srgbClr val="FFFF00"/>
                </a:highlight>
              </a:rPr>
              <a:t>”, </a:t>
            </a:r>
            <a:r>
              <a:rPr lang="en-US" sz="2200" dirty="0" err="1">
                <a:highlight>
                  <a:srgbClr val="FFFF00"/>
                </a:highlight>
              </a:rPr>
              <a:t>Schwarzenbach</a:t>
            </a:r>
            <a:r>
              <a:rPr lang="en-US" sz="2200" dirty="0">
                <a:highlight>
                  <a:srgbClr val="FFFF00"/>
                </a:highlight>
              </a:rPr>
              <a:t>, </a:t>
            </a:r>
            <a:r>
              <a:rPr lang="en-US" sz="2200" dirty="0" err="1">
                <a:highlight>
                  <a:srgbClr val="FFFF00"/>
                </a:highlight>
              </a:rPr>
              <a:t>Gschwend</a:t>
            </a:r>
            <a:r>
              <a:rPr lang="en-US" sz="2200" dirty="0">
                <a:highlight>
                  <a:srgbClr val="FFFF00"/>
                </a:highlight>
              </a:rPr>
              <a:t>, </a:t>
            </a:r>
            <a:r>
              <a:rPr lang="en-US" sz="2200" dirty="0" err="1">
                <a:highlight>
                  <a:srgbClr val="FFFF00"/>
                </a:highlight>
              </a:rPr>
              <a:t>Imboden</a:t>
            </a:r>
            <a:r>
              <a:rPr lang="en-US" sz="2200" dirty="0">
                <a:highlight>
                  <a:srgbClr val="FFFF00"/>
                </a:highlight>
              </a:rPr>
              <a:t>, 2</a:t>
            </a:r>
            <a:r>
              <a:rPr lang="en-US" sz="2200" u="sng" baseline="30000" dirty="0">
                <a:highlight>
                  <a:srgbClr val="FFFF00"/>
                </a:highlight>
              </a:rPr>
              <a:t>a</a:t>
            </a:r>
            <a:r>
              <a:rPr lang="en-US" sz="2200" dirty="0">
                <a:highlight>
                  <a:srgbClr val="FFFF00"/>
                </a:highlight>
              </a:rPr>
              <a:t> ed., Wiley, Hoboken, NJ, EUA, 2003.</a:t>
            </a:r>
          </a:p>
          <a:p>
            <a:endParaRPr lang="pt-BR" sz="2200" dirty="0"/>
          </a:p>
          <a:p>
            <a:r>
              <a:rPr lang="en-US" sz="2200" dirty="0"/>
              <a:t>“</a:t>
            </a:r>
            <a:r>
              <a:rPr lang="en-US" sz="2200" i="1" dirty="0"/>
              <a:t>Reaction Mechanisms in Environmental Organic Chemistry</a:t>
            </a:r>
            <a:r>
              <a:rPr lang="en-US" sz="2200" dirty="0"/>
              <a:t>”, Larson, Weber, 1</a:t>
            </a:r>
            <a:r>
              <a:rPr lang="en-US" sz="2200" u="sng" baseline="30000" dirty="0"/>
              <a:t>a</a:t>
            </a:r>
            <a:r>
              <a:rPr lang="en-US" sz="2200" dirty="0"/>
              <a:t> ed., Lewis Pub., Boca Raton, FL, EUA, 1994.</a:t>
            </a:r>
          </a:p>
          <a:p>
            <a:endParaRPr lang="en-US" sz="2200" dirty="0"/>
          </a:p>
          <a:p>
            <a:r>
              <a:rPr lang="en-US" sz="2200" dirty="0"/>
              <a:t>“Chemical Fate and Transport in the Environment”, </a:t>
            </a:r>
            <a:r>
              <a:rPr lang="en-US" sz="2200" dirty="0" err="1"/>
              <a:t>Hemond</a:t>
            </a:r>
            <a:r>
              <a:rPr lang="en-US" sz="2200" dirty="0"/>
              <a:t>, Fechner-Levy, 2</a:t>
            </a:r>
            <a:r>
              <a:rPr lang="en-US" sz="2200" u="sng" baseline="30000" dirty="0"/>
              <a:t>a</a:t>
            </a:r>
            <a:r>
              <a:rPr lang="en-US" sz="2200" dirty="0"/>
              <a:t> ed., Academic Press, San Diego, EUA, 2000.</a:t>
            </a:r>
          </a:p>
          <a:p>
            <a:endParaRPr lang="pt-BR" sz="2200" dirty="0"/>
          </a:p>
          <a:p>
            <a:r>
              <a:rPr lang="en-US" sz="2200" dirty="0"/>
              <a:t>“</a:t>
            </a:r>
            <a:r>
              <a:rPr lang="en-US" sz="2200" i="1" dirty="0"/>
              <a:t>Environmental Chemistry: a Global Perspective</a:t>
            </a:r>
            <a:r>
              <a:rPr lang="en-US" sz="2200" dirty="0"/>
              <a:t>”, </a:t>
            </a:r>
            <a:r>
              <a:rPr lang="en-US" sz="2200" dirty="0" err="1"/>
              <a:t>VanLoon</a:t>
            </a:r>
            <a:r>
              <a:rPr lang="en-US" sz="2200" dirty="0"/>
              <a:t>, Duffy, 2</a:t>
            </a:r>
            <a:r>
              <a:rPr lang="en-US" sz="2200" u="sng" baseline="30000" dirty="0"/>
              <a:t>a</a:t>
            </a:r>
            <a:r>
              <a:rPr lang="en-US" sz="2200" dirty="0"/>
              <a:t> Ed., Oxford, 2005.</a:t>
            </a:r>
          </a:p>
          <a:p>
            <a:endParaRPr lang="pt-BR" sz="2200" dirty="0"/>
          </a:p>
          <a:p>
            <a:r>
              <a:rPr lang="en-US" sz="2200" dirty="0"/>
              <a:t>“</a:t>
            </a:r>
            <a:r>
              <a:rPr lang="en-US" sz="2200" i="1" dirty="0" err="1"/>
              <a:t>Química</a:t>
            </a:r>
            <a:r>
              <a:rPr lang="en-US" sz="2200" i="1" dirty="0"/>
              <a:t> </a:t>
            </a:r>
            <a:r>
              <a:rPr lang="en-US" sz="2200" i="1" dirty="0" err="1"/>
              <a:t>Ambiental</a:t>
            </a:r>
            <a:r>
              <a:rPr lang="en-US" sz="2200" dirty="0"/>
              <a:t>”, Spiro, T.G.; </a:t>
            </a:r>
            <a:r>
              <a:rPr lang="en-US" sz="2200" dirty="0" err="1"/>
              <a:t>Stigliani</a:t>
            </a:r>
            <a:r>
              <a:rPr lang="en-US" sz="2200" dirty="0"/>
              <a:t>, W.M., 2</a:t>
            </a:r>
            <a:r>
              <a:rPr lang="en-US" sz="2200" u="sng" baseline="30000" dirty="0"/>
              <a:t>a</a:t>
            </a:r>
            <a:r>
              <a:rPr lang="en-US" sz="2200" dirty="0"/>
              <a:t> Ed., Pearson/Prentice Hall, 2008.</a:t>
            </a:r>
          </a:p>
          <a:p>
            <a:pPr marL="0" indent="0">
              <a:buNone/>
            </a:pPr>
            <a:r>
              <a:rPr lang="pt-BR" sz="2200" dirty="0"/>
              <a:t> 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Reinaldo C. Bazito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88170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ula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>
          <a:defRPr sz="2000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396</Words>
  <Application>Microsoft Office PowerPoint</Application>
  <PresentationFormat>Apresentação na tela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Modelo de Aula 1</vt:lpstr>
      <vt:lpstr>QFL1604 – Química Ambiental II</vt:lpstr>
      <vt:lpstr>Descrição da Disciplina</vt:lpstr>
      <vt:lpstr>Apresentação do PowerPoint</vt:lpstr>
      <vt:lpstr>Apresentação do PowerPoint</vt:lpstr>
      <vt:lpstr>Apresentação do PowerPoint</vt:lpstr>
      <vt:lpstr>Critério de Avaliação</vt:lpstr>
      <vt:lpstr>Apresentação do PowerPoint</vt:lpstr>
      <vt:lpstr>Bibliografia</vt:lpstr>
      <vt:lpstr>Bibliografia</vt:lpstr>
      <vt:lpstr>Material da Disciplina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QFL1604 – Química Ambiental II</dc:title>
  <dc:creator>Pedro Vidinha</dc:creator>
  <cp:lastModifiedBy>Pedro Vidinha</cp:lastModifiedBy>
  <cp:revision>11</cp:revision>
  <dcterms:created xsi:type="dcterms:W3CDTF">2020-09-14T21:20:25Z</dcterms:created>
  <dcterms:modified xsi:type="dcterms:W3CDTF">2023-08-07T21:55:41Z</dcterms:modified>
</cp:coreProperties>
</file>