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301" r:id="rId2"/>
    <p:sldId id="299" r:id="rId3"/>
    <p:sldId id="30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96" r:id="rId27"/>
    <p:sldId id="298" r:id="rId28"/>
    <p:sldId id="297" r:id="rId29"/>
    <p:sldId id="279" r:id="rId30"/>
    <p:sldId id="280" r:id="rId31"/>
    <p:sldId id="281" r:id="rId32"/>
    <p:sldId id="282" r:id="rId33"/>
    <p:sldId id="295" r:id="rId34"/>
  </p:sldIdLst>
  <p:sldSz cx="12192000" cy="6858000"/>
  <p:notesSz cx="6858000" cy="9144000"/>
  <p:defaultTextStyle>
    <a:defPPr>
      <a:defRPr lang="pt-P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32" autoAdjust="0"/>
    <p:restoredTop sz="90929"/>
  </p:normalViewPr>
  <p:slideViewPr>
    <p:cSldViewPr>
      <p:cViewPr varScale="1">
        <p:scale>
          <a:sx n="62" d="100"/>
          <a:sy n="62" d="100"/>
        </p:scale>
        <p:origin x="103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13" Type="http://schemas.openxmlformats.org/officeDocument/2006/relationships/slide" Target="slides/slide16.xml"/><Relationship Id="rId18" Type="http://schemas.openxmlformats.org/officeDocument/2006/relationships/slide" Target="slides/slide21.xml"/><Relationship Id="rId26" Type="http://schemas.openxmlformats.org/officeDocument/2006/relationships/slide" Target="slides/slide32.xml"/><Relationship Id="rId3" Type="http://schemas.openxmlformats.org/officeDocument/2006/relationships/slide" Target="slides/slide6.xml"/><Relationship Id="rId21" Type="http://schemas.openxmlformats.org/officeDocument/2006/relationships/slide" Target="slides/slide24.xml"/><Relationship Id="rId7" Type="http://schemas.openxmlformats.org/officeDocument/2006/relationships/slide" Target="slides/slide10.xml"/><Relationship Id="rId12" Type="http://schemas.openxmlformats.org/officeDocument/2006/relationships/slide" Target="slides/slide15.xml"/><Relationship Id="rId17" Type="http://schemas.openxmlformats.org/officeDocument/2006/relationships/slide" Target="slides/slide20.xml"/><Relationship Id="rId25" Type="http://schemas.openxmlformats.org/officeDocument/2006/relationships/slide" Target="slides/slide31.xml"/><Relationship Id="rId2" Type="http://schemas.openxmlformats.org/officeDocument/2006/relationships/slide" Target="slides/slide5.xml"/><Relationship Id="rId16" Type="http://schemas.openxmlformats.org/officeDocument/2006/relationships/slide" Target="slides/slide19.xml"/><Relationship Id="rId20" Type="http://schemas.openxmlformats.org/officeDocument/2006/relationships/slide" Target="slides/slide23.xml"/><Relationship Id="rId1" Type="http://schemas.openxmlformats.org/officeDocument/2006/relationships/slide" Target="slides/slide4.xml"/><Relationship Id="rId6" Type="http://schemas.openxmlformats.org/officeDocument/2006/relationships/slide" Target="slides/slide9.xml"/><Relationship Id="rId11" Type="http://schemas.openxmlformats.org/officeDocument/2006/relationships/slide" Target="slides/slide14.xml"/><Relationship Id="rId24" Type="http://schemas.openxmlformats.org/officeDocument/2006/relationships/slide" Target="slides/slide30.xml"/><Relationship Id="rId5" Type="http://schemas.openxmlformats.org/officeDocument/2006/relationships/slide" Target="slides/slide8.xml"/><Relationship Id="rId15" Type="http://schemas.openxmlformats.org/officeDocument/2006/relationships/slide" Target="slides/slide18.xml"/><Relationship Id="rId23" Type="http://schemas.openxmlformats.org/officeDocument/2006/relationships/slide" Target="slides/slide29.xml"/><Relationship Id="rId10" Type="http://schemas.openxmlformats.org/officeDocument/2006/relationships/slide" Target="slides/slide13.xml"/><Relationship Id="rId19" Type="http://schemas.openxmlformats.org/officeDocument/2006/relationships/slide" Target="slides/slide22.xml"/><Relationship Id="rId4" Type="http://schemas.openxmlformats.org/officeDocument/2006/relationships/slide" Target="slides/slide7.xml"/><Relationship Id="rId9" Type="http://schemas.openxmlformats.org/officeDocument/2006/relationships/slide" Target="slides/slide12.xml"/><Relationship Id="rId14" Type="http://schemas.openxmlformats.org/officeDocument/2006/relationships/slide" Target="slides/slide17.xml"/><Relationship Id="rId22" Type="http://schemas.openxmlformats.org/officeDocument/2006/relationships/slide" Target="slides/slide2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0"/>
          <p:cNvSpPr/>
          <p:nvPr/>
        </p:nvSpPr>
        <p:spPr>
          <a:xfrm>
            <a:off x="1206500" y="3648076"/>
            <a:ext cx="97536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/>
            </a:pPr>
            <a:endParaRPr lang="en-US" sz="2400"/>
          </a:p>
        </p:txBody>
      </p:sp>
      <p:sp>
        <p:nvSpPr>
          <p:cNvPr id="5" name="Retângulo 11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/>
            </a:pPr>
            <a:endParaRPr lang="en-US" sz="2400"/>
          </a:p>
        </p:txBody>
      </p:sp>
      <p:sp>
        <p:nvSpPr>
          <p:cNvPr id="6" name="Retângulo 12"/>
          <p:cNvSpPr/>
          <p:nvPr/>
        </p:nvSpPr>
        <p:spPr>
          <a:xfrm>
            <a:off x="1206500" y="3648076"/>
            <a:ext cx="3048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/>
            </a:pPr>
            <a:endParaRPr lang="en-US" sz="2400"/>
          </a:p>
        </p:txBody>
      </p:sp>
      <p:sp>
        <p:nvSpPr>
          <p:cNvPr id="7" name="Retângulo 14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/>
            </a:pPr>
            <a:endParaRPr lang="en-US" sz="240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10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8534400" y="6354763"/>
            <a:ext cx="3048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3865033" y="6354763"/>
            <a:ext cx="4633384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621367" y="6354763"/>
            <a:ext cx="1625600" cy="366712"/>
          </a:xfrm>
        </p:spPr>
        <p:txBody>
          <a:bodyPr/>
          <a:lstStyle>
            <a:lvl1pPr>
              <a:defRPr/>
            </a:lvl1pPr>
          </a:lstStyle>
          <a:p>
            <a:fld id="{BDF443A7-1432-4F4D-84B0-62AF3A28BFA8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0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FF62B-4681-834A-B4E5-20D6EA7625B0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050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ector reto 10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5" name="Triângulo isósceles 11"/>
          <p:cNvSpPr>
            <a:spLocks noChangeAspect="1"/>
          </p:cNvSpPr>
          <p:nvPr/>
        </p:nvSpPr>
        <p:spPr>
          <a:xfrm rot="5400000">
            <a:off x="590550" y="6447367"/>
            <a:ext cx="190500" cy="16086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/>
            </a:pPr>
            <a:endParaRPr lang="en-US" sz="2400"/>
          </a:p>
        </p:txBody>
      </p:sp>
      <p:sp>
        <p:nvSpPr>
          <p:cNvPr id="6" name="Conector reto 12"/>
          <p:cNvSpPr>
            <a:spLocks noChangeShapeType="1"/>
          </p:cNvSpPr>
          <p:nvPr/>
        </p:nvSpPr>
        <p:spPr bwMode="auto">
          <a:xfrm rot="5400000">
            <a:off x="5816071" y="3201988"/>
            <a:ext cx="5851525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CBC1A-1516-8646-84DB-D3D85A98B51A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08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ítulo, clip-art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4217" y="457200"/>
            <a:ext cx="103632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lip-art 2"/>
          <p:cNvSpPr>
            <a:spLocks noGrp="1"/>
          </p:cNvSpPr>
          <p:nvPr>
            <p:ph type="clipArt" sz="half" idx="1"/>
          </p:nvPr>
        </p:nvSpPr>
        <p:spPr>
          <a:xfrm>
            <a:off x="1564217" y="1981200"/>
            <a:ext cx="5080000" cy="4114800"/>
          </a:xfrm>
        </p:spPr>
        <p:txBody>
          <a:bodyPr>
            <a:normAutofit/>
          </a:bodyPr>
          <a:lstStyle/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847417" y="1981200"/>
            <a:ext cx="5080000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564217" y="6265863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CC5336E2-72D1-1544-93E3-93331FDED6A8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941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4217" y="457200"/>
            <a:ext cx="103632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564217" y="1981200"/>
            <a:ext cx="5080000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6847417" y="1981200"/>
            <a:ext cx="5080000" cy="4114800"/>
          </a:xfrm>
        </p:spPr>
        <p:txBody>
          <a:bodyPr>
            <a:normAutofit/>
          </a:bodyPr>
          <a:lstStyle/>
          <a:p>
            <a:pPr lvl="0"/>
            <a:endParaRPr lang="pt-BR" noProof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564217" y="6265863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5065A961-4564-9541-8D8C-3AD107AF2B88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5745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4B374-D423-1F43-BC08-223C3E50847D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5395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0"/>
          <p:cNvSpPr/>
          <p:nvPr/>
        </p:nvSpPr>
        <p:spPr>
          <a:xfrm>
            <a:off x="1219200" y="2819401"/>
            <a:ext cx="97536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/>
            </a:pPr>
            <a:endParaRPr lang="en-US" sz="2400"/>
          </a:p>
        </p:txBody>
      </p:sp>
      <p:sp>
        <p:nvSpPr>
          <p:cNvPr id="5" name="Retângulo 11"/>
          <p:cNvSpPr/>
          <p:nvPr/>
        </p:nvSpPr>
        <p:spPr>
          <a:xfrm>
            <a:off x="1219200" y="2819401"/>
            <a:ext cx="3048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/>
            </a:pPr>
            <a:endParaRPr lang="en-US" sz="240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534400" y="6354763"/>
            <a:ext cx="3048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865033" y="6354763"/>
            <a:ext cx="4633384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26634" y="6354763"/>
            <a:ext cx="2027767" cy="366712"/>
          </a:xfrm>
        </p:spPr>
        <p:txBody>
          <a:bodyPr/>
          <a:lstStyle>
            <a:lvl1pPr>
              <a:defRPr/>
            </a:lvl1pPr>
          </a:lstStyle>
          <a:p>
            <a:fld id="{011168A7-AD2B-5C42-91AC-97483E941E7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005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85B78-F743-DA42-86FA-3BA2D48390A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140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82C78-0068-9E49-9224-7F3DCE026A2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501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ângulo isósceles 10"/>
          <p:cNvSpPr>
            <a:spLocks noChangeAspect="1"/>
          </p:cNvSpPr>
          <p:nvPr/>
        </p:nvSpPr>
        <p:spPr>
          <a:xfrm rot="5400000">
            <a:off x="590550" y="6447367"/>
            <a:ext cx="190500" cy="16086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/>
            </a:pPr>
            <a:endParaRPr lang="en-US" sz="240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4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1F655-2C0E-E748-B96A-72CB70ECBC28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8202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ector reto 10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3" name="Triângulo isósceles 11"/>
          <p:cNvSpPr>
            <a:spLocks noChangeAspect="1"/>
          </p:cNvSpPr>
          <p:nvPr/>
        </p:nvSpPr>
        <p:spPr>
          <a:xfrm rot="5400000">
            <a:off x="590550" y="6447367"/>
            <a:ext cx="190500" cy="16086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/>
            </a:pPr>
            <a:endParaRPr lang="en-US" sz="2400"/>
          </a:p>
        </p:txBody>
      </p:sp>
      <p:sp>
        <p:nvSpPr>
          <p:cNvPr id="4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40ABE-D178-714C-A923-CF441439B366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220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10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6" name="Conector reto 11"/>
          <p:cNvSpPr>
            <a:spLocks noChangeShapeType="1"/>
          </p:cNvSpPr>
          <p:nvPr/>
        </p:nvSpPr>
        <p:spPr bwMode="auto">
          <a:xfrm rot="5400000">
            <a:off x="5220229" y="3324226"/>
            <a:ext cx="6035675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7" name="Triângulo isósceles 12"/>
          <p:cNvSpPr>
            <a:spLocks noChangeAspect="1"/>
          </p:cNvSpPr>
          <p:nvPr/>
        </p:nvSpPr>
        <p:spPr>
          <a:xfrm rot="5400000">
            <a:off x="590550" y="6447367"/>
            <a:ext cx="190500" cy="16086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/>
            </a:pPr>
            <a:endParaRPr lang="en-US" sz="240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F1757-DCB4-694A-A9A2-DF131187CFA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98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10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6" name="Triângulo isósceles 11"/>
          <p:cNvSpPr>
            <a:spLocks noChangeAspect="1"/>
          </p:cNvSpPr>
          <p:nvPr/>
        </p:nvSpPr>
        <p:spPr>
          <a:xfrm rot="5400000">
            <a:off x="590550" y="6447367"/>
            <a:ext cx="190500" cy="16086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/>
            </a:pPr>
            <a:endParaRPr lang="en-US" sz="2400"/>
          </a:p>
        </p:txBody>
      </p:sp>
      <p:sp>
        <p:nvSpPr>
          <p:cNvPr id="7" name="Retângulo 12"/>
          <p:cNvSpPr/>
          <p:nvPr/>
        </p:nvSpPr>
        <p:spPr>
          <a:xfrm>
            <a:off x="609601" y="500063"/>
            <a:ext cx="243417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/>
            </a:pPr>
            <a:endParaRPr lang="en-US" sz="240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BFC39-5D25-BC49-97B8-52EA95232379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62066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609600" y="152400"/>
            <a:ext cx="10972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027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609600" y="1219200"/>
            <a:ext cx="109728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8534401" y="6356351"/>
            <a:ext cx="3052233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kumimoji="0" sz="1400">
                <a:solidFill>
                  <a:schemeClr val="tx2"/>
                </a:solidFill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865033" y="6356351"/>
            <a:ext cx="46736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kumimoji="0" sz="1400">
                <a:solidFill>
                  <a:schemeClr val="tx2"/>
                </a:solidFill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Char char="n"/>
              <a:defRPr sz="1400">
                <a:solidFill>
                  <a:schemeClr val="tx2"/>
                </a:solidFill>
              </a:defRPr>
            </a:lvl1pPr>
          </a:lstStyle>
          <a:p>
            <a:fld id="{19E3F653-179F-5D4B-A514-7085C5D6AB28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1031" name="Conector reto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1032" name="Conector reto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590550" y="6447367"/>
            <a:ext cx="190500" cy="16086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/>
            </a:pPr>
            <a:endParaRPr lang="en-US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4" r:id="rId2"/>
    <p:sldLayoutId id="2147483889" r:id="rId3"/>
    <p:sldLayoutId id="2147483885" r:id="rId4"/>
    <p:sldLayoutId id="2147483886" r:id="rId5"/>
    <p:sldLayoutId id="2147483890" r:id="rId6"/>
    <p:sldLayoutId id="2147483891" r:id="rId7"/>
    <p:sldLayoutId id="2147483892" r:id="rId8"/>
    <p:sldLayoutId id="2147483893" r:id="rId9"/>
    <p:sldLayoutId id="2147483887" r:id="rId10"/>
    <p:sldLayoutId id="2147483894" r:id="rId11"/>
    <p:sldLayoutId id="2147483895" r:id="rId12"/>
    <p:sldLayoutId id="214748389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charset="0"/>
        <a:buChar char="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charset="0"/>
        <a:buChar char=""/>
        <a:defRPr sz="2300" kern="1200">
          <a:solidFill>
            <a:schemeClr val="tx2"/>
          </a:solidFill>
          <a:latin typeface="+mn-lt"/>
          <a:ea typeface="ＭＳ Ｐゴシック" charset="0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charset="0"/>
        <a:buChar char="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charset="0"/>
        <a:buChar char="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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573EFBE-A836-4AD5-844F-AEA3B4387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HPE - 2023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3FB8766-CDDC-4884-95E1-5641CF0F11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Ricardo Luis Chaves Feijó</a:t>
            </a:r>
          </a:p>
        </p:txBody>
      </p:sp>
    </p:spTree>
    <p:extLst>
      <p:ext uri="{BB962C8B-B14F-4D97-AF65-F5344CB8AC3E}">
        <p14:creationId xmlns:p14="http://schemas.microsoft.com/office/powerpoint/2010/main" val="1219013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-1320824" y="-22091"/>
            <a:ext cx="7772400" cy="1143000"/>
          </a:xfrm>
        </p:spPr>
        <p:txBody>
          <a:bodyPr/>
          <a:lstStyle/>
          <a:p>
            <a:pPr algn="ctr" eaLnBrk="1" hangingPunct="1"/>
            <a:r>
              <a:rPr lang="pt-BR" dirty="0">
                <a:latin typeface="Verdana" charset="0"/>
              </a:rPr>
              <a:t>Riqueza social</a:t>
            </a:r>
            <a:endParaRPr lang="pt-PT" dirty="0">
              <a:latin typeface="Verdana" charset="0"/>
            </a:endParaRPr>
          </a:p>
        </p:txBody>
      </p:sp>
      <p:pic>
        <p:nvPicPr>
          <p:cNvPr id="18435" name="Picture 5" descr="C:\Program Files\Common Files\Microsoft Shared\Clipart\cagcat50\bd04897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392" y="1355726"/>
            <a:ext cx="2664296" cy="3576041"/>
          </a:xfrm>
        </p:spPr>
      </p:pic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283561" y="1628800"/>
            <a:ext cx="7992888" cy="4495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sz="1800" dirty="0">
                <a:latin typeface="Verdana" charset="0"/>
                <a:cs typeface="Times New Roman" charset="0"/>
              </a:rPr>
              <a:t>Conjunto de coisas materiais ou imateriais que são escassas, isto é, que por um lado são úteis e, por outro, não estão disponíveis a não ser em quantidades limitadas.</a:t>
            </a:r>
          </a:p>
          <a:p>
            <a:pPr eaLnBrk="1" hangingPunct="1">
              <a:lnSpc>
                <a:spcPct val="150000"/>
              </a:lnSpc>
            </a:pPr>
            <a:r>
              <a:rPr lang="pt-BR" sz="1800" dirty="0">
                <a:latin typeface="Verdana" charset="0"/>
                <a:cs typeface="Times New Roman" charset="0"/>
              </a:rPr>
              <a:t>Para uma coisa ser tida como riqueza, ela deve possuir a capacidade de satisfazer alguma necessidade e deve ser possuída em quantidade limitada em relação a essa necessidade.</a:t>
            </a:r>
          </a:p>
          <a:p>
            <a:pPr eaLnBrk="1" hangingPunct="1">
              <a:lnSpc>
                <a:spcPct val="150000"/>
              </a:lnSpc>
            </a:pPr>
            <a:r>
              <a:rPr lang="pt-BR" sz="1800" dirty="0">
                <a:latin typeface="Verdana" charset="0"/>
                <a:cs typeface="Times New Roman" charset="0"/>
              </a:rPr>
              <a:t>3 propriedades da riqueza social: são apropriáveis, são objetos de troca e objetos da atividade produtiva.</a:t>
            </a:r>
            <a:r>
              <a:rPr lang="pt-PT" sz="1800" dirty="0">
                <a:latin typeface="Verdana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045"/>
    </mc:Choice>
    <mc:Fallback xmlns="">
      <p:transition xmlns:p14="http://schemas.microsoft.com/office/powerpoint/2010/main" spd="slow" advTm="94045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07368" y="0"/>
            <a:ext cx="8107362" cy="1143000"/>
          </a:xfrm>
        </p:spPr>
        <p:txBody>
          <a:bodyPr/>
          <a:lstStyle/>
          <a:p>
            <a:pPr algn="ctr" eaLnBrk="1" hangingPunct="1"/>
            <a:r>
              <a:rPr lang="pt-BR" dirty="0">
                <a:latin typeface="Verdana" charset="0"/>
                <a:cs typeface="Times New Roman" charset="0"/>
              </a:rPr>
              <a:t>A teoria econômica pura de Walras</a:t>
            </a:r>
            <a:endParaRPr lang="pt-PT" dirty="0">
              <a:latin typeface="Verdana" charset="0"/>
              <a:cs typeface="Times New Roman" charset="0"/>
            </a:endParaRPr>
          </a:p>
        </p:txBody>
      </p:sp>
      <p:pic>
        <p:nvPicPr>
          <p:cNvPr id="19459" name="Picture 5" descr="C:\Program Files\Microsoft Works\workscor\j0187763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392" y="1556792"/>
            <a:ext cx="2789729" cy="3456384"/>
          </a:xfrm>
        </p:spPr>
      </p:pic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503712" y="1268413"/>
            <a:ext cx="7920880" cy="482441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sz="1800" dirty="0">
                <a:latin typeface="Verdana" charset="0"/>
                <a:cs typeface="Times New Roman" charset="0"/>
              </a:rPr>
              <a:t>É a teoria da riqueza social.</a:t>
            </a:r>
          </a:p>
          <a:p>
            <a:pPr eaLnBrk="1" hangingPunct="1">
              <a:lnSpc>
                <a:spcPct val="150000"/>
              </a:lnSpc>
            </a:pPr>
            <a:r>
              <a:rPr lang="pt-BR" sz="1800" dirty="0">
                <a:latin typeface="Verdana" charset="0"/>
                <a:cs typeface="Times New Roman" charset="0"/>
              </a:rPr>
              <a:t>Procura-se determinar essencialmente preços e quantidades produzidas e trocadas.</a:t>
            </a:r>
          </a:p>
          <a:p>
            <a:pPr eaLnBrk="1" hangingPunct="1">
              <a:lnSpc>
                <a:spcPct val="150000"/>
              </a:lnSpc>
            </a:pPr>
            <a:r>
              <a:rPr lang="pt-BR" sz="1800" dirty="0">
                <a:latin typeface="Verdana" charset="0"/>
                <a:cs typeface="Times New Roman" charset="0"/>
              </a:rPr>
              <a:t>A solução do problema da determinação do equilíbrio geral deve ser precedida por uma minuciosa classificação dos elementos que compõem essa riqueza social.</a:t>
            </a:r>
          </a:p>
          <a:p>
            <a:pPr eaLnBrk="1" hangingPunct="1">
              <a:lnSpc>
                <a:spcPct val="150000"/>
              </a:lnSpc>
            </a:pPr>
            <a:r>
              <a:rPr lang="pt-BR" sz="1800" dirty="0">
                <a:latin typeface="Verdana" charset="0"/>
                <a:cs typeface="Times New Roman" charset="0"/>
              </a:rPr>
              <a:t>Distinguem-se preliminarmente as várias funções e os vários tipos de comportamento que ocorrem no sistema econômico.</a:t>
            </a:r>
            <a:r>
              <a:rPr lang="pt-PT" sz="1800" dirty="0">
                <a:latin typeface="Verdana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472"/>
    </mc:Choice>
    <mc:Fallback xmlns="">
      <p:transition xmlns:p14="http://schemas.microsoft.com/office/powerpoint/2010/main" spd="slow" advTm="88472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7368" y="-19372"/>
            <a:ext cx="7772400" cy="1143000"/>
          </a:xfrm>
        </p:spPr>
        <p:txBody>
          <a:bodyPr/>
          <a:lstStyle/>
          <a:p>
            <a:pPr algn="ctr" eaLnBrk="1" hangingPunct="1"/>
            <a:r>
              <a:rPr lang="pt-BR" dirty="0">
                <a:latin typeface="Verdana" charset="0"/>
              </a:rPr>
              <a:t>O problema central de Walras</a:t>
            </a:r>
            <a:endParaRPr lang="pt-PT" dirty="0">
              <a:latin typeface="Verdana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1424" y="1462205"/>
            <a:ext cx="8276356" cy="50768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sz="1800" dirty="0">
                <a:latin typeface="Verdana" charset="0"/>
                <a:cs typeface="Times New Roman" charset="0"/>
              </a:rPr>
              <a:t>Determinar como as trocas voluntárias entre indivíduos bem informados, autointeressados, maximizadores e racionais levam a uma organização sistemática da produção e a uma distribuição da renda eficiente e mutuamente benéfica.</a:t>
            </a:r>
          </a:p>
          <a:p>
            <a:pPr eaLnBrk="1" hangingPunct="1">
              <a:lnSpc>
                <a:spcPct val="150000"/>
              </a:lnSpc>
            </a:pPr>
            <a:r>
              <a:rPr lang="pt-BR" sz="1800" dirty="0">
                <a:latin typeface="Verdana" charset="0"/>
                <a:cs typeface="Times New Roman" charset="0"/>
              </a:rPr>
              <a:t>A única forma de interação social é a que é realizada no mercado por meio de trocas voluntárias.</a:t>
            </a:r>
          </a:p>
          <a:p>
            <a:pPr eaLnBrk="1" hangingPunct="1">
              <a:lnSpc>
                <a:spcPct val="150000"/>
              </a:lnSpc>
            </a:pPr>
            <a:r>
              <a:rPr lang="pt-BR" sz="1800" dirty="0">
                <a:latin typeface="Verdana" charset="0"/>
                <a:cs typeface="Times New Roman" charset="0"/>
              </a:rPr>
              <a:t>A concorrência perfeita dita o funcionamento dos mercados. Não existem sindicatos, cartéis ou qualquer prática intervencionista no mercado.</a:t>
            </a:r>
            <a:r>
              <a:rPr lang="pt-PT" sz="1800" dirty="0">
                <a:latin typeface="Verdana" charset="0"/>
              </a:rPr>
              <a:t> </a:t>
            </a:r>
          </a:p>
        </p:txBody>
      </p:sp>
      <p:pic>
        <p:nvPicPr>
          <p:cNvPr id="20484" name="Picture 5" descr="C:\Program Files\Common Files\Microsoft Shared\Clipart\cagcat50\bd04924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04312" y="1500950"/>
            <a:ext cx="2842145" cy="3856099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268"/>
    </mc:Choice>
    <mc:Fallback xmlns="">
      <p:transition xmlns:p14="http://schemas.microsoft.com/office/powerpoint/2010/main" spd="slow" advTm="111268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95400" y="407987"/>
            <a:ext cx="7772400" cy="762000"/>
          </a:xfrm>
        </p:spPr>
        <p:txBody>
          <a:bodyPr/>
          <a:lstStyle/>
          <a:p>
            <a:pPr eaLnBrk="1" hangingPunct="1"/>
            <a:r>
              <a:rPr lang="pt-BR" dirty="0">
                <a:latin typeface="Verdana" charset="0"/>
              </a:rPr>
              <a:t>O papel do preços</a:t>
            </a:r>
            <a:endParaRPr lang="pt-PT" dirty="0">
              <a:latin typeface="Verdana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95400" y="1268413"/>
            <a:ext cx="9212188" cy="4800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Walras elege certa mercadoria como numerário.</a:t>
            </a:r>
          </a:p>
          <a:p>
            <a:pPr eaLnBrk="1" hangingPunct="1">
              <a:lnSpc>
                <a:spcPct val="15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Preocupa-se com o vetor de preços que permita a qualquer indivíduo maximizar utilidade e no qual os mercados estariam em equilíbrio (inexistência de excessos de demanda e oferta). </a:t>
            </a:r>
          </a:p>
          <a:p>
            <a:pPr eaLnBrk="1" hangingPunct="1">
              <a:lnSpc>
                <a:spcPct val="15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Os preços são parâmetros a partir dos quais as escolhas individuais são feitas, mas não são independentes das escolhas. </a:t>
            </a:r>
            <a:r>
              <a:rPr lang="pt-PT" sz="2000" dirty="0">
                <a:latin typeface="Verdana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714"/>
    </mc:Choice>
    <mc:Fallback xmlns="">
      <p:transition xmlns:p14="http://schemas.microsoft.com/office/powerpoint/2010/main" spd="slow" advTm="152714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175"/>
            <a:ext cx="7772400" cy="1143000"/>
          </a:xfrm>
        </p:spPr>
        <p:txBody>
          <a:bodyPr/>
          <a:lstStyle/>
          <a:p>
            <a:pPr algn="ctr" eaLnBrk="1" hangingPunct="1"/>
            <a:r>
              <a:rPr lang="pt-BR" dirty="0">
                <a:latin typeface="Verdana" charset="0"/>
              </a:rPr>
              <a:t>A condição de equilíbrio geral </a:t>
            </a:r>
            <a:endParaRPr lang="pt-PT" dirty="0">
              <a:latin typeface="Verdana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51384" y="1340768"/>
            <a:ext cx="10225136" cy="5029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sz="1800" dirty="0">
                <a:latin typeface="Verdana" charset="0"/>
                <a:cs typeface="Times New Roman" charset="0"/>
              </a:rPr>
              <a:t>Um único vetor de preços que possibilita  ação vantajosa para todos os indivíduos simultaneamente.</a:t>
            </a:r>
          </a:p>
          <a:p>
            <a:pPr eaLnBrk="1" hangingPunct="1">
              <a:lnSpc>
                <a:spcPct val="150000"/>
              </a:lnSpc>
            </a:pPr>
            <a:r>
              <a:rPr lang="pt-BR" sz="1800" dirty="0">
                <a:latin typeface="Verdana" charset="0"/>
                <a:cs typeface="Times New Roman" charset="0"/>
              </a:rPr>
              <a:t>Tal vetor de preços permite que, em cada mercado, haja o equilíbrio entre oferta e demanda, que cada agente compre e venda o que planejou e que firmas e consumidores troquem efetivamente as quantidades de bens que maximizam satisfação e lucro.</a:t>
            </a:r>
          </a:p>
          <a:p>
            <a:pPr eaLnBrk="1" hangingPunct="1">
              <a:lnSpc>
                <a:spcPct val="150000"/>
              </a:lnSpc>
            </a:pPr>
            <a:r>
              <a:rPr lang="pt-BR" sz="1800" dirty="0">
                <a:latin typeface="Verdana" charset="0"/>
                <a:cs typeface="Times New Roman" charset="0"/>
              </a:rPr>
              <a:t>A condição de equilíbrio geral determina um conjunto de relações bem articuladas entre preços e quantidades trocadas de fatores e de bens de consumo, de tal modo a permitir a máxima satisfação para cada agente e torná-la mutuamente compatível com a de outros agentes.</a:t>
            </a:r>
            <a:r>
              <a:rPr lang="pt-PT" sz="1800" dirty="0">
                <a:latin typeface="Verdana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496"/>
    </mc:Choice>
    <mc:Fallback xmlns="">
      <p:transition xmlns:p14="http://schemas.microsoft.com/office/powerpoint/2010/main" spd="slow" advTm="98496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55440" y="-11113"/>
            <a:ext cx="7772400" cy="1143000"/>
          </a:xfrm>
        </p:spPr>
        <p:txBody>
          <a:bodyPr/>
          <a:lstStyle/>
          <a:p>
            <a:pPr eaLnBrk="1" hangingPunct="1"/>
            <a:r>
              <a:rPr lang="pt-BR" dirty="0">
                <a:latin typeface="Verdana" charset="0"/>
              </a:rPr>
              <a:t>Dados para o modelo</a:t>
            </a:r>
            <a:endParaRPr lang="pt-PT" dirty="0">
              <a:latin typeface="Verdana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1424" y="1268413"/>
            <a:ext cx="9721080" cy="50292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pt-BR" sz="2000" dirty="0">
                <a:latin typeface="Verdana" charset="0"/>
                <a:cs typeface="Times New Roman" charset="0"/>
              </a:rPr>
              <a:t>É necessário conhecer: o número de consumidores, o número de firmas, a dotação inicial de recursos, as preferências dos consumidores e as técnicas de produção disponíveis.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pt-BR" sz="2000" dirty="0">
                <a:latin typeface="Verdana" charset="0"/>
                <a:cs typeface="Times New Roman" charset="0"/>
              </a:rPr>
              <a:t>Conhecidos esses elementos, o comportamento maximizador dos agentes e o mecanismo competitivo conduz a todo o resto.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pt-BR" sz="2000" dirty="0">
                <a:latin typeface="Verdana" charset="0"/>
                <a:cs typeface="Times New Roman" charset="0"/>
              </a:rPr>
              <a:t>Assim, determinam-se as quantidades de bens produzidos e trocados e o vetor de preços.</a:t>
            </a:r>
            <a:r>
              <a:rPr lang="pt-PT" sz="2000" dirty="0">
                <a:latin typeface="Verdana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563"/>
    </mc:Choice>
    <mc:Fallback xmlns="">
      <p:transition xmlns:p14="http://schemas.microsoft.com/office/powerpoint/2010/main" spd="slow" advTm="56563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675" y="0"/>
            <a:ext cx="7772400" cy="1143000"/>
          </a:xfrm>
        </p:spPr>
        <p:txBody>
          <a:bodyPr/>
          <a:lstStyle/>
          <a:p>
            <a:pPr algn="ctr" eaLnBrk="1" hangingPunct="1"/>
            <a:r>
              <a:rPr lang="pt-BR">
                <a:latin typeface="Verdana" charset="0"/>
                <a:cs typeface="Times New Roman" charset="0"/>
              </a:rPr>
              <a:t>Capital fixo (capital em geral)</a:t>
            </a:r>
            <a:r>
              <a:rPr lang="pt-PT">
                <a:latin typeface="Verdana" charset="0"/>
              </a:rPr>
              <a:t> </a:t>
            </a:r>
          </a:p>
        </p:txBody>
      </p:sp>
      <p:pic>
        <p:nvPicPr>
          <p:cNvPr id="24579" name="Picture 5" descr="C:\Program Files\Microsoft Works\workscor\j0167852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0941" y="1604592"/>
            <a:ext cx="1881188" cy="3297238"/>
          </a:xfrm>
        </p:spPr>
      </p:pic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71664" y="1571625"/>
            <a:ext cx="8280920" cy="44958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pt-B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“Qualquer bem durável, qualquer espécie de riqueza social que não é consumida ou apenas é consumida a longo prazo, qualquer utilidade limitada em quantidade que sobrevive à primeira utilização que se faz dela, em uma palavra, que serve mais de uma vez: uma casa, um móvel.” </a:t>
            </a:r>
            <a:endParaRPr lang="pt-PT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283"/>
    </mc:Choice>
    <mc:Fallback xmlns="">
      <p:transition xmlns:p14="http://schemas.microsoft.com/office/powerpoint/2010/main" spd="slow" advTm="67283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63352" y="-22131"/>
            <a:ext cx="7772400" cy="1143000"/>
          </a:xfrm>
        </p:spPr>
        <p:txBody>
          <a:bodyPr/>
          <a:lstStyle/>
          <a:p>
            <a:pPr algn="ctr" eaLnBrk="1" hangingPunct="1"/>
            <a:r>
              <a:rPr lang="pt-BR" dirty="0">
                <a:latin typeface="Verdana" charset="0"/>
                <a:cs typeface="Times New Roman" charset="0"/>
              </a:rPr>
              <a:t>Capital circulante ou rendimento</a:t>
            </a:r>
            <a:r>
              <a:rPr lang="pt-PT" dirty="0">
                <a:latin typeface="Verdana" charset="0"/>
              </a:rPr>
              <a:t> </a:t>
            </a:r>
          </a:p>
        </p:txBody>
      </p:sp>
      <p:pic>
        <p:nvPicPr>
          <p:cNvPr id="25603" name="Picture 5" descr="C:\Program Files\Microsoft Works\workscor\AN02606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27100" y="1938337"/>
            <a:ext cx="2203682" cy="2426767"/>
          </a:xfrm>
        </p:spPr>
      </p:pic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359696" y="1412776"/>
            <a:ext cx="8064896" cy="51054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pt-B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“Qualquer bem fungível, qualquer espécie de riqueza social que é consumida imediatamente, qualquer coisa rara que não mais subsiste depois do primeiro serviço que presta, em suma, que serve apenas uma vez: pão, carne etc.”</a:t>
            </a:r>
            <a:r>
              <a:rPr lang="pt-PT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buNone/>
            </a:pPr>
            <a:endParaRPr lang="pt-BR" sz="2000" b="1" dirty="0">
              <a:latin typeface="Verdana" charset="0"/>
              <a:cs typeface="Times New Roman" charset="0"/>
            </a:endParaRPr>
          </a:p>
          <a:p>
            <a:pPr marL="0" indent="0" eaLnBrk="1" hangingPunct="1">
              <a:buNone/>
            </a:pPr>
            <a:r>
              <a:rPr lang="pt-BR" sz="2000" b="1" dirty="0">
                <a:latin typeface="Verdana" charset="0"/>
                <a:cs typeface="Times New Roman" charset="0"/>
              </a:rPr>
              <a:t>Exemplos:</a:t>
            </a:r>
            <a:r>
              <a:rPr lang="pt-BR" sz="2000" dirty="0">
                <a:latin typeface="Verdana" charset="0"/>
                <a:cs typeface="Times New Roman" charset="0"/>
              </a:rPr>
              <a:t> matérias-primas, bens intermediários não duráveis e serviços produtivos oferecidos por </a:t>
            </a:r>
          </a:p>
          <a:p>
            <a:pPr marL="0" indent="0" eaLnBrk="1" hangingPunct="1">
              <a:buNone/>
            </a:pPr>
            <a:r>
              <a:rPr lang="pt-BR" sz="2000" dirty="0">
                <a:latin typeface="Verdana" charset="0"/>
                <a:cs typeface="Times New Roman" charset="0"/>
              </a:rPr>
              <a:t>capitais em cada período de produção.</a:t>
            </a:r>
            <a:r>
              <a:rPr lang="pt-PT" sz="2000" dirty="0">
                <a:latin typeface="Verdana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045"/>
    </mc:Choice>
    <mc:Fallback xmlns="">
      <p:transition xmlns:p14="http://schemas.microsoft.com/office/powerpoint/2010/main" spd="slow" advTm="125045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0"/>
            <a:ext cx="7772400" cy="1143000"/>
          </a:xfrm>
        </p:spPr>
        <p:txBody>
          <a:bodyPr/>
          <a:lstStyle/>
          <a:p>
            <a:pPr eaLnBrk="1" hangingPunct="1"/>
            <a:r>
              <a:rPr lang="pt-BR" dirty="0">
                <a:latin typeface="Verdana" charset="0"/>
              </a:rPr>
              <a:t>O processo de produção</a:t>
            </a:r>
            <a:endParaRPr lang="pt-PT" dirty="0">
              <a:latin typeface="Verdana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1424" y="1268413"/>
            <a:ext cx="9288265" cy="4114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sz="1800" dirty="0">
                <a:latin typeface="Verdana" charset="0"/>
                <a:cs typeface="Times New Roman" charset="0"/>
              </a:rPr>
              <a:t>Utiliza </a:t>
            </a:r>
            <a:r>
              <a:rPr lang="pt-BR" sz="1800" dirty="0">
                <a:solidFill>
                  <a:srgbClr val="FF0066"/>
                </a:solidFill>
                <a:latin typeface="Verdana" charset="0"/>
                <a:cs typeface="Times New Roman" charset="0"/>
              </a:rPr>
              <a:t>serviços</a:t>
            </a:r>
            <a:r>
              <a:rPr lang="pt-BR" sz="1800" dirty="0">
                <a:latin typeface="Verdana" charset="0"/>
                <a:cs typeface="Times New Roman" charset="0"/>
              </a:rPr>
              <a:t> dos capitais fixos e outras formas de rendimento, e não capitais em si mesmos.</a:t>
            </a:r>
          </a:p>
          <a:p>
            <a:pPr eaLnBrk="1" hangingPunct="1">
              <a:lnSpc>
                <a:spcPct val="150000"/>
              </a:lnSpc>
            </a:pPr>
            <a:r>
              <a:rPr lang="pt-BR" sz="1800" dirty="0">
                <a:solidFill>
                  <a:srgbClr val="FF0066"/>
                </a:solidFill>
                <a:latin typeface="Verdana" charset="0"/>
                <a:cs typeface="Times New Roman" charset="0"/>
              </a:rPr>
              <a:t>Terra, trabalho e capital</a:t>
            </a:r>
            <a:r>
              <a:rPr lang="pt-BR" sz="1800" dirty="0">
                <a:latin typeface="Verdana" charset="0"/>
                <a:cs typeface="Times New Roman" charset="0"/>
              </a:rPr>
              <a:t> são os fatores de produção que oferecem os serviços comprados pelo empresário a cada período.</a:t>
            </a:r>
          </a:p>
          <a:p>
            <a:pPr eaLnBrk="1" hangingPunct="1">
              <a:lnSpc>
                <a:spcPct val="150000"/>
              </a:lnSpc>
            </a:pPr>
            <a:r>
              <a:rPr lang="pt-BR" sz="1800" dirty="0">
                <a:latin typeface="Verdana" charset="0"/>
                <a:cs typeface="Times New Roman" charset="0"/>
              </a:rPr>
              <a:t>Há uma diferenciação entre </a:t>
            </a:r>
            <a:r>
              <a:rPr lang="pt-BR" sz="1800" dirty="0">
                <a:solidFill>
                  <a:srgbClr val="FF0000"/>
                </a:solidFill>
                <a:latin typeface="Verdana" charset="0"/>
                <a:cs typeface="Times New Roman" charset="0"/>
              </a:rPr>
              <a:t>mercados de produtos </a:t>
            </a:r>
            <a:r>
              <a:rPr lang="pt-BR" sz="1800" dirty="0">
                <a:latin typeface="Verdana" charset="0"/>
                <a:cs typeface="Times New Roman" charset="0"/>
              </a:rPr>
              <a:t>(em que consumidores demandam produtos ofertados pelas firmas) e </a:t>
            </a:r>
            <a:r>
              <a:rPr lang="pt-BR" sz="1800" dirty="0">
                <a:solidFill>
                  <a:srgbClr val="FF0000"/>
                </a:solidFill>
                <a:latin typeface="Verdana" charset="0"/>
                <a:cs typeface="Times New Roman" charset="0"/>
              </a:rPr>
              <a:t>mercados dos serviços produtivos</a:t>
            </a:r>
            <a:r>
              <a:rPr lang="pt-BR" sz="1800" dirty="0">
                <a:latin typeface="Verdana" charset="0"/>
                <a:cs typeface="Times New Roman" charset="0"/>
              </a:rPr>
              <a:t> (nos quais os mesmos consumidores, enquanto proprietários dos recursos produtivos de terra, trabalho e capital, vendem os serviços produtivos para as firmas e em troca recebem pagamentos que são suas rendas). </a:t>
            </a:r>
            <a:endParaRPr lang="pt-PT" sz="1800" dirty="0">
              <a:latin typeface="Verdana" charset="0"/>
              <a:cs typeface="Times New Roman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500"/>
    </mc:Choice>
    <mc:Fallback xmlns="">
      <p:transition xmlns:p14="http://schemas.microsoft.com/office/powerpoint/2010/main" spd="slow" advTm="955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Verdana" charset="0"/>
              </a:rPr>
              <a:t>2 condições de equilíbrio:</a:t>
            </a:r>
            <a:endParaRPr lang="pt-PT">
              <a:latin typeface="Verdana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268414"/>
            <a:ext cx="9683750" cy="4937125"/>
          </a:xfrm>
        </p:spPr>
        <p:txBody>
          <a:bodyPr/>
          <a:lstStyle/>
          <a:p>
            <a:pPr marL="533400" indent="-533400" eaLnBrk="1" hangingPunct="1">
              <a:lnSpc>
                <a:spcPct val="150000"/>
              </a:lnSpc>
              <a:buFont typeface="Wingdings" charset="0"/>
              <a:buAutoNum type="arabicParenR"/>
            </a:pPr>
            <a:r>
              <a:rPr lang="pt-BR" sz="2400" dirty="0">
                <a:solidFill>
                  <a:srgbClr val="FF0066"/>
                </a:solidFill>
                <a:latin typeface="Verdana" charset="0"/>
              </a:rPr>
              <a:t>Condição subjetiva:</a:t>
            </a:r>
            <a:r>
              <a:rPr lang="pt-BR" sz="2400" dirty="0">
                <a:latin typeface="Verdana" charset="0"/>
              </a:rPr>
              <a:t> </a:t>
            </a:r>
            <a:r>
              <a:rPr lang="pt-BR" sz="2400" dirty="0">
                <a:latin typeface="Verdana" charset="0"/>
                <a:cs typeface="Times New Roman" charset="0"/>
              </a:rPr>
              <a:t>as condições de maximização para cada indivíduo em particular.</a:t>
            </a:r>
          </a:p>
          <a:p>
            <a:pPr marL="533400" indent="-533400" eaLnBrk="1" hangingPunct="1">
              <a:lnSpc>
                <a:spcPct val="150000"/>
              </a:lnSpc>
              <a:buNone/>
            </a:pP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“O primeiro problema que temos a resolver consiste em determinar, para cada consumidor, a oferta dos serviços e a demanda quer dos serviços a título de serviços consumíveis, quer dos produtos, a preços... anunciados ao acaso [que correspondem ao ponto de máxima utilidade efetiva].”</a:t>
            </a:r>
            <a:r>
              <a:rPr lang="pt-P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endParaRPr lang="pt-PT" sz="2400" dirty="0">
              <a:solidFill>
                <a:srgbClr val="FF0066"/>
              </a:solidFill>
              <a:latin typeface="Verdana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384"/>
    </mc:Choice>
    <mc:Fallback xmlns="">
      <p:transition xmlns:p14="http://schemas.microsoft.com/office/powerpoint/2010/main" spd="slow" advTm="7038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>
                <a:latin typeface="Verdana" charset="0"/>
                <a:ea typeface="Verdana" charset="0"/>
                <a:cs typeface="Times New Roman" charset="0"/>
              </a:rPr>
              <a:t>Léon Walras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>
                <a:latin typeface="Verdana" charset="0"/>
                <a:ea typeface="ＭＳ Ｐゴシック" charset="0"/>
              </a:rPr>
              <a:t>18ª aula de HPE 2023 - O Equilíbrio Geral</a:t>
            </a:r>
            <a:br>
              <a:rPr lang="pt-BR" b="1" dirty="0">
                <a:latin typeface="Verdana" charset="0"/>
                <a:ea typeface="ＭＳ Ｐゴシック" charset="0"/>
              </a:rPr>
            </a:br>
            <a:endParaRPr lang="pt-BR" dirty="0">
              <a:latin typeface="Bookman Old Style" charset="0"/>
              <a:ea typeface="ＭＳ Ｐゴシック" charset="0"/>
            </a:endParaRPr>
          </a:p>
        </p:txBody>
      </p:sp>
      <p:pic>
        <p:nvPicPr>
          <p:cNvPr id="11268" name="Picture 5" descr="http://cepa.newschool.edu/het/profiles/image/walrass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675" y="-9525"/>
            <a:ext cx="3138488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000"/>
    </mc:Choice>
    <mc:Fallback xmlns="">
      <p:transition spd="slow" advTm="34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95400" y="1219201"/>
            <a:ext cx="9515400" cy="4937125"/>
          </a:xfrm>
        </p:spPr>
        <p:txBody>
          <a:bodyPr/>
          <a:lstStyle/>
          <a:p>
            <a:pPr marL="442913" indent="-442913" eaLnBrk="1" hangingPunct="1">
              <a:lnSpc>
                <a:spcPct val="150000"/>
              </a:lnSpc>
              <a:buFont typeface="Wingdings" charset="0"/>
              <a:buAutoNum type="arabicParenR" startAt="2"/>
            </a:pPr>
            <a:r>
              <a:rPr lang="pt-BR" dirty="0">
                <a:solidFill>
                  <a:srgbClr val="FF0066"/>
                </a:solidFill>
                <a:latin typeface="Verdana" charset="0"/>
                <a:cs typeface="Times New Roman" charset="0"/>
              </a:rPr>
              <a:t>Condição objetiva:</a:t>
            </a:r>
          </a:p>
          <a:p>
            <a:pPr marL="442913" indent="-442913" eaLnBrk="1" hangingPunct="1">
              <a:lnSpc>
                <a:spcPct val="150000"/>
              </a:lnSpc>
              <a:buNone/>
            </a:pPr>
            <a:r>
              <a:rPr lang="pt-BR" sz="2000" dirty="0">
                <a:latin typeface="Verdana" charset="0"/>
                <a:cs typeface="Times New Roman" charset="0"/>
              </a:rPr>
              <a:t>     É a </a:t>
            </a:r>
            <a:r>
              <a:rPr lang="pt-BR" sz="2000" i="1" dirty="0">
                <a:latin typeface="Verdana" charset="0"/>
                <a:cs typeface="Times New Roman" charset="0"/>
              </a:rPr>
              <a:t>compatibilização</a:t>
            </a:r>
            <a:r>
              <a:rPr lang="pt-BR" sz="2000" dirty="0">
                <a:latin typeface="Verdana" charset="0"/>
                <a:cs typeface="Times New Roman" charset="0"/>
              </a:rPr>
              <a:t> das condições de máximo nos mercados: equilíbrio entre oferta e demanda para todos os mercados da economia (ou que os excessos se compensem).</a:t>
            </a:r>
            <a:r>
              <a:rPr lang="pt-PT" sz="2000" dirty="0">
                <a:latin typeface="Verdana" charset="0"/>
                <a:cs typeface="Times New Roman" charset="0"/>
              </a:rPr>
              <a:t> </a:t>
            </a:r>
            <a:r>
              <a:rPr lang="pt-PT" sz="2000" dirty="0">
                <a:latin typeface="Verdana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740"/>
    </mc:Choice>
    <mc:Fallback xmlns="">
      <p:transition xmlns:p14="http://schemas.microsoft.com/office/powerpoint/2010/main" spd="slow" advTm="6774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b="1">
                <a:latin typeface="Verdana" charset="0"/>
              </a:rPr>
              <a:t>Equilíbrio subjetivo</a:t>
            </a:r>
            <a:endParaRPr lang="pt-PT" b="1">
              <a:latin typeface="Verdana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 eaLnBrk="1" hangingPunct="1">
              <a:lnSpc>
                <a:spcPct val="80000"/>
              </a:lnSpc>
            </a:pPr>
            <a:r>
              <a:rPr lang="pt-BR" sz="1800">
                <a:latin typeface="Verdana" charset="0"/>
                <a:ea typeface="ＭＳ Ｐゴシック" charset="0"/>
                <a:cs typeface="Times New Roman" charset="0"/>
              </a:rPr>
              <a:t>Condições de equilíbrio requeridas na maximização de todos os indivíduos</a:t>
            </a:r>
            <a:r>
              <a:rPr lang="pt-PT" sz="1800">
                <a:latin typeface="Verdana" charset="0"/>
                <a:ea typeface="ＭＳ Ｐゴシック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65"/>
    </mc:Choice>
    <mc:Fallback xmlns="">
      <p:transition xmlns:p14="http://schemas.microsoft.com/office/powerpoint/2010/main" spd="slow" advTm="16465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>
                <a:latin typeface="Verdana" charset="0"/>
              </a:rPr>
              <a:t>O modelo...</a:t>
            </a:r>
            <a:endParaRPr lang="pt-PT" sz="3600">
              <a:latin typeface="Verdana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1424" y="1143000"/>
            <a:ext cx="9072364" cy="4114800"/>
          </a:xfrm>
        </p:spPr>
        <p:txBody>
          <a:bodyPr/>
          <a:lstStyle/>
          <a:p>
            <a:pPr marL="577850" indent="-577850" algn="just" eaLnBrk="1" hangingPunct="1">
              <a:lnSpc>
                <a:spcPct val="150000"/>
              </a:lnSpc>
              <a:buNone/>
            </a:pPr>
            <a:r>
              <a:rPr lang="pt-BR" sz="2800" dirty="0">
                <a:latin typeface="Verdana" charset="0"/>
                <a:cs typeface="Times New Roman" charset="0"/>
              </a:rPr>
              <a:t> Tem-se, em cada período: </a:t>
            </a:r>
          </a:p>
          <a:p>
            <a:pPr marL="577850" indent="-577850" eaLnBrk="1" hangingPunct="1">
              <a:lnSpc>
                <a:spcPct val="150000"/>
              </a:lnSpc>
              <a:buFont typeface="Wingdings" charset="0"/>
              <a:buAutoNum type="romanLcPeriod"/>
            </a:pPr>
            <a:r>
              <a:rPr lang="pt-BR" sz="2000" i="1" dirty="0">
                <a:latin typeface="Verdana" charset="0"/>
                <a:cs typeface="Times New Roman" charset="0"/>
              </a:rPr>
              <a:t>m</a:t>
            </a:r>
            <a:r>
              <a:rPr lang="pt-BR" sz="2000" dirty="0">
                <a:latin typeface="Verdana" charset="0"/>
                <a:cs typeface="Times New Roman" charset="0"/>
              </a:rPr>
              <a:t> produtos consumidos </a:t>
            </a:r>
            <a:r>
              <a:rPr lang="pt-BR" sz="2000" i="1" dirty="0">
                <a:latin typeface="Verdana" charset="0"/>
                <a:cs typeface="Times New Roman" charset="0"/>
              </a:rPr>
              <a:t>A, B, C, D...</a:t>
            </a:r>
          </a:p>
          <a:p>
            <a:pPr marL="577850" indent="-577850" eaLnBrk="1" hangingPunct="1">
              <a:lnSpc>
                <a:spcPct val="150000"/>
              </a:lnSpc>
              <a:buFont typeface="Wingdings" charset="0"/>
              <a:buAutoNum type="romanLcPeriod"/>
            </a:pPr>
            <a:r>
              <a:rPr lang="pt-BR" sz="2000" i="1" dirty="0">
                <a:latin typeface="Verdana" charset="0"/>
                <a:cs typeface="Times New Roman" charset="0"/>
              </a:rPr>
              <a:t>n</a:t>
            </a:r>
            <a:r>
              <a:rPr lang="pt-BR" sz="2000" dirty="0">
                <a:latin typeface="Verdana" charset="0"/>
                <a:cs typeface="Times New Roman" charset="0"/>
              </a:rPr>
              <a:t> serviços produtivos: os serviços fornecidos pelo  fator terra distribuem-se ao longo de muitos períodos até que o fator esteja completamente depreciado, simboliza-os na sequência temporal por </a:t>
            </a:r>
            <a:r>
              <a:rPr lang="pt-BR" sz="2000" i="1" dirty="0">
                <a:latin typeface="Verdana" charset="0"/>
                <a:cs typeface="Times New Roman" charset="0"/>
              </a:rPr>
              <a:t>T, T’, T”...</a:t>
            </a:r>
            <a:r>
              <a:rPr lang="pt-BR" sz="2000" dirty="0">
                <a:latin typeface="Verdana" charset="0"/>
                <a:cs typeface="Times New Roman" charset="0"/>
              </a:rPr>
              <a:t>, idem para os serviços do fator trabalho </a:t>
            </a:r>
            <a:r>
              <a:rPr lang="pt-BR" sz="2000" i="1" dirty="0">
                <a:latin typeface="Verdana" charset="0"/>
                <a:cs typeface="Times New Roman" charset="0"/>
              </a:rPr>
              <a:t>P, P’, P”...</a:t>
            </a:r>
            <a:r>
              <a:rPr lang="pt-BR" sz="2000" dirty="0">
                <a:latin typeface="Verdana" charset="0"/>
                <a:cs typeface="Times New Roman" charset="0"/>
              </a:rPr>
              <a:t> e para os serviços do capital </a:t>
            </a:r>
            <a:r>
              <a:rPr lang="pt-BR" sz="2000" i="1" dirty="0">
                <a:latin typeface="Verdana" charset="0"/>
                <a:cs typeface="Times New Roman" charset="0"/>
              </a:rPr>
              <a:t>K, K’, K”...</a:t>
            </a:r>
            <a:endParaRPr lang="pt-BR" sz="2000" dirty="0">
              <a:latin typeface="Verdana" charset="0"/>
              <a:cs typeface="Times New Roman" charset="0"/>
            </a:endParaRPr>
          </a:p>
          <a:p>
            <a:pPr marL="577850" indent="-577850" eaLnBrk="1" hangingPunct="1"/>
            <a:endParaRPr lang="pt-PT" sz="2400" dirty="0">
              <a:latin typeface="Verdana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335"/>
    </mc:Choice>
    <mc:Fallback xmlns="">
      <p:transition xmlns:p14="http://schemas.microsoft.com/office/powerpoint/2010/main" spd="slow" advTm="157335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27448" y="1219200"/>
            <a:ext cx="9432602" cy="5638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Walras constrói funções individuais de </a:t>
            </a:r>
            <a:r>
              <a:rPr lang="pt-BR" sz="2000" i="1" dirty="0">
                <a:latin typeface="Verdana" charset="0"/>
                <a:cs typeface="Times New Roman" charset="0"/>
              </a:rPr>
              <a:t>rareté</a:t>
            </a:r>
            <a:r>
              <a:rPr lang="pt-BR" sz="2000" dirty="0">
                <a:latin typeface="Verdana" charset="0"/>
                <a:cs typeface="Times New Roman" charset="0"/>
              </a:rPr>
              <a:t> para todos os bens e também para os serviços: </a:t>
            </a:r>
            <a:r>
              <a:rPr lang="pt-BR" sz="2000" i="1" dirty="0">
                <a:latin typeface="Verdana" charset="0"/>
                <a:cs typeface="Times New Roman" charset="0"/>
              </a:rPr>
              <a:t>r = </a:t>
            </a:r>
            <a:r>
              <a:rPr lang="pt-BR" sz="2000" i="1" dirty="0">
                <a:latin typeface="Verdana" charset="0"/>
                <a:cs typeface="Times New Roman" charset="0"/>
                <a:sym typeface="Symbol" charset="0"/>
              </a:rPr>
              <a:t></a:t>
            </a:r>
            <a:r>
              <a:rPr lang="pt-BR" sz="2000" i="1" dirty="0">
                <a:latin typeface="Verdana" charset="0"/>
                <a:cs typeface="Times New Roman" charset="0"/>
              </a:rPr>
              <a:t>(q).</a:t>
            </a:r>
          </a:p>
          <a:p>
            <a:pPr eaLnBrk="1" hangingPunct="1">
              <a:lnSpc>
                <a:spcPct val="12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Os preços dos serviços e dos bens de consumo são dados para os indivíduos:</a:t>
            </a:r>
            <a:r>
              <a:rPr lang="pt-BR" sz="2000" i="1" dirty="0">
                <a:latin typeface="Verdana" charset="0"/>
                <a:cs typeface="Times New Roman" charset="0"/>
              </a:rPr>
              <a:t> </a:t>
            </a:r>
            <a:r>
              <a:rPr lang="pt-BR" sz="2000" i="1" dirty="0" err="1">
                <a:latin typeface="Verdana" charset="0"/>
                <a:cs typeface="Times New Roman" charset="0"/>
              </a:rPr>
              <a:t>p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 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p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´</a:t>
            </a:r>
            <a:r>
              <a:rPr lang="pt-BR" sz="2000" i="1" dirty="0">
                <a:latin typeface="Verdana" charset="0"/>
                <a:cs typeface="Times New Roman" charset="0"/>
              </a:rPr>
              <a:t> , </a:t>
            </a:r>
            <a:r>
              <a:rPr lang="pt-BR" sz="2000" i="1" dirty="0" err="1">
                <a:latin typeface="Verdana" charset="0"/>
                <a:cs typeface="Times New Roman" charset="0"/>
              </a:rPr>
              <a:t>p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” </a:t>
            </a:r>
            <a:r>
              <a:rPr lang="pt-BR" sz="2000" i="1" dirty="0">
                <a:latin typeface="Verdana" charset="0"/>
                <a:cs typeface="Times New Roman" charset="0"/>
              </a:rPr>
              <a:t>,...</a:t>
            </a:r>
            <a:r>
              <a:rPr lang="pt-BR" sz="2000" dirty="0">
                <a:latin typeface="Verdana" charset="0"/>
                <a:cs typeface="Times New Roman" charset="0"/>
              </a:rPr>
              <a:t>;</a:t>
            </a:r>
            <a:r>
              <a:rPr lang="pt-BR" sz="2000" i="1" dirty="0">
                <a:latin typeface="Verdana" charset="0"/>
                <a:cs typeface="Times New Roman" charset="0"/>
              </a:rPr>
              <a:t> p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p</a:t>
            </a:r>
            <a:r>
              <a:rPr lang="pt-BR" sz="2000" i="1" dirty="0">
                <a:latin typeface="Verdana" charset="0"/>
                <a:cs typeface="Times New Roman" charset="0"/>
              </a:rPr>
              <a:t>, p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p’ </a:t>
            </a:r>
            <a:r>
              <a:rPr lang="pt-BR" sz="2000" i="1" dirty="0">
                <a:latin typeface="Verdana" charset="0"/>
                <a:cs typeface="Times New Roman" charset="0"/>
              </a:rPr>
              <a:t>, p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p” </a:t>
            </a:r>
            <a:r>
              <a:rPr lang="pt-BR" sz="2000" i="1" dirty="0">
                <a:latin typeface="Verdana" charset="0"/>
                <a:cs typeface="Times New Roman" charset="0"/>
              </a:rPr>
              <a:t>...</a:t>
            </a:r>
            <a:r>
              <a:rPr lang="pt-BR" sz="2000" dirty="0">
                <a:latin typeface="Verdana" charset="0"/>
                <a:cs typeface="Times New Roman" charset="0"/>
              </a:rPr>
              <a:t>;</a:t>
            </a:r>
            <a:r>
              <a:rPr lang="pt-BR" sz="2000" i="1" dirty="0">
                <a:latin typeface="Verdana" charset="0"/>
                <a:cs typeface="Times New Roman" charset="0"/>
              </a:rPr>
              <a:t> </a:t>
            </a:r>
            <a:r>
              <a:rPr lang="pt-BR" sz="2000" i="1" dirty="0" err="1">
                <a:latin typeface="Verdana" charset="0"/>
                <a:cs typeface="Times New Roman" charset="0"/>
              </a:rPr>
              <a:t>p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k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p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k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’ 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p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k</a:t>
            </a:r>
            <a:r>
              <a:rPr lang="pt-BR" sz="2000" baseline="-30000" dirty="0">
                <a:latin typeface="Verdana" charset="0"/>
                <a:cs typeface="Times New Roman" charset="0"/>
              </a:rPr>
              <a:t>” </a:t>
            </a:r>
            <a:r>
              <a:rPr lang="pt-BR" sz="2000" i="1" dirty="0">
                <a:latin typeface="Verdana" charset="0"/>
                <a:cs typeface="Times New Roman" charset="0"/>
              </a:rPr>
              <a:t>...</a:t>
            </a:r>
            <a:r>
              <a:rPr lang="pt-BR" sz="2000" dirty="0">
                <a:latin typeface="Verdana" charset="0"/>
                <a:cs typeface="Times New Roman" charset="0"/>
              </a:rPr>
              <a:t>, para os serviços, e</a:t>
            </a:r>
            <a:r>
              <a:rPr lang="pt-BR" sz="2000" i="1" dirty="0">
                <a:latin typeface="Verdana" charset="0"/>
                <a:cs typeface="Times New Roman" charset="0"/>
              </a:rPr>
              <a:t> p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a </a:t>
            </a:r>
            <a:r>
              <a:rPr lang="pt-BR" sz="2000" i="1" dirty="0">
                <a:latin typeface="Verdana" charset="0"/>
                <a:cs typeface="Times New Roman" charset="0"/>
              </a:rPr>
              <a:t>, p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b 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p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c</a:t>
            </a:r>
            <a:r>
              <a:rPr lang="pt-BR" sz="2000" dirty="0">
                <a:latin typeface="Verdana" charset="0"/>
                <a:cs typeface="Times New Roman" charset="0"/>
              </a:rPr>
              <a:t> </a:t>
            </a:r>
            <a:r>
              <a:rPr lang="pt-BR" sz="2000" i="1" dirty="0">
                <a:latin typeface="Verdana" charset="0"/>
                <a:cs typeface="Times New Roman" charset="0"/>
              </a:rPr>
              <a:t>... </a:t>
            </a:r>
            <a:r>
              <a:rPr lang="pt-BR" sz="2000" dirty="0">
                <a:latin typeface="Verdana" charset="0"/>
                <a:cs typeface="Times New Roman" charset="0"/>
              </a:rPr>
              <a:t>para os bens finais.</a:t>
            </a:r>
          </a:p>
          <a:p>
            <a:pPr eaLnBrk="1" hangingPunct="1">
              <a:lnSpc>
                <a:spcPct val="12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Elege-se a mercadoria </a:t>
            </a:r>
            <a:r>
              <a:rPr lang="pt-BR" sz="2000" i="1" dirty="0">
                <a:latin typeface="Verdana" charset="0"/>
                <a:cs typeface="Times New Roman" charset="0"/>
              </a:rPr>
              <a:t>A</a:t>
            </a:r>
            <a:r>
              <a:rPr lang="pt-BR" sz="2000" dirty="0">
                <a:latin typeface="Verdana" charset="0"/>
                <a:cs typeface="Times New Roman" charset="0"/>
              </a:rPr>
              <a:t> como numerário, de modo que </a:t>
            </a:r>
            <a:r>
              <a:rPr lang="pt-BR" sz="2000" i="1" dirty="0">
                <a:latin typeface="Verdana" charset="0"/>
                <a:cs typeface="Times New Roman" charset="0"/>
              </a:rPr>
              <a:t>p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a </a:t>
            </a:r>
            <a:r>
              <a:rPr lang="pt-BR" sz="2000" i="1" dirty="0">
                <a:latin typeface="Verdana" charset="0"/>
                <a:cs typeface="Times New Roman" charset="0"/>
              </a:rPr>
              <a:t>= 1.</a:t>
            </a:r>
          </a:p>
          <a:p>
            <a:pPr eaLnBrk="1" hangingPunct="1">
              <a:lnSpc>
                <a:spcPct val="12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Considera-se, a seguir, uma dotação inicial dos fatores que determinam os serviços produtivos </a:t>
            </a:r>
            <a:r>
              <a:rPr lang="pt-BR" sz="2000" i="1" dirty="0" err="1">
                <a:latin typeface="Verdana" charset="0"/>
                <a:cs typeface="Times New Roman" charset="0"/>
              </a:rPr>
              <a:t>q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q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’ 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q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” </a:t>
            </a:r>
            <a:r>
              <a:rPr lang="pt-BR" sz="2000" i="1" dirty="0">
                <a:latin typeface="Verdana" charset="0"/>
                <a:cs typeface="Times New Roman" charset="0"/>
              </a:rPr>
              <a:t>...</a:t>
            </a:r>
            <a:r>
              <a:rPr lang="pt-BR" sz="2000" dirty="0">
                <a:latin typeface="Verdana" charset="0"/>
                <a:cs typeface="Times New Roman" charset="0"/>
              </a:rPr>
              <a:t>; </a:t>
            </a:r>
            <a:r>
              <a:rPr lang="pt-BR" sz="2000" i="1" dirty="0" err="1">
                <a:latin typeface="Verdana" charset="0"/>
                <a:cs typeface="Times New Roman" charset="0"/>
              </a:rPr>
              <a:t>q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p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q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p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’ 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q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p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” </a:t>
            </a:r>
            <a:r>
              <a:rPr lang="pt-BR" sz="2000" i="1" dirty="0">
                <a:latin typeface="Verdana" charset="0"/>
                <a:cs typeface="Times New Roman" charset="0"/>
              </a:rPr>
              <a:t>...</a:t>
            </a:r>
            <a:r>
              <a:rPr lang="pt-BR" sz="2000" dirty="0">
                <a:latin typeface="Verdana" charset="0"/>
                <a:cs typeface="Times New Roman" charset="0"/>
              </a:rPr>
              <a:t>; </a:t>
            </a:r>
            <a:r>
              <a:rPr lang="pt-BR" sz="2000" i="1" dirty="0" err="1">
                <a:latin typeface="Verdana" charset="0"/>
                <a:cs typeface="Times New Roman" charset="0"/>
              </a:rPr>
              <a:t>q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k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q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k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’ 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q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k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” </a:t>
            </a:r>
            <a:r>
              <a:rPr lang="pt-BR" sz="2000" i="1" dirty="0">
                <a:latin typeface="Verdana" charset="0"/>
                <a:cs typeface="Times New Roman" charset="0"/>
              </a:rPr>
              <a:t>...</a:t>
            </a:r>
            <a:r>
              <a:rPr lang="pt-BR" sz="2000" dirty="0">
                <a:latin typeface="Verdana" charset="0"/>
                <a:cs typeface="Times New Roman" charset="0"/>
              </a:rPr>
              <a:t> (alguns dos </a:t>
            </a:r>
            <a:r>
              <a:rPr lang="pt-BR" sz="2000" i="1" dirty="0" err="1">
                <a:latin typeface="Verdana" charset="0"/>
                <a:cs typeface="Times New Roman" charset="0"/>
              </a:rPr>
              <a:t>q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j</a:t>
            </a:r>
            <a:r>
              <a:rPr lang="pt-BR" sz="2000" i="1" dirty="0" err="1">
                <a:latin typeface="Verdana" charset="0"/>
                <a:cs typeface="Times New Roman" charset="0"/>
              </a:rPr>
              <a:t>i</a:t>
            </a:r>
            <a:r>
              <a:rPr lang="pt-BR" sz="2000" dirty="0">
                <a:latin typeface="Verdana" charset="0"/>
                <a:cs typeface="Times New Roman" charset="0"/>
              </a:rPr>
              <a:t> podem ser zero) e uma quantidade demandada ou oferecida para cada serviço</a:t>
            </a:r>
            <a:r>
              <a:rPr lang="pt-BR" sz="2000" i="1" dirty="0">
                <a:latin typeface="Verdana" charset="0"/>
                <a:cs typeface="Times New Roman" charset="0"/>
              </a:rPr>
              <a:t> </a:t>
            </a:r>
            <a:r>
              <a:rPr lang="pt-BR" sz="2000" i="1" dirty="0" err="1">
                <a:latin typeface="Verdana" charset="0"/>
                <a:cs typeface="Times New Roman" charset="0"/>
              </a:rPr>
              <a:t>o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 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o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’ 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o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” </a:t>
            </a:r>
            <a:r>
              <a:rPr lang="pt-BR" sz="2000" i="1" dirty="0">
                <a:latin typeface="Verdana" charset="0"/>
                <a:cs typeface="Times New Roman" charset="0"/>
              </a:rPr>
              <a:t>...</a:t>
            </a:r>
            <a:r>
              <a:rPr lang="pt-BR" sz="2000" dirty="0">
                <a:latin typeface="Verdana" charset="0"/>
                <a:cs typeface="Times New Roman" charset="0"/>
              </a:rPr>
              <a:t>;</a:t>
            </a:r>
            <a:r>
              <a:rPr lang="pt-BR" sz="2000" i="1" dirty="0">
                <a:latin typeface="Verdana" charset="0"/>
                <a:cs typeface="Times New Roman" charset="0"/>
              </a:rPr>
              <a:t> </a:t>
            </a:r>
            <a:r>
              <a:rPr lang="pt-BR" sz="2000" i="1" dirty="0" err="1">
                <a:latin typeface="Verdana" charset="0"/>
                <a:cs typeface="Times New Roman" charset="0"/>
              </a:rPr>
              <a:t>o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p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 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o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p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’ 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o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p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” </a:t>
            </a:r>
            <a:r>
              <a:rPr lang="pt-BR" sz="2000" i="1" dirty="0">
                <a:latin typeface="Verdana" charset="0"/>
                <a:cs typeface="Times New Roman" charset="0"/>
              </a:rPr>
              <a:t>...</a:t>
            </a:r>
            <a:r>
              <a:rPr lang="pt-BR" sz="2000" dirty="0">
                <a:latin typeface="Verdana" charset="0"/>
                <a:cs typeface="Times New Roman" charset="0"/>
              </a:rPr>
              <a:t>; </a:t>
            </a:r>
            <a:r>
              <a:rPr lang="pt-BR" sz="2000" i="1" dirty="0">
                <a:latin typeface="Verdana" charset="0"/>
                <a:cs typeface="Times New Roman" charset="0"/>
              </a:rPr>
              <a:t>o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k </a:t>
            </a:r>
            <a:r>
              <a:rPr lang="pt-BR" sz="2000" i="1" dirty="0">
                <a:latin typeface="Verdana" charset="0"/>
                <a:cs typeface="Times New Roman" charset="0"/>
              </a:rPr>
              <a:t>, o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k’ </a:t>
            </a:r>
            <a:r>
              <a:rPr lang="pt-BR" sz="2000" i="1" dirty="0">
                <a:latin typeface="Verdana" charset="0"/>
                <a:cs typeface="Times New Roman" charset="0"/>
              </a:rPr>
              <a:t>, o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k” </a:t>
            </a:r>
            <a:r>
              <a:rPr lang="pt-BR" sz="2000" i="1" dirty="0">
                <a:latin typeface="Verdana" charset="0"/>
                <a:cs typeface="Times New Roman" charset="0"/>
              </a:rPr>
              <a:t>... </a:t>
            </a:r>
            <a:r>
              <a:rPr lang="pt-BR" sz="2000" dirty="0">
                <a:solidFill>
                  <a:srgbClr val="FF0066"/>
                </a:solidFill>
                <a:latin typeface="Verdana" charset="0"/>
                <a:cs typeface="Times New Roman" charset="0"/>
              </a:rPr>
              <a:t>(se </a:t>
            </a:r>
            <a:r>
              <a:rPr lang="pt-BR" sz="2000" i="1" dirty="0" err="1">
                <a:solidFill>
                  <a:srgbClr val="FF0066"/>
                </a:solidFill>
                <a:latin typeface="Verdana" charset="0"/>
                <a:cs typeface="Times New Roman" charset="0"/>
              </a:rPr>
              <a:t>o</a:t>
            </a:r>
            <a:r>
              <a:rPr lang="pt-BR" sz="2000" i="1" baseline="-30000" dirty="0" err="1">
                <a:solidFill>
                  <a:srgbClr val="FF0066"/>
                </a:solidFill>
                <a:latin typeface="Verdana" charset="0"/>
                <a:cs typeface="Times New Roman" charset="0"/>
              </a:rPr>
              <a:t>j</a:t>
            </a:r>
            <a:r>
              <a:rPr lang="pt-BR" sz="2000" i="1" dirty="0">
                <a:solidFill>
                  <a:srgbClr val="FF0066"/>
                </a:solidFill>
                <a:latin typeface="Verdana" charset="0"/>
                <a:cs typeface="Times New Roman" charset="0"/>
              </a:rPr>
              <a:t> &gt; 0</a:t>
            </a:r>
            <a:r>
              <a:rPr lang="pt-BR" sz="2000" dirty="0">
                <a:solidFill>
                  <a:srgbClr val="FF0066"/>
                </a:solidFill>
                <a:latin typeface="Verdana" charset="0"/>
                <a:cs typeface="Times New Roman" charset="0"/>
              </a:rPr>
              <a:t> temos bens e serviços oferecidos e se </a:t>
            </a:r>
            <a:r>
              <a:rPr lang="pt-BR" sz="2000" i="1" dirty="0" err="1">
                <a:solidFill>
                  <a:srgbClr val="FF0066"/>
                </a:solidFill>
                <a:latin typeface="Verdana" charset="0"/>
                <a:cs typeface="Times New Roman" charset="0"/>
              </a:rPr>
              <a:t>o</a:t>
            </a:r>
            <a:r>
              <a:rPr lang="pt-BR" sz="2000" i="1" baseline="-30000" dirty="0" err="1">
                <a:solidFill>
                  <a:srgbClr val="FF0066"/>
                </a:solidFill>
                <a:latin typeface="Verdana" charset="0"/>
                <a:cs typeface="Times New Roman" charset="0"/>
              </a:rPr>
              <a:t>j</a:t>
            </a:r>
            <a:r>
              <a:rPr lang="pt-BR" sz="2000" i="1" baseline="-30000" dirty="0">
                <a:solidFill>
                  <a:srgbClr val="FF0066"/>
                </a:solidFill>
                <a:latin typeface="Verdana" charset="0"/>
                <a:cs typeface="Times New Roman" charset="0"/>
              </a:rPr>
              <a:t> </a:t>
            </a:r>
            <a:r>
              <a:rPr lang="pt-BR" sz="2000" i="1" dirty="0">
                <a:solidFill>
                  <a:srgbClr val="FF0066"/>
                </a:solidFill>
                <a:latin typeface="Verdana" charset="0"/>
                <a:cs typeface="Times New Roman" charset="0"/>
              </a:rPr>
              <a:t>&lt; 0</a:t>
            </a:r>
            <a:r>
              <a:rPr lang="pt-BR" sz="2000" dirty="0">
                <a:solidFill>
                  <a:srgbClr val="FF0066"/>
                </a:solidFill>
                <a:latin typeface="Verdana" charset="0"/>
                <a:cs typeface="Times New Roman" charset="0"/>
              </a:rPr>
              <a:t> temos bens e serviços demandados) </a:t>
            </a:r>
            <a:endParaRPr lang="pt-PT" sz="2000" dirty="0">
              <a:solidFill>
                <a:srgbClr val="FF0066"/>
              </a:solidFill>
              <a:latin typeface="Verdana" charset="0"/>
              <a:cs typeface="Times New Roman" charset="0"/>
            </a:endParaRPr>
          </a:p>
        </p:txBody>
      </p:sp>
      <p:sp>
        <p:nvSpPr>
          <p:cNvPr id="31747" name="Retângulo 1"/>
          <p:cNvSpPr>
            <a:spLocks noChangeArrowheads="1"/>
          </p:cNvSpPr>
          <p:nvPr/>
        </p:nvSpPr>
        <p:spPr bwMode="auto">
          <a:xfrm>
            <a:off x="911424" y="404664"/>
            <a:ext cx="2300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sz="2800" dirty="0">
                <a:latin typeface="Verdana" charset="0"/>
              </a:rPr>
              <a:t>O modelo...</a:t>
            </a:r>
            <a:endParaRPr lang="pt-BR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777"/>
    </mc:Choice>
    <mc:Fallback xmlns="">
      <p:transition xmlns:p14="http://schemas.microsoft.com/office/powerpoint/2010/main" spd="slow" advTm="250777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95400" y="1493292"/>
            <a:ext cx="10369152" cy="4895850"/>
          </a:xfrm>
        </p:spPr>
        <p:txBody>
          <a:bodyPr>
            <a:normAutofit/>
          </a:bodyPr>
          <a:lstStyle/>
          <a:p>
            <a:pPr eaLnBrk="1" hangingPunct="1">
              <a:lnSpc>
                <a:spcPct val="16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As quantidades de produtos finais demandadas aos preços de equilíbrio são representadas por </a:t>
            </a:r>
            <a:r>
              <a:rPr lang="pt-BR" sz="2000" i="1" dirty="0">
                <a:latin typeface="Verdana" charset="0"/>
                <a:cs typeface="Times New Roman" charset="0"/>
              </a:rPr>
              <a:t>d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a </a:t>
            </a:r>
            <a:r>
              <a:rPr lang="pt-BR" sz="2000" i="1" dirty="0">
                <a:latin typeface="Verdana" charset="0"/>
                <a:cs typeface="Times New Roman" charset="0"/>
              </a:rPr>
              <a:t>, d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b 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d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c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 </a:t>
            </a:r>
            <a:r>
              <a:rPr lang="pt-BR" sz="2000" i="1" dirty="0">
                <a:latin typeface="Verdana" charset="0"/>
                <a:cs typeface="Times New Roman" charset="0"/>
              </a:rPr>
              <a:t>, ...</a:t>
            </a:r>
            <a:r>
              <a:rPr lang="pt-BR" sz="2000" dirty="0">
                <a:latin typeface="Verdana" charset="0"/>
                <a:cs typeface="Times New Roman" charset="0"/>
              </a:rPr>
              <a:t> </a:t>
            </a:r>
          </a:p>
          <a:p>
            <a:pPr eaLnBrk="1" hangingPunct="1">
              <a:lnSpc>
                <a:spcPct val="16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Os </a:t>
            </a:r>
            <a:r>
              <a:rPr lang="pt-BR" sz="2000" dirty="0">
                <a:solidFill>
                  <a:srgbClr val="FF0066"/>
                </a:solidFill>
                <a:latin typeface="Verdana" charset="0"/>
                <a:cs typeface="Times New Roman" charset="0"/>
              </a:rPr>
              <a:t>coeficientes técnicos de produção</a:t>
            </a:r>
            <a:r>
              <a:rPr lang="pt-BR" sz="2000" dirty="0">
                <a:latin typeface="Verdana" charset="0"/>
                <a:cs typeface="Times New Roman" charset="0"/>
              </a:rPr>
              <a:t>, isto é, a quantidade do serviço requerida para a produção de uma unidade do produto são:</a:t>
            </a:r>
            <a:r>
              <a:rPr lang="pt-BR" sz="2000" i="1" dirty="0">
                <a:latin typeface="Verdana" charset="0"/>
                <a:cs typeface="Times New Roman" charset="0"/>
              </a:rPr>
              <a:t> </a:t>
            </a:r>
            <a:r>
              <a:rPr lang="pt-BR" sz="2000" i="1" dirty="0" err="1">
                <a:latin typeface="Verdana" charset="0"/>
                <a:cs typeface="Times New Roman" charset="0"/>
              </a:rPr>
              <a:t>a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 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a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’ 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a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” </a:t>
            </a:r>
            <a:r>
              <a:rPr lang="pt-BR" sz="2000" i="1" dirty="0">
                <a:latin typeface="Verdana" charset="0"/>
                <a:cs typeface="Times New Roman" charset="0"/>
              </a:rPr>
              <a:t>,...; </a:t>
            </a:r>
            <a:r>
              <a:rPr lang="pt-BR" sz="2000" i="1" dirty="0" err="1">
                <a:latin typeface="Verdana" charset="0"/>
                <a:cs typeface="Times New Roman" charset="0"/>
              </a:rPr>
              <a:t>a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p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a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p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’ 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a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p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” </a:t>
            </a:r>
            <a:r>
              <a:rPr lang="pt-BR" sz="2000" i="1" dirty="0">
                <a:latin typeface="Verdana" charset="0"/>
                <a:cs typeface="Times New Roman" charset="0"/>
              </a:rPr>
              <a:t>...; </a:t>
            </a:r>
            <a:r>
              <a:rPr lang="pt-BR" sz="2000" i="1" dirty="0" err="1">
                <a:latin typeface="Verdana" charset="0"/>
                <a:cs typeface="Times New Roman" charset="0"/>
              </a:rPr>
              <a:t>a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k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 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a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k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’ 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a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k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” </a:t>
            </a:r>
            <a:r>
              <a:rPr lang="pt-BR" sz="2000" i="1" dirty="0">
                <a:latin typeface="Verdana" charset="0"/>
                <a:cs typeface="Times New Roman" charset="0"/>
              </a:rPr>
              <a:t>...,</a:t>
            </a:r>
            <a:r>
              <a:rPr lang="pt-BR" sz="2000" dirty="0">
                <a:latin typeface="Verdana" charset="0"/>
                <a:cs typeface="Times New Roman" charset="0"/>
              </a:rPr>
              <a:t> para o bem </a:t>
            </a:r>
            <a:r>
              <a:rPr lang="pt-BR" sz="2000" i="1" dirty="0">
                <a:latin typeface="Verdana" charset="0"/>
                <a:cs typeface="Times New Roman" charset="0"/>
              </a:rPr>
              <a:t>A</a:t>
            </a:r>
            <a:r>
              <a:rPr lang="pt-BR" sz="2000" dirty="0">
                <a:latin typeface="Verdana" charset="0"/>
                <a:cs typeface="Times New Roman" charset="0"/>
              </a:rPr>
              <a:t>;</a:t>
            </a:r>
            <a:r>
              <a:rPr lang="pt-BR" sz="2000" i="1" dirty="0">
                <a:latin typeface="Verdana" charset="0"/>
                <a:cs typeface="Times New Roman" charset="0"/>
              </a:rPr>
              <a:t> </a:t>
            </a:r>
            <a:r>
              <a:rPr lang="pt-BR" sz="2000" i="1" dirty="0" err="1">
                <a:latin typeface="Verdana" charset="0"/>
                <a:cs typeface="Times New Roman" charset="0"/>
              </a:rPr>
              <a:t>b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 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b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’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b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” </a:t>
            </a:r>
            <a:r>
              <a:rPr lang="pt-BR" sz="2000" i="1" dirty="0">
                <a:latin typeface="Verdana" charset="0"/>
                <a:cs typeface="Times New Roman" charset="0"/>
              </a:rPr>
              <a:t>...; </a:t>
            </a:r>
            <a:r>
              <a:rPr lang="pt-BR" sz="2000" i="1" dirty="0" err="1">
                <a:latin typeface="Verdana" charset="0"/>
                <a:cs typeface="Times New Roman" charset="0"/>
              </a:rPr>
              <a:t>b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p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 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b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p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’ 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b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p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” </a:t>
            </a:r>
            <a:r>
              <a:rPr lang="pt-BR" sz="2000" i="1" dirty="0">
                <a:latin typeface="Verdana" charset="0"/>
                <a:cs typeface="Times New Roman" charset="0"/>
              </a:rPr>
              <a:t>...; </a:t>
            </a:r>
            <a:r>
              <a:rPr lang="pt-BR" sz="2000" i="1" dirty="0" err="1">
                <a:latin typeface="Verdana" charset="0"/>
                <a:cs typeface="Times New Roman" charset="0"/>
              </a:rPr>
              <a:t>b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k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 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b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k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’ 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b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k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” </a:t>
            </a:r>
            <a:r>
              <a:rPr lang="pt-BR" sz="2000" i="1" dirty="0">
                <a:latin typeface="Verdana" charset="0"/>
                <a:cs typeface="Times New Roman" charset="0"/>
              </a:rPr>
              <a:t>...,</a:t>
            </a:r>
            <a:r>
              <a:rPr lang="pt-BR" sz="2000" dirty="0">
                <a:latin typeface="Verdana" charset="0"/>
                <a:cs typeface="Times New Roman" charset="0"/>
              </a:rPr>
              <a:t> para o bem </a:t>
            </a:r>
            <a:r>
              <a:rPr lang="pt-BR" sz="2000" i="1" dirty="0">
                <a:latin typeface="Verdana" charset="0"/>
                <a:cs typeface="Times New Roman" charset="0"/>
              </a:rPr>
              <a:t>B</a:t>
            </a:r>
            <a:r>
              <a:rPr lang="pt-BR" sz="2000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c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 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c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’ 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c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” </a:t>
            </a:r>
            <a:r>
              <a:rPr lang="pt-BR" sz="2000" i="1" dirty="0">
                <a:latin typeface="Verdana" charset="0"/>
                <a:cs typeface="Times New Roman" charset="0"/>
              </a:rPr>
              <a:t>...; </a:t>
            </a:r>
            <a:r>
              <a:rPr lang="pt-BR" sz="2000" i="1" dirty="0" err="1">
                <a:latin typeface="Verdana" charset="0"/>
                <a:cs typeface="Times New Roman" charset="0"/>
              </a:rPr>
              <a:t>c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p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 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c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p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’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c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p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” </a:t>
            </a:r>
            <a:r>
              <a:rPr lang="pt-BR" sz="2000" i="1" dirty="0">
                <a:latin typeface="Verdana" charset="0"/>
                <a:cs typeface="Times New Roman" charset="0"/>
              </a:rPr>
              <a:t>..., </a:t>
            </a:r>
            <a:r>
              <a:rPr lang="pt-BR" sz="2000" i="1" dirty="0" err="1">
                <a:latin typeface="Verdana" charset="0"/>
                <a:cs typeface="Times New Roman" charset="0"/>
              </a:rPr>
              <a:t>c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k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 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c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k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’ </a:t>
            </a:r>
            <a:r>
              <a:rPr lang="pt-BR" sz="2000" i="1" dirty="0">
                <a:latin typeface="Verdana" charset="0"/>
                <a:cs typeface="Times New Roman" charset="0"/>
              </a:rPr>
              <a:t>, </a:t>
            </a:r>
            <a:r>
              <a:rPr lang="pt-BR" sz="2000" i="1" dirty="0" err="1">
                <a:latin typeface="Verdana" charset="0"/>
                <a:cs typeface="Times New Roman" charset="0"/>
              </a:rPr>
              <a:t>c</a:t>
            </a:r>
            <a:r>
              <a:rPr lang="pt-BR" sz="2000" i="1" baseline="-30000" dirty="0" err="1">
                <a:latin typeface="Verdana" charset="0"/>
                <a:cs typeface="Times New Roman" charset="0"/>
              </a:rPr>
              <a:t>k</a:t>
            </a:r>
            <a:r>
              <a:rPr lang="pt-BR" sz="2000" i="1" baseline="-30000" dirty="0">
                <a:latin typeface="Verdana" charset="0"/>
                <a:cs typeface="Times New Roman" charset="0"/>
              </a:rPr>
              <a:t>” </a:t>
            </a:r>
            <a:r>
              <a:rPr lang="pt-BR" sz="2000" i="1" dirty="0">
                <a:latin typeface="Verdana" charset="0"/>
                <a:cs typeface="Times New Roman" charset="0"/>
              </a:rPr>
              <a:t>...</a:t>
            </a:r>
            <a:r>
              <a:rPr lang="pt-BR" sz="2000" dirty="0">
                <a:latin typeface="Verdana" charset="0"/>
                <a:cs typeface="Times New Roman" charset="0"/>
              </a:rPr>
              <a:t>, para o bem </a:t>
            </a:r>
            <a:r>
              <a:rPr lang="pt-BR" sz="2000" i="1" dirty="0">
                <a:latin typeface="Verdana" charset="0"/>
                <a:cs typeface="Times New Roman" charset="0"/>
              </a:rPr>
              <a:t>C,</a:t>
            </a:r>
            <a:r>
              <a:rPr lang="pt-BR" sz="2000" dirty="0">
                <a:latin typeface="Verdana" charset="0"/>
                <a:cs typeface="Times New Roman" charset="0"/>
              </a:rPr>
              <a:t> e assim por diante.</a:t>
            </a:r>
            <a:r>
              <a:rPr lang="pt-PT" sz="2000" dirty="0">
                <a:latin typeface="Verdana" charset="0"/>
              </a:rPr>
              <a:t> </a:t>
            </a:r>
          </a:p>
        </p:txBody>
      </p:sp>
      <p:sp>
        <p:nvSpPr>
          <p:cNvPr id="32771" name="Retângulo 1"/>
          <p:cNvSpPr>
            <a:spLocks noChangeArrowheads="1"/>
          </p:cNvSpPr>
          <p:nvPr/>
        </p:nvSpPr>
        <p:spPr bwMode="auto">
          <a:xfrm>
            <a:off x="551384" y="503237"/>
            <a:ext cx="2300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sz="2800" dirty="0">
                <a:latin typeface="Verdana" charset="0"/>
              </a:rPr>
              <a:t>O modelo...</a:t>
            </a:r>
            <a:endParaRPr lang="pt-BR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777"/>
    </mc:Choice>
    <mc:Fallback xmlns="">
      <p:transition xmlns:p14="http://schemas.microsoft.com/office/powerpoint/2010/main" spd="slow" advTm="97777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9416" y="0"/>
            <a:ext cx="8107363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dirty="0">
                <a:latin typeface="Verdana" pitchFamily="34" charset="0"/>
                <a:ea typeface="+mj-ea"/>
              </a:rPr>
              <a:t>O problema dos coeficientes fixos</a:t>
            </a:r>
            <a:endParaRPr lang="pt-PT" sz="4000" dirty="0">
              <a:latin typeface="Verdana" pitchFamily="34" charset="0"/>
              <a:ea typeface="+mj-ea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55440" y="1735001"/>
            <a:ext cx="9432850" cy="51054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Na primeira edição dos </a:t>
            </a:r>
            <a:r>
              <a:rPr lang="pt-BR" sz="2000" i="1" dirty="0">
                <a:latin typeface="Verdana" charset="0"/>
                <a:cs typeface="Times New Roman" charset="0"/>
              </a:rPr>
              <a:t>Elementos</a:t>
            </a:r>
            <a:r>
              <a:rPr lang="pt-BR" sz="2000" dirty="0">
                <a:latin typeface="Verdana" charset="0"/>
                <a:cs typeface="Times New Roman" charset="0"/>
              </a:rPr>
              <a:t>, os coeficientes técnicos são fixos.</a:t>
            </a:r>
          </a:p>
          <a:p>
            <a:pPr eaLnBrk="1" hangingPunct="1">
              <a:lnSpc>
                <a:spcPct val="15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No entanto, sabe-se que a quantidade de cada serviço combinado na produção de uma unidade do produto depende do preço dele.</a:t>
            </a:r>
          </a:p>
          <a:p>
            <a:pPr eaLnBrk="1" hangingPunct="1">
              <a:lnSpc>
                <a:spcPct val="15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Ciente disso, economistas outros,  como </a:t>
            </a:r>
            <a:r>
              <a:rPr lang="pt-BR" sz="2000" dirty="0">
                <a:solidFill>
                  <a:srgbClr val="FF0066"/>
                </a:solidFill>
                <a:latin typeface="Verdana" charset="0"/>
                <a:cs typeface="Times New Roman" charset="0"/>
              </a:rPr>
              <a:t>Barone</a:t>
            </a:r>
            <a:r>
              <a:rPr lang="pt-BR" sz="2000" dirty="0">
                <a:latin typeface="Verdana" charset="0"/>
                <a:cs typeface="Times New Roman" charset="0"/>
              </a:rPr>
              <a:t> em 1894 e, tempos depois, </a:t>
            </a:r>
            <a:r>
              <a:rPr lang="pt-BR" sz="2000" dirty="0">
                <a:solidFill>
                  <a:srgbClr val="FF0066"/>
                </a:solidFill>
                <a:latin typeface="Verdana" charset="0"/>
                <a:cs typeface="Times New Roman" charset="0"/>
              </a:rPr>
              <a:t>Pareto</a:t>
            </a:r>
            <a:r>
              <a:rPr lang="pt-BR" sz="2000" dirty="0">
                <a:latin typeface="Verdana" charset="0"/>
                <a:cs typeface="Times New Roman" charset="0"/>
              </a:rPr>
              <a:t>, relaxarão a hipótese de coeficientes fixos de Walras.</a:t>
            </a:r>
          </a:p>
          <a:p>
            <a:pPr eaLnBrk="1" hangingPunct="1">
              <a:lnSpc>
                <a:spcPct val="15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O próprio Walras passa a considerá-los variáveis na teoria da produção a partir da terceira edição dos </a:t>
            </a:r>
            <a:r>
              <a:rPr lang="pt-BR" sz="2000" i="1" dirty="0">
                <a:latin typeface="Verdana" charset="0"/>
                <a:cs typeface="Times New Roman" charset="0"/>
              </a:rPr>
              <a:t>Elementos.</a:t>
            </a:r>
            <a:r>
              <a:rPr lang="pt-PT" sz="2000" dirty="0">
                <a:latin typeface="Verdana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362"/>
    </mc:Choice>
    <mc:Fallback xmlns="">
      <p:transition xmlns:p14="http://schemas.microsoft.com/office/powerpoint/2010/main" spd="slow" advTm="70362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3"/>
          <p:cNvSpPr>
            <a:spLocks noGrp="1"/>
          </p:cNvSpPr>
          <p:nvPr>
            <p:ph type="title"/>
          </p:nvPr>
        </p:nvSpPr>
        <p:spPr>
          <a:xfrm>
            <a:off x="1963738" y="620713"/>
            <a:ext cx="8229600" cy="990600"/>
          </a:xfrm>
        </p:spPr>
        <p:txBody>
          <a:bodyPr/>
          <a:lstStyle/>
          <a:p>
            <a:r>
              <a:rPr lang="fr-FR" b="1" i="1">
                <a:latin typeface="Bookman Old Style" charset="0"/>
              </a:rPr>
              <a:t>Éléments d'économie politique pure ou théorie de la richesse sociale. </a:t>
            </a:r>
            <a:br>
              <a:rPr lang="fr-FR" b="1">
                <a:latin typeface="Bookman Old Style" charset="0"/>
              </a:rPr>
            </a:br>
            <a:endParaRPr lang="pt-BR">
              <a:latin typeface="Bookman Old Style" charset="0"/>
            </a:endParaRPr>
          </a:p>
        </p:txBody>
      </p:sp>
      <p:pic>
        <p:nvPicPr>
          <p:cNvPr id="34819" name="Imagem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313" y="1341438"/>
            <a:ext cx="3160712" cy="474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670"/>
    </mc:Choice>
    <mc:Fallback xmlns="">
      <p:transition xmlns:p14="http://schemas.microsoft.com/office/powerpoint/2010/main" spd="slow" advTm="4867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>
                <a:latin typeface="Bookman Old Style" charset="0"/>
              </a:rPr>
              <a:t>Outras edições:</a:t>
            </a:r>
          </a:p>
        </p:txBody>
      </p:sp>
      <p:sp>
        <p:nvSpPr>
          <p:cNvPr id="3584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42906" y="1412776"/>
            <a:ext cx="8229600" cy="4937125"/>
          </a:xfrm>
        </p:spPr>
        <p:txBody>
          <a:bodyPr/>
          <a:lstStyle/>
          <a:p>
            <a:r>
              <a:rPr lang="pt-BR" dirty="0">
                <a:latin typeface="Gill Sans MT" charset="0"/>
              </a:rPr>
              <a:t>Segunda edição: 1877.</a:t>
            </a:r>
          </a:p>
          <a:p>
            <a:r>
              <a:rPr lang="pt-BR" dirty="0">
                <a:latin typeface="Gill Sans MT" charset="0"/>
              </a:rPr>
              <a:t>Terceira edição: 1896. </a:t>
            </a:r>
          </a:p>
          <a:p>
            <a:r>
              <a:rPr lang="pt-BR" dirty="0">
                <a:latin typeface="Gill Sans MT" charset="0"/>
              </a:rPr>
              <a:t>Quarta edição: 1900. </a:t>
            </a:r>
          </a:p>
          <a:p>
            <a:endParaRPr lang="pt-BR" dirty="0">
              <a:latin typeface="Gill Sans MT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26"/>
    </mc:Choice>
    <mc:Fallback xmlns="">
      <p:transition xmlns:p14="http://schemas.microsoft.com/office/powerpoint/2010/main" spd="slow" advTm="13626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Imagem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6" y="1196976"/>
            <a:ext cx="3440113" cy="511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>
                <a:latin typeface="Bookman Old Style" charset="0"/>
              </a:rPr>
              <a:t>Edição definitiva em 1926.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86"/>
    </mc:Choice>
    <mc:Fallback xmlns="">
      <p:transition xmlns:p14="http://schemas.microsoft.com/office/powerpoint/2010/main" spd="slow" advTm="16186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-1248816" y="418329"/>
            <a:ext cx="7772400" cy="762000"/>
          </a:xfrm>
        </p:spPr>
        <p:txBody>
          <a:bodyPr/>
          <a:lstStyle/>
          <a:p>
            <a:pPr algn="ctr" eaLnBrk="1" hangingPunct="1"/>
            <a:r>
              <a:rPr lang="pt-BR" dirty="0">
                <a:latin typeface="Verdana" charset="0"/>
              </a:rPr>
              <a:t>Solução do modelo:</a:t>
            </a:r>
            <a:endParaRPr lang="pt-PT" dirty="0">
              <a:latin typeface="Verdana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23392" y="1196976"/>
            <a:ext cx="9898558" cy="5184775"/>
          </a:xfrm>
        </p:spPr>
        <p:txBody>
          <a:bodyPr>
            <a:normAutofit/>
          </a:bodyPr>
          <a:lstStyle/>
          <a:p>
            <a:pPr eaLnBrk="1" hangingPunct="1">
              <a:lnSpc>
                <a:spcPct val="140000"/>
              </a:lnSpc>
            </a:pPr>
            <a:r>
              <a:rPr lang="pt-BR" sz="1800" dirty="0">
                <a:latin typeface="Verdana" charset="0"/>
                <a:cs typeface="Times New Roman" charset="0"/>
              </a:rPr>
              <a:t>Que o total de gastos seja igual à soma da renda dos consumidores individuais:</a:t>
            </a:r>
          </a:p>
          <a:p>
            <a:pPr eaLnBrk="1" hangingPunct="1">
              <a:lnSpc>
                <a:spcPct val="140000"/>
              </a:lnSpc>
              <a:buFont typeface="Wingdings" charset="0"/>
              <a:buNone/>
            </a:pPr>
            <a:r>
              <a:rPr lang="pt-BR" sz="1800" i="1" dirty="0">
                <a:latin typeface="Verdana" charset="0"/>
                <a:cs typeface="Times New Roman" charset="0"/>
              </a:rPr>
              <a:t>   d</a:t>
            </a:r>
            <a:r>
              <a:rPr lang="pt-BR" sz="1800" i="1" baseline="-30000" dirty="0">
                <a:latin typeface="Verdana" charset="0"/>
                <a:cs typeface="Times New Roman" charset="0"/>
              </a:rPr>
              <a:t>a </a:t>
            </a:r>
            <a:r>
              <a:rPr lang="pt-BR" sz="1800" i="1" dirty="0">
                <a:latin typeface="Verdana" charset="0"/>
                <a:cs typeface="Times New Roman" charset="0"/>
              </a:rPr>
              <a:t>+ d</a:t>
            </a:r>
            <a:r>
              <a:rPr lang="pt-BR" sz="1800" i="1" baseline="-30000" dirty="0">
                <a:latin typeface="Verdana" charset="0"/>
                <a:cs typeface="Times New Roman" charset="0"/>
              </a:rPr>
              <a:t>b </a:t>
            </a:r>
            <a:r>
              <a:rPr lang="pt-BR" sz="1800" i="1" dirty="0">
                <a:latin typeface="Verdana" charset="0"/>
                <a:cs typeface="Times New Roman" charset="0"/>
              </a:rPr>
              <a:t>+ </a:t>
            </a:r>
            <a:r>
              <a:rPr lang="pt-BR" sz="1800" i="1" dirty="0" err="1">
                <a:latin typeface="Verdana" charset="0"/>
                <a:cs typeface="Times New Roman" charset="0"/>
              </a:rPr>
              <a:t>d</a:t>
            </a:r>
            <a:r>
              <a:rPr lang="pt-BR" sz="1800" i="1" baseline="-30000" dirty="0" err="1">
                <a:latin typeface="Verdana" charset="0"/>
                <a:cs typeface="Times New Roman" charset="0"/>
              </a:rPr>
              <a:t>c</a:t>
            </a:r>
            <a:r>
              <a:rPr lang="pt-BR" sz="1800" i="1" dirty="0">
                <a:latin typeface="Verdana" charset="0"/>
                <a:cs typeface="Times New Roman" charset="0"/>
              </a:rPr>
              <a:t> + ... </a:t>
            </a:r>
            <a:r>
              <a:rPr lang="en-GB" sz="1800" i="1" dirty="0">
                <a:latin typeface="Verdana" charset="0"/>
                <a:cs typeface="Times New Roman" charset="0"/>
              </a:rPr>
              <a:t>= </a:t>
            </a:r>
            <a:r>
              <a:rPr lang="en-GB" sz="1800" i="1" dirty="0" err="1">
                <a:latin typeface="Verdana" charset="0"/>
                <a:cs typeface="Times New Roman" charset="0"/>
              </a:rPr>
              <a:t>o</a:t>
            </a:r>
            <a:r>
              <a:rPr lang="en-GB" sz="18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en-GB" sz="1800" i="1" dirty="0">
                <a:latin typeface="Verdana" charset="0"/>
                <a:cs typeface="Times New Roman" charset="0"/>
              </a:rPr>
              <a:t> </a:t>
            </a:r>
            <a:r>
              <a:rPr lang="en-GB" sz="1800" i="1" dirty="0" err="1">
                <a:latin typeface="Verdana" charset="0"/>
                <a:cs typeface="Times New Roman" charset="0"/>
              </a:rPr>
              <a:t>p</a:t>
            </a:r>
            <a:r>
              <a:rPr lang="en-GB" sz="18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en-GB" sz="1800" i="1" baseline="-30000" dirty="0">
                <a:latin typeface="Verdana" charset="0"/>
                <a:cs typeface="Times New Roman" charset="0"/>
              </a:rPr>
              <a:t> </a:t>
            </a:r>
            <a:r>
              <a:rPr lang="en-GB" sz="1800" i="1" dirty="0">
                <a:latin typeface="Verdana" charset="0"/>
                <a:cs typeface="Times New Roman" charset="0"/>
              </a:rPr>
              <a:t>+ </a:t>
            </a:r>
            <a:r>
              <a:rPr lang="en-GB" sz="1800" i="1" dirty="0" err="1">
                <a:latin typeface="Verdana" charset="0"/>
                <a:cs typeface="Times New Roman" charset="0"/>
              </a:rPr>
              <a:t>o</a:t>
            </a:r>
            <a:r>
              <a:rPr lang="en-GB" sz="18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en-GB" sz="1800" i="1" baseline="-30000" dirty="0">
                <a:latin typeface="Verdana" charset="0"/>
                <a:cs typeface="Times New Roman" charset="0"/>
              </a:rPr>
              <a:t>’</a:t>
            </a:r>
            <a:r>
              <a:rPr lang="en-GB" sz="1800" i="1" dirty="0">
                <a:latin typeface="Verdana" charset="0"/>
                <a:cs typeface="Times New Roman" charset="0"/>
              </a:rPr>
              <a:t> </a:t>
            </a:r>
            <a:r>
              <a:rPr lang="en-GB" sz="1800" i="1" dirty="0" err="1">
                <a:latin typeface="Verdana" charset="0"/>
                <a:cs typeface="Times New Roman" charset="0"/>
              </a:rPr>
              <a:t>p</a:t>
            </a:r>
            <a:r>
              <a:rPr lang="en-GB" sz="18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en-GB" sz="1800" i="1" baseline="-30000" dirty="0">
                <a:latin typeface="Verdana" charset="0"/>
                <a:cs typeface="Times New Roman" charset="0"/>
              </a:rPr>
              <a:t>’</a:t>
            </a:r>
            <a:r>
              <a:rPr lang="en-GB" sz="1800" i="1" dirty="0">
                <a:latin typeface="Verdana" charset="0"/>
                <a:cs typeface="Times New Roman" charset="0"/>
              </a:rPr>
              <a:t> + ... + o</a:t>
            </a:r>
            <a:r>
              <a:rPr lang="en-GB" sz="1800" i="1" baseline="-30000" dirty="0">
                <a:latin typeface="Verdana" charset="0"/>
                <a:cs typeface="Times New Roman" charset="0"/>
              </a:rPr>
              <a:t>p </a:t>
            </a:r>
            <a:r>
              <a:rPr lang="en-GB" sz="1800" i="1" dirty="0">
                <a:latin typeface="Verdana" charset="0"/>
                <a:cs typeface="Times New Roman" charset="0"/>
              </a:rPr>
              <a:t>p</a:t>
            </a:r>
            <a:r>
              <a:rPr lang="en-GB" sz="1800" i="1" baseline="-30000" dirty="0">
                <a:latin typeface="Verdana" charset="0"/>
                <a:cs typeface="Times New Roman" charset="0"/>
              </a:rPr>
              <a:t>p</a:t>
            </a:r>
            <a:r>
              <a:rPr lang="en-GB" sz="1800" i="1" dirty="0">
                <a:latin typeface="Verdana" charset="0"/>
                <a:cs typeface="Times New Roman" charset="0"/>
              </a:rPr>
              <a:t> + o</a:t>
            </a:r>
            <a:r>
              <a:rPr lang="en-GB" sz="1800" i="1" baseline="-30000" dirty="0">
                <a:latin typeface="Verdana" charset="0"/>
                <a:cs typeface="Times New Roman" charset="0"/>
              </a:rPr>
              <a:t>p’</a:t>
            </a:r>
            <a:r>
              <a:rPr lang="en-GB" sz="1800" i="1" dirty="0">
                <a:latin typeface="Verdana" charset="0"/>
                <a:cs typeface="Times New Roman" charset="0"/>
              </a:rPr>
              <a:t> p</a:t>
            </a:r>
            <a:r>
              <a:rPr lang="en-GB" sz="1800" i="1" baseline="-30000" dirty="0">
                <a:latin typeface="Verdana" charset="0"/>
                <a:cs typeface="Times New Roman" charset="0"/>
              </a:rPr>
              <a:t>p’</a:t>
            </a:r>
            <a:r>
              <a:rPr lang="en-GB" sz="1800" i="1" dirty="0">
                <a:latin typeface="Verdana" charset="0"/>
                <a:cs typeface="Times New Roman" charset="0"/>
              </a:rPr>
              <a:t> + ... + o</a:t>
            </a:r>
            <a:r>
              <a:rPr lang="en-GB" sz="1800" i="1" baseline="-30000" dirty="0">
                <a:latin typeface="Verdana" charset="0"/>
                <a:cs typeface="Times New Roman" charset="0"/>
              </a:rPr>
              <a:t>k</a:t>
            </a:r>
            <a:r>
              <a:rPr lang="en-GB" sz="1800" i="1" dirty="0">
                <a:latin typeface="Verdana" charset="0"/>
                <a:cs typeface="Times New Roman" charset="0"/>
              </a:rPr>
              <a:t> p</a:t>
            </a:r>
            <a:r>
              <a:rPr lang="en-GB" sz="1800" i="1" baseline="-30000" dirty="0">
                <a:latin typeface="Verdana" charset="0"/>
                <a:cs typeface="Times New Roman" charset="0"/>
              </a:rPr>
              <a:t>k </a:t>
            </a:r>
            <a:r>
              <a:rPr lang="en-GB" sz="1800" i="1" dirty="0">
                <a:latin typeface="Verdana" charset="0"/>
                <a:cs typeface="Times New Roman" charset="0"/>
              </a:rPr>
              <a:t>+ o</a:t>
            </a:r>
            <a:r>
              <a:rPr lang="en-GB" sz="1800" i="1" baseline="-30000" dirty="0">
                <a:latin typeface="Verdana" charset="0"/>
                <a:cs typeface="Times New Roman" charset="0"/>
              </a:rPr>
              <a:t>k’</a:t>
            </a:r>
            <a:r>
              <a:rPr lang="en-GB" sz="1800" i="1" dirty="0">
                <a:latin typeface="Verdana" charset="0"/>
                <a:cs typeface="Times New Roman" charset="0"/>
              </a:rPr>
              <a:t> p</a:t>
            </a:r>
            <a:r>
              <a:rPr lang="en-GB" sz="1800" i="1" baseline="-30000" dirty="0">
                <a:latin typeface="Verdana" charset="0"/>
                <a:cs typeface="Times New Roman" charset="0"/>
              </a:rPr>
              <a:t>k’ </a:t>
            </a:r>
            <a:r>
              <a:rPr lang="en-GB" sz="1800" i="1" dirty="0">
                <a:latin typeface="Verdana" charset="0"/>
                <a:cs typeface="Times New Roman" charset="0"/>
              </a:rPr>
              <a:t>+ ...</a:t>
            </a:r>
            <a:r>
              <a:rPr lang="en-GB" sz="1800" dirty="0">
                <a:latin typeface="Verdana" charset="0"/>
                <a:cs typeface="Times New Roman" charset="0"/>
              </a:rPr>
              <a:t>.</a:t>
            </a:r>
            <a:endParaRPr lang="pt-BR" sz="1800" dirty="0">
              <a:latin typeface="Verdana" charset="0"/>
              <a:cs typeface="Times New Roman" charset="0"/>
            </a:endParaRPr>
          </a:p>
          <a:p>
            <a:pPr eaLnBrk="1" hangingPunct="1">
              <a:lnSpc>
                <a:spcPct val="140000"/>
              </a:lnSpc>
            </a:pPr>
            <a:r>
              <a:rPr lang="pt-BR" sz="1800" dirty="0">
                <a:latin typeface="Verdana" charset="0"/>
                <a:cs typeface="Times New Roman" charset="0"/>
              </a:rPr>
              <a:t>As condições para a satisfação máxima dos indivíduos implicam que, para os serviços produtivos  </a:t>
            </a:r>
          </a:p>
          <a:p>
            <a:pPr eaLnBrk="1" hangingPunct="1">
              <a:lnSpc>
                <a:spcPct val="140000"/>
              </a:lnSpc>
              <a:buFont typeface="Wingdings" charset="0"/>
              <a:buNone/>
            </a:pPr>
            <a:r>
              <a:rPr lang="pt-BR" sz="1800" dirty="0">
                <a:latin typeface="Verdana" charset="0"/>
                <a:cs typeface="Times New Roman" charset="0"/>
              </a:rPr>
              <a:t>                  </a:t>
            </a:r>
            <a:r>
              <a:rPr lang="pt-BR" sz="1800" i="1" dirty="0">
                <a:latin typeface="Verdana" charset="0"/>
                <a:cs typeface="Times New Roman" charset="0"/>
                <a:sym typeface="Symbol" charset="0"/>
              </a:rPr>
              <a:t></a:t>
            </a:r>
            <a:r>
              <a:rPr lang="pt-BR" sz="1800" i="1" baseline="-30000" dirty="0">
                <a:latin typeface="Verdana" charset="0"/>
                <a:cs typeface="Times New Roman" charset="0"/>
              </a:rPr>
              <a:t>t</a:t>
            </a:r>
            <a:r>
              <a:rPr lang="pt-BR" sz="1800" i="1" dirty="0">
                <a:latin typeface="Verdana" charset="0"/>
                <a:cs typeface="Times New Roman" charset="0"/>
              </a:rPr>
              <a:t>(</a:t>
            </a:r>
            <a:r>
              <a:rPr lang="pt-BR" sz="1800" i="1" dirty="0" err="1">
                <a:latin typeface="Verdana" charset="0"/>
                <a:cs typeface="Times New Roman" charset="0"/>
              </a:rPr>
              <a:t>q</a:t>
            </a:r>
            <a:r>
              <a:rPr lang="pt-BR" sz="18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1800" i="1" dirty="0">
                <a:latin typeface="Verdana" charset="0"/>
                <a:cs typeface="Times New Roman" charset="0"/>
              </a:rPr>
              <a:t> - </a:t>
            </a:r>
            <a:r>
              <a:rPr lang="pt-BR" sz="1800" i="1" dirty="0" err="1">
                <a:latin typeface="Verdana" charset="0"/>
                <a:cs typeface="Times New Roman" charset="0"/>
              </a:rPr>
              <a:t>o</a:t>
            </a:r>
            <a:r>
              <a:rPr lang="pt-BR" sz="18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1800" i="1" dirty="0">
                <a:latin typeface="Verdana" charset="0"/>
                <a:cs typeface="Times New Roman" charset="0"/>
              </a:rPr>
              <a:t>) = </a:t>
            </a:r>
            <a:r>
              <a:rPr lang="pt-BR" sz="1800" i="1" dirty="0" err="1">
                <a:latin typeface="Verdana" charset="0"/>
                <a:cs typeface="Times New Roman" charset="0"/>
              </a:rPr>
              <a:t>p</a:t>
            </a:r>
            <a:r>
              <a:rPr lang="pt-BR" sz="18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1800" i="1" dirty="0" err="1">
                <a:latin typeface="Verdana" charset="0"/>
                <a:cs typeface="Times New Roman" charset="0"/>
                <a:sym typeface="Symbol" charset="0"/>
              </a:rPr>
              <a:t></a:t>
            </a:r>
            <a:r>
              <a:rPr lang="pt-BR" sz="1800" i="1" baseline="-30000" dirty="0" err="1">
                <a:latin typeface="Verdana" charset="0"/>
                <a:cs typeface="Times New Roman" charset="0"/>
              </a:rPr>
              <a:t>a</a:t>
            </a:r>
            <a:r>
              <a:rPr lang="pt-BR" sz="1800" i="1" dirty="0">
                <a:latin typeface="Verdana" charset="0"/>
                <a:cs typeface="Times New Roman" charset="0"/>
              </a:rPr>
              <a:t>(d</a:t>
            </a:r>
            <a:r>
              <a:rPr lang="pt-BR" sz="1800" i="1" baseline="-30000" dirty="0">
                <a:latin typeface="Verdana" charset="0"/>
                <a:cs typeface="Times New Roman" charset="0"/>
              </a:rPr>
              <a:t>a</a:t>
            </a:r>
            <a:r>
              <a:rPr lang="pt-BR" sz="1800" i="1" dirty="0">
                <a:latin typeface="Verdana" charset="0"/>
                <a:cs typeface="Times New Roman" charset="0"/>
              </a:rPr>
              <a:t>),</a:t>
            </a:r>
            <a:endParaRPr lang="pt-BR" sz="1800" dirty="0">
              <a:latin typeface="Verdana" charset="0"/>
              <a:cs typeface="Times New Roman" charset="0"/>
            </a:endParaRPr>
          </a:p>
          <a:p>
            <a:pPr eaLnBrk="1" hangingPunct="1">
              <a:lnSpc>
                <a:spcPct val="140000"/>
              </a:lnSpc>
              <a:buFont typeface="Wingdings" charset="0"/>
              <a:buNone/>
            </a:pPr>
            <a:r>
              <a:rPr lang="pt-BR" sz="1800" i="1" dirty="0">
                <a:latin typeface="Verdana" charset="0"/>
                <a:cs typeface="Times New Roman" charset="0"/>
              </a:rPr>
              <a:t>                  </a:t>
            </a:r>
            <a:r>
              <a:rPr lang="pt-BR" sz="1800" i="1" dirty="0">
                <a:latin typeface="Verdana" charset="0"/>
                <a:cs typeface="Times New Roman" charset="0"/>
                <a:sym typeface="Symbol" charset="0"/>
              </a:rPr>
              <a:t></a:t>
            </a:r>
            <a:r>
              <a:rPr lang="pt-BR" sz="1800" i="1" baseline="-30000" dirty="0">
                <a:latin typeface="Verdana" charset="0"/>
                <a:cs typeface="Times New Roman" charset="0"/>
              </a:rPr>
              <a:t>t’</a:t>
            </a:r>
            <a:r>
              <a:rPr lang="pt-BR" sz="1800" i="1" dirty="0">
                <a:latin typeface="Verdana" charset="0"/>
                <a:cs typeface="Times New Roman" charset="0"/>
              </a:rPr>
              <a:t>(</a:t>
            </a:r>
            <a:r>
              <a:rPr lang="pt-BR" sz="1800" i="1" dirty="0" err="1">
                <a:latin typeface="Verdana" charset="0"/>
                <a:cs typeface="Times New Roman" charset="0"/>
              </a:rPr>
              <a:t>q</a:t>
            </a:r>
            <a:r>
              <a:rPr lang="pt-BR" sz="18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1800" i="1" baseline="-30000" dirty="0">
                <a:latin typeface="Verdana" charset="0"/>
                <a:cs typeface="Times New Roman" charset="0"/>
              </a:rPr>
              <a:t>’</a:t>
            </a:r>
            <a:r>
              <a:rPr lang="pt-BR" sz="1800" i="1" dirty="0">
                <a:latin typeface="Verdana" charset="0"/>
                <a:cs typeface="Times New Roman" charset="0"/>
              </a:rPr>
              <a:t> - </a:t>
            </a:r>
            <a:r>
              <a:rPr lang="pt-BR" sz="1800" i="1" dirty="0" err="1">
                <a:latin typeface="Verdana" charset="0"/>
                <a:cs typeface="Times New Roman" charset="0"/>
              </a:rPr>
              <a:t>o</a:t>
            </a:r>
            <a:r>
              <a:rPr lang="pt-BR" sz="18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1800" i="1" baseline="-30000" dirty="0">
                <a:latin typeface="Verdana" charset="0"/>
                <a:cs typeface="Times New Roman" charset="0"/>
              </a:rPr>
              <a:t>’</a:t>
            </a:r>
            <a:r>
              <a:rPr lang="pt-BR" sz="1800" i="1" dirty="0">
                <a:latin typeface="Verdana" charset="0"/>
                <a:cs typeface="Times New Roman" charset="0"/>
              </a:rPr>
              <a:t>) = </a:t>
            </a:r>
            <a:r>
              <a:rPr lang="pt-BR" sz="1800" i="1" dirty="0" err="1">
                <a:latin typeface="Verdana" charset="0"/>
                <a:cs typeface="Times New Roman" charset="0"/>
              </a:rPr>
              <a:t>p</a:t>
            </a:r>
            <a:r>
              <a:rPr lang="pt-BR" sz="18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1800" i="1" baseline="-30000" dirty="0">
                <a:latin typeface="Verdana" charset="0"/>
                <a:cs typeface="Times New Roman" charset="0"/>
              </a:rPr>
              <a:t>’</a:t>
            </a:r>
            <a:r>
              <a:rPr lang="pt-BR" sz="1800" i="1" dirty="0">
                <a:latin typeface="Verdana" charset="0"/>
                <a:cs typeface="Times New Roman" charset="0"/>
                <a:sym typeface="Symbol" charset="0"/>
              </a:rPr>
              <a:t></a:t>
            </a:r>
            <a:r>
              <a:rPr lang="pt-BR" sz="1800" i="1" baseline="-30000" dirty="0">
                <a:latin typeface="Verdana" charset="0"/>
                <a:cs typeface="Times New Roman" charset="0"/>
              </a:rPr>
              <a:t>a</a:t>
            </a:r>
            <a:r>
              <a:rPr lang="pt-BR" sz="1800" i="1" dirty="0">
                <a:latin typeface="Verdana" charset="0"/>
                <a:cs typeface="Times New Roman" charset="0"/>
              </a:rPr>
              <a:t>(d</a:t>
            </a:r>
            <a:r>
              <a:rPr lang="pt-BR" sz="1800" i="1" baseline="-30000" dirty="0">
                <a:latin typeface="Verdana" charset="0"/>
                <a:cs typeface="Times New Roman" charset="0"/>
              </a:rPr>
              <a:t>a</a:t>
            </a:r>
            <a:r>
              <a:rPr lang="pt-BR" sz="1800" i="1" dirty="0">
                <a:latin typeface="Verdana" charset="0"/>
                <a:cs typeface="Times New Roman" charset="0"/>
              </a:rPr>
              <a:t>), ...</a:t>
            </a:r>
            <a:r>
              <a:rPr lang="pt-BR" sz="1800" dirty="0">
                <a:latin typeface="Verdana" charset="0"/>
                <a:cs typeface="Times New Roman" charset="0"/>
              </a:rPr>
              <a:t>;</a:t>
            </a:r>
          </a:p>
          <a:p>
            <a:pPr eaLnBrk="1" hangingPunct="1">
              <a:lnSpc>
                <a:spcPct val="140000"/>
              </a:lnSpc>
              <a:buFont typeface="Wingdings" charset="0"/>
              <a:buNone/>
            </a:pPr>
            <a:r>
              <a:rPr lang="pt-BR" sz="1800" i="1" dirty="0">
                <a:latin typeface="Verdana" charset="0"/>
                <a:cs typeface="Times New Roman" charset="0"/>
              </a:rPr>
              <a:t>                  </a:t>
            </a:r>
            <a:r>
              <a:rPr lang="pt-BR" sz="1800" i="1" dirty="0">
                <a:latin typeface="Verdana" charset="0"/>
                <a:cs typeface="Times New Roman" charset="0"/>
                <a:sym typeface="Symbol" charset="0"/>
              </a:rPr>
              <a:t></a:t>
            </a:r>
            <a:r>
              <a:rPr lang="pt-BR" sz="1800" i="1" baseline="-30000" dirty="0">
                <a:latin typeface="Verdana" charset="0"/>
                <a:cs typeface="Times New Roman" charset="0"/>
              </a:rPr>
              <a:t>p</a:t>
            </a:r>
            <a:r>
              <a:rPr lang="pt-BR" sz="1800" i="1" dirty="0">
                <a:latin typeface="Verdana" charset="0"/>
                <a:cs typeface="Times New Roman" charset="0"/>
              </a:rPr>
              <a:t>(</a:t>
            </a:r>
            <a:r>
              <a:rPr lang="pt-BR" sz="1800" i="1" dirty="0" err="1">
                <a:latin typeface="Verdana" charset="0"/>
                <a:cs typeface="Times New Roman" charset="0"/>
              </a:rPr>
              <a:t>q</a:t>
            </a:r>
            <a:r>
              <a:rPr lang="pt-BR" sz="1800" i="1" baseline="-30000" dirty="0" err="1">
                <a:latin typeface="Verdana" charset="0"/>
                <a:cs typeface="Times New Roman" charset="0"/>
              </a:rPr>
              <a:t>p</a:t>
            </a:r>
            <a:r>
              <a:rPr lang="pt-BR" sz="1800" i="1" dirty="0">
                <a:latin typeface="Verdana" charset="0"/>
                <a:cs typeface="Times New Roman" charset="0"/>
              </a:rPr>
              <a:t> - </a:t>
            </a:r>
            <a:r>
              <a:rPr lang="pt-BR" sz="1800" i="1" dirty="0" err="1">
                <a:latin typeface="Verdana" charset="0"/>
                <a:cs typeface="Times New Roman" charset="0"/>
              </a:rPr>
              <a:t>o</a:t>
            </a:r>
            <a:r>
              <a:rPr lang="pt-BR" sz="1800" i="1" baseline="-30000" dirty="0" err="1">
                <a:latin typeface="Verdana" charset="0"/>
                <a:cs typeface="Times New Roman" charset="0"/>
              </a:rPr>
              <a:t>p</a:t>
            </a:r>
            <a:r>
              <a:rPr lang="pt-BR" sz="1800" i="1" dirty="0">
                <a:latin typeface="Verdana" charset="0"/>
                <a:cs typeface="Times New Roman" charset="0"/>
              </a:rPr>
              <a:t>) = </a:t>
            </a:r>
            <a:r>
              <a:rPr lang="pt-BR" sz="1800" i="1" dirty="0" err="1">
                <a:latin typeface="Verdana" charset="0"/>
                <a:cs typeface="Times New Roman" charset="0"/>
              </a:rPr>
              <a:t>p</a:t>
            </a:r>
            <a:r>
              <a:rPr lang="pt-BR" sz="1800" i="1" baseline="-30000" dirty="0" err="1">
                <a:latin typeface="Verdana" charset="0"/>
                <a:cs typeface="Times New Roman" charset="0"/>
              </a:rPr>
              <a:t>p</a:t>
            </a:r>
            <a:r>
              <a:rPr lang="pt-BR" sz="1800" i="1" dirty="0" err="1">
                <a:latin typeface="Verdana" charset="0"/>
                <a:cs typeface="Times New Roman" charset="0"/>
                <a:sym typeface="Symbol" charset="0"/>
              </a:rPr>
              <a:t></a:t>
            </a:r>
            <a:r>
              <a:rPr lang="pt-BR" sz="1800" i="1" baseline="-30000" dirty="0" err="1">
                <a:latin typeface="Verdana" charset="0"/>
                <a:cs typeface="Times New Roman" charset="0"/>
              </a:rPr>
              <a:t>a</a:t>
            </a:r>
            <a:r>
              <a:rPr lang="pt-BR" sz="1800" i="1" dirty="0">
                <a:latin typeface="Verdana" charset="0"/>
                <a:cs typeface="Times New Roman" charset="0"/>
              </a:rPr>
              <a:t>(d</a:t>
            </a:r>
            <a:r>
              <a:rPr lang="pt-BR" sz="1800" i="1" baseline="-30000" dirty="0">
                <a:latin typeface="Verdana" charset="0"/>
                <a:cs typeface="Times New Roman" charset="0"/>
              </a:rPr>
              <a:t>a</a:t>
            </a:r>
            <a:r>
              <a:rPr lang="pt-BR" sz="1800" i="1" dirty="0">
                <a:latin typeface="Verdana" charset="0"/>
                <a:cs typeface="Times New Roman" charset="0"/>
              </a:rPr>
              <a:t>),</a:t>
            </a:r>
            <a:endParaRPr lang="pt-BR" sz="1800" dirty="0">
              <a:latin typeface="Verdana" charset="0"/>
              <a:cs typeface="Times New Roman" charset="0"/>
            </a:endParaRPr>
          </a:p>
          <a:p>
            <a:pPr eaLnBrk="1" hangingPunct="1">
              <a:lnSpc>
                <a:spcPct val="140000"/>
              </a:lnSpc>
              <a:buFont typeface="Wingdings" charset="0"/>
              <a:buNone/>
            </a:pPr>
            <a:r>
              <a:rPr lang="pt-BR" sz="1800" i="1" dirty="0">
                <a:latin typeface="Verdana" charset="0"/>
                <a:cs typeface="Times New Roman" charset="0"/>
              </a:rPr>
              <a:t>                  </a:t>
            </a:r>
            <a:r>
              <a:rPr lang="pt-BR" sz="1800" i="1" dirty="0">
                <a:latin typeface="Verdana" charset="0"/>
                <a:cs typeface="Times New Roman" charset="0"/>
                <a:sym typeface="Symbol" charset="0"/>
              </a:rPr>
              <a:t></a:t>
            </a:r>
            <a:r>
              <a:rPr lang="pt-BR" sz="1800" i="1" baseline="-30000" dirty="0">
                <a:latin typeface="Verdana" charset="0"/>
                <a:cs typeface="Times New Roman" charset="0"/>
              </a:rPr>
              <a:t>p’</a:t>
            </a:r>
            <a:r>
              <a:rPr lang="pt-BR" sz="1800" i="1" dirty="0">
                <a:latin typeface="Verdana" charset="0"/>
                <a:cs typeface="Times New Roman" charset="0"/>
              </a:rPr>
              <a:t>(</a:t>
            </a:r>
            <a:r>
              <a:rPr lang="pt-BR" sz="1800" i="1" dirty="0" err="1">
                <a:latin typeface="Verdana" charset="0"/>
                <a:cs typeface="Times New Roman" charset="0"/>
              </a:rPr>
              <a:t>q</a:t>
            </a:r>
            <a:r>
              <a:rPr lang="pt-BR" sz="1800" i="1" baseline="-30000" dirty="0" err="1">
                <a:latin typeface="Verdana" charset="0"/>
                <a:cs typeface="Times New Roman" charset="0"/>
              </a:rPr>
              <a:t>p</a:t>
            </a:r>
            <a:r>
              <a:rPr lang="pt-BR" sz="1800" i="1" baseline="-30000" dirty="0">
                <a:latin typeface="Verdana" charset="0"/>
                <a:cs typeface="Times New Roman" charset="0"/>
              </a:rPr>
              <a:t>’</a:t>
            </a:r>
            <a:r>
              <a:rPr lang="pt-BR" sz="1800" i="1" dirty="0">
                <a:latin typeface="Verdana" charset="0"/>
                <a:cs typeface="Times New Roman" charset="0"/>
              </a:rPr>
              <a:t> - </a:t>
            </a:r>
            <a:r>
              <a:rPr lang="pt-BR" sz="1800" i="1" dirty="0" err="1">
                <a:latin typeface="Verdana" charset="0"/>
                <a:cs typeface="Times New Roman" charset="0"/>
              </a:rPr>
              <a:t>o</a:t>
            </a:r>
            <a:r>
              <a:rPr lang="pt-BR" sz="1800" i="1" baseline="-30000" dirty="0" err="1">
                <a:latin typeface="Verdana" charset="0"/>
                <a:cs typeface="Times New Roman" charset="0"/>
              </a:rPr>
              <a:t>p</a:t>
            </a:r>
            <a:r>
              <a:rPr lang="pt-BR" sz="1800" i="1" baseline="-30000" dirty="0">
                <a:latin typeface="Verdana" charset="0"/>
                <a:cs typeface="Times New Roman" charset="0"/>
              </a:rPr>
              <a:t>’</a:t>
            </a:r>
            <a:r>
              <a:rPr lang="pt-BR" sz="1800" i="1" dirty="0">
                <a:latin typeface="Verdana" charset="0"/>
                <a:cs typeface="Times New Roman" charset="0"/>
              </a:rPr>
              <a:t>) = </a:t>
            </a:r>
            <a:r>
              <a:rPr lang="pt-BR" sz="1800" i="1" dirty="0" err="1">
                <a:latin typeface="Verdana" charset="0"/>
                <a:cs typeface="Times New Roman" charset="0"/>
              </a:rPr>
              <a:t>p</a:t>
            </a:r>
            <a:r>
              <a:rPr lang="pt-BR" sz="1800" i="1" baseline="-30000" dirty="0" err="1">
                <a:latin typeface="Verdana" charset="0"/>
                <a:cs typeface="Times New Roman" charset="0"/>
              </a:rPr>
              <a:t>p’</a:t>
            </a:r>
            <a:r>
              <a:rPr lang="pt-BR" sz="1800" i="1" dirty="0" err="1">
                <a:latin typeface="Verdana" charset="0"/>
                <a:cs typeface="Times New Roman" charset="0"/>
                <a:sym typeface="Symbol" charset="0"/>
              </a:rPr>
              <a:t></a:t>
            </a:r>
            <a:r>
              <a:rPr lang="pt-BR" sz="1800" i="1" baseline="-30000" dirty="0" err="1">
                <a:latin typeface="Verdana" charset="0"/>
                <a:cs typeface="Times New Roman" charset="0"/>
              </a:rPr>
              <a:t>a</a:t>
            </a:r>
            <a:r>
              <a:rPr lang="pt-BR" sz="1800" i="1" dirty="0">
                <a:latin typeface="Verdana" charset="0"/>
                <a:cs typeface="Times New Roman" charset="0"/>
              </a:rPr>
              <a:t>(d</a:t>
            </a:r>
            <a:r>
              <a:rPr lang="pt-BR" sz="1800" i="1" baseline="-30000" dirty="0">
                <a:latin typeface="Verdana" charset="0"/>
                <a:cs typeface="Times New Roman" charset="0"/>
              </a:rPr>
              <a:t>a</a:t>
            </a:r>
            <a:r>
              <a:rPr lang="pt-BR" sz="1800" i="1" dirty="0">
                <a:latin typeface="Verdana" charset="0"/>
                <a:cs typeface="Times New Roman" charset="0"/>
              </a:rPr>
              <a:t>), ...</a:t>
            </a:r>
            <a:r>
              <a:rPr lang="pt-BR" sz="1800" dirty="0">
                <a:latin typeface="Verdana" charset="0"/>
                <a:cs typeface="Times New Roman" charset="0"/>
              </a:rPr>
              <a:t>;</a:t>
            </a:r>
          </a:p>
          <a:p>
            <a:pPr eaLnBrk="1" hangingPunct="1">
              <a:lnSpc>
                <a:spcPct val="140000"/>
              </a:lnSpc>
              <a:buFont typeface="Wingdings" charset="0"/>
              <a:buNone/>
            </a:pPr>
            <a:r>
              <a:rPr lang="pt-BR" sz="1800" i="1" dirty="0">
                <a:latin typeface="Verdana" charset="0"/>
                <a:cs typeface="Times New Roman" charset="0"/>
              </a:rPr>
              <a:t>                  </a:t>
            </a:r>
            <a:r>
              <a:rPr lang="pt-BR" sz="1800" i="1" dirty="0">
                <a:latin typeface="Verdana" charset="0"/>
                <a:cs typeface="Times New Roman" charset="0"/>
                <a:sym typeface="Symbol" charset="0"/>
              </a:rPr>
              <a:t></a:t>
            </a:r>
            <a:r>
              <a:rPr lang="pt-BR" sz="1800" i="1" baseline="-30000" dirty="0">
                <a:latin typeface="Verdana" charset="0"/>
                <a:cs typeface="Times New Roman" charset="0"/>
              </a:rPr>
              <a:t>k</a:t>
            </a:r>
            <a:r>
              <a:rPr lang="pt-BR" sz="1800" i="1" dirty="0">
                <a:latin typeface="Verdana" charset="0"/>
                <a:cs typeface="Times New Roman" charset="0"/>
              </a:rPr>
              <a:t>(</a:t>
            </a:r>
            <a:r>
              <a:rPr lang="pt-BR" sz="1800" i="1" dirty="0" err="1">
                <a:latin typeface="Verdana" charset="0"/>
                <a:cs typeface="Times New Roman" charset="0"/>
              </a:rPr>
              <a:t>q</a:t>
            </a:r>
            <a:r>
              <a:rPr lang="pt-BR" sz="1800" i="1" baseline="-30000" dirty="0" err="1">
                <a:latin typeface="Verdana" charset="0"/>
                <a:cs typeface="Times New Roman" charset="0"/>
              </a:rPr>
              <a:t>k</a:t>
            </a:r>
            <a:r>
              <a:rPr lang="pt-BR" sz="1800" i="1" dirty="0">
                <a:latin typeface="Verdana" charset="0"/>
                <a:cs typeface="Times New Roman" charset="0"/>
              </a:rPr>
              <a:t> - o</a:t>
            </a:r>
            <a:r>
              <a:rPr lang="pt-BR" sz="1800" i="1" baseline="-30000" dirty="0">
                <a:latin typeface="Verdana" charset="0"/>
                <a:cs typeface="Times New Roman" charset="0"/>
              </a:rPr>
              <a:t>k</a:t>
            </a:r>
            <a:r>
              <a:rPr lang="pt-BR" sz="1800" i="1" dirty="0">
                <a:latin typeface="Verdana" charset="0"/>
                <a:cs typeface="Times New Roman" charset="0"/>
              </a:rPr>
              <a:t>) = </a:t>
            </a:r>
            <a:r>
              <a:rPr lang="pt-BR" sz="1800" i="1" dirty="0" err="1">
                <a:latin typeface="Verdana" charset="0"/>
                <a:cs typeface="Times New Roman" charset="0"/>
              </a:rPr>
              <a:t>p</a:t>
            </a:r>
            <a:r>
              <a:rPr lang="pt-BR" sz="1800" i="1" baseline="-30000" dirty="0" err="1">
                <a:latin typeface="Verdana" charset="0"/>
                <a:cs typeface="Times New Roman" charset="0"/>
              </a:rPr>
              <a:t>k</a:t>
            </a:r>
            <a:r>
              <a:rPr lang="pt-BR" sz="1800" i="1" dirty="0" err="1">
                <a:latin typeface="Verdana" charset="0"/>
                <a:cs typeface="Times New Roman" charset="0"/>
                <a:sym typeface="Symbol" charset="0"/>
              </a:rPr>
              <a:t></a:t>
            </a:r>
            <a:r>
              <a:rPr lang="pt-BR" sz="1800" i="1" baseline="-30000" dirty="0" err="1">
                <a:latin typeface="Verdana" charset="0"/>
                <a:cs typeface="Times New Roman" charset="0"/>
              </a:rPr>
              <a:t>a</a:t>
            </a:r>
            <a:r>
              <a:rPr lang="pt-BR" sz="1800" i="1" dirty="0">
                <a:latin typeface="Verdana" charset="0"/>
                <a:cs typeface="Times New Roman" charset="0"/>
              </a:rPr>
              <a:t>(d</a:t>
            </a:r>
            <a:r>
              <a:rPr lang="pt-BR" sz="1800" i="1" baseline="-30000" dirty="0">
                <a:latin typeface="Verdana" charset="0"/>
                <a:cs typeface="Times New Roman" charset="0"/>
              </a:rPr>
              <a:t>a</a:t>
            </a:r>
            <a:r>
              <a:rPr lang="pt-BR" sz="1800" i="1" dirty="0">
                <a:latin typeface="Verdana" charset="0"/>
                <a:cs typeface="Times New Roman" charset="0"/>
              </a:rPr>
              <a:t>),</a:t>
            </a:r>
            <a:endParaRPr lang="pt-BR" sz="1800" dirty="0">
              <a:latin typeface="Verdana" charset="0"/>
              <a:cs typeface="Times New Roman" charset="0"/>
            </a:endParaRPr>
          </a:p>
          <a:p>
            <a:pPr eaLnBrk="1" hangingPunct="1">
              <a:lnSpc>
                <a:spcPct val="140000"/>
              </a:lnSpc>
              <a:buFont typeface="Wingdings" charset="0"/>
              <a:buNone/>
            </a:pPr>
            <a:r>
              <a:rPr lang="pt-BR" sz="1800" i="1" dirty="0">
                <a:latin typeface="Verdana" charset="0"/>
                <a:cs typeface="Times New Roman" charset="0"/>
              </a:rPr>
              <a:t>                  </a:t>
            </a:r>
            <a:r>
              <a:rPr lang="pt-BR" sz="1800" i="1" dirty="0">
                <a:latin typeface="Verdana" charset="0"/>
                <a:cs typeface="Times New Roman" charset="0"/>
                <a:sym typeface="Symbol" charset="0"/>
              </a:rPr>
              <a:t></a:t>
            </a:r>
            <a:r>
              <a:rPr lang="pt-BR" sz="1800" i="1" baseline="-30000" dirty="0">
                <a:latin typeface="Verdana" charset="0"/>
                <a:cs typeface="Times New Roman" charset="0"/>
              </a:rPr>
              <a:t>k’</a:t>
            </a:r>
            <a:r>
              <a:rPr lang="pt-BR" sz="1800" i="1" dirty="0">
                <a:latin typeface="Verdana" charset="0"/>
                <a:cs typeface="Times New Roman" charset="0"/>
              </a:rPr>
              <a:t>(</a:t>
            </a:r>
            <a:r>
              <a:rPr lang="pt-BR" sz="1800" i="1" dirty="0" err="1">
                <a:latin typeface="Verdana" charset="0"/>
                <a:cs typeface="Times New Roman" charset="0"/>
              </a:rPr>
              <a:t>q</a:t>
            </a:r>
            <a:r>
              <a:rPr lang="pt-BR" sz="1800" i="1" baseline="-30000" dirty="0" err="1">
                <a:latin typeface="Verdana" charset="0"/>
                <a:cs typeface="Times New Roman" charset="0"/>
              </a:rPr>
              <a:t>k</a:t>
            </a:r>
            <a:r>
              <a:rPr lang="pt-BR" sz="1800" i="1" baseline="-30000" dirty="0">
                <a:latin typeface="Verdana" charset="0"/>
                <a:cs typeface="Times New Roman" charset="0"/>
              </a:rPr>
              <a:t>’</a:t>
            </a:r>
            <a:r>
              <a:rPr lang="pt-BR" sz="1800" i="1" dirty="0">
                <a:latin typeface="Verdana" charset="0"/>
                <a:cs typeface="Times New Roman" charset="0"/>
              </a:rPr>
              <a:t> - o</a:t>
            </a:r>
            <a:r>
              <a:rPr lang="pt-BR" sz="1800" i="1" baseline="-30000" dirty="0">
                <a:latin typeface="Verdana" charset="0"/>
                <a:cs typeface="Times New Roman" charset="0"/>
              </a:rPr>
              <a:t>k’</a:t>
            </a:r>
            <a:r>
              <a:rPr lang="pt-BR" sz="1800" i="1" dirty="0">
                <a:latin typeface="Verdana" charset="0"/>
                <a:cs typeface="Times New Roman" charset="0"/>
              </a:rPr>
              <a:t>) = </a:t>
            </a:r>
            <a:r>
              <a:rPr lang="pt-BR" sz="1800" i="1" dirty="0" err="1">
                <a:latin typeface="Verdana" charset="0"/>
                <a:cs typeface="Times New Roman" charset="0"/>
              </a:rPr>
              <a:t>p</a:t>
            </a:r>
            <a:r>
              <a:rPr lang="pt-BR" sz="1800" i="1" baseline="-30000" dirty="0" err="1">
                <a:latin typeface="Verdana" charset="0"/>
                <a:cs typeface="Times New Roman" charset="0"/>
              </a:rPr>
              <a:t>k</a:t>
            </a:r>
            <a:r>
              <a:rPr lang="pt-BR" sz="1800" i="1" baseline="-30000" dirty="0">
                <a:latin typeface="Verdana" charset="0"/>
                <a:cs typeface="Times New Roman" charset="0"/>
              </a:rPr>
              <a:t>’</a:t>
            </a:r>
            <a:r>
              <a:rPr lang="pt-BR" sz="1800" i="1" dirty="0">
                <a:latin typeface="Verdana" charset="0"/>
                <a:cs typeface="Times New Roman" charset="0"/>
                <a:sym typeface="Symbol" charset="0"/>
              </a:rPr>
              <a:t></a:t>
            </a:r>
            <a:r>
              <a:rPr lang="pt-BR" sz="1800" i="1" baseline="-30000" dirty="0">
                <a:latin typeface="Verdana" charset="0"/>
                <a:cs typeface="Times New Roman" charset="0"/>
              </a:rPr>
              <a:t>a</a:t>
            </a:r>
            <a:r>
              <a:rPr lang="pt-BR" sz="1800" i="1" dirty="0">
                <a:latin typeface="Verdana" charset="0"/>
                <a:cs typeface="Times New Roman" charset="0"/>
              </a:rPr>
              <a:t>(d</a:t>
            </a:r>
            <a:r>
              <a:rPr lang="pt-BR" sz="1800" i="1" baseline="-30000" dirty="0">
                <a:latin typeface="Verdana" charset="0"/>
                <a:cs typeface="Times New Roman" charset="0"/>
              </a:rPr>
              <a:t>a</a:t>
            </a:r>
            <a:r>
              <a:rPr lang="pt-BR" sz="1800" i="1" dirty="0">
                <a:latin typeface="Verdana" charset="0"/>
                <a:cs typeface="Times New Roman" charset="0"/>
              </a:rPr>
              <a:t>), ...</a:t>
            </a:r>
            <a:endParaRPr lang="pt-BR" sz="1800" dirty="0">
              <a:latin typeface="Verdana" charset="0"/>
              <a:cs typeface="Times New Roman" charset="0"/>
            </a:endParaRPr>
          </a:p>
          <a:p>
            <a:pPr eaLnBrk="1" hangingPunct="1">
              <a:lnSpc>
                <a:spcPct val="140000"/>
              </a:lnSpc>
              <a:buFont typeface="Wingdings" charset="0"/>
              <a:buNone/>
            </a:pPr>
            <a:r>
              <a:rPr lang="pt-BR" sz="1800" dirty="0">
                <a:latin typeface="Verdana" charset="0"/>
                <a:cs typeface="Times New Roman" charset="0"/>
              </a:rPr>
              <a:t>   E para os bens finais </a:t>
            </a:r>
            <a:r>
              <a:rPr lang="pt-BR" sz="1800" i="1" dirty="0">
                <a:latin typeface="Verdana" charset="0"/>
                <a:cs typeface="Times New Roman" charset="0"/>
                <a:sym typeface="Symbol" charset="0"/>
              </a:rPr>
              <a:t></a:t>
            </a:r>
            <a:r>
              <a:rPr lang="pt-BR" sz="1800" i="1" baseline="-30000" dirty="0">
                <a:latin typeface="Verdana" charset="0"/>
                <a:cs typeface="Times New Roman" charset="0"/>
              </a:rPr>
              <a:t>b</a:t>
            </a:r>
            <a:r>
              <a:rPr lang="pt-BR" sz="1800" i="1" dirty="0">
                <a:latin typeface="Verdana" charset="0"/>
                <a:cs typeface="Times New Roman" charset="0"/>
              </a:rPr>
              <a:t>(d</a:t>
            </a:r>
            <a:r>
              <a:rPr lang="pt-BR" sz="1800" i="1" baseline="-30000" dirty="0">
                <a:latin typeface="Verdana" charset="0"/>
                <a:cs typeface="Times New Roman" charset="0"/>
              </a:rPr>
              <a:t>b</a:t>
            </a:r>
            <a:r>
              <a:rPr lang="pt-BR" sz="1800" i="1" dirty="0">
                <a:latin typeface="Verdana" charset="0"/>
                <a:cs typeface="Times New Roman" charset="0"/>
              </a:rPr>
              <a:t>) = </a:t>
            </a:r>
            <a:r>
              <a:rPr lang="pt-BR" sz="1800" i="1" dirty="0" err="1">
                <a:latin typeface="Verdana" charset="0"/>
                <a:cs typeface="Times New Roman" charset="0"/>
              </a:rPr>
              <a:t>p</a:t>
            </a:r>
            <a:r>
              <a:rPr lang="pt-BR" sz="1800" i="1" baseline="-30000" dirty="0" err="1">
                <a:latin typeface="Verdana" charset="0"/>
                <a:cs typeface="Times New Roman" charset="0"/>
              </a:rPr>
              <a:t>b</a:t>
            </a:r>
            <a:r>
              <a:rPr lang="pt-BR" sz="1800" i="1" dirty="0" err="1">
                <a:latin typeface="Verdana" charset="0"/>
                <a:cs typeface="Times New Roman" charset="0"/>
                <a:sym typeface="Symbol" charset="0"/>
              </a:rPr>
              <a:t></a:t>
            </a:r>
            <a:r>
              <a:rPr lang="pt-BR" sz="1800" i="1" baseline="-30000" dirty="0" err="1">
                <a:latin typeface="Verdana" charset="0"/>
                <a:cs typeface="Times New Roman" charset="0"/>
              </a:rPr>
              <a:t>a</a:t>
            </a:r>
            <a:r>
              <a:rPr lang="pt-BR" sz="1800" i="1" dirty="0">
                <a:latin typeface="Verdana" charset="0"/>
                <a:cs typeface="Times New Roman" charset="0"/>
              </a:rPr>
              <a:t>(d</a:t>
            </a:r>
            <a:r>
              <a:rPr lang="pt-BR" sz="1800" i="1" baseline="-30000" dirty="0">
                <a:latin typeface="Verdana" charset="0"/>
                <a:cs typeface="Times New Roman" charset="0"/>
              </a:rPr>
              <a:t>a</a:t>
            </a:r>
            <a:r>
              <a:rPr lang="pt-BR" sz="1800" i="1" dirty="0">
                <a:latin typeface="Verdana" charset="0"/>
                <a:cs typeface="Times New Roman" charset="0"/>
              </a:rPr>
              <a:t>), </a:t>
            </a:r>
            <a:r>
              <a:rPr lang="pt-BR" sz="1800" i="1" dirty="0">
                <a:latin typeface="Verdana" charset="0"/>
                <a:cs typeface="Times New Roman" charset="0"/>
                <a:sym typeface="Symbol" charset="0"/>
              </a:rPr>
              <a:t></a:t>
            </a:r>
            <a:r>
              <a:rPr lang="pt-BR" sz="1800" i="1" baseline="-30000" dirty="0">
                <a:latin typeface="Verdana" charset="0"/>
                <a:cs typeface="Times New Roman" charset="0"/>
              </a:rPr>
              <a:t>c</a:t>
            </a:r>
            <a:r>
              <a:rPr lang="pt-BR" sz="1800" i="1" dirty="0">
                <a:latin typeface="Verdana" charset="0"/>
                <a:cs typeface="Times New Roman" charset="0"/>
              </a:rPr>
              <a:t>(</a:t>
            </a:r>
            <a:r>
              <a:rPr lang="pt-BR" sz="1800" i="1" dirty="0" err="1">
                <a:latin typeface="Verdana" charset="0"/>
                <a:cs typeface="Times New Roman" charset="0"/>
              </a:rPr>
              <a:t>d</a:t>
            </a:r>
            <a:r>
              <a:rPr lang="pt-BR" sz="1800" i="1" baseline="-30000" dirty="0" err="1">
                <a:latin typeface="Verdana" charset="0"/>
                <a:cs typeface="Times New Roman" charset="0"/>
              </a:rPr>
              <a:t>c</a:t>
            </a:r>
            <a:r>
              <a:rPr lang="pt-BR" sz="1800" i="1" dirty="0">
                <a:latin typeface="Verdana" charset="0"/>
                <a:cs typeface="Times New Roman" charset="0"/>
              </a:rPr>
              <a:t>) = </a:t>
            </a:r>
            <a:r>
              <a:rPr lang="pt-BR" sz="1800" i="1" dirty="0" err="1">
                <a:latin typeface="Verdana" charset="0"/>
                <a:cs typeface="Times New Roman" charset="0"/>
              </a:rPr>
              <a:t>p</a:t>
            </a:r>
            <a:r>
              <a:rPr lang="pt-BR" sz="1800" i="1" baseline="-30000" dirty="0" err="1">
                <a:latin typeface="Verdana" charset="0"/>
                <a:cs typeface="Times New Roman" charset="0"/>
              </a:rPr>
              <a:t>c</a:t>
            </a:r>
            <a:r>
              <a:rPr lang="pt-BR" sz="1800" i="1" dirty="0" err="1">
                <a:latin typeface="Verdana" charset="0"/>
                <a:cs typeface="Times New Roman" charset="0"/>
                <a:sym typeface="Symbol" charset="0"/>
              </a:rPr>
              <a:t></a:t>
            </a:r>
            <a:r>
              <a:rPr lang="pt-BR" sz="1800" i="1" baseline="-30000" dirty="0" err="1">
                <a:latin typeface="Verdana" charset="0"/>
                <a:cs typeface="Times New Roman" charset="0"/>
              </a:rPr>
              <a:t>a</a:t>
            </a:r>
            <a:r>
              <a:rPr lang="pt-BR" sz="1800" i="1" dirty="0">
                <a:latin typeface="Verdana" charset="0"/>
                <a:cs typeface="Times New Roman" charset="0"/>
              </a:rPr>
              <a:t>(d</a:t>
            </a:r>
            <a:r>
              <a:rPr lang="pt-BR" sz="1800" i="1" baseline="-30000" dirty="0">
                <a:latin typeface="Verdana" charset="0"/>
                <a:cs typeface="Times New Roman" charset="0"/>
              </a:rPr>
              <a:t>a</a:t>
            </a:r>
            <a:r>
              <a:rPr lang="pt-BR" sz="1800" i="1" dirty="0">
                <a:latin typeface="Verdana" charset="0"/>
                <a:cs typeface="Times New Roman" charset="0"/>
              </a:rPr>
              <a:t>), ...</a:t>
            </a:r>
            <a:r>
              <a:rPr lang="pt-BR" sz="1800" dirty="0">
                <a:latin typeface="Verdana" charset="0"/>
                <a:cs typeface="Times New Roman" charset="0"/>
              </a:rPr>
              <a:t>.</a:t>
            </a:r>
            <a:r>
              <a:rPr lang="pt-PT" sz="1800" dirty="0">
                <a:latin typeface="Verdana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7933"/>
    </mc:Choice>
    <mc:Fallback xmlns="">
      <p:transition xmlns:p14="http://schemas.microsoft.com/office/powerpoint/2010/main" spd="slow" advTm="27793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EF9B8F1-B77E-07AD-EEAC-1D6CE4F23ACA}"/>
              </a:ext>
            </a:extLst>
          </p:cNvPr>
          <p:cNvSpPr txBox="1">
            <a:spLocks/>
          </p:cNvSpPr>
          <p:nvPr/>
        </p:nvSpPr>
        <p:spPr>
          <a:xfrm>
            <a:off x="2346325" y="287339"/>
            <a:ext cx="7543800" cy="1449387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anose="020B0603020202020204" pitchFamily="34" charset="0"/>
                <a:ea typeface="ＭＳ Ｐゴシック" charset="0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anose="020B0603020202020204" pitchFamily="34" charset="0"/>
                <a:ea typeface="ＭＳ Ｐゴシック" charset="0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anose="020B0603020202020204" pitchFamily="34" charset="0"/>
                <a:ea typeface="ＭＳ Ｐゴシック" charset="0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anose="020B0603020202020204" pitchFamily="34" charset="0"/>
                <a:ea typeface="ＭＳ Ｐゴシック" charset="0"/>
                <a:cs typeface="ＭＳ Ｐゴシック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/>
              <a:t>Leituras</a:t>
            </a:r>
            <a:endParaRPr lang="pt-BR" dirty="0"/>
          </a:p>
        </p:txBody>
      </p:sp>
      <p:sp>
        <p:nvSpPr>
          <p:cNvPr id="5" name="Espaço Reservado para Conteúdo 5">
            <a:extLst>
              <a:ext uri="{FF2B5EF4-FFF2-40B4-BE49-F238E27FC236}">
                <a16:creationId xmlns:a16="http://schemas.microsoft.com/office/drawing/2014/main" id="{0E1C22EE-CCB0-7BE4-BEC8-971185FD28BD}"/>
              </a:ext>
            </a:extLst>
          </p:cNvPr>
          <p:cNvSpPr txBox="1">
            <a:spLocks/>
          </p:cNvSpPr>
          <p:nvPr/>
        </p:nvSpPr>
        <p:spPr>
          <a:xfrm>
            <a:off x="6888088" y="2016356"/>
            <a:ext cx="4658732" cy="395900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0"/>
              <a:buChar char=""/>
              <a:defRPr kern="1200">
                <a:solidFill>
                  <a:srgbClr val="404040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0"/>
              <a:buChar char=""/>
              <a:defRPr sz="1600" kern="1200">
                <a:solidFill>
                  <a:srgbClr val="404040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0"/>
              <a:buChar char=""/>
              <a:defRPr sz="1400" kern="1200">
                <a:solidFill>
                  <a:srgbClr val="404040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0"/>
              <a:buChar char=""/>
              <a:defRPr sz="1200" kern="1200">
                <a:solidFill>
                  <a:srgbClr val="404040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0"/>
              <a:buChar char=""/>
              <a:defRPr sz="1200" kern="1200">
                <a:solidFill>
                  <a:srgbClr val="404040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/>
              <a:t>Ricardo Feijó, História do Pensamento Econômico, cap. 10, p. 251-270.</a:t>
            </a:r>
          </a:p>
          <a:p>
            <a:r>
              <a:rPr lang="pt-BR" sz="1800" dirty="0"/>
              <a:t>Léon Walras,  [Compêndio dos] Elementos de Economia Política Pura, Seção II (lições 8 e 9).</a:t>
            </a:r>
          </a:p>
          <a:p>
            <a:endParaRPr lang="pt-BR" sz="1800" dirty="0"/>
          </a:p>
        </p:txBody>
      </p:sp>
      <p:pic>
        <p:nvPicPr>
          <p:cNvPr id="6" name="Imagem 5" descr="Interface gráfica do usuário&#10;&#10;Descrição gerada automaticamente com confiança baixa">
            <a:extLst>
              <a:ext uri="{FF2B5EF4-FFF2-40B4-BE49-F238E27FC236}">
                <a16:creationId xmlns:a16="http://schemas.microsoft.com/office/drawing/2014/main" id="{7D65B77E-9BC6-921D-5A95-6B9E0E9F6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646" y="1340767"/>
            <a:ext cx="3489098" cy="491422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AB33E6E8-C8EC-6088-7EC8-66AF1502A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5760" y="1324365"/>
            <a:ext cx="2592288" cy="524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6364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51384" y="0"/>
            <a:ext cx="7772400" cy="1143000"/>
          </a:xfrm>
        </p:spPr>
        <p:txBody>
          <a:bodyPr/>
          <a:lstStyle/>
          <a:p>
            <a:pPr eaLnBrk="1" hangingPunct="1"/>
            <a:r>
              <a:rPr lang="pt-BR" dirty="0">
                <a:latin typeface="Verdana" charset="0"/>
              </a:rPr>
              <a:t>Demonstração...</a:t>
            </a:r>
            <a:endParaRPr lang="pt-PT" dirty="0">
              <a:latin typeface="Verdana" charset="0"/>
            </a:endParaRPr>
          </a:p>
        </p:txBody>
      </p:sp>
      <p:pic>
        <p:nvPicPr>
          <p:cNvPr id="38915" name="Picture 5" descr="C:\Program Files\Common Files\Microsoft Shared\Clipart\cagcat50\bs00559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54112" y="1700808"/>
            <a:ext cx="2349599" cy="4238622"/>
          </a:xfrm>
        </p:spPr>
      </p:pic>
      <p:sp>
        <p:nvSpPr>
          <p:cNvPr id="389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791744" y="1600200"/>
            <a:ext cx="6984775" cy="4495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A solução da maximização individual condicionada leva à equação algébrica </a:t>
            </a:r>
          </a:p>
          <a:p>
            <a:pPr eaLnBrk="1" hangingPunct="1">
              <a:lnSpc>
                <a:spcPct val="150000"/>
              </a:lnSpc>
              <a:buFont typeface="Wingdings" charset="0"/>
              <a:buNone/>
            </a:pPr>
            <a:r>
              <a:rPr lang="pt-BR" sz="2000" i="1" dirty="0">
                <a:solidFill>
                  <a:srgbClr val="FF0066"/>
                </a:solidFill>
                <a:latin typeface="Verdana" charset="0"/>
                <a:cs typeface="Times New Roman" charset="0"/>
              </a:rPr>
              <a:t>    u</a:t>
            </a:r>
            <a:r>
              <a:rPr lang="pt-BR" sz="2000" i="1" baseline="-30000" dirty="0">
                <a:solidFill>
                  <a:srgbClr val="FF0066"/>
                </a:solidFill>
                <a:latin typeface="Verdana" charset="0"/>
                <a:cs typeface="Times New Roman" charset="0"/>
              </a:rPr>
              <a:t>i</a:t>
            </a:r>
            <a:r>
              <a:rPr lang="pt-BR" sz="2000" i="1" dirty="0">
                <a:solidFill>
                  <a:srgbClr val="FF0066"/>
                </a:solidFill>
                <a:latin typeface="Verdana" charset="0"/>
                <a:cs typeface="Times New Roman" charset="0"/>
              </a:rPr>
              <a:t> = </a:t>
            </a:r>
            <a:r>
              <a:rPr lang="pt-BR" sz="2000" i="1" dirty="0">
                <a:solidFill>
                  <a:srgbClr val="FF0066"/>
                </a:solidFill>
                <a:latin typeface="Verdana" charset="0"/>
                <a:cs typeface="Times New Roman" charset="0"/>
                <a:sym typeface="Symbol" charset="0"/>
              </a:rPr>
              <a:t></a:t>
            </a:r>
            <a:r>
              <a:rPr lang="pt-BR" sz="2000" i="1" dirty="0">
                <a:solidFill>
                  <a:srgbClr val="FF0066"/>
                </a:solidFill>
                <a:latin typeface="Verdana" charset="0"/>
                <a:cs typeface="Times New Roman" charset="0"/>
              </a:rPr>
              <a:t>p</a:t>
            </a:r>
            <a:r>
              <a:rPr lang="pt-BR" sz="2000" i="1" baseline="-30000" dirty="0">
                <a:solidFill>
                  <a:srgbClr val="FF0066"/>
                </a:solidFill>
                <a:latin typeface="Verdana" charset="0"/>
                <a:cs typeface="Times New Roman" charset="0"/>
              </a:rPr>
              <a:t>i</a:t>
            </a:r>
            <a:r>
              <a:rPr lang="pt-BR" sz="2000" dirty="0">
                <a:solidFill>
                  <a:srgbClr val="FF0066"/>
                </a:solidFill>
                <a:latin typeface="Verdana" charset="0"/>
                <a:cs typeface="Times New Roman" charset="0"/>
              </a:rPr>
              <a:t>,</a:t>
            </a:r>
            <a:r>
              <a:rPr lang="pt-BR" sz="2000" dirty="0">
                <a:latin typeface="Verdana" charset="0"/>
                <a:cs typeface="Times New Roman" charset="0"/>
              </a:rPr>
              <a:t> onde a constante de Lagrange </a:t>
            </a:r>
            <a:r>
              <a:rPr lang="pt-BR" sz="2000" i="1" dirty="0">
                <a:latin typeface="Verdana" charset="0"/>
                <a:cs typeface="Times New Roman" charset="0"/>
                <a:sym typeface="Symbol" charset="0"/>
              </a:rPr>
              <a:t></a:t>
            </a:r>
            <a:r>
              <a:rPr lang="pt-BR" sz="2000" i="1" dirty="0">
                <a:latin typeface="Verdana" charset="0"/>
                <a:cs typeface="Times New Roman" charset="0"/>
              </a:rPr>
              <a:t> </a:t>
            </a:r>
            <a:r>
              <a:rPr lang="pt-BR" sz="2000" dirty="0">
                <a:latin typeface="Verdana" charset="0"/>
                <a:cs typeface="Times New Roman" charset="0"/>
              </a:rPr>
              <a:t>representa a utilidade marginal da renda</a:t>
            </a:r>
          </a:p>
          <a:p>
            <a:pPr eaLnBrk="1" hangingPunct="1">
              <a:lnSpc>
                <a:spcPct val="15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Se a mercadoria </a:t>
            </a:r>
            <a:r>
              <a:rPr lang="pt-BR" sz="2000" i="1" dirty="0">
                <a:latin typeface="Verdana" charset="0"/>
                <a:cs typeface="Times New Roman" charset="0"/>
              </a:rPr>
              <a:t>A</a:t>
            </a:r>
            <a:r>
              <a:rPr lang="pt-BR" sz="2000" dirty="0">
                <a:latin typeface="Verdana" charset="0"/>
                <a:cs typeface="Times New Roman" charset="0"/>
              </a:rPr>
              <a:t> é o numerário, </a:t>
            </a:r>
          </a:p>
          <a:p>
            <a:pPr eaLnBrk="1" hangingPunct="1">
              <a:lnSpc>
                <a:spcPct val="150000"/>
              </a:lnSpc>
              <a:buFont typeface="Wingdings" charset="0"/>
              <a:buNone/>
            </a:pPr>
            <a:r>
              <a:rPr lang="pt-BR" sz="2000" dirty="0">
                <a:latin typeface="Verdana" charset="0"/>
                <a:cs typeface="Times New Roman" charset="0"/>
              </a:rPr>
              <a:t>             </a:t>
            </a:r>
            <a:r>
              <a:rPr lang="pt-BR" sz="2000" i="1" dirty="0">
                <a:solidFill>
                  <a:srgbClr val="FF0066"/>
                </a:solidFill>
                <a:latin typeface="Verdana" charset="0"/>
                <a:cs typeface="Times New Roman" charset="0"/>
              </a:rPr>
              <a:t>p</a:t>
            </a:r>
            <a:r>
              <a:rPr lang="pt-BR" sz="2000" i="1" baseline="-30000" dirty="0">
                <a:solidFill>
                  <a:srgbClr val="FF0066"/>
                </a:solidFill>
                <a:latin typeface="Verdana" charset="0"/>
                <a:cs typeface="Times New Roman" charset="0"/>
              </a:rPr>
              <a:t>a</a:t>
            </a:r>
            <a:r>
              <a:rPr lang="pt-BR" sz="2000" i="1" dirty="0">
                <a:solidFill>
                  <a:srgbClr val="FF0066"/>
                </a:solidFill>
                <a:latin typeface="Verdana" charset="0"/>
                <a:cs typeface="Times New Roman" charset="0"/>
              </a:rPr>
              <a:t> = 1</a:t>
            </a:r>
            <a:r>
              <a:rPr lang="pt-BR" sz="2000" dirty="0">
                <a:solidFill>
                  <a:srgbClr val="FF0066"/>
                </a:solidFill>
                <a:latin typeface="Verdana" charset="0"/>
                <a:cs typeface="Times New Roman" charset="0"/>
              </a:rPr>
              <a:t> e </a:t>
            </a:r>
            <a:r>
              <a:rPr lang="pt-BR" sz="2000" i="1" dirty="0">
                <a:solidFill>
                  <a:srgbClr val="FF0066"/>
                </a:solidFill>
                <a:latin typeface="Verdana" charset="0"/>
                <a:cs typeface="Times New Roman" charset="0"/>
                <a:sym typeface="Symbol" charset="0"/>
              </a:rPr>
              <a:t></a:t>
            </a:r>
            <a:r>
              <a:rPr lang="pt-BR" sz="2000" i="1" dirty="0">
                <a:solidFill>
                  <a:srgbClr val="FF0066"/>
                </a:solidFill>
                <a:latin typeface="Verdana" charset="0"/>
                <a:cs typeface="Times New Roman" charset="0"/>
              </a:rPr>
              <a:t> = </a:t>
            </a:r>
            <a:r>
              <a:rPr lang="pt-BR" sz="2000" i="1" dirty="0">
                <a:solidFill>
                  <a:srgbClr val="FF0066"/>
                </a:solidFill>
                <a:latin typeface="Verdana" charset="0"/>
                <a:cs typeface="Times New Roman" charset="0"/>
                <a:sym typeface="Symbol" charset="0"/>
              </a:rPr>
              <a:t></a:t>
            </a:r>
            <a:r>
              <a:rPr lang="pt-BR" sz="2000" i="1" baseline="-30000" dirty="0">
                <a:solidFill>
                  <a:srgbClr val="FF0066"/>
                </a:solidFill>
                <a:latin typeface="Verdana" charset="0"/>
                <a:cs typeface="Times New Roman" charset="0"/>
              </a:rPr>
              <a:t>a</a:t>
            </a:r>
            <a:r>
              <a:rPr lang="pt-BR" sz="2000" i="1" dirty="0">
                <a:solidFill>
                  <a:srgbClr val="FF0066"/>
                </a:solidFill>
                <a:latin typeface="Verdana" charset="0"/>
                <a:cs typeface="Times New Roman" charset="0"/>
              </a:rPr>
              <a:t>(d</a:t>
            </a:r>
            <a:r>
              <a:rPr lang="pt-BR" sz="2000" i="1" baseline="-30000" dirty="0">
                <a:solidFill>
                  <a:srgbClr val="FF0066"/>
                </a:solidFill>
                <a:latin typeface="Verdana" charset="0"/>
                <a:cs typeface="Times New Roman" charset="0"/>
              </a:rPr>
              <a:t>a</a:t>
            </a:r>
            <a:r>
              <a:rPr lang="pt-BR" sz="2000" i="1" dirty="0">
                <a:solidFill>
                  <a:srgbClr val="FF0066"/>
                </a:solidFill>
                <a:latin typeface="Verdana" charset="0"/>
                <a:cs typeface="Times New Roman" charset="0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Walras  não demonstra suas equações desta maneira, pois, não utilizara essa técnica matemática de maximização condicionada.</a:t>
            </a:r>
            <a:endParaRPr lang="pt-PT" sz="2000" dirty="0">
              <a:latin typeface="Verdana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065"/>
    </mc:Choice>
    <mc:Fallback xmlns="">
      <p:transition xmlns:p14="http://schemas.microsoft.com/office/powerpoint/2010/main" spd="slow" advTm="36065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51384" y="30162"/>
            <a:ext cx="8929687" cy="990600"/>
          </a:xfrm>
        </p:spPr>
        <p:txBody>
          <a:bodyPr/>
          <a:lstStyle/>
          <a:p>
            <a:pPr algn="ctr" eaLnBrk="1" hangingPunct="1"/>
            <a:r>
              <a:rPr lang="pt-BR" sz="2800" dirty="0">
                <a:latin typeface="Verdana" charset="0"/>
                <a:cs typeface="Times New Roman" charset="0"/>
              </a:rPr>
              <a:t>Existe solução para este sistema de equações ?</a:t>
            </a:r>
            <a:r>
              <a:rPr lang="pt-PT" sz="2800" dirty="0">
                <a:latin typeface="Verdana" charset="0"/>
              </a:rPr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1424" y="1341438"/>
            <a:ext cx="9288264" cy="4495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sz="2400" dirty="0">
                <a:latin typeface="Verdana" charset="0"/>
                <a:cs typeface="Times New Roman" charset="0"/>
              </a:rPr>
              <a:t>Walras, de início, conta o número de equações comparando-as ao número de incógnitas.</a:t>
            </a:r>
          </a:p>
          <a:p>
            <a:pPr eaLnBrk="1" hangingPunct="1">
              <a:lnSpc>
                <a:spcPct val="150000"/>
              </a:lnSpc>
            </a:pPr>
            <a:r>
              <a:rPr lang="pt-BR" sz="2400" dirty="0">
                <a:latin typeface="Verdana" charset="0"/>
                <a:cs typeface="Times New Roman" charset="0"/>
              </a:rPr>
              <a:t>Temos a equação que iguala gastos à renda e as equações resultantes da condição de satisfação máxima (</a:t>
            </a:r>
            <a:r>
              <a:rPr lang="pt-BR" sz="2400" i="1" dirty="0">
                <a:latin typeface="Verdana" charset="0"/>
                <a:cs typeface="Times New Roman" charset="0"/>
              </a:rPr>
              <a:t>n</a:t>
            </a:r>
            <a:r>
              <a:rPr lang="pt-BR" sz="2400" dirty="0">
                <a:latin typeface="Verdana" charset="0"/>
                <a:cs typeface="Times New Roman" charset="0"/>
              </a:rPr>
              <a:t> equações em termos de preços dos fatores e </a:t>
            </a:r>
            <a:r>
              <a:rPr lang="pt-BR" sz="2400" i="1" dirty="0">
                <a:latin typeface="Verdana" charset="0"/>
                <a:cs typeface="Times New Roman" charset="0"/>
              </a:rPr>
              <a:t>m - 1</a:t>
            </a:r>
            <a:r>
              <a:rPr lang="pt-BR" sz="2400" dirty="0">
                <a:latin typeface="Verdana" charset="0"/>
                <a:cs typeface="Times New Roman" charset="0"/>
              </a:rPr>
              <a:t> para os preços dos bens finais).</a:t>
            </a:r>
          </a:p>
          <a:p>
            <a:pPr eaLnBrk="1" hangingPunct="1">
              <a:lnSpc>
                <a:spcPct val="150000"/>
              </a:lnSpc>
            </a:pPr>
            <a:r>
              <a:rPr lang="pt-BR" sz="2400" dirty="0">
                <a:latin typeface="Verdana" charset="0"/>
                <a:cs typeface="Times New Roman" charset="0"/>
              </a:rPr>
              <a:t>Totaliza-se  </a:t>
            </a:r>
            <a:r>
              <a:rPr lang="pt-BR" sz="2400" i="1" dirty="0">
                <a:latin typeface="Verdana" charset="0"/>
                <a:cs typeface="Times New Roman" charset="0"/>
              </a:rPr>
              <a:t>1 + n + m - 1 = n + m</a:t>
            </a:r>
            <a:r>
              <a:rPr lang="pt-BR" sz="2400" dirty="0">
                <a:latin typeface="Verdana" charset="0"/>
                <a:cs typeface="Times New Roman" charset="0"/>
              </a:rPr>
              <a:t> equações para o equilíbrio geral de um indivíduo em particular.</a:t>
            </a:r>
            <a:endParaRPr lang="pt-PT" sz="2400" dirty="0">
              <a:latin typeface="Verdana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305"/>
    </mc:Choice>
    <mc:Fallback xmlns="">
      <p:transition xmlns:p14="http://schemas.microsoft.com/office/powerpoint/2010/main" spd="slow" advTm="116305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83432" y="1196976"/>
            <a:ext cx="9238481" cy="57562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pt-BR" sz="2400" dirty="0">
                <a:latin typeface="Verdana" charset="0"/>
                <a:cs typeface="Times New Roman" charset="0"/>
              </a:rPr>
              <a:t>O número de incógnitas no sistema de equações é </a:t>
            </a:r>
            <a:r>
              <a:rPr lang="pt-BR" sz="2400" i="1" dirty="0">
                <a:latin typeface="Verdana" charset="0"/>
                <a:cs typeface="Times New Roman" charset="0"/>
              </a:rPr>
              <a:t>n + m - 1</a:t>
            </a:r>
            <a:r>
              <a:rPr lang="pt-BR" sz="2400" dirty="0">
                <a:latin typeface="Verdana" charset="0"/>
                <a:cs typeface="Times New Roman" charset="0"/>
              </a:rPr>
              <a:t>, correspondente à oferta/demanda de serviços e a demanda de bens, onde</a:t>
            </a:r>
            <a:r>
              <a:rPr lang="pt-BR" sz="2400" i="1" dirty="0">
                <a:latin typeface="Verdana" charset="0"/>
                <a:cs typeface="Times New Roman" charset="0"/>
              </a:rPr>
              <a:t> </a:t>
            </a:r>
          </a:p>
          <a:p>
            <a:pPr eaLnBrk="1" hangingPunct="1">
              <a:lnSpc>
                <a:spcPct val="130000"/>
              </a:lnSpc>
              <a:buFont typeface="Wingdings" charset="0"/>
              <a:buNone/>
            </a:pPr>
            <a:r>
              <a:rPr lang="pt-BR" sz="2400" i="1" dirty="0">
                <a:latin typeface="Verdana" charset="0"/>
                <a:cs typeface="Times New Roman" charset="0"/>
              </a:rPr>
              <a:t>   </a:t>
            </a:r>
            <a:r>
              <a:rPr lang="pt-BR" sz="2200" i="1" dirty="0" err="1">
                <a:latin typeface="Verdana" charset="0"/>
                <a:cs typeface="Times New Roman" charset="0"/>
              </a:rPr>
              <a:t>o</a:t>
            </a:r>
            <a:r>
              <a:rPr lang="pt-BR" sz="2200" i="1" baseline="-30000" dirty="0" err="1">
                <a:latin typeface="Verdana" charset="0"/>
                <a:cs typeface="Times New Roman" charset="0"/>
              </a:rPr>
              <a:t>j</a:t>
            </a:r>
            <a:r>
              <a:rPr lang="pt-BR" sz="2200" i="1" dirty="0">
                <a:latin typeface="Verdana" charset="0"/>
                <a:cs typeface="Times New Roman" charset="0"/>
              </a:rPr>
              <a:t> = </a:t>
            </a:r>
            <a:r>
              <a:rPr lang="pt-BR" sz="2200" i="1" dirty="0" err="1">
                <a:latin typeface="Verdana" charset="0"/>
                <a:cs typeface="Times New Roman" charset="0"/>
              </a:rPr>
              <a:t>f</a:t>
            </a:r>
            <a:r>
              <a:rPr lang="pt-BR" sz="2200" i="1" baseline="-30000" dirty="0" err="1">
                <a:latin typeface="Verdana" charset="0"/>
                <a:cs typeface="Times New Roman" charset="0"/>
              </a:rPr>
              <a:t>j</a:t>
            </a:r>
            <a:r>
              <a:rPr lang="pt-BR" sz="2200" i="1" dirty="0">
                <a:latin typeface="Verdana" charset="0"/>
                <a:cs typeface="Times New Roman" charset="0"/>
              </a:rPr>
              <a:t>(</a:t>
            </a:r>
            <a:r>
              <a:rPr lang="pt-BR" sz="2200" i="1" dirty="0" err="1">
                <a:latin typeface="Verdana" charset="0"/>
                <a:cs typeface="Times New Roman" charset="0"/>
              </a:rPr>
              <a:t>p</a:t>
            </a:r>
            <a:r>
              <a:rPr lang="pt-BR" sz="22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2200" i="1" baseline="-30000" dirty="0">
                <a:latin typeface="Verdana" charset="0"/>
                <a:cs typeface="Times New Roman" charset="0"/>
              </a:rPr>
              <a:t> </a:t>
            </a:r>
            <a:r>
              <a:rPr lang="pt-BR" sz="2200" i="1" dirty="0">
                <a:latin typeface="Verdana" charset="0"/>
                <a:cs typeface="Times New Roman" charset="0"/>
              </a:rPr>
              <a:t>, </a:t>
            </a:r>
            <a:r>
              <a:rPr lang="pt-BR" sz="2200" i="1" dirty="0" err="1">
                <a:latin typeface="Verdana" charset="0"/>
                <a:cs typeface="Times New Roman" charset="0"/>
              </a:rPr>
              <a:t>p</a:t>
            </a:r>
            <a:r>
              <a:rPr lang="pt-BR" sz="22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2200" i="1" baseline="-30000" dirty="0">
                <a:latin typeface="Verdana" charset="0"/>
                <a:cs typeface="Times New Roman" charset="0"/>
              </a:rPr>
              <a:t>’ </a:t>
            </a:r>
            <a:r>
              <a:rPr lang="pt-BR" sz="2200" i="1" dirty="0">
                <a:latin typeface="Verdana" charset="0"/>
                <a:cs typeface="Times New Roman" charset="0"/>
              </a:rPr>
              <a:t>, ..., p</a:t>
            </a:r>
            <a:r>
              <a:rPr lang="pt-BR" sz="2200" i="1" baseline="-30000" dirty="0">
                <a:latin typeface="Verdana" charset="0"/>
                <a:cs typeface="Times New Roman" charset="0"/>
              </a:rPr>
              <a:t>p </a:t>
            </a:r>
            <a:r>
              <a:rPr lang="pt-BR" sz="2200" i="1" dirty="0">
                <a:latin typeface="Verdana" charset="0"/>
                <a:cs typeface="Times New Roman" charset="0"/>
              </a:rPr>
              <a:t>, p</a:t>
            </a:r>
            <a:r>
              <a:rPr lang="pt-BR" sz="2200" i="1" baseline="-30000" dirty="0">
                <a:latin typeface="Verdana" charset="0"/>
                <a:cs typeface="Times New Roman" charset="0"/>
              </a:rPr>
              <a:t>p’ </a:t>
            </a:r>
            <a:r>
              <a:rPr lang="pt-BR" sz="2200" i="1" dirty="0">
                <a:latin typeface="Verdana" charset="0"/>
                <a:cs typeface="Times New Roman" charset="0"/>
              </a:rPr>
              <a:t>, ..., </a:t>
            </a:r>
            <a:r>
              <a:rPr lang="pt-BR" sz="2200" i="1" dirty="0" err="1">
                <a:latin typeface="Verdana" charset="0"/>
                <a:cs typeface="Times New Roman" charset="0"/>
              </a:rPr>
              <a:t>p</a:t>
            </a:r>
            <a:r>
              <a:rPr lang="pt-BR" sz="2200" i="1" baseline="-30000" dirty="0" err="1">
                <a:latin typeface="Verdana" charset="0"/>
                <a:cs typeface="Times New Roman" charset="0"/>
              </a:rPr>
              <a:t>k</a:t>
            </a:r>
            <a:r>
              <a:rPr lang="pt-BR" sz="2200" i="1" baseline="-30000" dirty="0">
                <a:latin typeface="Verdana" charset="0"/>
                <a:cs typeface="Times New Roman" charset="0"/>
              </a:rPr>
              <a:t> </a:t>
            </a:r>
            <a:r>
              <a:rPr lang="pt-BR" sz="2200" i="1" dirty="0">
                <a:latin typeface="Verdana" charset="0"/>
                <a:cs typeface="Times New Roman" charset="0"/>
              </a:rPr>
              <a:t>, </a:t>
            </a:r>
            <a:r>
              <a:rPr lang="pt-BR" sz="2200" i="1" dirty="0" err="1">
                <a:latin typeface="Verdana" charset="0"/>
                <a:cs typeface="Times New Roman" charset="0"/>
              </a:rPr>
              <a:t>p</a:t>
            </a:r>
            <a:r>
              <a:rPr lang="pt-BR" sz="2200" i="1" baseline="-30000" dirty="0" err="1">
                <a:latin typeface="Verdana" charset="0"/>
                <a:cs typeface="Times New Roman" charset="0"/>
              </a:rPr>
              <a:t>k</a:t>
            </a:r>
            <a:r>
              <a:rPr lang="pt-BR" sz="2200" i="1" baseline="-30000" dirty="0">
                <a:latin typeface="Verdana" charset="0"/>
                <a:cs typeface="Times New Roman" charset="0"/>
              </a:rPr>
              <a:t>’ </a:t>
            </a:r>
            <a:r>
              <a:rPr lang="pt-BR" sz="2200" i="1" dirty="0">
                <a:latin typeface="Verdana" charset="0"/>
                <a:cs typeface="Times New Roman" charset="0"/>
              </a:rPr>
              <a:t>, ..., p</a:t>
            </a:r>
            <a:r>
              <a:rPr lang="pt-BR" sz="2200" i="1" baseline="-30000" dirty="0">
                <a:latin typeface="Verdana" charset="0"/>
                <a:cs typeface="Times New Roman" charset="0"/>
              </a:rPr>
              <a:t>b </a:t>
            </a:r>
            <a:r>
              <a:rPr lang="pt-BR" sz="2200" i="1" dirty="0">
                <a:latin typeface="Verdana" charset="0"/>
                <a:cs typeface="Times New Roman" charset="0"/>
              </a:rPr>
              <a:t>, </a:t>
            </a:r>
            <a:r>
              <a:rPr lang="pt-BR" sz="2200" i="1" dirty="0" err="1">
                <a:latin typeface="Verdana" charset="0"/>
                <a:cs typeface="Times New Roman" charset="0"/>
              </a:rPr>
              <a:t>p</a:t>
            </a:r>
            <a:r>
              <a:rPr lang="pt-BR" sz="2200" i="1" baseline="-30000" dirty="0" err="1">
                <a:latin typeface="Verdana" charset="0"/>
                <a:cs typeface="Times New Roman" charset="0"/>
              </a:rPr>
              <a:t>c</a:t>
            </a:r>
            <a:r>
              <a:rPr lang="pt-BR" sz="2200" i="1" dirty="0">
                <a:latin typeface="Verdana" charset="0"/>
                <a:cs typeface="Times New Roman" charset="0"/>
              </a:rPr>
              <a:t>, ...)</a:t>
            </a:r>
            <a:r>
              <a:rPr lang="pt-BR" sz="2200" dirty="0">
                <a:latin typeface="Verdana" charset="0"/>
                <a:cs typeface="Times New Roman" charset="0"/>
              </a:rPr>
              <a:t>,</a:t>
            </a:r>
            <a:r>
              <a:rPr lang="pt-BR" sz="2400" dirty="0">
                <a:latin typeface="Verdana" charset="0"/>
                <a:cs typeface="Times New Roman" charset="0"/>
              </a:rPr>
              <a:t> </a:t>
            </a:r>
          </a:p>
          <a:p>
            <a:pPr eaLnBrk="1" hangingPunct="1">
              <a:lnSpc>
                <a:spcPct val="130000"/>
              </a:lnSpc>
              <a:buFont typeface="Wingdings" charset="0"/>
              <a:buNone/>
            </a:pPr>
            <a:r>
              <a:rPr lang="pt-BR" sz="2400" dirty="0">
                <a:latin typeface="Verdana" charset="0"/>
                <a:cs typeface="Times New Roman" charset="0"/>
              </a:rPr>
              <a:t>   </a:t>
            </a:r>
            <a:r>
              <a:rPr lang="pt-BR" sz="2400" i="1" dirty="0">
                <a:latin typeface="Verdana" charset="0"/>
                <a:cs typeface="Times New Roman" charset="0"/>
              </a:rPr>
              <a:t>j</a:t>
            </a:r>
            <a:r>
              <a:rPr lang="pt-BR" sz="2400" dirty="0">
                <a:latin typeface="Verdana" charset="0"/>
                <a:cs typeface="Times New Roman" charset="0"/>
              </a:rPr>
              <a:t> podendo ser </a:t>
            </a:r>
            <a:r>
              <a:rPr lang="pt-BR" sz="2400" i="1" dirty="0">
                <a:latin typeface="Verdana" charset="0"/>
                <a:cs typeface="Times New Roman" charset="0"/>
              </a:rPr>
              <a:t>t, t’, ..., p, p’, ..., k, k’ ...</a:t>
            </a:r>
            <a:r>
              <a:rPr lang="pt-BR" sz="2400" dirty="0">
                <a:latin typeface="Verdana" charset="0"/>
                <a:cs typeface="Times New Roman" charset="0"/>
              </a:rPr>
              <a:t> e </a:t>
            </a:r>
          </a:p>
          <a:p>
            <a:pPr eaLnBrk="1" hangingPunct="1">
              <a:lnSpc>
                <a:spcPct val="130000"/>
              </a:lnSpc>
              <a:buFont typeface="Wingdings" charset="0"/>
              <a:buNone/>
            </a:pPr>
            <a:r>
              <a:rPr lang="pt-BR" sz="2400" dirty="0">
                <a:latin typeface="Verdana" charset="0"/>
                <a:cs typeface="Times New Roman" charset="0"/>
              </a:rPr>
              <a:t>   </a:t>
            </a:r>
            <a:r>
              <a:rPr lang="pt-BR" sz="2400" i="1" dirty="0" err="1">
                <a:latin typeface="Verdana" charset="0"/>
                <a:cs typeface="Times New Roman" charset="0"/>
              </a:rPr>
              <a:t>d</a:t>
            </a:r>
            <a:r>
              <a:rPr lang="pt-BR" sz="2400" i="1" baseline="-30000" dirty="0" err="1">
                <a:latin typeface="Verdana" charset="0"/>
                <a:cs typeface="Times New Roman" charset="0"/>
              </a:rPr>
              <a:t>i</a:t>
            </a:r>
            <a:r>
              <a:rPr lang="pt-BR" sz="2400" i="1" dirty="0">
                <a:latin typeface="Verdana" charset="0"/>
                <a:cs typeface="Times New Roman" charset="0"/>
              </a:rPr>
              <a:t> = </a:t>
            </a:r>
            <a:r>
              <a:rPr lang="pt-BR" sz="2400" i="1" dirty="0" err="1">
                <a:latin typeface="Verdana" charset="0"/>
                <a:cs typeface="Times New Roman" charset="0"/>
              </a:rPr>
              <a:t>f</a:t>
            </a:r>
            <a:r>
              <a:rPr lang="pt-BR" sz="2400" i="1" baseline="-30000" dirty="0" err="1">
                <a:latin typeface="Verdana" charset="0"/>
                <a:cs typeface="Times New Roman" charset="0"/>
              </a:rPr>
              <a:t>i</a:t>
            </a:r>
            <a:r>
              <a:rPr lang="pt-BR" sz="2400" i="1" dirty="0">
                <a:latin typeface="Verdana" charset="0"/>
                <a:cs typeface="Times New Roman" charset="0"/>
              </a:rPr>
              <a:t>(</a:t>
            </a:r>
            <a:r>
              <a:rPr lang="pt-BR" sz="2400" i="1" dirty="0" err="1"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 </a:t>
            </a:r>
            <a:r>
              <a:rPr lang="pt-BR" sz="2400" i="1" dirty="0">
                <a:latin typeface="Verdana" charset="0"/>
                <a:cs typeface="Times New Roman" charset="0"/>
              </a:rPr>
              <a:t>, </a:t>
            </a:r>
            <a:r>
              <a:rPr lang="pt-BR" sz="2400" i="1" dirty="0" err="1"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’ </a:t>
            </a:r>
            <a:r>
              <a:rPr lang="pt-BR" sz="2400" i="1" dirty="0">
                <a:latin typeface="Verdana" charset="0"/>
                <a:cs typeface="Times New Roman" charset="0"/>
              </a:rPr>
              <a:t>, ..., p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p</a:t>
            </a:r>
            <a:r>
              <a:rPr lang="pt-BR" sz="2400" i="1" dirty="0">
                <a:latin typeface="Verdana" charset="0"/>
                <a:cs typeface="Times New Roman" charset="0"/>
              </a:rPr>
              <a:t>, p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p’</a:t>
            </a:r>
            <a:r>
              <a:rPr lang="pt-BR" sz="2400" i="1" dirty="0">
                <a:latin typeface="Verdana" charset="0"/>
                <a:cs typeface="Times New Roman" charset="0"/>
              </a:rPr>
              <a:t>, ..., </a:t>
            </a:r>
            <a:r>
              <a:rPr lang="pt-BR" sz="2400" i="1" dirty="0" err="1"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 err="1">
                <a:latin typeface="Verdana" charset="0"/>
                <a:cs typeface="Times New Roman" charset="0"/>
              </a:rPr>
              <a:t>k</a:t>
            </a:r>
            <a:r>
              <a:rPr lang="pt-BR" sz="2400" i="1" dirty="0">
                <a:latin typeface="Verdana" charset="0"/>
                <a:cs typeface="Times New Roman" charset="0"/>
              </a:rPr>
              <a:t>, </a:t>
            </a:r>
            <a:r>
              <a:rPr lang="pt-BR" sz="2400" i="1" dirty="0" err="1"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 err="1">
                <a:latin typeface="Verdana" charset="0"/>
                <a:cs typeface="Times New Roman" charset="0"/>
              </a:rPr>
              <a:t>k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’</a:t>
            </a:r>
            <a:r>
              <a:rPr lang="pt-BR" sz="2400" i="1" dirty="0">
                <a:latin typeface="Verdana" charset="0"/>
                <a:cs typeface="Times New Roman" charset="0"/>
              </a:rPr>
              <a:t>, ..., p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b</a:t>
            </a:r>
            <a:r>
              <a:rPr lang="pt-BR" sz="2400" i="1" dirty="0">
                <a:latin typeface="Verdana" charset="0"/>
                <a:cs typeface="Times New Roman" charset="0"/>
              </a:rPr>
              <a:t>, </a:t>
            </a:r>
            <a:r>
              <a:rPr lang="pt-BR" sz="2400" i="1" dirty="0" err="1"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 err="1">
                <a:latin typeface="Verdana" charset="0"/>
                <a:cs typeface="Times New Roman" charset="0"/>
              </a:rPr>
              <a:t>c</a:t>
            </a:r>
            <a:r>
              <a:rPr lang="pt-BR" sz="2400" i="1" dirty="0">
                <a:latin typeface="Verdana" charset="0"/>
                <a:cs typeface="Times New Roman" charset="0"/>
              </a:rPr>
              <a:t>, ...)</a:t>
            </a:r>
            <a:r>
              <a:rPr lang="pt-BR" sz="2400" dirty="0">
                <a:latin typeface="Verdana" charset="0"/>
                <a:cs typeface="Times New Roman" charset="0"/>
              </a:rPr>
              <a:t>,</a:t>
            </a:r>
            <a:r>
              <a:rPr lang="pt-BR" sz="2400" i="1" dirty="0">
                <a:latin typeface="Verdana" charset="0"/>
                <a:cs typeface="Times New Roman" charset="0"/>
              </a:rPr>
              <a:t> </a:t>
            </a:r>
          </a:p>
          <a:p>
            <a:pPr eaLnBrk="1" hangingPunct="1">
              <a:lnSpc>
                <a:spcPct val="130000"/>
              </a:lnSpc>
              <a:buFont typeface="Wingdings" charset="0"/>
              <a:buNone/>
            </a:pPr>
            <a:r>
              <a:rPr lang="pt-BR" sz="2400" i="1" dirty="0">
                <a:latin typeface="Verdana" charset="0"/>
                <a:cs typeface="Times New Roman" charset="0"/>
              </a:rPr>
              <a:t>   i</a:t>
            </a:r>
            <a:r>
              <a:rPr lang="pt-BR" sz="2400" dirty="0">
                <a:latin typeface="Verdana" charset="0"/>
                <a:cs typeface="Times New Roman" charset="0"/>
              </a:rPr>
              <a:t> podendo ser </a:t>
            </a:r>
            <a:r>
              <a:rPr lang="pt-BR" sz="2400" i="1" dirty="0">
                <a:latin typeface="Verdana" charset="0"/>
                <a:cs typeface="Times New Roman" charset="0"/>
              </a:rPr>
              <a:t>b, c, ..., m</a:t>
            </a:r>
            <a:r>
              <a:rPr lang="pt-BR" sz="2400" dirty="0">
                <a:latin typeface="Verdana" charset="0"/>
                <a:cs typeface="Times New Roman" charset="0"/>
              </a:rPr>
              <a:t>; mais a demanda da mercadoria </a:t>
            </a:r>
            <a:r>
              <a:rPr lang="pt-BR" sz="2400" i="1" dirty="0">
                <a:latin typeface="Verdana" charset="0"/>
                <a:cs typeface="Times New Roman" charset="0"/>
              </a:rPr>
              <a:t>A</a:t>
            </a:r>
            <a:r>
              <a:rPr lang="pt-BR" sz="2400" dirty="0">
                <a:latin typeface="Verdana" charset="0"/>
                <a:cs typeface="Times New Roman" charset="0"/>
              </a:rPr>
              <a:t>, o numerário, </a:t>
            </a:r>
            <a:r>
              <a:rPr lang="pt-BR" sz="2400" i="1" dirty="0">
                <a:latin typeface="Verdana" charset="0"/>
                <a:cs typeface="Times New Roman" charset="0"/>
              </a:rPr>
              <a:t>d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a</a:t>
            </a:r>
            <a:r>
              <a:rPr lang="pt-BR" sz="2400" dirty="0">
                <a:latin typeface="Verdana" charset="0"/>
                <a:cs typeface="Times New Roman" charset="0"/>
              </a:rPr>
              <a:t>. Portanto, tem-se</a:t>
            </a:r>
          </a:p>
          <a:p>
            <a:pPr eaLnBrk="1" hangingPunct="1">
              <a:lnSpc>
                <a:spcPct val="130000"/>
              </a:lnSpc>
              <a:buFont typeface="Wingdings" charset="0"/>
              <a:buNone/>
            </a:pPr>
            <a:r>
              <a:rPr lang="pt-BR" sz="2400" dirty="0">
                <a:latin typeface="Verdana" charset="0"/>
                <a:cs typeface="Times New Roman" charset="0"/>
              </a:rPr>
              <a:t>   </a:t>
            </a:r>
            <a:r>
              <a:rPr lang="pt-BR" sz="2400" i="1" dirty="0">
                <a:latin typeface="Verdana" charset="0"/>
                <a:cs typeface="Times New Roman" charset="0"/>
              </a:rPr>
              <a:t>n + m </a:t>
            </a:r>
            <a:r>
              <a:rPr lang="pt-BR" sz="2400" dirty="0">
                <a:latin typeface="Verdana" charset="0"/>
                <a:cs typeface="Times New Roman" charset="0"/>
              </a:rPr>
              <a:t>incógnitas.</a:t>
            </a:r>
          </a:p>
          <a:p>
            <a:pPr eaLnBrk="1" hangingPunct="1">
              <a:buFont typeface="Wingdings" charset="0"/>
              <a:buNone/>
            </a:pPr>
            <a:endParaRPr lang="pt-BR" sz="2400" dirty="0">
              <a:latin typeface="Verdana" charset="0"/>
              <a:cs typeface="Times New Roman" charset="0"/>
            </a:endParaRPr>
          </a:p>
          <a:p>
            <a:pPr eaLnBrk="1" hangingPunct="1">
              <a:buFont typeface="Wingdings" charset="0"/>
              <a:buNone/>
            </a:pPr>
            <a:r>
              <a:rPr lang="pt-BR" sz="2400" dirty="0">
                <a:latin typeface="Verdana" charset="0"/>
                <a:cs typeface="Times New Roman" charset="0"/>
              </a:rPr>
              <a:t>   </a:t>
            </a:r>
            <a:endParaRPr lang="pt-PT" sz="2400" b="1" dirty="0">
              <a:latin typeface="Verdana" charset="0"/>
              <a:cs typeface="Times New Roman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289"/>
    </mc:Choice>
    <mc:Fallback xmlns="">
      <p:transition xmlns:p14="http://schemas.microsoft.com/office/powerpoint/2010/main" spd="slow" advTm="102289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Verdana" charset="0"/>
                <a:cs typeface="Verdana" charset="0"/>
              </a:rPr>
              <a:t>A solução do modelo</a:t>
            </a:r>
          </a:p>
        </p:txBody>
      </p:sp>
      <p:sp>
        <p:nvSpPr>
          <p:cNvPr id="41987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30986" y="1556792"/>
            <a:ext cx="10073525" cy="49371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sz="2400" dirty="0">
                <a:latin typeface="Verdana" charset="0"/>
                <a:cs typeface="Times New Roman" charset="0"/>
              </a:rPr>
              <a:t>Como o número de equações é igual ao número de incógnitas, Walras considerou demonstrada (</a:t>
            </a:r>
            <a:r>
              <a:rPr lang="pt-BR" sz="2400" dirty="0">
                <a:solidFill>
                  <a:srgbClr val="FF0000"/>
                </a:solidFill>
                <a:latin typeface="Verdana" charset="0"/>
                <a:cs typeface="Times New Roman" charset="0"/>
              </a:rPr>
              <a:t>para modelos lineares</a:t>
            </a:r>
            <a:r>
              <a:rPr lang="pt-BR" sz="2400" dirty="0">
                <a:latin typeface="Verdana" charset="0"/>
                <a:cs typeface="Times New Roman" charset="0"/>
              </a:rPr>
              <a:t>) a possibilidade do equilíbrio geral do ponto de vista dos indivíduos.</a:t>
            </a:r>
            <a:endParaRPr lang="pt-PT" sz="2400" dirty="0">
              <a:latin typeface="Verdana" charset="0"/>
              <a:cs typeface="Times New Roman" charset="0"/>
            </a:endParaRPr>
          </a:p>
          <a:p>
            <a:pPr eaLnBrk="1" hangingPunct="1"/>
            <a:endParaRPr lang="pt-BR" dirty="0">
              <a:latin typeface="Gill Sans MT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208"/>
    </mc:Choice>
    <mc:Fallback xmlns="">
      <p:transition xmlns:p14="http://schemas.microsoft.com/office/powerpoint/2010/main" spd="slow" advTm="54208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2900">
                <a:latin typeface="Verdana" charset="0"/>
              </a:rPr>
              <a:t>Por que uma análise do equilíbrio geral?</a:t>
            </a:r>
            <a:endParaRPr lang="pt-PT" sz="2900">
              <a:latin typeface="Verdana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484313"/>
            <a:ext cx="8870951" cy="4114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Oferta e demanda de um mercado em particular depende das relações estabelecidas em muitos outros mercados.</a:t>
            </a:r>
            <a:r>
              <a:rPr lang="pt-PT" sz="2000" dirty="0">
                <a:latin typeface="Verdana" charset="0"/>
              </a:rPr>
              <a:t> </a:t>
            </a:r>
            <a:endParaRPr lang="pt-BR" sz="2000" dirty="0">
              <a:latin typeface="Verdana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Responde de que forma as escolhas de todos os sujeitos econômicos tornam-se compatíveis entre si</a:t>
            </a:r>
            <a:r>
              <a:rPr lang="pt-PT" sz="2000" dirty="0">
                <a:latin typeface="Verdana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677"/>
    </mc:Choice>
    <mc:Fallback xmlns="">
      <p:transition xmlns:p14="http://schemas.microsoft.com/office/powerpoint/2010/main" spd="slow" advTm="13667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38100"/>
            <a:ext cx="7772400" cy="1143000"/>
          </a:xfrm>
        </p:spPr>
        <p:txBody>
          <a:bodyPr/>
          <a:lstStyle/>
          <a:p>
            <a:pPr eaLnBrk="1" hangingPunct="1"/>
            <a:r>
              <a:rPr lang="pt-BR" sz="3400" dirty="0">
                <a:latin typeface="Verdana" charset="0"/>
                <a:cs typeface="Times New Roman" charset="0"/>
              </a:rPr>
              <a:t>Concepção do sistema econômico</a:t>
            </a:r>
            <a:endParaRPr lang="pt-PT" sz="3400" dirty="0">
              <a:latin typeface="Verdana" charset="0"/>
              <a:cs typeface="Times New Roman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7408" y="1484784"/>
            <a:ext cx="10297144" cy="5105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Coleção de agentes atuando no mercado como consumidores, </a:t>
            </a:r>
            <a:r>
              <a:rPr lang="pt-BR" sz="2000" i="1" dirty="0">
                <a:latin typeface="Verdana" charset="0"/>
                <a:cs typeface="Times New Roman" charset="0"/>
              </a:rPr>
              <a:t>ofertantes</a:t>
            </a:r>
            <a:r>
              <a:rPr lang="pt-BR" sz="2000" dirty="0">
                <a:latin typeface="Verdana" charset="0"/>
                <a:cs typeface="Times New Roman" charset="0"/>
              </a:rPr>
              <a:t> de serviços produtivos ou empresários.</a:t>
            </a:r>
          </a:p>
          <a:p>
            <a:pPr eaLnBrk="1" hangingPunct="1">
              <a:lnSpc>
                <a:spcPct val="12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O processo econômico origina-se a partir do encontro dos vários agentes no mercado.</a:t>
            </a:r>
          </a:p>
          <a:p>
            <a:pPr eaLnBrk="1" hangingPunct="1">
              <a:lnSpc>
                <a:spcPct val="12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Os serviços produtivos são transformados em bens que são comprados por outros empresários ou pelos consumidores</a:t>
            </a:r>
          </a:p>
          <a:p>
            <a:pPr eaLnBrk="1" hangingPunct="1">
              <a:lnSpc>
                <a:spcPct val="12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Não considera a poupança e o processo de acumulação de capital (edição de 1874).</a:t>
            </a:r>
          </a:p>
          <a:p>
            <a:pPr eaLnBrk="1" hangingPunct="1">
              <a:lnSpc>
                <a:spcPct val="12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Não existem incertezas que induziriam à retenção de moeda.</a:t>
            </a:r>
          </a:p>
          <a:p>
            <a:pPr eaLnBrk="1" hangingPunct="1">
              <a:lnSpc>
                <a:spcPct val="12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O sistema é fechado, não afetado por transações externas ou pelo governo.</a:t>
            </a:r>
            <a:r>
              <a:rPr lang="pt-PT" sz="2000" dirty="0">
                <a:latin typeface="Verdana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993"/>
    </mc:Choice>
    <mc:Fallback xmlns="">
      <p:transition xmlns:p14="http://schemas.microsoft.com/office/powerpoint/2010/main" spd="slow" advTm="273993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7409" y="1268413"/>
            <a:ext cx="9073506" cy="63373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Economia de caráter geral não condicionada a um sistema social particular, e cujo funcionamento independe do quadro institucional.</a:t>
            </a:r>
          </a:p>
          <a:p>
            <a:pPr eaLnBrk="1" hangingPunct="1">
              <a:lnSpc>
                <a:spcPct val="12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Não há lugar no modelo para a noção de classe social.</a:t>
            </a:r>
          </a:p>
          <a:p>
            <a:pPr eaLnBrk="1" hangingPunct="1">
              <a:lnSpc>
                <a:spcPct val="12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Só há consumidores (que também ofertam serviços produtivos) e empresários.</a:t>
            </a:r>
          </a:p>
          <a:p>
            <a:pPr eaLnBrk="1" hangingPunct="1">
              <a:lnSpc>
                <a:spcPct val="120000"/>
              </a:lnSpc>
              <a:buFont typeface="Wingdings" charset="0"/>
              <a:buNone/>
            </a:pPr>
            <a:r>
              <a:rPr lang="pt-BR" sz="2000" dirty="0">
                <a:latin typeface="Verdana" charset="0"/>
                <a:cs typeface="Times New Roman" charset="0"/>
              </a:rPr>
              <a:t>   Ambos tomam decisões diferentes: </a:t>
            </a:r>
          </a:p>
          <a:p>
            <a:pPr eaLnBrk="1" hangingPunct="1">
              <a:lnSpc>
                <a:spcPct val="120000"/>
              </a:lnSpc>
              <a:buFont typeface="Wingdings" charset="0"/>
              <a:buChar char="ü"/>
            </a:pPr>
            <a:r>
              <a:rPr lang="pt-BR" sz="1800" dirty="0">
                <a:latin typeface="Verdana" charset="0"/>
                <a:cs typeface="Times New Roman" charset="0"/>
              </a:rPr>
              <a:t>consumidores decidem a composição e o nível de consumo (bem como o nível de poupança). </a:t>
            </a:r>
          </a:p>
          <a:p>
            <a:pPr eaLnBrk="1" hangingPunct="1">
              <a:lnSpc>
                <a:spcPct val="120000"/>
              </a:lnSpc>
              <a:buFont typeface="Wingdings" charset="0"/>
              <a:buChar char="ü"/>
            </a:pPr>
            <a:r>
              <a:rPr lang="pt-BR" sz="1800" dirty="0">
                <a:latin typeface="Verdana" charset="0"/>
                <a:cs typeface="Times New Roman" charset="0"/>
              </a:rPr>
              <a:t>empresários escolhem o nível e a composição da produção (e do investimento); é o agente que exerce a dupla função de coordenador e proprietário de recursos.</a:t>
            </a:r>
            <a:r>
              <a:rPr lang="pt-PT" sz="1800" dirty="0">
                <a:latin typeface="Verdana" charset="0"/>
              </a:rPr>
              <a:t> 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7408" y="44047"/>
            <a:ext cx="8497887" cy="1143000"/>
          </a:xfrm>
        </p:spPr>
        <p:txBody>
          <a:bodyPr/>
          <a:lstStyle/>
          <a:p>
            <a:pPr eaLnBrk="1" hangingPunct="1"/>
            <a:r>
              <a:rPr lang="pt-BR" sz="3400" dirty="0">
                <a:latin typeface="Verdana" charset="0"/>
                <a:cs typeface="Times New Roman" charset="0"/>
              </a:rPr>
              <a:t>Concepção do sistema econômico (II)</a:t>
            </a:r>
            <a:endParaRPr lang="pt-PT" sz="3400" dirty="0">
              <a:latin typeface="Verdana" charset="0"/>
              <a:cs typeface="Times New Roman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955"/>
    </mc:Choice>
    <mc:Fallback xmlns="">
      <p:transition xmlns:p14="http://schemas.microsoft.com/office/powerpoint/2010/main" spd="slow" advTm="102955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9416" y="-119061"/>
            <a:ext cx="7772400" cy="1143000"/>
          </a:xfrm>
        </p:spPr>
        <p:txBody>
          <a:bodyPr/>
          <a:lstStyle/>
          <a:p>
            <a:pPr eaLnBrk="1" hangingPunct="1"/>
            <a:r>
              <a:rPr lang="pt-BR" dirty="0">
                <a:latin typeface="Verdana" charset="0"/>
                <a:cs typeface="Times New Roman" charset="0"/>
              </a:rPr>
              <a:t>Análise por período</a:t>
            </a:r>
            <a:r>
              <a:rPr lang="pt-PT" dirty="0">
                <a:latin typeface="Verdana" charset="0"/>
              </a:rPr>
              <a:t> </a:t>
            </a:r>
          </a:p>
        </p:txBody>
      </p:sp>
      <p:pic>
        <p:nvPicPr>
          <p:cNvPr id="15363" name="Picture 5" descr="C:\Program Files\Common Files\Microsoft Shared\Clipart\cagcat50\bd04972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3368" y="1844824"/>
            <a:ext cx="2300304" cy="3514032"/>
          </a:xfrm>
        </p:spPr>
      </p:pic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314700" y="1206501"/>
            <a:ext cx="8325916" cy="488156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sz="1800" dirty="0">
                <a:latin typeface="Verdana" charset="0"/>
                <a:cs typeface="Times New Roman" charset="0"/>
              </a:rPr>
              <a:t>No início de dado período, cada agente possui uma quantidade de bens e serviços e tenta alcançar o melhor resultado a partir da troca.</a:t>
            </a:r>
          </a:p>
          <a:p>
            <a:pPr eaLnBrk="1" hangingPunct="1">
              <a:lnSpc>
                <a:spcPct val="150000"/>
              </a:lnSpc>
            </a:pPr>
            <a:r>
              <a:rPr lang="pt-BR" sz="1800" dirty="0">
                <a:latin typeface="Verdana" charset="0"/>
                <a:cs typeface="Times New Roman" charset="0"/>
              </a:rPr>
              <a:t>Enquanto consumidores, eles tomam decisões entre consumir e poupar, de modo a satisfazer suas preferências intertemporais, e também decidem como gastar sua renda entre vários bens de forma a maximizar a satisfação.</a:t>
            </a:r>
          </a:p>
          <a:p>
            <a:pPr eaLnBrk="1" hangingPunct="1">
              <a:lnSpc>
                <a:spcPct val="150000"/>
              </a:lnSpc>
            </a:pPr>
            <a:r>
              <a:rPr lang="pt-BR" sz="1800" dirty="0">
                <a:latin typeface="Verdana" charset="0"/>
                <a:cs typeface="Times New Roman" charset="0"/>
              </a:rPr>
              <a:t>Como empresários, os agentes buscam alcançar o lucro máximo em sua atividade e determinam para tanto os níveis de oferta, levando em conta a renda recebida e o sacrifício da oferta.</a:t>
            </a:r>
            <a:r>
              <a:rPr lang="pt-PT" sz="1800" dirty="0">
                <a:latin typeface="Verdana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6743"/>
    </mc:Choice>
    <mc:Fallback xmlns="">
      <p:transition xmlns:p14="http://schemas.microsoft.com/office/powerpoint/2010/main" spd="slow" advTm="146743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83432" y="0"/>
            <a:ext cx="8763000" cy="1143000"/>
          </a:xfrm>
        </p:spPr>
        <p:txBody>
          <a:bodyPr/>
          <a:lstStyle/>
          <a:p>
            <a:pPr eaLnBrk="1" hangingPunct="1"/>
            <a:r>
              <a:rPr lang="pt-BR" dirty="0">
                <a:latin typeface="Verdana" charset="0"/>
              </a:rPr>
              <a:t>O fluxo circular de produção e consumo</a:t>
            </a:r>
            <a:endParaRPr lang="pt-PT" dirty="0">
              <a:latin typeface="Verdana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6938" y="1412776"/>
            <a:ext cx="9505055" cy="4800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Os consumidores oferecem fatores e recebem em troca a renda usada para comprar bens e serviços ou para poupar.</a:t>
            </a:r>
          </a:p>
          <a:p>
            <a:pPr eaLnBrk="1" hangingPunct="1">
              <a:lnSpc>
                <a:spcPct val="15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A poupança retorna às firmas pela atividade dos intermediários financeiros.</a:t>
            </a:r>
          </a:p>
          <a:p>
            <a:pPr eaLnBrk="1" hangingPunct="1">
              <a:lnSpc>
                <a:spcPct val="15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A renda do consumidor depende das quantidades de bens e serviços que ele vende a outros e dos respectivos preços.</a:t>
            </a:r>
          </a:p>
          <a:p>
            <a:pPr eaLnBrk="1" hangingPunct="1">
              <a:lnSpc>
                <a:spcPct val="15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A firma usa o estoque de fatores fixos que possui de início e compra também outros fatores de outras firmas ou dos consumidores.</a:t>
            </a:r>
            <a:endParaRPr lang="pt-PT" sz="2000" dirty="0">
              <a:latin typeface="Verdana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447"/>
    </mc:Choice>
    <mc:Fallback xmlns="">
      <p:transition xmlns:p14="http://schemas.microsoft.com/office/powerpoint/2010/main" spd="slow" advTm="107447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95400" y="1340768"/>
            <a:ext cx="9936782" cy="5410200"/>
          </a:xfrm>
        </p:spPr>
        <p:txBody>
          <a:bodyPr/>
          <a:lstStyle/>
          <a:p>
            <a:pPr marL="358775" indent="-298450" eaLnBrk="1" hangingPunct="1">
              <a:lnSpc>
                <a:spcPct val="15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A venda do produto final possibilita as receitas. Subtraindo-se os custos temos o lucro das firmas.</a:t>
            </a:r>
          </a:p>
          <a:p>
            <a:pPr marL="358775" indent="-298450" eaLnBrk="1" hangingPunct="1">
              <a:lnSpc>
                <a:spcPct val="15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Parte do lucro é repartida e parte é investida.</a:t>
            </a:r>
          </a:p>
          <a:p>
            <a:pPr marL="358775" indent="-298450" eaLnBrk="1" hangingPunct="1">
              <a:lnSpc>
                <a:spcPct val="15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Os consumidores possuem, direta ou indiretamente, todos os fatores.</a:t>
            </a:r>
          </a:p>
          <a:p>
            <a:pPr marL="358775" indent="-298450" eaLnBrk="1" hangingPunct="1">
              <a:lnSpc>
                <a:spcPct val="15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A renda nacional equivale ao poder de compra dos consumidores.</a:t>
            </a:r>
          </a:p>
          <a:p>
            <a:pPr marL="358775" indent="-298450" eaLnBrk="1" hangingPunct="1">
              <a:lnSpc>
                <a:spcPct val="15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A produção total do sistema é a somatória das produções líquidas de cada firma e a renda global ganha pelos fatores é o total pago a eles por todas as firmas. </a:t>
            </a:r>
          </a:p>
          <a:p>
            <a:pPr marL="358775" indent="-298450" eaLnBrk="1" hangingPunct="1"/>
            <a:endParaRPr lang="pt-PT" sz="2000" dirty="0">
              <a:latin typeface="Verdana" charset="0"/>
            </a:endParaRPr>
          </a:p>
        </p:txBody>
      </p:sp>
      <p:sp>
        <p:nvSpPr>
          <p:cNvPr id="17411" name="Retângulo 1"/>
          <p:cNvSpPr>
            <a:spLocks noChangeArrowheads="1"/>
          </p:cNvSpPr>
          <p:nvPr/>
        </p:nvSpPr>
        <p:spPr bwMode="auto">
          <a:xfrm>
            <a:off x="542131" y="476672"/>
            <a:ext cx="33861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sz="2800" dirty="0">
                <a:latin typeface="Verdana" charset="0"/>
              </a:rPr>
              <a:t>O fluxo circular... </a:t>
            </a:r>
            <a:endParaRPr lang="pt-BR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917"/>
    </mc:Choice>
    <mc:Fallback xmlns="">
      <p:transition xmlns:p14="http://schemas.microsoft.com/office/powerpoint/2010/main" spd="slow" advTm="125917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em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em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853</TotalTime>
  <Words>2436</Words>
  <Application>Microsoft Office PowerPoint</Application>
  <PresentationFormat>Widescreen</PresentationFormat>
  <Paragraphs>136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41" baseType="lpstr">
      <vt:lpstr>Arial</vt:lpstr>
      <vt:lpstr>Bookman Old Style</vt:lpstr>
      <vt:lpstr>Gill Sans MT</vt:lpstr>
      <vt:lpstr>Times New Roman</vt:lpstr>
      <vt:lpstr>Verdana</vt:lpstr>
      <vt:lpstr>Wingdings</vt:lpstr>
      <vt:lpstr>Wingdings 3</vt:lpstr>
      <vt:lpstr>Origem</vt:lpstr>
      <vt:lpstr>HPE - 2023</vt:lpstr>
      <vt:lpstr>Léon Walras</vt:lpstr>
      <vt:lpstr>Apresentação do PowerPoint</vt:lpstr>
      <vt:lpstr>Por que uma análise do equilíbrio geral?</vt:lpstr>
      <vt:lpstr>Concepção do sistema econômico</vt:lpstr>
      <vt:lpstr>Concepção do sistema econômico (II)</vt:lpstr>
      <vt:lpstr>Análise por período </vt:lpstr>
      <vt:lpstr>O fluxo circular de produção e consumo</vt:lpstr>
      <vt:lpstr>Apresentação do PowerPoint</vt:lpstr>
      <vt:lpstr>Riqueza social</vt:lpstr>
      <vt:lpstr>A teoria econômica pura de Walras</vt:lpstr>
      <vt:lpstr>O problema central de Walras</vt:lpstr>
      <vt:lpstr>O papel do preços</vt:lpstr>
      <vt:lpstr>A condição de equilíbrio geral </vt:lpstr>
      <vt:lpstr>Dados para o modelo</vt:lpstr>
      <vt:lpstr>Capital fixo (capital em geral) </vt:lpstr>
      <vt:lpstr>Capital circulante ou rendimento </vt:lpstr>
      <vt:lpstr>O processo de produção</vt:lpstr>
      <vt:lpstr>2 condições de equilíbrio:</vt:lpstr>
      <vt:lpstr>Apresentação do PowerPoint</vt:lpstr>
      <vt:lpstr>Equilíbrio subjetivo</vt:lpstr>
      <vt:lpstr>O modelo...</vt:lpstr>
      <vt:lpstr>Apresentação do PowerPoint</vt:lpstr>
      <vt:lpstr>Apresentação do PowerPoint</vt:lpstr>
      <vt:lpstr>O problema dos coeficientes fixos</vt:lpstr>
      <vt:lpstr>Éléments d'économie politique pure ou théorie de la richesse sociale.  </vt:lpstr>
      <vt:lpstr>Outras edições:</vt:lpstr>
      <vt:lpstr>Edição definitiva em 1926.</vt:lpstr>
      <vt:lpstr>Solução do modelo:</vt:lpstr>
      <vt:lpstr>Demonstração...</vt:lpstr>
      <vt:lpstr>Existe solução para este sistema de equações ? </vt:lpstr>
      <vt:lpstr>Apresentação do PowerPoint</vt:lpstr>
      <vt:lpstr>A solução do modelo</vt:lpstr>
    </vt:vector>
  </TitlesOfParts>
  <Company>University of Illinois USA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Modelo de Equilíbrio Geral</dc:title>
  <dc:creator>Ricardo Feijo</dc:creator>
  <cp:lastModifiedBy>Ricardo Feijó</cp:lastModifiedBy>
  <cp:revision>40</cp:revision>
  <dcterms:created xsi:type="dcterms:W3CDTF">2002-05-16T16:03:51Z</dcterms:created>
  <dcterms:modified xsi:type="dcterms:W3CDTF">2023-05-26T01:26:44Z</dcterms:modified>
</cp:coreProperties>
</file>