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8" r:id="rId2"/>
    <p:sldId id="299" r:id="rId3"/>
    <p:sldId id="324" r:id="rId4"/>
    <p:sldId id="326" r:id="rId5"/>
    <p:sldId id="327" r:id="rId6"/>
    <p:sldId id="325" r:id="rId7"/>
    <p:sldId id="334" r:id="rId8"/>
    <p:sldId id="320" r:id="rId9"/>
    <p:sldId id="344" r:id="rId10"/>
    <p:sldId id="343" r:id="rId11"/>
    <p:sldId id="345" r:id="rId12"/>
    <p:sldId id="342" r:id="rId13"/>
    <p:sldId id="341" r:id="rId14"/>
    <p:sldId id="315" r:id="rId15"/>
    <p:sldId id="338" r:id="rId16"/>
    <p:sldId id="331" r:id="rId17"/>
    <p:sldId id="339" r:id="rId18"/>
    <p:sldId id="340" r:id="rId19"/>
    <p:sldId id="335" r:id="rId20"/>
    <p:sldId id="329" r:id="rId21"/>
    <p:sldId id="337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B19"/>
    <a:srgbClr val="FFFD9B"/>
    <a:srgbClr val="F0EA00"/>
    <a:srgbClr val="CCFFCC"/>
    <a:srgbClr val="DBD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98" autoAdjust="0"/>
  </p:normalViewPr>
  <p:slideViewPr>
    <p:cSldViewPr>
      <p:cViewPr>
        <p:scale>
          <a:sx n="68" d="100"/>
          <a:sy n="6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47492-78FD-4330-8ABB-53774A03A190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5B66E-CB58-4D46-8F96-7314BF37E0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7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0D893DF-0616-4D68-8368-6CCD02044BCC}" type="slidenum">
              <a:rPr lang="pt-BR" altLang="pt-BR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pt-BR" alt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B66E-CB58-4D46-8F96-7314BF37E0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36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Taxa de custódia é</a:t>
            </a:r>
            <a:r>
              <a:rPr lang="en-US" baseline="0" smtClean="0"/>
              <a:t> automática e sempre a mesma.</a:t>
            </a:r>
          </a:p>
          <a:p>
            <a:endParaRPr lang="en-US" baseline="0" smtClean="0"/>
          </a:p>
          <a:p>
            <a:r>
              <a:rPr lang="en-US" baseline="0" smtClean="0"/>
              <a:t>A de administração varia de acordo com a instituição financeira escolhida, sendo integral no primeiro ano mesmo que seja feita retirada antecipada do dinheiro, e provisionada diariamente nos anos seguintes.</a:t>
            </a: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B66E-CB58-4D46-8F96-7314BF37E0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36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B66E-CB58-4D46-8F96-7314BF37E0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36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Isenção do</a:t>
            </a:r>
            <a:r>
              <a:rPr lang="en-US" baseline="0" smtClean="0"/>
              <a:t> IOF ocorre a partir do 30º dia após a data de compra do título.</a:t>
            </a: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B66E-CB58-4D46-8F96-7314BF37E0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50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B66E-CB58-4D46-8F96-7314BF37E0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61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B66E-CB58-4D46-8F96-7314BF37E0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1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B66E-CB58-4D46-8F96-7314BF37E0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1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A instituição</a:t>
            </a:r>
            <a:r>
              <a:rPr lang="en-US" baseline="0" smtClean="0"/>
              <a:t> financeira será um banco ou corretora. Se for agente integrado, permitirá a compra de títulos públicos diretamente através de seu site. A aplicação programada permite agendar a compra e a venda, além do reinvestimento automático dos juros semestrais dos títulos e o valor a ser pago na data do vencimento.</a:t>
            </a:r>
            <a:endParaRPr lang="en-US" smtClean="0"/>
          </a:p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B66E-CB58-4D46-8F96-7314BF37E0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54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Programação</a:t>
            </a:r>
            <a:r>
              <a:rPr lang="en-US" baseline="0" smtClean="0"/>
              <a:t> de compra e reinvestimento de rendimentos e juros</a:t>
            </a:r>
          </a:p>
          <a:p>
            <a:r>
              <a:rPr lang="en-US" baseline="0" smtClean="0"/>
              <a:t>Limites: Mínimo de 1% do título que deve ter valor mínimo de R$30,00; É possível apenas comprar múltiplos de 0,01 título; máximo de compra de um milhão de reais por mês, considerando toda a carteira de investimentos.</a:t>
            </a:r>
          </a:p>
          <a:p>
            <a:r>
              <a:rPr lang="en-US" baseline="0" smtClean="0"/>
              <a:t>Horários: das 9 horas de um dia até as 5 do dia seguinte; possível comprar durante a totalidade dos dias dos finais de semana e feriados; ocasionais suspensões do tesouro direto quando há instabilidade no mercado, de forma a evitar prejuízos materiais para investidores e para o Tesouro.</a:t>
            </a: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B66E-CB58-4D46-8F96-7314BF37E0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Em resumo:</a:t>
            </a:r>
          </a:p>
          <a:p>
            <a:pPr marL="0" indent="0">
              <a:buNone/>
            </a:pPr>
            <a:r>
              <a:rPr lang="pt-BR" smtClean="0"/>
              <a:t>Com aplicações a partir de 30,00 o investidor (pessoa física) "empresta" esse dinheiro, que é aplicado de diversas formas em educação, saúde e infraestrutura, e recebe o que emprestou mais os juros deste.</a:t>
            </a:r>
          </a:p>
          <a:p>
            <a:pPr marL="0" indent="0">
              <a:buNone/>
            </a:pPr>
            <a:r>
              <a:rPr lang="pt-BR" smtClean="0"/>
              <a:t>Isso </a:t>
            </a:r>
            <a:r>
              <a:rPr lang="pt-BR" smtClean="0">
                <a:latin typeface="Century Gothic" charset="0"/>
              </a:rPr>
              <a:t>contribui para a diversificação e complementação das alternativas de investimento disponíveis no mercado, ao oferecer títulos com diferentes tipos de rentabilidade e menor risco.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Os títulos públicos por serem aplicações de renda fixa, dão a possibilidade de que o retorno possa ser dimensionado no momento do investimento ,diferente da aplicação de renda variável, além do mais de que estes tipos de títulos são 100% assegurados pelo estado (Tesouro Nacional).</a:t>
            </a:r>
          </a:p>
          <a:p>
            <a:pPr marL="0" indent="0">
              <a:buNone/>
            </a:pPr>
            <a:endParaRPr lang="pt-BR" smtClean="0">
              <a:latin typeface="Century Gothic" charset="0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B66E-CB58-4D46-8F96-7314BF37E0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Captam recursos para financiar atividades do Governo Federal, como educação, saúde e infraestrutura.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São negociados escrituralmente (sem documento físico),garantidos por meio de protocolos e registro no CPF.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C33E2-710B-4681-9CB9-2822789826A2}" type="slidenum">
              <a:rPr lang="pt-BR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286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B66E-CB58-4D46-8F96-7314BF37E0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6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O</a:t>
            </a:r>
            <a:r>
              <a:rPr lang="pt-BR" baseline="0" smtClean="0"/>
              <a:t> tesouro nacional emite os títulos públicos, a BM&amp;Fbovespa guarda os títulos, mantém o sistema do Tesouro Direto e envia os extratos aos investidores, e o Tesouro Nacional emite os títulos públicos.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C33E2-710B-4681-9CB9-2822789826A2}" type="slidenum">
              <a:rPr lang="pt-BR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286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C33E2-710B-4681-9CB9-2822789826A2}" type="slidenum">
              <a:rPr lang="pt-BR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286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B66E-CB58-4D46-8F96-7314BF37E0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36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B66E-CB58-4D46-8F96-7314BF37E0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36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Cálculo dos</a:t>
            </a:r>
            <a:r>
              <a:rPr lang="en-US" baseline="0" smtClean="0"/>
              <a:t> dias úteis é possível no Excel com a função DIATRABALHOTOTAL</a:t>
            </a: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B66E-CB58-4D46-8F96-7314BF37E0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3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3C9E-873B-47A1-8145-D44B52917F3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BD-AFEE-4FF6-98B7-64E000533F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0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3C9E-873B-47A1-8145-D44B52917F3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BD-AFEE-4FF6-98B7-64E000533F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3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3C9E-873B-47A1-8145-D44B52917F3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BD-AFEE-4FF6-98B7-64E000533F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6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B050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800"/>
            </a:lvl1pPr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3C9E-873B-47A1-8145-D44B52917F3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BD-AFEE-4FF6-98B7-64E000533F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2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3C9E-873B-47A1-8145-D44B52917F3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BD-AFEE-4FF6-98B7-64E000533F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9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3C9E-873B-47A1-8145-D44B52917F3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BD-AFEE-4FF6-98B7-64E000533F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5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3C9E-873B-47A1-8145-D44B52917F3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BD-AFEE-4FF6-98B7-64E000533F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9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3C9E-873B-47A1-8145-D44B52917F3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BD-AFEE-4FF6-98B7-64E000533F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5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3C9E-873B-47A1-8145-D44B52917F3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BD-AFEE-4FF6-98B7-64E000533F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0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3C9E-873B-47A1-8145-D44B52917F3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BD-AFEE-4FF6-98B7-64E000533F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8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3C9E-873B-47A1-8145-D44B52917F3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BD-AFEE-4FF6-98B7-64E000533F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3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3C9E-873B-47A1-8145-D44B52917F3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BF2BD-AFEE-4FF6-98B7-64E000533F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6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aucorretora.com.br/nossosservicos/tesouro-direto.aspx" TargetMode="External"/><Relationship Id="rId2" Type="http://schemas.openxmlformats.org/officeDocument/2006/relationships/hyperlink" Target="http://www.tesouro.fazenda.gov.br/tesouro-direto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olidez.com.br/duvidas_tesouro_direto.html" TargetMode="External"/><Relationship Id="rId4" Type="http://schemas.openxmlformats.org/officeDocument/2006/relationships/hyperlink" Target="http://www.euqueroinvestir.com/titulos-tesouro-direto-seguranca-rentabilidad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2262188" y="4869160"/>
            <a:ext cx="68818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Anna Beatriz </a:t>
            </a:r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</a:rPr>
              <a:t>Santos </a:t>
            </a:r>
            <a:r>
              <a:rPr lang="pt-B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Varjao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Elisangela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Cristina 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Ortolan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Ingrid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Caroline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Simielli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Araujo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Alves</a:t>
            </a:r>
          </a:p>
          <a:p>
            <a:pPr algn="r"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Paolla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Cardozo</a:t>
            </a:r>
          </a:p>
          <a:p>
            <a:pPr algn="r"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Wesley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Rufino da Silva 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75" y="4787894"/>
            <a:ext cx="1394620" cy="150400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5" y="137123"/>
            <a:ext cx="7619047" cy="101587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1042988" y="2301260"/>
            <a:ext cx="68818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smtClean="0">
                <a:solidFill>
                  <a:srgbClr val="006666"/>
                </a:solidFill>
                <a:latin typeface="+mj-lt"/>
              </a:rPr>
              <a:t>Tesouro Direto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smtClean="0">
                <a:solidFill>
                  <a:srgbClr val="006666"/>
                </a:solidFill>
                <a:latin typeface="+mj-lt"/>
              </a:rPr>
              <a:t>e tributação dos títulos públicos</a:t>
            </a:r>
            <a:endParaRPr lang="pt-BR" sz="3600" dirty="0">
              <a:solidFill>
                <a:srgbClr val="0066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6265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65088" y="131763"/>
            <a:ext cx="80359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Cotação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2295810" y="4996770"/>
            <a:ext cx="0" cy="504056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295810" y="4996770"/>
            <a:ext cx="453650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6832314" y="4058623"/>
            <a:ext cx="0" cy="938147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6915616" y="4005064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R$ 102,9563</a:t>
            </a:r>
            <a:endParaRPr lang="en-US"/>
          </a:p>
        </p:txBody>
      </p:sp>
      <p:sp>
        <p:nvSpPr>
          <p:cNvPr id="17" name="CaixaDeTexto 16"/>
          <p:cNvSpPr txBox="1"/>
          <p:nvPr/>
        </p:nvSpPr>
        <p:spPr>
          <a:xfrm>
            <a:off x="2267744" y="506413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x0</a:t>
            </a:r>
            <a:endParaRPr lang="en-US"/>
          </a:p>
        </p:txBody>
      </p:sp>
      <p:sp>
        <p:nvSpPr>
          <p:cNvPr id="18" name="CaixaDeTexto 17"/>
          <p:cNvSpPr txBox="1"/>
          <p:nvPr/>
        </p:nvSpPr>
        <p:spPr>
          <a:xfrm>
            <a:off x="6516216" y="503186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x3</a:t>
            </a:r>
            <a:endParaRPr lang="en-US"/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3635896" y="4634445"/>
            <a:ext cx="0" cy="378731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5148064" y="4634445"/>
            <a:ext cx="0" cy="378731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3635896" y="3331731"/>
            <a:ext cx="164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Taxa = 10,88 % aa</a:t>
            </a:r>
            <a:endParaRPr lang="en-US" sz="1600"/>
          </a:p>
        </p:txBody>
      </p:sp>
      <p:sp>
        <p:nvSpPr>
          <p:cNvPr id="26" name="CaixaDeTexto 25"/>
          <p:cNvSpPr txBox="1"/>
          <p:nvPr/>
        </p:nvSpPr>
        <p:spPr>
          <a:xfrm>
            <a:off x="3138641" y="4234532"/>
            <a:ext cx="101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R$ 2,9563</a:t>
            </a:r>
            <a:endParaRPr lang="en-US" sz="1600"/>
          </a:p>
        </p:txBody>
      </p:sp>
      <p:sp>
        <p:nvSpPr>
          <p:cNvPr id="27" name="CaixaDeTexto 26"/>
          <p:cNvSpPr txBox="1"/>
          <p:nvPr/>
        </p:nvSpPr>
        <p:spPr>
          <a:xfrm>
            <a:off x="4638148" y="4242574"/>
            <a:ext cx="101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R$ 2,9563</a:t>
            </a:r>
            <a:endParaRPr lang="en-US" sz="1600"/>
          </a:p>
        </p:txBody>
      </p:sp>
      <p:sp>
        <p:nvSpPr>
          <p:cNvPr id="29" name="CaixaDeTexto 28"/>
          <p:cNvSpPr txBox="1"/>
          <p:nvPr/>
        </p:nvSpPr>
        <p:spPr>
          <a:xfrm>
            <a:off x="3419872" y="507589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x1</a:t>
            </a:r>
            <a:endParaRPr lang="en-US"/>
          </a:p>
        </p:txBody>
      </p:sp>
      <p:sp>
        <p:nvSpPr>
          <p:cNvPr id="30" name="CaixaDeTexto 29"/>
          <p:cNvSpPr txBox="1"/>
          <p:nvPr/>
        </p:nvSpPr>
        <p:spPr>
          <a:xfrm>
            <a:off x="4963016" y="507589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x2</a:t>
            </a:r>
            <a:endParaRPr lang="en-US"/>
          </a:p>
        </p:txBody>
      </p:sp>
      <p:sp>
        <p:nvSpPr>
          <p:cNvPr id="31" name="CaixaDeTexto 30"/>
          <p:cNvSpPr txBox="1"/>
          <p:nvPr/>
        </p:nvSpPr>
        <p:spPr>
          <a:xfrm>
            <a:off x="3275856" y="5353471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95 DU</a:t>
            </a:r>
            <a:endParaRPr lang="en-US" sz="1400"/>
          </a:p>
        </p:txBody>
      </p:sp>
      <p:sp>
        <p:nvSpPr>
          <p:cNvPr id="32" name="CaixaDeTexto 31"/>
          <p:cNvSpPr txBox="1"/>
          <p:nvPr/>
        </p:nvSpPr>
        <p:spPr>
          <a:xfrm>
            <a:off x="4874597" y="5353471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223 DU</a:t>
            </a:r>
            <a:endParaRPr lang="en-US" sz="1400"/>
          </a:p>
        </p:txBody>
      </p:sp>
      <p:sp>
        <p:nvSpPr>
          <p:cNvPr id="33" name="CaixaDeTexto 32"/>
          <p:cNvSpPr txBox="1"/>
          <p:nvPr/>
        </p:nvSpPr>
        <p:spPr>
          <a:xfrm>
            <a:off x="6372200" y="5353471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346DU</a:t>
            </a:r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/>
              <p:cNvSpPr/>
              <p:nvPr/>
            </p:nvSpPr>
            <p:spPr>
              <a:xfrm>
                <a:off x="3042334" y="1946153"/>
                <a:ext cx="3059332" cy="820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400" smtClean="0"/>
                  <a:t>Cotação: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/>
                          </a:rPr>
                          <m:t>𝑅</m:t>
                        </m:r>
                        <m:r>
                          <a:rPr lang="pt-BR" sz="2400" b="0" i="1" smtClean="0">
                            <a:latin typeface="Cambria Math"/>
                          </a:rPr>
                          <m:t>$</m:t>
                        </m:r>
                      </m:num>
                      <m:den>
                        <m:sSup>
                          <m:sSup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𝑡𝑎𝑥𝑎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/>
                                  </a:rPr>
                                  <m:t>𝐷𝑈</m:t>
                                </m:r>
                              </m:num>
                              <m:den>
                                <m:r>
                                  <a:rPr lang="pt-BR" sz="2400" i="1">
                                    <a:latin typeface="Cambria Math"/>
                                  </a:rPr>
                                  <m:t>252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pt-BR" sz="2400"/>
              </a:p>
            </p:txBody>
          </p:sp>
        </mc:Choice>
        <mc:Fallback xmlns="">
          <p:sp>
            <p:nvSpPr>
              <p:cNvPr id="52" name="Retâ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334" y="1946153"/>
                <a:ext cx="3059332" cy="820033"/>
              </a:xfrm>
              <a:prstGeom prst="rect">
                <a:avLst/>
              </a:prstGeom>
              <a:blipFill rotWithShape="1">
                <a:blip r:embed="rId3"/>
                <a:stretch>
                  <a:fillRect l="-2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0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65088" y="131763"/>
            <a:ext cx="80359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Cotação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2295810" y="4996770"/>
            <a:ext cx="0" cy="504056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295810" y="4996770"/>
            <a:ext cx="453650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6832314" y="4058623"/>
            <a:ext cx="0" cy="938147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6915616" y="4005064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R$ 102,9563</a:t>
            </a:r>
            <a:endParaRPr lang="en-US"/>
          </a:p>
        </p:txBody>
      </p:sp>
      <p:sp>
        <p:nvSpPr>
          <p:cNvPr id="17" name="CaixaDeTexto 16"/>
          <p:cNvSpPr txBox="1"/>
          <p:nvPr/>
        </p:nvSpPr>
        <p:spPr>
          <a:xfrm>
            <a:off x="2267744" y="506413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x0</a:t>
            </a:r>
            <a:endParaRPr lang="en-US"/>
          </a:p>
        </p:txBody>
      </p:sp>
      <p:sp>
        <p:nvSpPr>
          <p:cNvPr id="18" name="CaixaDeTexto 17"/>
          <p:cNvSpPr txBox="1"/>
          <p:nvPr/>
        </p:nvSpPr>
        <p:spPr>
          <a:xfrm>
            <a:off x="6516216" y="503186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x3</a:t>
            </a:r>
            <a:endParaRPr lang="en-US"/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3635896" y="4634445"/>
            <a:ext cx="0" cy="378731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5148064" y="4634445"/>
            <a:ext cx="0" cy="378731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3635896" y="3331731"/>
            <a:ext cx="164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Taxa = 10,88 % aa</a:t>
            </a:r>
            <a:endParaRPr lang="en-US" sz="1600"/>
          </a:p>
        </p:txBody>
      </p:sp>
      <p:sp>
        <p:nvSpPr>
          <p:cNvPr id="26" name="CaixaDeTexto 25"/>
          <p:cNvSpPr txBox="1"/>
          <p:nvPr/>
        </p:nvSpPr>
        <p:spPr>
          <a:xfrm>
            <a:off x="3138641" y="4234532"/>
            <a:ext cx="101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R$ 2,9563</a:t>
            </a:r>
            <a:endParaRPr lang="en-US" sz="1600"/>
          </a:p>
        </p:txBody>
      </p:sp>
      <p:sp>
        <p:nvSpPr>
          <p:cNvPr id="27" name="CaixaDeTexto 26"/>
          <p:cNvSpPr txBox="1"/>
          <p:nvPr/>
        </p:nvSpPr>
        <p:spPr>
          <a:xfrm>
            <a:off x="4638148" y="4242574"/>
            <a:ext cx="101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R$ 2,9563</a:t>
            </a:r>
            <a:endParaRPr lang="en-US" sz="1600"/>
          </a:p>
        </p:txBody>
      </p:sp>
      <p:sp>
        <p:nvSpPr>
          <p:cNvPr id="28" name="CaixaDeTexto 27"/>
          <p:cNvSpPr txBox="1"/>
          <p:nvPr/>
        </p:nvSpPr>
        <p:spPr>
          <a:xfrm>
            <a:off x="971600" y="5232288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R$ 94,8861</a:t>
            </a:r>
            <a:endParaRPr lang="en-US"/>
          </a:p>
        </p:txBody>
      </p:sp>
      <p:sp>
        <p:nvSpPr>
          <p:cNvPr id="29" name="CaixaDeTexto 28"/>
          <p:cNvSpPr txBox="1"/>
          <p:nvPr/>
        </p:nvSpPr>
        <p:spPr>
          <a:xfrm>
            <a:off x="3419872" y="507589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x1</a:t>
            </a:r>
            <a:endParaRPr lang="en-US"/>
          </a:p>
        </p:txBody>
      </p:sp>
      <p:sp>
        <p:nvSpPr>
          <p:cNvPr id="30" name="CaixaDeTexto 29"/>
          <p:cNvSpPr txBox="1"/>
          <p:nvPr/>
        </p:nvSpPr>
        <p:spPr>
          <a:xfrm>
            <a:off x="4963016" y="507589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x2</a:t>
            </a:r>
            <a:endParaRPr lang="en-US"/>
          </a:p>
        </p:txBody>
      </p:sp>
      <p:sp>
        <p:nvSpPr>
          <p:cNvPr id="31" name="CaixaDeTexto 30"/>
          <p:cNvSpPr txBox="1"/>
          <p:nvPr/>
        </p:nvSpPr>
        <p:spPr>
          <a:xfrm>
            <a:off x="3275856" y="5353471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95 DU</a:t>
            </a:r>
            <a:endParaRPr lang="en-US" sz="1400"/>
          </a:p>
        </p:txBody>
      </p:sp>
      <p:sp>
        <p:nvSpPr>
          <p:cNvPr id="32" name="CaixaDeTexto 31"/>
          <p:cNvSpPr txBox="1"/>
          <p:nvPr/>
        </p:nvSpPr>
        <p:spPr>
          <a:xfrm>
            <a:off x="4874597" y="5353471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223 DU</a:t>
            </a:r>
            <a:endParaRPr lang="en-US" sz="1400"/>
          </a:p>
        </p:txBody>
      </p:sp>
      <p:sp>
        <p:nvSpPr>
          <p:cNvPr id="33" name="CaixaDeTexto 32"/>
          <p:cNvSpPr txBox="1"/>
          <p:nvPr/>
        </p:nvSpPr>
        <p:spPr>
          <a:xfrm>
            <a:off x="6372200" y="5353471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346DU</a:t>
            </a:r>
            <a:endParaRPr lang="en-US" sz="1400"/>
          </a:p>
        </p:txBody>
      </p:sp>
      <p:cxnSp>
        <p:nvCxnSpPr>
          <p:cNvPr id="43" name="Conector em curva 42"/>
          <p:cNvCxnSpPr/>
          <p:nvPr/>
        </p:nvCxnSpPr>
        <p:spPr>
          <a:xfrm rot="10800000" flipV="1">
            <a:off x="2468281" y="4005064"/>
            <a:ext cx="4246321" cy="818746"/>
          </a:xfrm>
          <a:prstGeom prst="curved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em curva 46"/>
          <p:cNvCxnSpPr>
            <a:stCxn id="27" idx="2"/>
          </p:cNvCxnSpPr>
          <p:nvPr/>
        </p:nvCxnSpPr>
        <p:spPr>
          <a:xfrm rot="5400000">
            <a:off x="3686830" y="3362578"/>
            <a:ext cx="242685" cy="2679784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em curva 48"/>
          <p:cNvCxnSpPr/>
          <p:nvPr/>
        </p:nvCxnSpPr>
        <p:spPr>
          <a:xfrm rot="10800000" flipV="1">
            <a:off x="2468280" y="4702468"/>
            <a:ext cx="1152128" cy="121341"/>
          </a:xfrm>
          <a:prstGeom prst="curved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683568" y="1946153"/>
                <a:ext cx="3059332" cy="804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400" smtClean="0"/>
                  <a:t>Cotação: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</a:rPr>
                          <m:t>10</m:t>
                        </m:r>
                        <m:r>
                          <a:rPr lang="pt-BR" sz="2400" b="0" i="1" smtClean="0">
                            <a:latin typeface="Cambria Math"/>
                          </a:rPr>
                          <m:t>2,9563</m:t>
                        </m:r>
                      </m:num>
                      <m:den>
                        <m:sSup>
                          <m:sSup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𝑡𝑎𝑥𝑎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2400" b="0" i="1" smtClean="0">
                                    <a:latin typeface="Cambria Math"/>
                                  </a:rPr>
                                  <m:t>346</m:t>
                                </m:r>
                              </m:num>
                              <m:den>
                                <m:r>
                                  <a:rPr lang="pt-BR" sz="2400" i="1">
                                    <a:latin typeface="Cambria Math"/>
                                  </a:rPr>
                                  <m:t>252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pt-BR" sz="240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46153"/>
                <a:ext cx="3059332" cy="804579"/>
              </a:xfrm>
              <a:prstGeom prst="rect">
                <a:avLst/>
              </a:prstGeom>
              <a:blipFill rotWithShape="1">
                <a:blip r:embed="rId3"/>
                <a:stretch>
                  <a:fillRect l="-2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3574300" y="1923313"/>
                <a:ext cx="2005812" cy="792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,9563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𝑡𝑎𝑥𝑎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223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252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300" y="1923313"/>
                <a:ext cx="2005812" cy="7923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5446508" y="1916832"/>
                <a:ext cx="2005812" cy="792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,9563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𝑡𝑎𝑥𝑎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95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252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508" y="1916832"/>
                <a:ext cx="2005812" cy="7923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0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921299"/>
          </a:xfrm>
        </p:spPr>
        <p:txBody>
          <a:bodyPr>
            <a:normAutofit/>
          </a:bodyPr>
          <a:lstStyle/>
          <a:p>
            <a:pPr algn="just"/>
            <a:r>
              <a:rPr lang="pt-BR" sz="2600" smtClean="0"/>
              <a:t>Taxa de custódia: 0,3% a.a, cobrada semestralmente</a:t>
            </a:r>
          </a:p>
          <a:p>
            <a:pPr lvl="1" algn="just"/>
            <a:r>
              <a:rPr lang="pt-BR" sz="2200" smtClean="0"/>
              <a:t>Guarda de títulos e informações de movimentações</a:t>
            </a:r>
          </a:p>
          <a:p>
            <a:pPr algn="just"/>
            <a:endParaRPr lang="pt-BR" sz="2200"/>
          </a:p>
          <a:p>
            <a:pPr algn="just"/>
            <a:endParaRPr lang="pt-BR" sz="2200" smtClean="0"/>
          </a:p>
          <a:p>
            <a:pPr algn="just"/>
            <a:r>
              <a:rPr lang="pt-BR" sz="2600" smtClean="0"/>
              <a:t>Taxa de administração: cobrada anualmente.</a:t>
            </a:r>
          </a:p>
          <a:p>
            <a:pPr lvl="1" algn="just"/>
            <a:r>
              <a:rPr lang="pt-BR" sz="2200" smtClean="0"/>
              <a:t>Primeiro ano: integral</a:t>
            </a:r>
          </a:p>
          <a:p>
            <a:pPr lvl="1" algn="just"/>
            <a:r>
              <a:rPr lang="pt-BR" sz="2200" smtClean="0"/>
              <a:t>Demais anos: proporcional</a:t>
            </a:r>
            <a:endParaRPr lang="pt-BR" sz="2200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65088" y="131763"/>
            <a:ext cx="80359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Taxas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1762150" cy="17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6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9262" y="1340768"/>
            <a:ext cx="8229600" cy="4353347"/>
          </a:xfrm>
        </p:spPr>
        <p:txBody>
          <a:bodyPr>
            <a:normAutofit/>
          </a:bodyPr>
          <a:lstStyle/>
          <a:p>
            <a:pPr algn="just"/>
            <a:r>
              <a:rPr lang="pt-BR" sz="2600" smtClean="0"/>
              <a:t>Seguem </a:t>
            </a:r>
            <a:r>
              <a:rPr lang="pt-BR" sz="2600" dirty="0" smtClean="0"/>
              <a:t>a mesma linha </a:t>
            </a:r>
            <a:r>
              <a:rPr lang="pt-BR" sz="2600" smtClean="0"/>
              <a:t>de tributação </a:t>
            </a:r>
            <a:r>
              <a:rPr lang="pt-BR" sz="2600" dirty="0" smtClean="0"/>
              <a:t>de aplicação de renda fixa</a:t>
            </a:r>
          </a:p>
          <a:p>
            <a:pPr marL="0" indent="0" algn="just">
              <a:buNone/>
            </a:pPr>
            <a:endParaRPr lang="pt-BR" sz="2600" dirty="0" smtClean="0"/>
          </a:p>
          <a:p>
            <a:pPr algn="just"/>
            <a:r>
              <a:rPr lang="pt-BR" sz="2600" dirty="0" smtClean="0"/>
              <a:t>O IR incide apenas sobre o total de rendimentos das aplicações do tesouro direto</a:t>
            </a:r>
          </a:p>
          <a:p>
            <a:pPr marL="0" indent="0" algn="just">
              <a:buNone/>
            </a:pPr>
            <a:endParaRPr lang="pt-BR" sz="2600" dirty="0" smtClean="0"/>
          </a:p>
          <a:p>
            <a:pPr algn="just"/>
            <a:r>
              <a:rPr lang="pt-BR" sz="2600" dirty="0" smtClean="0"/>
              <a:t>A alíquota de IR é regressiva e varia de acordo com a duração do investimento</a:t>
            </a:r>
            <a:endParaRPr lang="pt-BR" sz="2600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65088" y="131763"/>
            <a:ext cx="80359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Tributação de títulos públicos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  <p:pic>
        <p:nvPicPr>
          <p:cNvPr id="4098" name="Picture 2" descr="http://acieg.com.br/wp-content/uploads/2015/06/dinheiro-comido-por-impost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581128"/>
            <a:ext cx="2781573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4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11937"/>
              </p:ext>
            </p:extLst>
          </p:nvPr>
        </p:nvGraphicFramePr>
        <p:xfrm>
          <a:off x="395536" y="3284984"/>
          <a:ext cx="8208912" cy="73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73585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Até</a:t>
                      </a:r>
                      <a:r>
                        <a:rPr lang="pt-BR" baseline="0" dirty="0" smtClean="0"/>
                        <a:t> 180 dias</a:t>
                      </a:r>
                    </a:p>
                    <a:p>
                      <a:pPr algn="ctr"/>
                      <a:r>
                        <a:rPr lang="pt-BR" baseline="0" dirty="0" smtClean="0"/>
                        <a:t>22,5%</a:t>
                      </a:r>
                      <a:endParaRPr lang="pt-BR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Até 360 dias</a:t>
                      </a:r>
                    </a:p>
                    <a:p>
                      <a:pPr algn="ctr"/>
                      <a:r>
                        <a:rPr lang="pt-BR" dirty="0" smtClean="0"/>
                        <a:t>20,0%</a:t>
                      </a:r>
                      <a:endParaRPr lang="pt-BR" dirty="0"/>
                    </a:p>
                  </a:txBody>
                  <a:tcPr>
                    <a:solidFill>
                      <a:srgbClr val="DBD2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Até 720 dias</a:t>
                      </a:r>
                    </a:p>
                    <a:p>
                      <a:pPr algn="ctr"/>
                      <a:r>
                        <a:rPr lang="pt-BR" dirty="0" smtClean="0"/>
                        <a:t>17,5%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Acima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smtClean="0"/>
                        <a:t>de 720 </a:t>
                      </a:r>
                      <a:r>
                        <a:rPr lang="pt-BR" baseline="0" dirty="0" smtClean="0"/>
                        <a:t>dias</a:t>
                      </a:r>
                    </a:p>
                    <a:p>
                      <a:pPr algn="ctr"/>
                      <a:r>
                        <a:rPr lang="pt-BR" baseline="0" dirty="0" smtClean="0"/>
                        <a:t>15,0%</a:t>
                      </a:r>
                      <a:endParaRPr lang="pt-BR" dirty="0"/>
                    </a:p>
                  </a:txBody>
                  <a:tcPr>
                    <a:solidFill>
                      <a:srgbClr val="198B19"/>
                    </a:solidFill>
                  </a:tcPr>
                </a:tc>
              </a:tr>
            </a:tbl>
          </a:graphicData>
        </a:graphic>
      </p:graphicFrame>
      <p:cxnSp>
        <p:nvCxnSpPr>
          <p:cNvPr id="6" name="Conector de seta reta 5"/>
          <p:cNvCxnSpPr/>
          <p:nvPr/>
        </p:nvCxnSpPr>
        <p:spPr>
          <a:xfrm flipV="1">
            <a:off x="1403648" y="2636912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3491880" y="2636912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5580112" y="2636912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7596336" y="2636912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8532440" y="2204864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467544" y="4005064"/>
            <a:ext cx="0" cy="8557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20274" y="4860776"/>
            <a:ext cx="89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compra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8094442" y="1844824"/>
            <a:ext cx="870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resgate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65088" y="131763"/>
            <a:ext cx="80359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Tributação – Imposto de Renda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5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65088" y="131763"/>
            <a:ext cx="80359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Tributação - IOF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5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  <p:pic>
        <p:nvPicPr>
          <p:cNvPr id="1026" name="Picture 2" descr="C:\Users\Anna Beatriz\Desktop\tabela-IO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94" y="1644973"/>
            <a:ext cx="7219206" cy="38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28800"/>
                <a:ext cx="8229600" cy="4525963"/>
              </a:xfrm>
            </p:spPr>
            <p:txBody>
              <a:bodyPr vert="horz" lIns="91440" tIns="45720" rIns="91440" bIns="45720" rtlCol="0">
                <a:noAutofit/>
              </a:bodyPr>
              <a:lstStyle/>
              <a:p>
                <a:pPr lvl="1" algn="just">
                  <a:buClr>
                    <a:schemeClr val="accent1">
                      <a:lumMod val="50000"/>
                    </a:schemeClr>
                  </a:buClr>
                </a:pPr>
                <a:r>
                  <a:rPr lang="pt-BR" sz="2800" dirty="0"/>
                  <a:t>Cupom de juros </a:t>
                </a:r>
                <a:r>
                  <a:rPr lang="pt-BR" dirty="0"/>
                  <a:t>=</a:t>
                </a:r>
                <a:r>
                  <a:rPr lang="pt-BR" sz="2800" dirty="0"/>
                  <a:t> </a:t>
                </a:r>
                <a:r>
                  <a:rPr lang="pt-BR" dirty="0"/>
                  <a:t>Fator de juros x VNA do </a:t>
                </a:r>
                <a:r>
                  <a:rPr lang="pt-BR" dirty="0" smtClean="0"/>
                  <a:t>título</a:t>
                </a:r>
              </a:p>
              <a:p>
                <a:pPr marL="457200" lvl="1" indent="0" algn="just">
                  <a:buClr>
                    <a:schemeClr val="accent1">
                      <a:lumMod val="50000"/>
                    </a:schemeClr>
                  </a:buClr>
                  <a:buNone/>
                </a:pPr>
                <a:endParaRPr lang="pt-BR" dirty="0"/>
              </a:p>
              <a:p>
                <a:pPr lvl="1" algn="just">
                  <a:buClr>
                    <a:schemeClr val="accent1">
                      <a:lumMod val="50000"/>
                    </a:schemeClr>
                  </a:buClr>
                </a:pPr>
                <a:r>
                  <a:rPr lang="pt-BR" sz="2800" smtClean="0"/>
                  <a:t>Fator de juros </a:t>
                </a:r>
                <a:r>
                  <a:rPr lang="pt-BR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latin typeface="Cambria Math"/>
                                  </a:rPr>
                                  <m:t>𝑡𝑥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𝑑𝑒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𝑐𝑢𝑝𝑜𝑚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𝑑𝑒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𝑗𝑢𝑟𝑜𝑠</m:t>
                                </m:r>
                              </m:num>
                              <m:den>
                                <m:r>
                                  <a:rPr lang="pt-BR" i="1">
                                    <a:latin typeface="Cambria Math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i="1">
                            <a:latin typeface="Cambria Math"/>
                          </a:rPr>
                          <m:t>0,5</m:t>
                        </m:r>
                      </m:sup>
                    </m:sSup>
                  </m:oMath>
                </a14:m>
                <a:endParaRPr lang="pt-BR"/>
              </a:p>
              <a:p>
                <a:pPr marL="457200" lvl="1" indent="0" algn="just">
                  <a:buClr>
                    <a:schemeClr val="accent1">
                      <a:lumMod val="50000"/>
                    </a:schemeClr>
                  </a:buClr>
                  <a:buNone/>
                </a:pPr>
                <a:endParaRPr lang="pt-BR" smtClean="0"/>
              </a:p>
              <a:p>
                <a:pPr marL="457200" lvl="1" indent="0" algn="just">
                  <a:buClr>
                    <a:schemeClr val="accent1">
                      <a:lumMod val="50000"/>
                    </a:schemeClr>
                  </a:buClr>
                  <a:buNone/>
                </a:pPr>
                <a:r>
                  <a:rPr lang="pt-BR" sz="1800" smtClean="0"/>
                  <a:t>	*</a:t>
                </a:r>
                <a:r>
                  <a:rPr lang="pt-BR" sz="1800" dirty="0" smtClean="0"/>
                  <a:t>O </a:t>
                </a:r>
                <a:r>
                  <a:rPr lang="pt-BR" sz="1800" dirty="0"/>
                  <a:t>VNA da NTN-F é sempre R$ 1.000,00 e os VNA das NTN-B e </a:t>
                </a:r>
                <a:r>
                  <a:rPr lang="pt-BR" sz="1800"/>
                  <a:t>NTN-C </a:t>
                </a:r>
                <a:r>
                  <a:rPr lang="pt-BR" sz="1800" smtClean="0"/>
                  <a:t>	podem </a:t>
                </a:r>
                <a:r>
                  <a:rPr lang="pt-BR" sz="1800" dirty="0"/>
                  <a:t>ser consultados no </a:t>
                </a:r>
                <a:r>
                  <a:rPr lang="pt-BR" sz="1800" dirty="0" smtClean="0"/>
                  <a:t>site</a:t>
                </a:r>
              </a:p>
              <a:p>
                <a:pPr marL="457200" lvl="1" indent="0" algn="just">
                  <a:buClr>
                    <a:schemeClr val="accent1">
                      <a:lumMod val="50000"/>
                    </a:schemeClr>
                  </a:buClr>
                  <a:buNone/>
                </a:pPr>
                <a:endParaRPr lang="pt-BR" sz="1800" dirty="0"/>
              </a:p>
              <a:p>
                <a:pPr lvl="1" algn="just">
                  <a:buClr>
                    <a:schemeClr val="accent1">
                      <a:lumMod val="50000"/>
                    </a:schemeClr>
                  </a:buClr>
                </a:pPr>
                <a:r>
                  <a:rPr lang="pt-BR" sz="2800" dirty="0"/>
                  <a:t>	Imposto de Renda </a:t>
                </a:r>
                <a:r>
                  <a:rPr lang="pt-BR" dirty="0"/>
                  <a:t>=</a:t>
                </a:r>
                <a:r>
                  <a:rPr lang="pt-BR" sz="2800" dirty="0"/>
                  <a:t> </a:t>
                </a:r>
                <a:r>
                  <a:rPr lang="pt-BR" sz="2000" dirty="0"/>
                  <a:t>Respectiva Alíquota </a:t>
                </a:r>
                <a:r>
                  <a:rPr lang="pt-BR" sz="2000"/>
                  <a:t>x </a:t>
                </a:r>
                <a:r>
                  <a:rPr lang="pt-BR" sz="2000" smtClean="0"/>
                  <a:t>cupom </a:t>
                </a:r>
                <a:r>
                  <a:rPr lang="pt-BR" sz="2000"/>
                  <a:t>de </a:t>
                </a:r>
                <a:r>
                  <a:rPr lang="pt-BR" sz="2000" smtClean="0"/>
                  <a:t>juros</a:t>
                </a:r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229600" cy="4525963"/>
              </a:xfrm>
              <a:blipFill rotWithShape="1">
                <a:blip r:embed="rId3"/>
                <a:stretch>
                  <a:fillRect t="-1211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65088" y="131763"/>
            <a:ext cx="882739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Cálculo do IR – cupom semestral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844824"/>
                <a:ext cx="8229600" cy="424847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pt-BR" sz="2000" b="1" smtClean="0"/>
                  <a:t>Exemplo: Tesouro IPCA+ com Juros Semestrais 2026 (NTNB)</a:t>
                </a:r>
              </a:p>
              <a:p>
                <a:pPr marL="0" indent="0" algn="just">
                  <a:buNone/>
                </a:pPr>
                <a:r>
                  <a:rPr lang="pt-BR" sz="2000" smtClean="0"/>
                  <a:t>Data de vencimento: </a:t>
                </a:r>
                <a:r>
                  <a:rPr lang="pt-BR" sz="2000" u="sng" smtClean="0"/>
                  <a:t>15/08/2026</a:t>
                </a:r>
              </a:p>
              <a:p>
                <a:pPr marL="0" indent="0" algn="just">
                  <a:buNone/>
                </a:pPr>
                <a:r>
                  <a:rPr lang="pt-BR" sz="2000" smtClean="0"/>
                  <a:t>Data de pagamento do cupom: </a:t>
                </a:r>
                <a:r>
                  <a:rPr lang="pt-BR" sz="2000" u="sng" smtClean="0"/>
                  <a:t>18/03/2016</a:t>
                </a:r>
              </a:p>
              <a:p>
                <a:pPr marL="0" indent="0" algn="just">
                  <a:buNone/>
                </a:pPr>
                <a:r>
                  <a:rPr lang="pt-BR" sz="2000" smtClean="0"/>
                  <a:t>Valor nominal atualizado em 18/03/2016: </a:t>
                </a:r>
                <a:r>
                  <a:rPr lang="pt-BR" sz="2000" u="sng"/>
                  <a:t>R$2.762,81</a:t>
                </a:r>
                <a:endParaRPr lang="pt-BR" sz="2000" u="sng" smtClean="0"/>
              </a:p>
              <a:p>
                <a:pPr marL="0" indent="0" algn="just">
                  <a:buNone/>
                </a:pPr>
                <a:r>
                  <a:rPr lang="pt-BR" sz="2000" smtClean="0"/>
                  <a:t>Cupom semestral de juros: </a:t>
                </a:r>
                <a:r>
                  <a:rPr lang="pt-BR" sz="2000" u="sng" smtClean="0"/>
                  <a:t>6% a.a.</a:t>
                </a:r>
              </a:p>
              <a:p>
                <a:pPr marL="0" indent="0" algn="just">
                  <a:buNone/>
                </a:pPr>
                <a:endParaRPr lang="pt-BR" sz="2400"/>
              </a:p>
              <a:p>
                <a:pPr marL="0" indent="0" algn="just">
                  <a:buNone/>
                </a:pPr>
                <a:r>
                  <a:rPr lang="pt-BR" sz="2400"/>
                  <a:t>Fator de juros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400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pt-BR" sz="2400" i="1">
                                    <a:latin typeface="Cambria Math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/>
                              </a:rPr>
                              <m:t>6</m:t>
                            </m:r>
                          </m:num>
                          <m:den>
                            <m:r>
                              <a:rPr lang="pt-BR" sz="2400" i="1">
                                <a:latin typeface="Cambria Math"/>
                              </a:rPr>
                              <m:t>12</m:t>
                            </m:r>
                          </m:den>
                        </m:f>
                      </m:sup>
                    </m:sSup>
                    <m:r>
                      <a:rPr lang="pt-BR" sz="2400" i="1">
                        <a:latin typeface="Cambria Math"/>
                      </a:rPr>
                      <m:t>−1</m:t>
                    </m:r>
                  </m:oMath>
                </a14:m>
                <a:r>
                  <a:rPr lang="pt-BR" sz="2400"/>
                  <a:t> = </a:t>
                </a:r>
                <a:r>
                  <a:rPr lang="pt-BR" sz="2400" smtClean="0"/>
                  <a:t>0.029563</a:t>
                </a:r>
              </a:p>
              <a:p>
                <a:pPr marL="0" indent="0" algn="just">
                  <a:buNone/>
                </a:pPr>
                <a:r>
                  <a:rPr lang="pt-BR" sz="2400" smtClean="0"/>
                  <a:t>Cupom = 0,029563 x R$2.762,81 = 81,67</a:t>
                </a:r>
              </a:p>
              <a:p>
                <a:pPr marL="0" indent="0" algn="just">
                  <a:buNone/>
                </a:pPr>
                <a:r>
                  <a:rPr lang="pt-BR" sz="2400" smtClean="0"/>
                  <a:t>IR = alíquota x valor do cupom</a:t>
                </a: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844824"/>
                <a:ext cx="8229600" cy="4248472"/>
              </a:xfrm>
              <a:blipFill rotWithShape="1">
                <a:blip r:embed="rId3"/>
                <a:stretch>
                  <a:fillRect l="-1111" t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65088" y="131763"/>
            <a:ext cx="80359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Cálculo do IR – cupom semestral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smtClean="0"/>
              <a:t>Exemplo: Tesouro IPCA+ com Juros Semestrais 2026 (NTNB)</a:t>
            </a:r>
          </a:p>
          <a:p>
            <a:pPr marL="0" indent="0" algn="just">
              <a:buNone/>
            </a:pPr>
            <a:r>
              <a:rPr lang="pt-BR" sz="2000" smtClean="0"/>
              <a:t>Data de vencimento: </a:t>
            </a:r>
            <a:r>
              <a:rPr lang="pt-BR" sz="2000" u="sng" smtClean="0"/>
              <a:t>15/08/2026</a:t>
            </a:r>
          </a:p>
          <a:p>
            <a:pPr marL="0" indent="0" algn="just">
              <a:buNone/>
            </a:pPr>
            <a:r>
              <a:rPr lang="pt-BR" sz="2000" smtClean="0"/>
              <a:t>Data de pagamento do cupom: </a:t>
            </a:r>
            <a:r>
              <a:rPr lang="pt-BR" sz="2000" u="sng" smtClean="0"/>
              <a:t>18/03/2016</a:t>
            </a:r>
          </a:p>
          <a:p>
            <a:pPr marL="0" indent="0" algn="just">
              <a:buNone/>
            </a:pPr>
            <a:r>
              <a:rPr lang="pt-BR" sz="2000" smtClean="0"/>
              <a:t>Valor nominal atualizado em 18/03/2016: </a:t>
            </a:r>
            <a:r>
              <a:rPr lang="pt-BR" sz="2000" u="sng"/>
              <a:t>R$2.762,81</a:t>
            </a:r>
            <a:endParaRPr lang="pt-BR" sz="2000" u="sng" smtClean="0"/>
          </a:p>
          <a:p>
            <a:pPr marL="0" indent="0" algn="just">
              <a:buNone/>
            </a:pPr>
            <a:r>
              <a:rPr lang="pt-BR" sz="2000" smtClean="0"/>
              <a:t>Cupom semestral de juros: </a:t>
            </a:r>
            <a:r>
              <a:rPr lang="pt-BR" sz="2000" u="sng" smtClean="0"/>
              <a:t>6% a.a.</a:t>
            </a:r>
          </a:p>
          <a:p>
            <a:pPr marL="0" indent="0" algn="just">
              <a:buNone/>
            </a:pPr>
            <a:endParaRPr lang="pt-BR" sz="2400" smtClean="0"/>
          </a:p>
          <a:p>
            <a:pPr marL="0" indent="0" algn="just">
              <a:buNone/>
            </a:pPr>
            <a:endParaRPr lang="pt-BR" sz="2400" smtClean="0"/>
          </a:p>
          <a:p>
            <a:pPr marL="0" indent="0" algn="just">
              <a:buNone/>
            </a:pPr>
            <a:r>
              <a:rPr lang="pt-BR" sz="2400" smtClean="0"/>
              <a:t>IR = Alíquota x (</a:t>
            </a:r>
            <a:r>
              <a:rPr lang="pt-BR" sz="2400"/>
              <a:t>P</a:t>
            </a:r>
            <a:r>
              <a:rPr lang="pt-BR" sz="2400" smtClean="0"/>
              <a:t>U Final – PU Inicial)</a:t>
            </a:r>
            <a:endParaRPr lang="pt-BR" sz="240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65088" y="131763"/>
            <a:ext cx="80359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Cálculo do IR – principal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044892"/>
              </p:ext>
            </p:extLst>
          </p:nvPr>
        </p:nvGraphicFramePr>
        <p:xfrm>
          <a:off x="457200" y="1600200"/>
          <a:ext cx="8229600" cy="4282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02632"/>
                <a:gridCol w="864096"/>
                <a:gridCol w="936104"/>
                <a:gridCol w="720080"/>
                <a:gridCol w="2304256"/>
                <a:gridCol w="8024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bg1"/>
                          </a:solidFill>
                        </a:rPr>
                        <a:t>Instituição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smtClean="0">
                          <a:solidFill>
                            <a:schemeClr val="bg1"/>
                          </a:solidFill>
                        </a:rPr>
                        <a:t>Agente integrado</a:t>
                      </a:r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smtClean="0">
                          <a:solidFill>
                            <a:schemeClr val="bg1"/>
                          </a:solidFill>
                        </a:rPr>
                        <a:t>Aplicação programada</a:t>
                      </a:r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bg1"/>
                          </a:solidFill>
                        </a:rPr>
                        <a:t>Taxa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bg1"/>
                          </a:solidFill>
                        </a:rPr>
                        <a:t>Descrição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smtClean="0">
                          <a:solidFill>
                            <a:schemeClr val="bg1"/>
                          </a:solidFill>
                        </a:rPr>
                        <a:t>Prazo do repasse</a:t>
                      </a:r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Rico</a:t>
                      </a:r>
                      <a:r>
                        <a:rPr lang="en-US" b="1" baseline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CTVM</a:t>
                      </a:r>
                      <a:endParaRPr 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0,10%</a:t>
                      </a:r>
                      <a:endParaRPr lang="en-US" sz="1600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Anual</a:t>
                      </a:r>
                      <a:endParaRPr lang="en-US" noProof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D+0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Easynvest</a:t>
                      </a:r>
                      <a:endParaRPr 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0,00%</a:t>
                      </a:r>
                      <a:endParaRPr lang="en-US" sz="1600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Não cobra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D+0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Banco do Brasil</a:t>
                      </a:r>
                      <a:endParaRPr 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Não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0,50%</a:t>
                      </a:r>
                      <a:endParaRPr lang="en-US" sz="1600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Anual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D+0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Itaú</a:t>
                      </a:r>
                      <a:endParaRPr 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Não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0,45%/0,50%</a:t>
                      </a:r>
                      <a:endParaRPr lang="en-US" sz="1400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Depende do plano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D+0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XP Investimentos</a:t>
                      </a:r>
                      <a:endParaRPr 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0,10%</a:t>
                      </a:r>
                      <a:endParaRPr lang="en-US" sz="1600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Anual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D+0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Caixa</a:t>
                      </a:r>
                      <a:endParaRPr 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Não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0,40%</a:t>
                      </a:r>
                      <a:endParaRPr lang="en-US" sz="1600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Anual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D+1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Bradesco</a:t>
                      </a:r>
                      <a:endParaRPr 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0,50%</a:t>
                      </a:r>
                      <a:endParaRPr lang="en-US" sz="1600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Anual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D+1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Santander CCVM</a:t>
                      </a:r>
                      <a:endParaRPr 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Não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0,40%</a:t>
                      </a:r>
                      <a:endParaRPr lang="en-US" sz="1600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Anual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D+0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Socopa</a:t>
                      </a:r>
                      <a:endParaRPr 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0,10%</a:t>
                      </a:r>
                      <a:endParaRPr lang="en-US" sz="1600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Anual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D+0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Agora CTVM</a:t>
                      </a:r>
                      <a:endParaRPr lang="en-US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Sim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0,23%</a:t>
                      </a:r>
                      <a:endParaRPr lang="en-US" sz="1600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Anual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D+0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65088" y="131763"/>
            <a:ext cx="907891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Taxas das principais instituições financeiras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24847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Parceria entre Tesouro Nacional </a:t>
            </a:r>
            <a:r>
              <a:rPr lang="pt-BR" sz="2400" smtClean="0"/>
              <a:t>e BM&amp;FBovespa</a:t>
            </a: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Títulos públicos de dívida federal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“Empréstimo” ao Estado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Renda fixa como alternativa mais segura à renda variável (ações, quotas, </a:t>
            </a:r>
            <a:r>
              <a:rPr lang="pt-BR" sz="2400" i="1" dirty="0" smtClean="0"/>
              <a:t>commodities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65088" y="131763"/>
            <a:ext cx="80359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Tesouro Direto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8679729" cy="2886010"/>
          </a:xfr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65088" y="131763"/>
            <a:ext cx="80359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Como investir?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080323"/>
              </p:ext>
            </p:extLst>
          </p:nvPr>
        </p:nvGraphicFramePr>
        <p:xfrm>
          <a:off x="659904" y="1340768"/>
          <a:ext cx="3624064" cy="159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52"/>
                <a:gridCol w="2808312"/>
              </a:tblGrid>
              <a:tr h="1599952">
                <a:tc>
                  <a:txBody>
                    <a:bodyPr/>
                    <a:lstStyle/>
                    <a:p>
                      <a:pPr algn="ctr"/>
                      <a:r>
                        <a:rPr lang="en-US" sz="5400" smtClean="0"/>
                        <a:t>1</a:t>
                      </a:r>
                      <a:endParaRPr lang="en-US" sz="5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CPF</a:t>
                      </a:r>
                      <a:r>
                        <a:rPr lang="en-US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e conta corrente </a:t>
                      </a:r>
                    </a:p>
                    <a:p>
                      <a:r>
                        <a:rPr lang="en-US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em instituição</a:t>
                      </a:r>
                    </a:p>
                    <a:p>
                      <a:r>
                        <a:rPr lang="en-US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financeira</a:t>
                      </a:r>
                      <a:endParaRPr lang="en-US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026625"/>
              </p:ext>
            </p:extLst>
          </p:nvPr>
        </p:nvGraphicFramePr>
        <p:xfrm>
          <a:off x="659904" y="2996952"/>
          <a:ext cx="3624064" cy="159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52"/>
                <a:gridCol w="2808312"/>
              </a:tblGrid>
              <a:tr h="1599952">
                <a:tc>
                  <a:txBody>
                    <a:bodyPr/>
                    <a:lstStyle/>
                    <a:p>
                      <a:pPr algn="ctr"/>
                      <a:r>
                        <a:rPr lang="en-US" sz="5400" smtClean="0"/>
                        <a:t>3</a:t>
                      </a:r>
                      <a:endParaRPr lang="en-US" sz="5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Cadastro na instituição financeira</a:t>
                      </a:r>
                      <a:endParaRPr lang="en-US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463867"/>
              </p:ext>
            </p:extLst>
          </p:nvPr>
        </p:nvGraphicFramePr>
        <p:xfrm>
          <a:off x="659904" y="4697958"/>
          <a:ext cx="3624064" cy="159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52"/>
                <a:gridCol w="2808312"/>
              </a:tblGrid>
              <a:tr h="1599952">
                <a:tc>
                  <a:txBody>
                    <a:bodyPr/>
                    <a:lstStyle/>
                    <a:p>
                      <a:pPr algn="ctr"/>
                      <a:r>
                        <a:rPr lang="en-US" sz="5400" smtClean="0"/>
                        <a:t>5</a:t>
                      </a:r>
                      <a:endParaRPr lang="en-US" sz="5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Trocar a senha</a:t>
                      </a:r>
                      <a:endParaRPr lang="en-US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56081"/>
              </p:ext>
            </p:extLst>
          </p:nvPr>
        </p:nvGraphicFramePr>
        <p:xfrm>
          <a:off x="4620344" y="1340768"/>
          <a:ext cx="3624064" cy="159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52"/>
                <a:gridCol w="2808312"/>
              </a:tblGrid>
              <a:tr h="1599952">
                <a:tc>
                  <a:txBody>
                    <a:bodyPr/>
                    <a:lstStyle/>
                    <a:p>
                      <a:pPr algn="ctr"/>
                      <a:r>
                        <a:rPr lang="en-US" sz="5400" smtClean="0"/>
                        <a:t>2</a:t>
                      </a:r>
                      <a:endParaRPr lang="en-US" sz="5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Escolher agente </a:t>
                      </a:r>
                    </a:p>
                    <a:p>
                      <a:r>
                        <a:rPr lang="en-US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 custódia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Banco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Corretora</a:t>
                      </a:r>
                      <a:endParaRPr lang="en-US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926548"/>
              </p:ext>
            </p:extLst>
          </p:nvPr>
        </p:nvGraphicFramePr>
        <p:xfrm>
          <a:off x="4620344" y="2996952"/>
          <a:ext cx="3624064" cy="159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52"/>
                <a:gridCol w="2808312"/>
              </a:tblGrid>
              <a:tr h="1599952">
                <a:tc>
                  <a:txBody>
                    <a:bodyPr/>
                    <a:lstStyle/>
                    <a:p>
                      <a:pPr algn="ctr"/>
                      <a:r>
                        <a:rPr lang="en-US" sz="5400" smtClean="0"/>
                        <a:t>4</a:t>
                      </a:r>
                      <a:endParaRPr lang="en-US" sz="5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E-mail</a:t>
                      </a:r>
                      <a:r>
                        <a:rPr lang="en-US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com senha provisória</a:t>
                      </a:r>
                      <a:endParaRPr lang="en-US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503694"/>
              </p:ext>
            </p:extLst>
          </p:nvPr>
        </p:nvGraphicFramePr>
        <p:xfrm>
          <a:off x="4620344" y="4697958"/>
          <a:ext cx="3624064" cy="159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52"/>
                <a:gridCol w="2808312"/>
              </a:tblGrid>
              <a:tr h="1599952">
                <a:tc>
                  <a:txBody>
                    <a:bodyPr/>
                    <a:lstStyle/>
                    <a:p>
                      <a:pPr algn="ctr"/>
                      <a:r>
                        <a:rPr lang="en-US" sz="5400" smtClean="0"/>
                        <a:t>6</a:t>
                      </a:r>
                      <a:endParaRPr lang="en-US" sz="5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Compra de títulos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Programação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Limites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Horários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folder_PNG8765.png (1367×1367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62" y="1700808"/>
            <a:ext cx="1240606" cy="124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lobalbullionsuppliers.com/images/hardcode/icons/large-blue/Icon-72-blue-ba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60" y="1700808"/>
            <a:ext cx="1117848" cy="11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8" descr="form-icon.png (222×247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sign-up-icon.png (256×25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1358280" cy="13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pngall.com/wp-content/uploads/2016/03/Blue-Email-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77" y="3391272"/>
            <a:ext cx="1151723" cy="11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ncrypt.png (300×300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18" y="486916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theinnercitymission.org/v3/images/new/bu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77" y="5157192"/>
            <a:ext cx="1139978" cy="138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65088" y="131763"/>
            <a:ext cx="80359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Como investir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3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9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95288" y="1341438"/>
            <a:ext cx="8497887" cy="352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25000"/>
              </a:lnSpc>
              <a:spcBef>
                <a:spcPct val="0"/>
              </a:spcBef>
            </a:pPr>
            <a:r>
              <a:rPr lang="pt-BR" altLang="pt-BR" sz="1800" b="1">
                <a:latin typeface="Calibri" pitchFamily="34" charset="0"/>
              </a:rPr>
              <a:t>Tesouro Direto – STN. </a:t>
            </a:r>
            <a:r>
              <a:rPr lang="pt-BR" altLang="pt-BR" sz="1800">
                <a:latin typeface="Calibri" pitchFamily="34" charset="0"/>
              </a:rPr>
              <a:t>Disponível em: </a:t>
            </a:r>
            <a:r>
              <a:rPr lang="pt-BR" altLang="pt-BR" sz="1800" smtClean="0">
                <a:latin typeface="Calibri" pitchFamily="34" charset="0"/>
                <a:hlinkClick r:id="rId2"/>
              </a:rPr>
              <a:t>http</a:t>
            </a:r>
            <a:r>
              <a:rPr lang="pt-BR" altLang="pt-BR" sz="1800">
                <a:latin typeface="Calibri" pitchFamily="34" charset="0"/>
                <a:hlinkClick r:id="rId2"/>
              </a:rPr>
              <a:t>://</a:t>
            </a:r>
            <a:r>
              <a:rPr lang="pt-BR" altLang="pt-BR" sz="1800" smtClean="0">
                <a:latin typeface="Calibri" pitchFamily="34" charset="0"/>
                <a:hlinkClick r:id="rId2"/>
              </a:rPr>
              <a:t>www.tesouro.fazenda.gov.br/tesouro-direto</a:t>
            </a:r>
            <a:r>
              <a:rPr lang="pt-BR" altLang="pt-BR" sz="1800" smtClean="0">
                <a:latin typeface="Calibri" pitchFamily="34" charset="0"/>
              </a:rPr>
              <a:t>. Acesso em: 10 mar. 2016</a:t>
            </a:r>
          </a:p>
          <a:p>
            <a:pPr marL="342900" indent="-342900">
              <a:lnSpc>
                <a:spcPct val="125000"/>
              </a:lnSpc>
              <a:spcBef>
                <a:spcPct val="0"/>
              </a:spcBef>
            </a:pPr>
            <a:r>
              <a:rPr lang="pt-BR" altLang="pt-BR" sz="1800" b="1">
                <a:latin typeface="Calibri" pitchFamily="34" charset="0"/>
              </a:rPr>
              <a:t>Tesouro Direto – Itaú Corretora. </a:t>
            </a:r>
            <a:r>
              <a:rPr lang="pt-BR" altLang="pt-BR" sz="1800">
                <a:latin typeface="Calibri" pitchFamily="34" charset="0"/>
              </a:rPr>
              <a:t>Disponível em: </a:t>
            </a:r>
            <a:r>
              <a:rPr lang="pt-BR" altLang="pt-BR" sz="1800" smtClean="0">
                <a:latin typeface="Calibri" pitchFamily="34" charset="0"/>
                <a:hlinkClick r:id="rId3"/>
              </a:rPr>
              <a:t>https</a:t>
            </a:r>
            <a:r>
              <a:rPr lang="pt-BR" altLang="pt-BR" sz="1800">
                <a:latin typeface="Calibri" pitchFamily="34" charset="0"/>
                <a:hlinkClick r:id="rId3"/>
              </a:rPr>
              <a:t>://</a:t>
            </a:r>
            <a:r>
              <a:rPr lang="pt-BR" altLang="pt-BR" sz="1800" smtClean="0">
                <a:latin typeface="Calibri" pitchFamily="34" charset="0"/>
                <a:hlinkClick r:id="rId3"/>
              </a:rPr>
              <a:t>www.itaucorretora.com.br/nossosservicos/tesouro-direto.aspx</a:t>
            </a:r>
            <a:r>
              <a:rPr lang="pt-BR" altLang="pt-BR" sz="1800" smtClean="0">
                <a:latin typeface="Calibri" pitchFamily="34" charset="0"/>
              </a:rPr>
              <a:t>. Acesso em: 12 mar. 2016</a:t>
            </a:r>
          </a:p>
          <a:p>
            <a:pPr marL="342900" indent="-342900">
              <a:lnSpc>
                <a:spcPct val="125000"/>
              </a:lnSpc>
              <a:spcBef>
                <a:spcPct val="0"/>
              </a:spcBef>
            </a:pPr>
            <a:r>
              <a:rPr lang="pt-BR" altLang="pt-BR" sz="1800" b="1">
                <a:latin typeface="Calibri" pitchFamily="34" charset="0"/>
              </a:rPr>
              <a:t>Tesouro Direto – rentabilidade com segurança. </a:t>
            </a:r>
            <a:r>
              <a:rPr lang="pt-BR" altLang="pt-BR" sz="1800">
                <a:latin typeface="Calibri" pitchFamily="34" charset="0"/>
              </a:rPr>
              <a:t>Disponível em: </a:t>
            </a:r>
            <a:r>
              <a:rPr lang="pt-BR" altLang="pt-BR" sz="1800" smtClean="0">
                <a:latin typeface="Calibri" pitchFamily="34" charset="0"/>
                <a:hlinkClick r:id="rId4"/>
              </a:rPr>
              <a:t>http</a:t>
            </a:r>
            <a:r>
              <a:rPr lang="pt-BR" altLang="pt-BR" sz="1800">
                <a:latin typeface="Calibri" pitchFamily="34" charset="0"/>
                <a:hlinkClick r:id="rId4"/>
              </a:rPr>
              <a:t>://www.euqueroinvestir.com/titulos-tesouro-direto-seguranca-rentabilidade</a:t>
            </a:r>
            <a:r>
              <a:rPr lang="pt-BR" altLang="pt-BR" sz="1800" smtClean="0">
                <a:latin typeface="Calibri" pitchFamily="34" charset="0"/>
                <a:hlinkClick r:id="rId4"/>
              </a:rPr>
              <a:t>/</a:t>
            </a:r>
            <a:r>
              <a:rPr lang="pt-BR" altLang="pt-BR" sz="1800" smtClean="0">
                <a:latin typeface="Calibri" pitchFamily="34" charset="0"/>
              </a:rPr>
              <a:t>. Acesso em: 12 mar. 2016</a:t>
            </a:r>
          </a:p>
          <a:p>
            <a:pPr marL="342900" indent="-342900">
              <a:lnSpc>
                <a:spcPct val="125000"/>
              </a:lnSpc>
              <a:spcBef>
                <a:spcPct val="0"/>
              </a:spcBef>
            </a:pPr>
            <a:r>
              <a:rPr lang="pt-BR" altLang="pt-BR" sz="1800" b="1">
                <a:latin typeface="Calibri" pitchFamily="34" charset="0"/>
              </a:rPr>
              <a:t>Dúvidas sobre o Tesouro Direto.</a:t>
            </a:r>
            <a:r>
              <a:rPr lang="pt-BR" altLang="pt-BR" sz="1800">
                <a:latin typeface="Calibri" pitchFamily="34" charset="0"/>
              </a:rPr>
              <a:t> Disponível em: </a:t>
            </a:r>
            <a:r>
              <a:rPr lang="pt-BR" altLang="pt-BR" sz="1800" smtClean="0">
                <a:latin typeface="Calibri" pitchFamily="34" charset="0"/>
                <a:hlinkClick r:id="rId5"/>
              </a:rPr>
              <a:t>http</a:t>
            </a:r>
            <a:r>
              <a:rPr lang="pt-BR" altLang="pt-BR" sz="1800">
                <a:latin typeface="Calibri" pitchFamily="34" charset="0"/>
                <a:hlinkClick r:id="rId5"/>
              </a:rPr>
              <a:t>://</a:t>
            </a:r>
            <a:r>
              <a:rPr lang="pt-BR" altLang="pt-BR" sz="1800" smtClean="0">
                <a:latin typeface="Calibri" pitchFamily="34" charset="0"/>
                <a:hlinkClick r:id="rId5"/>
              </a:rPr>
              <a:t>www.solidez.com.br/duvidas_tesouro_direto.html</a:t>
            </a:r>
            <a:r>
              <a:rPr lang="pt-BR" altLang="pt-BR" sz="1800" smtClean="0">
                <a:latin typeface="Calibri" pitchFamily="34" charset="0"/>
              </a:rPr>
              <a:t>. Acesso em: 16 mar. 2016</a:t>
            </a:r>
            <a:endParaRPr lang="pt-BR" altLang="pt-BR" sz="1800">
              <a:latin typeface="Calibri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65088" y="131763"/>
            <a:ext cx="80359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Bibliografia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253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1BB7F5A-7AA6-497F-9131-F3043F6C97DF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254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X – Nome dos alunos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7072" y="2204864"/>
            <a:ext cx="8229600" cy="398953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t-BR" sz="2400" dirty="0" smtClean="0"/>
              <a:t>Ativos </a:t>
            </a:r>
            <a:r>
              <a:rPr lang="pt-BR" sz="2400" dirty="0"/>
              <a:t>de renda fixa que </a:t>
            </a:r>
            <a:r>
              <a:rPr lang="pt-BR" sz="2400" dirty="0" smtClean="0"/>
              <a:t>captam </a:t>
            </a:r>
            <a:r>
              <a:rPr lang="pt-BR" sz="2400" dirty="0"/>
              <a:t>recursos para o financiamento da dívida </a:t>
            </a:r>
            <a:r>
              <a:rPr lang="pt-BR" sz="2400" dirty="0" smtClean="0"/>
              <a:t>pública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 smtClean="0"/>
              <a:t>Negociação escritural </a:t>
            </a:r>
            <a:r>
              <a:rPr lang="pt-BR" sz="2400" dirty="0"/>
              <a:t>(sem documento físico</a:t>
            </a:r>
            <a:r>
              <a:rPr lang="pt-BR" sz="2400" dirty="0" smtClean="0"/>
              <a:t>)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Investimento de menor risco da </a:t>
            </a:r>
            <a:r>
              <a:rPr lang="pt-BR" sz="2400" dirty="0" smtClean="0"/>
              <a:t>economia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65088" y="131763"/>
            <a:ext cx="80359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Títulos públicos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 smtClean="0"/>
          </a:p>
          <a:p>
            <a:r>
              <a:rPr lang="pt-BR" sz="2400" dirty="0" smtClean="0"/>
              <a:t>Títulos pré-fixados : rendimento no vencimento do título (principal + </a:t>
            </a:r>
            <a:r>
              <a:rPr lang="pt-BR" sz="2400" smtClean="0"/>
              <a:t>juros)</a:t>
            </a:r>
          </a:p>
          <a:p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 smtClean="0"/>
              <a:t>Títulos </a:t>
            </a:r>
            <a:r>
              <a:rPr lang="pt-BR" sz="2400" smtClean="0"/>
              <a:t>pré-fixados com </a:t>
            </a:r>
            <a:r>
              <a:rPr lang="pt-BR" sz="2400" dirty="0" smtClean="0"/>
              <a:t>juros semestrais: a cada seis meses , há o recebimento de cupons no valor dos juros recebíveis (equivalente a 10% </a:t>
            </a:r>
            <a:r>
              <a:rPr lang="pt-BR" sz="2400" dirty="0" err="1" smtClean="0"/>
              <a:t>a.a</a:t>
            </a:r>
            <a:r>
              <a:rPr lang="pt-BR" sz="2400" dirty="0" smtClean="0"/>
              <a:t>  do valor investimento na data de vencimento)</a:t>
            </a:r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65088" y="131763"/>
            <a:ext cx="80359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Títulos públicos pré fixados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Tesouro Selic : taxa de juros vinculada </a:t>
            </a:r>
            <a:r>
              <a:rPr lang="pt-BR" sz="2400" smtClean="0"/>
              <a:t>ao Selic</a:t>
            </a:r>
            <a:endParaRPr lang="pt-BR" sz="2400" dirty="0" smtClean="0"/>
          </a:p>
          <a:p>
            <a:pPr marL="0" indent="0">
              <a:buNone/>
            </a:pPr>
            <a:endParaRPr lang="pt-BR" dirty="0"/>
          </a:p>
          <a:p>
            <a:endParaRPr lang="pt-BR" smtClean="0"/>
          </a:p>
          <a:p>
            <a:endParaRPr lang="pt-BR" sz="2400" smtClean="0"/>
          </a:p>
          <a:p>
            <a:r>
              <a:rPr lang="pt-BR" sz="2400" smtClean="0"/>
              <a:t>Tesouro </a:t>
            </a:r>
            <a:r>
              <a:rPr lang="pt-BR" sz="2400" dirty="0" smtClean="0"/>
              <a:t>IPCA :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sz="2400" dirty="0" smtClean="0"/>
              <a:t>Tesouro IPCA + Juros semestrais :</a:t>
            </a:r>
            <a:endParaRPr lang="pt-BR" sz="2400" dirty="0"/>
          </a:p>
        </p:txBody>
      </p:sp>
      <p:sp>
        <p:nvSpPr>
          <p:cNvPr id="4" name="Chave esquerda 3"/>
          <p:cNvSpPr/>
          <p:nvPr/>
        </p:nvSpPr>
        <p:spPr>
          <a:xfrm>
            <a:off x="3203848" y="2708920"/>
            <a:ext cx="216024" cy="14401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563888" y="2876743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mtClean="0"/>
              <a:t>Juros pré-fixados</a:t>
            </a:r>
          </a:p>
          <a:p>
            <a:r>
              <a:rPr lang="pt-BR"/>
              <a:t> </a:t>
            </a:r>
            <a:r>
              <a:rPr lang="pt-BR" smtClean="0"/>
              <a:t>                    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mtClean="0"/>
              <a:t>Juros </a:t>
            </a:r>
            <a:r>
              <a:rPr lang="pt-BR" dirty="0" smtClean="0"/>
              <a:t>que variam de acordo com a taxa de inflação</a:t>
            </a:r>
            <a:endParaRPr lang="pt-BR" dirty="0"/>
          </a:p>
        </p:txBody>
      </p:sp>
      <p:sp>
        <p:nvSpPr>
          <p:cNvPr id="6" name="Chave esquerda 5"/>
          <p:cNvSpPr/>
          <p:nvPr/>
        </p:nvSpPr>
        <p:spPr>
          <a:xfrm>
            <a:off x="5580112" y="4509120"/>
            <a:ext cx="144016" cy="129614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940152" y="472514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mtClean="0"/>
              <a:t>Tesouro IPCA +</a:t>
            </a:r>
          </a:p>
          <a:p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Cupons de Juros semestrais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65088" y="131763"/>
            <a:ext cx="80359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Títulos públicos pós fixados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6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ovoho.com/wp-content/uploads/2015/09/investo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1" y="3788767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2/9/Q/8/j/f/government-building-icon-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58" y="3876079"/>
            <a:ext cx="1338263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s://cdn3.iconfinder.com/data/icons/real-estate-3/256/Real_Estate_Deal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14" y="1541156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pd4pic.com/images/association-community-group-meeting-peop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4694112"/>
            <a:ext cx="14668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21"/>
          <p:cNvSpPr txBox="1">
            <a:spLocks noChangeArrowheads="1"/>
          </p:cNvSpPr>
          <p:nvPr/>
        </p:nvSpPr>
        <p:spPr bwMode="auto">
          <a:xfrm>
            <a:off x="6774954" y="5157192"/>
            <a:ext cx="19672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pt-BR" smtClean="0"/>
              <a:t>Tesouro Nacional</a:t>
            </a:r>
            <a:endParaRPr lang="en-US" altLang="pt-BR"/>
          </a:p>
        </p:txBody>
      </p:sp>
      <p:sp>
        <p:nvSpPr>
          <p:cNvPr id="11" name="CaixaDeTexto 22"/>
          <p:cNvSpPr txBox="1">
            <a:spLocks noChangeArrowheads="1"/>
          </p:cNvSpPr>
          <p:nvPr/>
        </p:nvSpPr>
        <p:spPr bwMode="auto">
          <a:xfrm>
            <a:off x="3776663" y="5980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pt-BR"/>
              <a:t>Sociedade</a:t>
            </a:r>
          </a:p>
        </p:txBody>
      </p:sp>
      <p:sp>
        <p:nvSpPr>
          <p:cNvPr id="29" name="CaixaDeTexto 2"/>
          <p:cNvSpPr txBox="1">
            <a:spLocks noChangeArrowheads="1"/>
          </p:cNvSpPr>
          <p:nvPr/>
        </p:nvSpPr>
        <p:spPr bwMode="auto">
          <a:xfrm>
            <a:off x="795437" y="5073875"/>
            <a:ext cx="1184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pt-BR"/>
              <a:t>Investidor</a:t>
            </a:r>
          </a:p>
        </p:txBody>
      </p:sp>
      <p:sp>
        <p:nvSpPr>
          <p:cNvPr id="30" name="CaixaDeTexto 17"/>
          <p:cNvSpPr txBox="1">
            <a:spLocks noChangeArrowheads="1"/>
          </p:cNvSpPr>
          <p:nvPr/>
        </p:nvSpPr>
        <p:spPr bwMode="auto">
          <a:xfrm>
            <a:off x="2391726" y="2965078"/>
            <a:ext cx="1031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pt-BR"/>
              <a:t>Corretor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65088" y="131763"/>
            <a:ext cx="80359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Esquema representativo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3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  <p:pic>
        <p:nvPicPr>
          <p:cNvPr id="1026" name="Picture 2" descr="https://yt3.ggpht.com/-CNlHFA44Reo/AAAAAAAAAAI/AAAAAAAAAAA/0Yeia9VDdW4/s900-c-k-no/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1769616" cy="17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ixaDeTexto 17"/>
          <p:cNvSpPr txBox="1">
            <a:spLocks noChangeArrowheads="1"/>
          </p:cNvSpPr>
          <p:nvPr/>
        </p:nvSpPr>
        <p:spPr bwMode="auto">
          <a:xfrm>
            <a:off x="5508104" y="2852936"/>
            <a:ext cx="1723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pt-BR" smtClean="0"/>
              <a:t>BM&amp;FBovespa</a:t>
            </a:r>
            <a:endParaRPr lang="en-US" altLang="pt-BR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1835696" y="3429003"/>
            <a:ext cx="648072" cy="72007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4211960" y="2564904"/>
            <a:ext cx="829469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6392912" y="3333378"/>
            <a:ext cx="696546" cy="54270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H="1">
            <a:off x="5940152" y="5157192"/>
            <a:ext cx="834802" cy="5760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flipH="1" flipV="1">
            <a:off x="2240914" y="5157192"/>
            <a:ext cx="962935" cy="5760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flipH="1" flipV="1">
            <a:off x="6084168" y="3429003"/>
            <a:ext cx="690786" cy="576061"/>
          </a:xfrm>
          <a:prstGeom prst="straightConnector1">
            <a:avLst/>
          </a:prstGeom>
          <a:ln w="28575">
            <a:solidFill>
              <a:srgbClr val="198B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flipH="1">
            <a:off x="4211960" y="2874656"/>
            <a:ext cx="829469" cy="0"/>
          </a:xfrm>
          <a:prstGeom prst="straightConnector1">
            <a:avLst/>
          </a:prstGeom>
          <a:ln w="28575">
            <a:solidFill>
              <a:srgbClr val="198B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 flipH="1">
            <a:off x="2051720" y="3609158"/>
            <a:ext cx="648072" cy="755946"/>
          </a:xfrm>
          <a:prstGeom prst="straightConnector1">
            <a:avLst/>
          </a:prstGeom>
          <a:ln w="28575">
            <a:solidFill>
              <a:srgbClr val="198B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8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5" y="1772816"/>
            <a:ext cx="8768880" cy="360039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5" y="1772815"/>
            <a:ext cx="8768880" cy="360039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65088" y="131763"/>
            <a:ext cx="80359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Exemplo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5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65088" y="131763"/>
            <a:ext cx="80359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Cotação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7544" y="1268760"/>
            <a:ext cx="8254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Valor presente do fluxo do título descontado pela taxa de juros ou pelo ágio/deságio</a:t>
            </a:r>
            <a:endParaRPr lang="en-US" sz="240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2295810" y="4996770"/>
            <a:ext cx="0" cy="504056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2295810" y="4996770"/>
            <a:ext cx="453650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6832314" y="4058623"/>
            <a:ext cx="0" cy="938147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915616" y="400506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100,00</a:t>
            </a:r>
            <a:endParaRPr lang="en-US"/>
          </a:p>
        </p:txBody>
      </p:sp>
      <p:sp>
        <p:nvSpPr>
          <p:cNvPr id="26" name="CaixaDeTexto 25"/>
          <p:cNvSpPr txBox="1"/>
          <p:nvPr/>
        </p:nvSpPr>
        <p:spPr>
          <a:xfrm>
            <a:off x="3635896" y="3501008"/>
            <a:ext cx="1386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Taxa = 19 % aa</a:t>
            </a:r>
            <a:endParaRPr lang="en-US" sz="1600"/>
          </a:p>
        </p:txBody>
      </p:sp>
      <p:sp>
        <p:nvSpPr>
          <p:cNvPr id="40" name="CaixaDeTexto 39"/>
          <p:cNvSpPr txBox="1"/>
          <p:nvPr/>
        </p:nvSpPr>
        <p:spPr>
          <a:xfrm>
            <a:off x="2437336" y="506413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x0</a:t>
            </a:r>
            <a:endParaRPr lang="en-US"/>
          </a:p>
        </p:txBody>
      </p:sp>
      <p:sp>
        <p:nvSpPr>
          <p:cNvPr id="41" name="CaixaDeTexto 40"/>
          <p:cNvSpPr txBox="1"/>
          <p:nvPr/>
        </p:nvSpPr>
        <p:spPr>
          <a:xfrm>
            <a:off x="6516216" y="503186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x1</a:t>
            </a:r>
            <a:endParaRPr lang="en-US"/>
          </a:p>
        </p:txBody>
      </p:sp>
      <p:sp>
        <p:nvSpPr>
          <p:cNvPr id="3082" name="Chave direita 3081"/>
          <p:cNvSpPr/>
          <p:nvPr/>
        </p:nvSpPr>
        <p:spPr>
          <a:xfrm rot="5400000">
            <a:off x="4362481" y="3479448"/>
            <a:ext cx="403157" cy="4536505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ixaDeTexto 44"/>
          <p:cNvSpPr txBox="1"/>
          <p:nvPr/>
        </p:nvSpPr>
        <p:spPr>
          <a:xfrm>
            <a:off x="3871016" y="6011446"/>
            <a:ext cx="1325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440 dias úteis</a:t>
            </a:r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3042334" y="2480405"/>
                <a:ext cx="3059332" cy="804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400" smtClean="0"/>
                  <a:t>Cotação: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</a:rPr>
                          <m:t>100</m:t>
                        </m:r>
                      </m:num>
                      <m:den>
                        <m:sSup>
                          <m:sSup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𝑡𝑎𝑥𝑎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/>
                                  </a:rPr>
                                  <m:t>𝐷𝑈</m:t>
                                </m:r>
                              </m:num>
                              <m:den>
                                <m:r>
                                  <a:rPr lang="pt-BR" sz="2400" i="1">
                                    <a:latin typeface="Cambria Math"/>
                                  </a:rPr>
                                  <m:t>252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pt-BR" sz="2400"/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334" y="2480405"/>
                <a:ext cx="3059332" cy="804579"/>
              </a:xfrm>
              <a:prstGeom prst="rect">
                <a:avLst/>
              </a:prstGeom>
              <a:blipFill rotWithShape="1">
                <a:blip r:embed="rId3"/>
                <a:stretch>
                  <a:fillRect l="-2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4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765175"/>
            <a:ext cx="9144000" cy="71438"/>
          </a:xfrm>
          <a:prstGeom prst="rect">
            <a:avLst/>
          </a:prstGeom>
          <a:solidFill>
            <a:srgbClr val="D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65088" y="131763"/>
            <a:ext cx="80359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Cotação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5875" y="6496050"/>
            <a:ext cx="9159875" cy="360363"/>
          </a:xfrm>
          <a:prstGeom prst="rect">
            <a:avLst/>
          </a:prstGeom>
          <a:solidFill>
            <a:srgbClr val="92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505825" y="6540500"/>
            <a:ext cx="215900" cy="215900"/>
          </a:xfrm>
          <a:prstGeom prst="rect">
            <a:avLst/>
          </a:prstGeom>
          <a:noFill/>
          <a:ln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337550" y="6405563"/>
            <a:ext cx="287338" cy="252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3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Espaço Reservado para Número de Slide 23"/>
          <p:cNvSpPr txBox="1">
            <a:spLocks/>
          </p:cNvSpPr>
          <p:nvPr/>
        </p:nvSpPr>
        <p:spPr bwMode="auto">
          <a:xfrm>
            <a:off x="6553200" y="6350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3348BF-2660-4285-846E-54A1FF173C20}" type="slidenum">
              <a:rPr lang="pt-BR" altLang="pt-BR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pt-BR" altLang="pt-BR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CaixaDeTexto 19"/>
          <p:cNvSpPr txBox="1">
            <a:spLocks noChangeArrowheads="1"/>
          </p:cNvSpPr>
          <p:nvPr/>
        </p:nvSpPr>
        <p:spPr bwMode="auto">
          <a:xfrm>
            <a:off x="82550" y="6488113"/>
            <a:ext cx="827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Grupo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2 </a:t>
            </a:r>
            <a:r>
              <a:rPr lang="pt-BR" altLang="pt-BR" sz="1800">
                <a:solidFill>
                  <a:schemeClr val="bg1"/>
                </a:solidFill>
                <a:latin typeface="Eras Light ITC" pitchFamily="34" charset="0"/>
              </a:rPr>
              <a:t>– </a:t>
            </a:r>
            <a:r>
              <a:rPr lang="pt-BR" altLang="pt-BR" sz="1800" smtClean="0">
                <a:solidFill>
                  <a:schemeClr val="bg1"/>
                </a:solidFill>
                <a:latin typeface="Eras Light ITC" pitchFamily="34" charset="0"/>
              </a:rPr>
              <a:t>Anna, Elisangela, Ingrid, Paolla, Wesley</a:t>
            </a:r>
            <a:endParaRPr lang="pt-BR" altLang="pt-BR" sz="1200">
              <a:solidFill>
                <a:srgbClr val="005654"/>
              </a:solidFill>
              <a:latin typeface="Eras Light IT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7544" y="1268760"/>
            <a:ext cx="8254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Valor presente do fluxo do título descontado pela taxa de juros ou pelo ágio/deságio</a:t>
            </a:r>
            <a:endParaRPr lang="en-US" sz="240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2295810" y="4996770"/>
            <a:ext cx="0" cy="504056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2295810" y="4996770"/>
            <a:ext cx="4536504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6832314" y="4058623"/>
            <a:ext cx="0" cy="938147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331640" y="524879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73,8061</a:t>
            </a:r>
            <a:endParaRPr lang="en-US"/>
          </a:p>
        </p:txBody>
      </p:sp>
      <p:sp>
        <p:nvSpPr>
          <p:cNvPr id="25" name="CaixaDeTexto 24"/>
          <p:cNvSpPr txBox="1"/>
          <p:nvPr/>
        </p:nvSpPr>
        <p:spPr>
          <a:xfrm>
            <a:off x="6915616" y="400506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100,00</a:t>
            </a:r>
            <a:endParaRPr lang="en-US"/>
          </a:p>
        </p:txBody>
      </p:sp>
      <p:sp>
        <p:nvSpPr>
          <p:cNvPr id="26" name="CaixaDeTexto 25"/>
          <p:cNvSpPr txBox="1"/>
          <p:nvPr/>
        </p:nvSpPr>
        <p:spPr>
          <a:xfrm>
            <a:off x="3635896" y="3501008"/>
            <a:ext cx="1386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Taxa = 19 % aa</a:t>
            </a:r>
            <a:endParaRPr lang="en-US" sz="1600"/>
          </a:p>
        </p:txBody>
      </p:sp>
      <p:cxnSp>
        <p:nvCxnSpPr>
          <p:cNvPr id="24" name="Conector em curva 23"/>
          <p:cNvCxnSpPr/>
          <p:nvPr/>
        </p:nvCxnSpPr>
        <p:spPr>
          <a:xfrm rot="10800000" flipV="1">
            <a:off x="2411762" y="4058622"/>
            <a:ext cx="4141439" cy="729735"/>
          </a:xfrm>
          <a:prstGeom prst="curvedConnector3">
            <a:avLst>
              <a:gd name="adj1" fmla="val 49619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2437336" y="506413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x0</a:t>
            </a:r>
            <a:endParaRPr lang="en-US"/>
          </a:p>
        </p:txBody>
      </p:sp>
      <p:sp>
        <p:nvSpPr>
          <p:cNvPr id="41" name="CaixaDeTexto 40"/>
          <p:cNvSpPr txBox="1"/>
          <p:nvPr/>
        </p:nvSpPr>
        <p:spPr>
          <a:xfrm>
            <a:off x="6516216" y="503186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x1</a:t>
            </a:r>
            <a:endParaRPr lang="en-US"/>
          </a:p>
        </p:txBody>
      </p:sp>
      <p:sp>
        <p:nvSpPr>
          <p:cNvPr id="3082" name="Chave direita 3081"/>
          <p:cNvSpPr/>
          <p:nvPr/>
        </p:nvSpPr>
        <p:spPr>
          <a:xfrm rot="5400000">
            <a:off x="4362481" y="3479448"/>
            <a:ext cx="403157" cy="4536505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ixaDeTexto 44"/>
          <p:cNvSpPr txBox="1"/>
          <p:nvPr/>
        </p:nvSpPr>
        <p:spPr>
          <a:xfrm>
            <a:off x="3871016" y="6011446"/>
            <a:ext cx="1325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440 dias úteis</a:t>
            </a:r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3042334" y="2480405"/>
                <a:ext cx="3059332" cy="804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400" smtClean="0"/>
                  <a:t>Cotação: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</a:rPr>
                          <m:t>100</m:t>
                        </m:r>
                      </m:num>
                      <m:den>
                        <m:sSup>
                          <m:sSup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𝑡𝑎𝑥𝑎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/>
                                  </a:rPr>
                                  <m:t>𝐷𝑈</m:t>
                                </m:r>
                              </m:num>
                              <m:den>
                                <m:r>
                                  <a:rPr lang="pt-BR" sz="2400" i="1">
                                    <a:latin typeface="Cambria Math"/>
                                  </a:rPr>
                                  <m:t>252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pt-BR" sz="240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334" y="2480405"/>
                <a:ext cx="3059332" cy="804579"/>
              </a:xfrm>
              <a:prstGeom prst="rect">
                <a:avLst/>
              </a:prstGeom>
              <a:blipFill rotWithShape="1">
                <a:blip r:embed="rId3"/>
                <a:stretch>
                  <a:fillRect l="-2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2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4730</TotalTime>
  <Words>1593</Words>
  <Application>Microsoft Office PowerPoint</Application>
  <PresentationFormat>Apresentação na tela (4:3)</PresentationFormat>
  <Paragraphs>322</Paragraphs>
  <Slides>22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Anna</dc:creator>
  <cp:lastModifiedBy>Windows User</cp:lastModifiedBy>
  <cp:revision>85</cp:revision>
  <dcterms:created xsi:type="dcterms:W3CDTF">2015-11-18T23:37:09Z</dcterms:created>
  <dcterms:modified xsi:type="dcterms:W3CDTF">2016-03-21T15:02:54Z</dcterms:modified>
</cp:coreProperties>
</file>