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21"/>
  </p:notesMasterIdLst>
  <p:sldIdLst>
    <p:sldId id="315" r:id="rId2"/>
    <p:sldId id="311" r:id="rId3"/>
    <p:sldId id="330" r:id="rId4"/>
    <p:sldId id="332" r:id="rId5"/>
    <p:sldId id="341" r:id="rId6"/>
    <p:sldId id="334" r:id="rId7"/>
    <p:sldId id="337" r:id="rId8"/>
    <p:sldId id="336" r:id="rId9"/>
    <p:sldId id="335" r:id="rId10"/>
    <p:sldId id="342" r:id="rId11"/>
    <p:sldId id="310" r:id="rId12"/>
    <p:sldId id="312" r:id="rId13"/>
    <p:sldId id="313" r:id="rId14"/>
    <p:sldId id="290" r:id="rId15"/>
    <p:sldId id="328" r:id="rId16"/>
    <p:sldId id="329" r:id="rId17"/>
    <p:sldId id="338" r:id="rId18"/>
    <p:sldId id="339" r:id="rId19"/>
    <p:sldId id="340" r:id="rId2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13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69938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3C6507A-09E1-46FF-A2E8-8BAEA89C713F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4AB2D7-C64C-4CAF-B103-547869A9B341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98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5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smtClean="0"/>
              <a:t>Aula </a:t>
            </a:r>
            <a:r>
              <a:rPr lang="en-US" sz="3600" smtClean="0"/>
              <a:t>6: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Modelos</a:t>
            </a:r>
            <a:r>
              <a:rPr lang="en-US" sz="3600" dirty="0" smtClean="0"/>
              <a:t> de </a:t>
            </a:r>
            <a:r>
              <a:rPr lang="en-US" sz="3600" dirty="0" err="1" smtClean="0"/>
              <a:t>Democracia</a:t>
            </a:r>
            <a:endParaRPr lang="en-US" sz="3600" dirty="0"/>
          </a:p>
        </p:txBody>
      </p:sp>
      <p:pic>
        <p:nvPicPr>
          <p:cNvPr id="4" name="Picture 3" descr="cabecalho i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75373"/>
            <a:ext cx="7344816" cy="110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195736" y="3925579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" sz="1800" dirty="0"/>
              <a:t>Leandro Piquet Carneiro</a:t>
            </a:r>
          </a:p>
          <a:p>
            <a:pPr lvl="0" algn="ctr"/>
            <a:r>
              <a:rPr lang="en" dirty="0"/>
              <a:t>Instituto de Rela</a:t>
            </a:r>
            <a:r>
              <a:rPr lang="pt-BR" dirty="0" err="1"/>
              <a:t>ções</a:t>
            </a:r>
            <a:r>
              <a:rPr lang="pt-BR" dirty="0"/>
              <a:t> Internacionais</a:t>
            </a:r>
            <a:endParaRPr lang="en" dirty="0"/>
          </a:p>
          <a:p>
            <a:pPr algn="ctr"/>
            <a:r>
              <a:rPr lang="en" dirty="0"/>
              <a:t>Universidade de São Paulo</a:t>
            </a:r>
          </a:p>
        </p:txBody>
      </p:sp>
    </p:spTree>
    <p:extLst>
      <p:ext uri="{BB962C8B-B14F-4D97-AF65-F5344CB8AC3E}">
        <p14:creationId xmlns:p14="http://schemas.microsoft.com/office/powerpoint/2010/main" val="304458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4"/>
          <p:cNvGrpSpPr>
            <a:grpSpLocks noChangeAspect="1"/>
          </p:cNvGrpSpPr>
          <p:nvPr/>
        </p:nvGrpSpPr>
        <p:grpSpPr bwMode="auto">
          <a:xfrm>
            <a:off x="467544" y="137443"/>
            <a:ext cx="6551612" cy="4954587"/>
            <a:chOff x="431" y="41"/>
            <a:chExt cx="4127" cy="3121"/>
          </a:xfrm>
        </p:grpSpPr>
        <p:sp>
          <p:nvSpPr>
            <p:cNvPr id="12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1" y="41"/>
              <a:ext cx="4127" cy="3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431" y="41"/>
              <a:ext cx="4155" cy="3127"/>
              <a:chOff x="431" y="41"/>
              <a:chExt cx="4155" cy="3127"/>
            </a:xfrm>
          </p:grpSpPr>
          <p:sp>
            <p:nvSpPr>
              <p:cNvPr id="42" name="Rectangle 5"/>
              <p:cNvSpPr>
                <a:spLocks noChangeArrowheads="1"/>
              </p:cNvSpPr>
              <p:nvPr/>
            </p:nvSpPr>
            <p:spPr bwMode="auto">
              <a:xfrm>
                <a:off x="431" y="550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3" name="Rectangle 6"/>
              <p:cNvSpPr>
                <a:spLocks noChangeArrowheads="1"/>
              </p:cNvSpPr>
              <p:nvPr/>
            </p:nvSpPr>
            <p:spPr bwMode="auto">
              <a:xfrm>
                <a:off x="431" y="897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4" name="Rectangle 7"/>
              <p:cNvSpPr>
                <a:spLocks noChangeArrowheads="1"/>
              </p:cNvSpPr>
              <p:nvPr/>
            </p:nvSpPr>
            <p:spPr bwMode="auto">
              <a:xfrm>
                <a:off x="431" y="1244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5" name="Rectangle 8"/>
              <p:cNvSpPr>
                <a:spLocks noChangeArrowheads="1"/>
              </p:cNvSpPr>
              <p:nvPr/>
            </p:nvSpPr>
            <p:spPr bwMode="auto">
              <a:xfrm>
                <a:off x="431" y="1590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6" name="Rectangle 9"/>
              <p:cNvSpPr>
                <a:spLocks noChangeArrowheads="1"/>
              </p:cNvSpPr>
              <p:nvPr/>
            </p:nvSpPr>
            <p:spPr bwMode="auto">
              <a:xfrm>
                <a:off x="431" y="1937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7" name="Rectangle 10"/>
              <p:cNvSpPr>
                <a:spLocks noChangeArrowheads="1"/>
              </p:cNvSpPr>
              <p:nvPr/>
            </p:nvSpPr>
            <p:spPr bwMode="auto">
              <a:xfrm>
                <a:off x="431" y="2284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8" name="Rectangle 11"/>
              <p:cNvSpPr>
                <a:spLocks noChangeArrowheads="1"/>
              </p:cNvSpPr>
              <p:nvPr/>
            </p:nvSpPr>
            <p:spPr bwMode="auto">
              <a:xfrm>
                <a:off x="431" y="2631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9" name="Rectangle 12"/>
              <p:cNvSpPr>
                <a:spLocks noChangeArrowheads="1"/>
              </p:cNvSpPr>
              <p:nvPr/>
            </p:nvSpPr>
            <p:spPr bwMode="auto">
              <a:xfrm>
                <a:off x="431" y="2977"/>
                <a:ext cx="4127" cy="185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50" name="Rectangle 13"/>
              <p:cNvSpPr>
                <a:spLocks noChangeArrowheads="1"/>
              </p:cNvSpPr>
              <p:nvPr/>
            </p:nvSpPr>
            <p:spPr bwMode="auto">
              <a:xfrm>
                <a:off x="453" y="254"/>
                <a:ext cx="40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Partido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Rectangle 14"/>
              <p:cNvSpPr>
                <a:spLocks noChangeArrowheads="1"/>
              </p:cNvSpPr>
              <p:nvPr/>
            </p:nvSpPr>
            <p:spPr bwMode="auto">
              <a:xfrm>
                <a:off x="2673" y="254"/>
                <a:ext cx="33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Votos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15"/>
              <p:cNvSpPr>
                <a:spLocks noChangeArrowheads="1"/>
              </p:cNvSpPr>
              <p:nvPr/>
            </p:nvSpPr>
            <p:spPr bwMode="auto">
              <a:xfrm>
                <a:off x="3686" y="254"/>
                <a:ext cx="15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%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Rectangle 16"/>
              <p:cNvSpPr>
                <a:spLocks noChangeArrowheads="1"/>
              </p:cNvSpPr>
              <p:nvPr/>
            </p:nvSpPr>
            <p:spPr bwMode="auto">
              <a:xfrm>
                <a:off x="4044" y="254"/>
                <a:ext cx="49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Cadeiras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Rectangle 17"/>
              <p:cNvSpPr>
                <a:spLocks noChangeArrowheads="1"/>
              </p:cNvSpPr>
              <p:nvPr/>
            </p:nvSpPr>
            <p:spPr bwMode="auto">
              <a:xfrm>
                <a:off x="453" y="405"/>
                <a:ext cx="155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New Flemish Alliance (N-VA)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Rectangle 18"/>
              <p:cNvSpPr>
                <a:spLocks noChangeArrowheads="1"/>
              </p:cNvSpPr>
              <p:nvPr/>
            </p:nvSpPr>
            <p:spPr bwMode="auto">
              <a:xfrm>
                <a:off x="3104" y="405"/>
                <a:ext cx="610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1,366,397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Rectangle 19"/>
              <p:cNvSpPr>
                <a:spLocks noChangeArrowheads="1"/>
              </p:cNvSpPr>
              <p:nvPr/>
            </p:nvSpPr>
            <p:spPr bwMode="auto">
              <a:xfrm>
                <a:off x="3736" y="405"/>
                <a:ext cx="330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20.3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Rectangle 20"/>
              <p:cNvSpPr>
                <a:spLocks noChangeArrowheads="1"/>
              </p:cNvSpPr>
              <p:nvPr/>
            </p:nvSpPr>
            <p:spPr bwMode="auto">
              <a:xfrm>
                <a:off x="4413" y="405"/>
                <a:ext cx="17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33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Rectangle 21"/>
              <p:cNvSpPr>
                <a:spLocks noChangeArrowheads="1"/>
              </p:cNvSpPr>
              <p:nvPr/>
            </p:nvSpPr>
            <p:spPr bwMode="auto">
              <a:xfrm>
                <a:off x="453" y="578"/>
                <a:ext cx="107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Socialist Party (PS)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Rectangle 22"/>
              <p:cNvSpPr>
                <a:spLocks noChangeArrowheads="1"/>
              </p:cNvSpPr>
              <p:nvPr/>
            </p:nvSpPr>
            <p:spPr bwMode="auto">
              <a:xfrm>
                <a:off x="3194" y="578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787,058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Rectangle 23"/>
              <p:cNvSpPr>
                <a:spLocks noChangeArrowheads="1"/>
              </p:cNvSpPr>
              <p:nvPr/>
            </p:nvSpPr>
            <p:spPr bwMode="auto">
              <a:xfrm>
                <a:off x="3736" y="578"/>
                <a:ext cx="330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11.7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Rectangle 24"/>
              <p:cNvSpPr>
                <a:spLocks noChangeArrowheads="1"/>
              </p:cNvSpPr>
              <p:nvPr/>
            </p:nvSpPr>
            <p:spPr bwMode="auto">
              <a:xfrm>
                <a:off x="4413" y="578"/>
                <a:ext cx="17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23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Rectangle 25"/>
              <p:cNvSpPr>
                <a:spLocks noChangeArrowheads="1"/>
              </p:cNvSpPr>
              <p:nvPr/>
            </p:nvSpPr>
            <p:spPr bwMode="auto">
              <a:xfrm>
                <a:off x="453" y="751"/>
                <a:ext cx="131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Reform Movement (MR)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Rectangle 26"/>
              <p:cNvSpPr>
                <a:spLocks noChangeArrowheads="1"/>
              </p:cNvSpPr>
              <p:nvPr/>
            </p:nvSpPr>
            <p:spPr bwMode="auto">
              <a:xfrm>
                <a:off x="3194" y="751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650,260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96" name="Rectangle 27"/>
              <p:cNvSpPr>
                <a:spLocks noChangeArrowheads="1"/>
              </p:cNvSpPr>
              <p:nvPr/>
            </p:nvSpPr>
            <p:spPr bwMode="auto">
              <a:xfrm>
                <a:off x="3797" y="751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9.6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98" name="Rectangle 28"/>
              <p:cNvSpPr>
                <a:spLocks noChangeArrowheads="1"/>
              </p:cNvSpPr>
              <p:nvPr/>
            </p:nvSpPr>
            <p:spPr bwMode="auto">
              <a:xfrm>
                <a:off x="4413" y="751"/>
                <a:ext cx="17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99" name="Rectangle 29"/>
              <p:cNvSpPr>
                <a:spLocks noChangeArrowheads="1"/>
              </p:cNvSpPr>
              <p:nvPr/>
            </p:nvSpPr>
            <p:spPr bwMode="auto">
              <a:xfrm>
                <a:off x="453" y="925"/>
                <a:ext cx="209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Christian Democratic &amp; Flemish (CD&amp;V)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0" name="Rectangle 30"/>
              <p:cNvSpPr>
                <a:spLocks noChangeArrowheads="1"/>
              </p:cNvSpPr>
              <p:nvPr/>
            </p:nvSpPr>
            <p:spPr bwMode="auto">
              <a:xfrm>
                <a:off x="3194" y="925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783,040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1" name="Rectangle 31"/>
              <p:cNvSpPr>
                <a:spLocks noChangeArrowheads="1"/>
              </p:cNvSpPr>
              <p:nvPr/>
            </p:nvSpPr>
            <p:spPr bwMode="auto">
              <a:xfrm>
                <a:off x="3736" y="925"/>
                <a:ext cx="330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11.6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2" name="Rectangle 32"/>
              <p:cNvSpPr>
                <a:spLocks noChangeArrowheads="1"/>
              </p:cNvSpPr>
              <p:nvPr/>
            </p:nvSpPr>
            <p:spPr bwMode="auto">
              <a:xfrm>
                <a:off x="4413" y="925"/>
                <a:ext cx="17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18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3" name="Rectangle 33"/>
              <p:cNvSpPr>
                <a:spLocks noChangeArrowheads="1"/>
              </p:cNvSpPr>
              <p:nvPr/>
            </p:nvSpPr>
            <p:spPr bwMode="auto">
              <a:xfrm>
                <a:off x="453" y="1098"/>
                <a:ext cx="234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Open VLD (Flemish Liberals and Democrats)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4" name="Rectangle 34"/>
              <p:cNvSpPr>
                <a:spLocks noChangeArrowheads="1"/>
              </p:cNvSpPr>
              <p:nvPr/>
            </p:nvSpPr>
            <p:spPr bwMode="auto">
              <a:xfrm>
                <a:off x="3194" y="1098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659,571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5" name="Rectangle 35"/>
              <p:cNvSpPr>
                <a:spLocks noChangeArrowheads="1"/>
              </p:cNvSpPr>
              <p:nvPr/>
            </p:nvSpPr>
            <p:spPr bwMode="auto">
              <a:xfrm>
                <a:off x="3797" y="1098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9.8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6" name="Rectangle 36"/>
              <p:cNvSpPr>
                <a:spLocks noChangeArrowheads="1"/>
              </p:cNvSpPr>
              <p:nvPr/>
            </p:nvSpPr>
            <p:spPr bwMode="auto">
              <a:xfrm>
                <a:off x="4413" y="1098"/>
                <a:ext cx="17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14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7" name="Rectangle 37"/>
              <p:cNvSpPr>
                <a:spLocks noChangeArrowheads="1"/>
              </p:cNvSpPr>
              <p:nvPr/>
            </p:nvSpPr>
            <p:spPr bwMode="auto">
              <a:xfrm>
                <a:off x="453" y="1272"/>
                <a:ext cx="161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Socialist Party. Different (sp.a)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8" name="Rectangle 38"/>
              <p:cNvSpPr>
                <a:spLocks noChangeArrowheads="1"/>
              </p:cNvSpPr>
              <p:nvPr/>
            </p:nvSpPr>
            <p:spPr bwMode="auto">
              <a:xfrm>
                <a:off x="3194" y="1272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595,466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9" name="Rectangle 39"/>
              <p:cNvSpPr>
                <a:spLocks noChangeArrowheads="1"/>
              </p:cNvSpPr>
              <p:nvPr/>
            </p:nvSpPr>
            <p:spPr bwMode="auto">
              <a:xfrm>
                <a:off x="3797" y="1272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8.8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0" name="Rectangle 40"/>
              <p:cNvSpPr>
                <a:spLocks noChangeArrowheads="1"/>
              </p:cNvSpPr>
              <p:nvPr/>
            </p:nvSpPr>
            <p:spPr bwMode="auto">
              <a:xfrm>
                <a:off x="4413" y="1272"/>
                <a:ext cx="17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13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1" name="Rectangle 41"/>
              <p:cNvSpPr>
                <a:spLocks noChangeArrowheads="1"/>
              </p:cNvSpPr>
              <p:nvPr/>
            </p:nvSpPr>
            <p:spPr bwMode="auto">
              <a:xfrm>
                <a:off x="453" y="1445"/>
                <a:ext cx="189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Humanist Democratic Center (CDH)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2" name="Rectangle 42"/>
              <p:cNvSpPr>
                <a:spLocks noChangeArrowheads="1"/>
              </p:cNvSpPr>
              <p:nvPr/>
            </p:nvSpPr>
            <p:spPr bwMode="auto">
              <a:xfrm>
                <a:off x="3194" y="1445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336,184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3" name="Rectangle 43"/>
              <p:cNvSpPr>
                <a:spLocks noChangeArrowheads="1"/>
              </p:cNvSpPr>
              <p:nvPr/>
            </p:nvSpPr>
            <p:spPr bwMode="auto">
              <a:xfrm>
                <a:off x="3797" y="1445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5.0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4" name="Rectangle 44"/>
              <p:cNvSpPr>
                <a:spLocks noChangeArrowheads="1"/>
              </p:cNvSpPr>
              <p:nvPr/>
            </p:nvSpPr>
            <p:spPr bwMode="auto">
              <a:xfrm>
                <a:off x="4474" y="1445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5" name="Rectangle 45"/>
              <p:cNvSpPr>
                <a:spLocks noChangeArrowheads="1"/>
              </p:cNvSpPr>
              <p:nvPr/>
            </p:nvSpPr>
            <p:spPr bwMode="auto">
              <a:xfrm>
                <a:off x="453" y="1618"/>
                <a:ext cx="42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Green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6" name="Rectangle 46"/>
              <p:cNvSpPr>
                <a:spLocks noChangeArrowheads="1"/>
              </p:cNvSpPr>
              <p:nvPr/>
            </p:nvSpPr>
            <p:spPr bwMode="auto">
              <a:xfrm>
                <a:off x="3194" y="1618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358,947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7" name="Rectangle 47"/>
              <p:cNvSpPr>
                <a:spLocks noChangeArrowheads="1"/>
              </p:cNvSpPr>
              <p:nvPr/>
            </p:nvSpPr>
            <p:spPr bwMode="auto">
              <a:xfrm>
                <a:off x="3797" y="1618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5.3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8" name="Rectangle 48"/>
              <p:cNvSpPr>
                <a:spLocks noChangeArrowheads="1"/>
              </p:cNvSpPr>
              <p:nvPr/>
            </p:nvSpPr>
            <p:spPr bwMode="auto">
              <a:xfrm>
                <a:off x="4474" y="1618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9" name="Rectangle 49"/>
              <p:cNvSpPr>
                <a:spLocks noChangeArrowheads="1"/>
              </p:cNvSpPr>
              <p:nvPr/>
            </p:nvSpPr>
            <p:spPr bwMode="auto">
              <a:xfrm>
                <a:off x="453" y="1792"/>
                <a:ext cx="39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Ecolo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0" name="Rectangle 50"/>
              <p:cNvSpPr>
                <a:spLocks noChangeArrowheads="1"/>
              </p:cNvSpPr>
              <p:nvPr/>
            </p:nvSpPr>
            <p:spPr bwMode="auto">
              <a:xfrm>
                <a:off x="3194" y="1792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222,524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1" name="Rectangle 51"/>
              <p:cNvSpPr>
                <a:spLocks noChangeArrowheads="1"/>
              </p:cNvSpPr>
              <p:nvPr/>
            </p:nvSpPr>
            <p:spPr bwMode="auto">
              <a:xfrm>
                <a:off x="3797" y="1792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3.3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2" name="Rectangle 52"/>
              <p:cNvSpPr>
                <a:spLocks noChangeArrowheads="1"/>
              </p:cNvSpPr>
              <p:nvPr/>
            </p:nvSpPr>
            <p:spPr bwMode="auto">
              <a:xfrm>
                <a:off x="4474" y="1792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3" name="Rectangle 53"/>
              <p:cNvSpPr>
                <a:spLocks noChangeArrowheads="1"/>
              </p:cNvSpPr>
              <p:nvPr/>
            </p:nvSpPr>
            <p:spPr bwMode="auto">
              <a:xfrm>
                <a:off x="453" y="1965"/>
                <a:ext cx="116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Flemish Interest (VB)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4" name="Rectangle 54"/>
              <p:cNvSpPr>
                <a:spLocks noChangeArrowheads="1"/>
              </p:cNvSpPr>
              <p:nvPr/>
            </p:nvSpPr>
            <p:spPr bwMode="auto">
              <a:xfrm>
                <a:off x="3194" y="1965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247,738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5" name="Rectangle 55"/>
              <p:cNvSpPr>
                <a:spLocks noChangeArrowheads="1"/>
              </p:cNvSpPr>
              <p:nvPr/>
            </p:nvSpPr>
            <p:spPr bwMode="auto">
              <a:xfrm>
                <a:off x="3797" y="1965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3.7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6" name="Rectangle 56"/>
              <p:cNvSpPr>
                <a:spLocks noChangeArrowheads="1"/>
              </p:cNvSpPr>
              <p:nvPr/>
            </p:nvSpPr>
            <p:spPr bwMode="auto">
              <a:xfrm>
                <a:off x="4474" y="1965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7" name="Rectangle 57"/>
              <p:cNvSpPr>
                <a:spLocks noChangeArrowheads="1"/>
              </p:cNvSpPr>
              <p:nvPr/>
            </p:nvSpPr>
            <p:spPr bwMode="auto">
              <a:xfrm>
                <a:off x="453" y="2138"/>
                <a:ext cx="206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Workers' Party of Belgium (PVDA/PTB)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8" name="Rectangle 58"/>
              <p:cNvSpPr>
                <a:spLocks noChangeArrowheads="1"/>
              </p:cNvSpPr>
              <p:nvPr/>
            </p:nvSpPr>
            <p:spPr bwMode="auto">
              <a:xfrm>
                <a:off x="3194" y="2138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251,276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9" name="Rectangle 59"/>
              <p:cNvSpPr>
                <a:spLocks noChangeArrowheads="1"/>
              </p:cNvSpPr>
              <p:nvPr/>
            </p:nvSpPr>
            <p:spPr bwMode="auto">
              <a:xfrm>
                <a:off x="3797" y="2138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3.7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0" name="Rectangle 60"/>
              <p:cNvSpPr>
                <a:spLocks noChangeArrowheads="1"/>
              </p:cNvSpPr>
              <p:nvPr/>
            </p:nvSpPr>
            <p:spPr bwMode="auto">
              <a:xfrm>
                <a:off x="4474" y="2138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1" name="Rectangle 61"/>
              <p:cNvSpPr>
                <a:spLocks noChangeArrowheads="1"/>
              </p:cNvSpPr>
              <p:nvPr/>
            </p:nvSpPr>
            <p:spPr bwMode="auto">
              <a:xfrm>
                <a:off x="453" y="2312"/>
                <a:ext cx="226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Francophone Democratic Federalists (FDF)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2" name="Rectangle 62"/>
              <p:cNvSpPr>
                <a:spLocks noChangeArrowheads="1"/>
              </p:cNvSpPr>
              <p:nvPr/>
            </p:nvSpPr>
            <p:spPr bwMode="auto">
              <a:xfrm>
                <a:off x="3194" y="2312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121,384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3" name="Rectangle 63"/>
              <p:cNvSpPr>
                <a:spLocks noChangeArrowheads="1"/>
              </p:cNvSpPr>
              <p:nvPr/>
            </p:nvSpPr>
            <p:spPr bwMode="auto">
              <a:xfrm>
                <a:off x="3797" y="2312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1.8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4" name="Rectangle 64"/>
              <p:cNvSpPr>
                <a:spLocks noChangeArrowheads="1"/>
              </p:cNvSpPr>
              <p:nvPr/>
            </p:nvSpPr>
            <p:spPr bwMode="auto">
              <a:xfrm>
                <a:off x="4474" y="2312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5" name="Rectangle 65"/>
              <p:cNvSpPr>
                <a:spLocks noChangeArrowheads="1"/>
              </p:cNvSpPr>
              <p:nvPr/>
            </p:nvSpPr>
            <p:spPr bwMode="auto">
              <a:xfrm>
                <a:off x="453" y="2485"/>
                <a:ext cx="1040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Popular Party (PP)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6" name="Rectangle 66"/>
              <p:cNvSpPr>
                <a:spLocks noChangeArrowheads="1"/>
              </p:cNvSpPr>
              <p:nvPr/>
            </p:nvSpPr>
            <p:spPr bwMode="auto">
              <a:xfrm>
                <a:off x="3194" y="2485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102,581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7" name="Rectangle 67"/>
              <p:cNvSpPr>
                <a:spLocks noChangeArrowheads="1"/>
              </p:cNvSpPr>
              <p:nvPr/>
            </p:nvSpPr>
            <p:spPr bwMode="auto">
              <a:xfrm>
                <a:off x="3797" y="2485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1.5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8" name="Rectangle 68"/>
              <p:cNvSpPr>
                <a:spLocks noChangeArrowheads="1"/>
              </p:cNvSpPr>
              <p:nvPr/>
            </p:nvSpPr>
            <p:spPr bwMode="auto">
              <a:xfrm>
                <a:off x="4474" y="2485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9" name="Rectangle 69"/>
              <p:cNvSpPr>
                <a:spLocks noChangeArrowheads="1"/>
              </p:cNvSpPr>
              <p:nvPr/>
            </p:nvSpPr>
            <p:spPr bwMode="auto">
              <a:xfrm>
                <a:off x="453" y="2659"/>
                <a:ext cx="79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List Dedecker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0" name="Rectangle 70"/>
              <p:cNvSpPr>
                <a:spLocks noChangeArrowheads="1"/>
              </p:cNvSpPr>
              <p:nvPr/>
            </p:nvSpPr>
            <p:spPr bwMode="auto">
              <a:xfrm>
                <a:off x="3255" y="2659"/>
                <a:ext cx="45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28,414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1" name="Rectangle 71"/>
              <p:cNvSpPr>
                <a:spLocks noChangeArrowheads="1"/>
              </p:cNvSpPr>
              <p:nvPr/>
            </p:nvSpPr>
            <p:spPr bwMode="auto">
              <a:xfrm>
                <a:off x="3797" y="2659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0.4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2" name="Rectangle 72"/>
              <p:cNvSpPr>
                <a:spLocks noChangeArrowheads="1"/>
              </p:cNvSpPr>
              <p:nvPr/>
            </p:nvSpPr>
            <p:spPr bwMode="auto">
              <a:xfrm>
                <a:off x="4474" y="2659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3" name="Rectangle 73"/>
              <p:cNvSpPr>
                <a:spLocks noChangeArrowheads="1"/>
              </p:cNvSpPr>
              <p:nvPr/>
            </p:nvSpPr>
            <p:spPr bwMode="auto">
              <a:xfrm>
                <a:off x="453" y="2832"/>
                <a:ext cx="44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Others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4" name="Rectangle 74"/>
              <p:cNvSpPr>
                <a:spLocks noChangeArrowheads="1"/>
              </p:cNvSpPr>
              <p:nvPr/>
            </p:nvSpPr>
            <p:spPr bwMode="auto">
              <a:xfrm>
                <a:off x="3194" y="2832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233,707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5" name="Rectangle 75"/>
              <p:cNvSpPr>
                <a:spLocks noChangeArrowheads="1"/>
              </p:cNvSpPr>
              <p:nvPr/>
            </p:nvSpPr>
            <p:spPr bwMode="auto">
              <a:xfrm>
                <a:off x="3797" y="2832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3.5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6" name="Rectangle 76"/>
              <p:cNvSpPr>
                <a:spLocks noChangeArrowheads="1"/>
              </p:cNvSpPr>
              <p:nvPr/>
            </p:nvSpPr>
            <p:spPr bwMode="auto">
              <a:xfrm>
                <a:off x="4474" y="2832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7" name="Rectangle 77"/>
              <p:cNvSpPr>
                <a:spLocks noChangeArrowheads="1"/>
              </p:cNvSpPr>
              <p:nvPr/>
            </p:nvSpPr>
            <p:spPr bwMode="auto">
              <a:xfrm>
                <a:off x="453" y="80"/>
                <a:ext cx="3942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Câmara de Deputados - Maio de 2014 - Resultados Eleitorais - Bélgica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8" name="Rectangle 78"/>
              <p:cNvSpPr>
                <a:spLocks noChangeArrowheads="1"/>
              </p:cNvSpPr>
              <p:nvPr/>
            </p:nvSpPr>
            <p:spPr bwMode="auto">
              <a:xfrm>
                <a:off x="448" y="3022"/>
                <a:ext cx="2516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Fonte: http://www.electionresources.org/be/chamber.php?election=2014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9" name="Line 79"/>
              <p:cNvSpPr>
                <a:spLocks noChangeShapeType="1"/>
              </p:cNvSpPr>
              <p:nvPr/>
            </p:nvSpPr>
            <p:spPr bwMode="auto">
              <a:xfrm>
                <a:off x="431" y="41"/>
                <a:ext cx="0" cy="20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0" name="Rectangle 80"/>
              <p:cNvSpPr>
                <a:spLocks noChangeArrowheads="1"/>
              </p:cNvSpPr>
              <p:nvPr/>
            </p:nvSpPr>
            <p:spPr bwMode="auto">
              <a:xfrm>
                <a:off x="431" y="41"/>
                <a:ext cx="6" cy="201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1" name="Line 81"/>
              <p:cNvSpPr>
                <a:spLocks noChangeShapeType="1"/>
              </p:cNvSpPr>
              <p:nvPr/>
            </p:nvSpPr>
            <p:spPr bwMode="auto">
              <a:xfrm>
                <a:off x="2651" y="41"/>
                <a:ext cx="0" cy="6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2" name="Rectangle 82"/>
              <p:cNvSpPr>
                <a:spLocks noChangeArrowheads="1"/>
              </p:cNvSpPr>
              <p:nvPr/>
            </p:nvSpPr>
            <p:spPr bwMode="auto">
              <a:xfrm>
                <a:off x="2651" y="41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3" name="Line 83"/>
              <p:cNvSpPr>
                <a:spLocks noChangeShapeType="1"/>
              </p:cNvSpPr>
              <p:nvPr/>
            </p:nvSpPr>
            <p:spPr bwMode="auto">
              <a:xfrm>
                <a:off x="3663" y="41"/>
                <a:ext cx="0" cy="6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4" name="Rectangle 84"/>
              <p:cNvSpPr>
                <a:spLocks noChangeArrowheads="1"/>
              </p:cNvSpPr>
              <p:nvPr/>
            </p:nvSpPr>
            <p:spPr bwMode="auto">
              <a:xfrm>
                <a:off x="3663" y="41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5" name="Line 85"/>
              <p:cNvSpPr>
                <a:spLocks noChangeShapeType="1"/>
              </p:cNvSpPr>
              <p:nvPr/>
            </p:nvSpPr>
            <p:spPr bwMode="auto">
              <a:xfrm>
                <a:off x="4021" y="41"/>
                <a:ext cx="0" cy="6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6" name="Rectangle 86"/>
              <p:cNvSpPr>
                <a:spLocks noChangeArrowheads="1"/>
              </p:cNvSpPr>
              <p:nvPr/>
            </p:nvSpPr>
            <p:spPr bwMode="auto">
              <a:xfrm>
                <a:off x="4021" y="41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7" name="Line 87"/>
              <p:cNvSpPr>
                <a:spLocks noChangeShapeType="1"/>
              </p:cNvSpPr>
              <p:nvPr/>
            </p:nvSpPr>
            <p:spPr bwMode="auto">
              <a:xfrm>
                <a:off x="431" y="242"/>
                <a:ext cx="41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8" name="Rectangle 88"/>
              <p:cNvSpPr>
                <a:spLocks noChangeArrowheads="1"/>
              </p:cNvSpPr>
              <p:nvPr/>
            </p:nvSpPr>
            <p:spPr bwMode="auto">
              <a:xfrm>
                <a:off x="431" y="242"/>
                <a:ext cx="4127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9" name="Line 89"/>
              <p:cNvSpPr>
                <a:spLocks noChangeShapeType="1"/>
              </p:cNvSpPr>
              <p:nvPr/>
            </p:nvSpPr>
            <p:spPr bwMode="auto">
              <a:xfrm>
                <a:off x="4552" y="41"/>
                <a:ext cx="0" cy="20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0" name="Rectangle 90"/>
              <p:cNvSpPr>
                <a:spLocks noChangeArrowheads="1"/>
              </p:cNvSpPr>
              <p:nvPr/>
            </p:nvSpPr>
            <p:spPr bwMode="auto">
              <a:xfrm>
                <a:off x="4552" y="41"/>
                <a:ext cx="6" cy="201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1" name="Line 91"/>
              <p:cNvSpPr>
                <a:spLocks noChangeShapeType="1"/>
              </p:cNvSpPr>
              <p:nvPr/>
            </p:nvSpPr>
            <p:spPr bwMode="auto">
              <a:xfrm>
                <a:off x="431" y="248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2" name="Rectangle 92"/>
              <p:cNvSpPr>
                <a:spLocks noChangeArrowheads="1"/>
              </p:cNvSpPr>
              <p:nvPr/>
            </p:nvSpPr>
            <p:spPr bwMode="auto">
              <a:xfrm>
                <a:off x="431" y="248"/>
                <a:ext cx="6" cy="12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3" name="Line 93"/>
              <p:cNvSpPr>
                <a:spLocks noChangeShapeType="1"/>
              </p:cNvSpPr>
              <p:nvPr/>
            </p:nvSpPr>
            <p:spPr bwMode="auto">
              <a:xfrm>
                <a:off x="2651" y="248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4" name="Rectangle 94"/>
              <p:cNvSpPr>
                <a:spLocks noChangeArrowheads="1"/>
              </p:cNvSpPr>
              <p:nvPr/>
            </p:nvSpPr>
            <p:spPr bwMode="auto">
              <a:xfrm>
                <a:off x="2651" y="248"/>
                <a:ext cx="6" cy="12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5" name="Line 95"/>
              <p:cNvSpPr>
                <a:spLocks noChangeShapeType="1"/>
              </p:cNvSpPr>
              <p:nvPr/>
            </p:nvSpPr>
            <p:spPr bwMode="auto">
              <a:xfrm>
                <a:off x="3663" y="248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6" name="Rectangle 96"/>
              <p:cNvSpPr>
                <a:spLocks noChangeArrowheads="1"/>
              </p:cNvSpPr>
              <p:nvPr/>
            </p:nvSpPr>
            <p:spPr bwMode="auto">
              <a:xfrm>
                <a:off x="3663" y="248"/>
                <a:ext cx="6" cy="12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7" name="Line 97"/>
              <p:cNvSpPr>
                <a:spLocks noChangeShapeType="1"/>
              </p:cNvSpPr>
              <p:nvPr/>
            </p:nvSpPr>
            <p:spPr bwMode="auto">
              <a:xfrm>
                <a:off x="4021" y="248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8" name="Rectangle 98"/>
              <p:cNvSpPr>
                <a:spLocks noChangeArrowheads="1"/>
              </p:cNvSpPr>
              <p:nvPr/>
            </p:nvSpPr>
            <p:spPr bwMode="auto">
              <a:xfrm>
                <a:off x="4021" y="248"/>
                <a:ext cx="6" cy="12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9" name="Line 99"/>
              <p:cNvSpPr>
                <a:spLocks noChangeShapeType="1"/>
              </p:cNvSpPr>
              <p:nvPr/>
            </p:nvSpPr>
            <p:spPr bwMode="auto">
              <a:xfrm>
                <a:off x="431" y="377"/>
                <a:ext cx="41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0" name="Rectangle 100"/>
              <p:cNvSpPr>
                <a:spLocks noChangeArrowheads="1"/>
              </p:cNvSpPr>
              <p:nvPr/>
            </p:nvSpPr>
            <p:spPr bwMode="auto">
              <a:xfrm>
                <a:off x="431" y="377"/>
                <a:ext cx="412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1" name="Line 101"/>
              <p:cNvSpPr>
                <a:spLocks noChangeShapeType="1"/>
              </p:cNvSpPr>
              <p:nvPr/>
            </p:nvSpPr>
            <p:spPr bwMode="auto">
              <a:xfrm>
                <a:off x="4552" y="248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2" name="Rectangle 102"/>
              <p:cNvSpPr>
                <a:spLocks noChangeArrowheads="1"/>
              </p:cNvSpPr>
              <p:nvPr/>
            </p:nvSpPr>
            <p:spPr bwMode="auto">
              <a:xfrm>
                <a:off x="4552" y="248"/>
                <a:ext cx="6" cy="12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3" name="Line 103"/>
              <p:cNvSpPr>
                <a:spLocks noChangeShapeType="1"/>
              </p:cNvSpPr>
              <p:nvPr/>
            </p:nvSpPr>
            <p:spPr bwMode="auto">
              <a:xfrm>
                <a:off x="431" y="382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4" name="Rectangle 104"/>
              <p:cNvSpPr>
                <a:spLocks noChangeArrowheads="1"/>
              </p:cNvSpPr>
              <p:nvPr/>
            </p:nvSpPr>
            <p:spPr bwMode="auto">
              <a:xfrm>
                <a:off x="431" y="382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5" name="Line 105"/>
              <p:cNvSpPr>
                <a:spLocks noChangeShapeType="1"/>
              </p:cNvSpPr>
              <p:nvPr/>
            </p:nvSpPr>
            <p:spPr bwMode="auto">
              <a:xfrm>
                <a:off x="2651" y="382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6" name="Rectangle 106"/>
              <p:cNvSpPr>
                <a:spLocks noChangeArrowheads="1"/>
              </p:cNvSpPr>
              <p:nvPr/>
            </p:nvSpPr>
            <p:spPr bwMode="auto">
              <a:xfrm>
                <a:off x="2651" y="382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7" name="Line 107"/>
              <p:cNvSpPr>
                <a:spLocks noChangeShapeType="1"/>
              </p:cNvSpPr>
              <p:nvPr/>
            </p:nvSpPr>
            <p:spPr bwMode="auto">
              <a:xfrm>
                <a:off x="3663" y="382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8" name="Rectangle 108"/>
              <p:cNvSpPr>
                <a:spLocks noChangeArrowheads="1"/>
              </p:cNvSpPr>
              <p:nvPr/>
            </p:nvSpPr>
            <p:spPr bwMode="auto">
              <a:xfrm>
                <a:off x="3663" y="382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9" name="Line 109"/>
              <p:cNvSpPr>
                <a:spLocks noChangeShapeType="1"/>
              </p:cNvSpPr>
              <p:nvPr/>
            </p:nvSpPr>
            <p:spPr bwMode="auto">
              <a:xfrm>
                <a:off x="4021" y="382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0" name="Rectangle 110"/>
              <p:cNvSpPr>
                <a:spLocks noChangeArrowheads="1"/>
              </p:cNvSpPr>
              <p:nvPr/>
            </p:nvSpPr>
            <p:spPr bwMode="auto">
              <a:xfrm>
                <a:off x="4021" y="382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1" name="Line 111"/>
              <p:cNvSpPr>
                <a:spLocks noChangeShapeType="1"/>
              </p:cNvSpPr>
              <p:nvPr/>
            </p:nvSpPr>
            <p:spPr bwMode="auto">
              <a:xfrm>
                <a:off x="4552" y="382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2" name="Rectangle 112"/>
              <p:cNvSpPr>
                <a:spLocks noChangeArrowheads="1"/>
              </p:cNvSpPr>
              <p:nvPr/>
            </p:nvSpPr>
            <p:spPr bwMode="auto">
              <a:xfrm>
                <a:off x="4552" y="382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3" name="Line 113"/>
              <p:cNvSpPr>
                <a:spLocks noChangeShapeType="1"/>
              </p:cNvSpPr>
              <p:nvPr/>
            </p:nvSpPr>
            <p:spPr bwMode="auto">
              <a:xfrm>
                <a:off x="431" y="72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4" name="Rectangle 114"/>
              <p:cNvSpPr>
                <a:spLocks noChangeArrowheads="1"/>
              </p:cNvSpPr>
              <p:nvPr/>
            </p:nvSpPr>
            <p:spPr bwMode="auto">
              <a:xfrm>
                <a:off x="431" y="72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5" name="Line 115"/>
              <p:cNvSpPr>
                <a:spLocks noChangeShapeType="1"/>
              </p:cNvSpPr>
              <p:nvPr/>
            </p:nvSpPr>
            <p:spPr bwMode="auto">
              <a:xfrm>
                <a:off x="2651" y="72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6" name="Rectangle 116"/>
              <p:cNvSpPr>
                <a:spLocks noChangeArrowheads="1"/>
              </p:cNvSpPr>
              <p:nvPr/>
            </p:nvSpPr>
            <p:spPr bwMode="auto">
              <a:xfrm>
                <a:off x="2651" y="72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7" name="Line 117"/>
              <p:cNvSpPr>
                <a:spLocks noChangeShapeType="1"/>
              </p:cNvSpPr>
              <p:nvPr/>
            </p:nvSpPr>
            <p:spPr bwMode="auto">
              <a:xfrm>
                <a:off x="3663" y="72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8" name="Rectangle 118"/>
              <p:cNvSpPr>
                <a:spLocks noChangeArrowheads="1"/>
              </p:cNvSpPr>
              <p:nvPr/>
            </p:nvSpPr>
            <p:spPr bwMode="auto">
              <a:xfrm>
                <a:off x="3663" y="72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9" name="Line 119"/>
              <p:cNvSpPr>
                <a:spLocks noChangeShapeType="1"/>
              </p:cNvSpPr>
              <p:nvPr/>
            </p:nvSpPr>
            <p:spPr bwMode="auto">
              <a:xfrm>
                <a:off x="4021" y="72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0" name="Rectangle 120"/>
              <p:cNvSpPr>
                <a:spLocks noChangeArrowheads="1"/>
              </p:cNvSpPr>
              <p:nvPr/>
            </p:nvSpPr>
            <p:spPr bwMode="auto">
              <a:xfrm>
                <a:off x="4021" y="72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1" name="Line 121"/>
              <p:cNvSpPr>
                <a:spLocks noChangeShapeType="1"/>
              </p:cNvSpPr>
              <p:nvPr/>
            </p:nvSpPr>
            <p:spPr bwMode="auto">
              <a:xfrm>
                <a:off x="4552" y="72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2" name="Rectangle 122"/>
              <p:cNvSpPr>
                <a:spLocks noChangeArrowheads="1"/>
              </p:cNvSpPr>
              <p:nvPr/>
            </p:nvSpPr>
            <p:spPr bwMode="auto">
              <a:xfrm>
                <a:off x="4552" y="72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3" name="Line 123"/>
              <p:cNvSpPr>
                <a:spLocks noChangeShapeType="1"/>
              </p:cNvSpPr>
              <p:nvPr/>
            </p:nvSpPr>
            <p:spPr bwMode="auto">
              <a:xfrm>
                <a:off x="431" y="107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4" name="Rectangle 124"/>
              <p:cNvSpPr>
                <a:spLocks noChangeArrowheads="1"/>
              </p:cNvSpPr>
              <p:nvPr/>
            </p:nvSpPr>
            <p:spPr bwMode="auto">
              <a:xfrm>
                <a:off x="431" y="107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5" name="Line 125"/>
              <p:cNvSpPr>
                <a:spLocks noChangeShapeType="1"/>
              </p:cNvSpPr>
              <p:nvPr/>
            </p:nvSpPr>
            <p:spPr bwMode="auto">
              <a:xfrm>
                <a:off x="2651" y="107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6" name="Rectangle 126"/>
              <p:cNvSpPr>
                <a:spLocks noChangeArrowheads="1"/>
              </p:cNvSpPr>
              <p:nvPr/>
            </p:nvSpPr>
            <p:spPr bwMode="auto">
              <a:xfrm>
                <a:off x="2651" y="107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7" name="Line 127"/>
              <p:cNvSpPr>
                <a:spLocks noChangeShapeType="1"/>
              </p:cNvSpPr>
              <p:nvPr/>
            </p:nvSpPr>
            <p:spPr bwMode="auto">
              <a:xfrm>
                <a:off x="3663" y="107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8" name="Rectangle 128"/>
              <p:cNvSpPr>
                <a:spLocks noChangeArrowheads="1"/>
              </p:cNvSpPr>
              <p:nvPr/>
            </p:nvSpPr>
            <p:spPr bwMode="auto">
              <a:xfrm>
                <a:off x="3663" y="107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9" name="Line 129"/>
              <p:cNvSpPr>
                <a:spLocks noChangeShapeType="1"/>
              </p:cNvSpPr>
              <p:nvPr/>
            </p:nvSpPr>
            <p:spPr bwMode="auto">
              <a:xfrm>
                <a:off x="4021" y="107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0" name="Rectangle 130"/>
              <p:cNvSpPr>
                <a:spLocks noChangeArrowheads="1"/>
              </p:cNvSpPr>
              <p:nvPr/>
            </p:nvSpPr>
            <p:spPr bwMode="auto">
              <a:xfrm>
                <a:off x="4021" y="107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1" name="Line 131"/>
              <p:cNvSpPr>
                <a:spLocks noChangeShapeType="1"/>
              </p:cNvSpPr>
              <p:nvPr/>
            </p:nvSpPr>
            <p:spPr bwMode="auto">
              <a:xfrm>
                <a:off x="4552" y="107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2" name="Rectangle 132"/>
              <p:cNvSpPr>
                <a:spLocks noChangeArrowheads="1"/>
              </p:cNvSpPr>
              <p:nvPr/>
            </p:nvSpPr>
            <p:spPr bwMode="auto">
              <a:xfrm>
                <a:off x="4552" y="107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3" name="Line 133"/>
              <p:cNvSpPr>
                <a:spLocks noChangeShapeType="1"/>
              </p:cNvSpPr>
              <p:nvPr/>
            </p:nvSpPr>
            <p:spPr bwMode="auto">
              <a:xfrm>
                <a:off x="431" y="1423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4" name="Rectangle 134"/>
              <p:cNvSpPr>
                <a:spLocks noChangeArrowheads="1"/>
              </p:cNvSpPr>
              <p:nvPr/>
            </p:nvSpPr>
            <p:spPr bwMode="auto">
              <a:xfrm>
                <a:off x="431" y="1423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5" name="Line 135"/>
              <p:cNvSpPr>
                <a:spLocks noChangeShapeType="1"/>
              </p:cNvSpPr>
              <p:nvPr/>
            </p:nvSpPr>
            <p:spPr bwMode="auto">
              <a:xfrm>
                <a:off x="2651" y="1423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6" name="Rectangle 136"/>
              <p:cNvSpPr>
                <a:spLocks noChangeArrowheads="1"/>
              </p:cNvSpPr>
              <p:nvPr/>
            </p:nvSpPr>
            <p:spPr bwMode="auto">
              <a:xfrm>
                <a:off x="2651" y="1423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7" name="Line 137"/>
              <p:cNvSpPr>
                <a:spLocks noChangeShapeType="1"/>
              </p:cNvSpPr>
              <p:nvPr/>
            </p:nvSpPr>
            <p:spPr bwMode="auto">
              <a:xfrm>
                <a:off x="3663" y="1423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8" name="Rectangle 138"/>
              <p:cNvSpPr>
                <a:spLocks noChangeArrowheads="1"/>
              </p:cNvSpPr>
              <p:nvPr/>
            </p:nvSpPr>
            <p:spPr bwMode="auto">
              <a:xfrm>
                <a:off x="3663" y="1423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9" name="Line 139"/>
              <p:cNvSpPr>
                <a:spLocks noChangeShapeType="1"/>
              </p:cNvSpPr>
              <p:nvPr/>
            </p:nvSpPr>
            <p:spPr bwMode="auto">
              <a:xfrm>
                <a:off x="4021" y="1423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0" name="Rectangle 140"/>
              <p:cNvSpPr>
                <a:spLocks noChangeArrowheads="1"/>
              </p:cNvSpPr>
              <p:nvPr/>
            </p:nvSpPr>
            <p:spPr bwMode="auto">
              <a:xfrm>
                <a:off x="4021" y="1423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1" name="Line 141"/>
              <p:cNvSpPr>
                <a:spLocks noChangeShapeType="1"/>
              </p:cNvSpPr>
              <p:nvPr/>
            </p:nvSpPr>
            <p:spPr bwMode="auto">
              <a:xfrm>
                <a:off x="4552" y="1423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2" name="Rectangle 142"/>
              <p:cNvSpPr>
                <a:spLocks noChangeArrowheads="1"/>
              </p:cNvSpPr>
              <p:nvPr/>
            </p:nvSpPr>
            <p:spPr bwMode="auto">
              <a:xfrm>
                <a:off x="4552" y="1423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3" name="Line 143"/>
              <p:cNvSpPr>
                <a:spLocks noChangeShapeType="1"/>
              </p:cNvSpPr>
              <p:nvPr/>
            </p:nvSpPr>
            <p:spPr bwMode="auto">
              <a:xfrm>
                <a:off x="431" y="176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4" name="Rectangle 144"/>
              <p:cNvSpPr>
                <a:spLocks noChangeArrowheads="1"/>
              </p:cNvSpPr>
              <p:nvPr/>
            </p:nvSpPr>
            <p:spPr bwMode="auto">
              <a:xfrm>
                <a:off x="431" y="176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5" name="Line 145"/>
              <p:cNvSpPr>
                <a:spLocks noChangeShapeType="1"/>
              </p:cNvSpPr>
              <p:nvPr/>
            </p:nvSpPr>
            <p:spPr bwMode="auto">
              <a:xfrm>
                <a:off x="2651" y="176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6" name="Rectangle 146"/>
              <p:cNvSpPr>
                <a:spLocks noChangeArrowheads="1"/>
              </p:cNvSpPr>
              <p:nvPr/>
            </p:nvSpPr>
            <p:spPr bwMode="auto">
              <a:xfrm>
                <a:off x="2651" y="176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7" name="Line 147"/>
              <p:cNvSpPr>
                <a:spLocks noChangeShapeType="1"/>
              </p:cNvSpPr>
              <p:nvPr/>
            </p:nvSpPr>
            <p:spPr bwMode="auto">
              <a:xfrm>
                <a:off x="3663" y="176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8" name="Rectangle 148"/>
              <p:cNvSpPr>
                <a:spLocks noChangeArrowheads="1"/>
              </p:cNvSpPr>
              <p:nvPr/>
            </p:nvSpPr>
            <p:spPr bwMode="auto">
              <a:xfrm>
                <a:off x="3663" y="176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9" name="Line 149"/>
              <p:cNvSpPr>
                <a:spLocks noChangeShapeType="1"/>
              </p:cNvSpPr>
              <p:nvPr/>
            </p:nvSpPr>
            <p:spPr bwMode="auto">
              <a:xfrm>
                <a:off x="4021" y="176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0" name="Rectangle 150"/>
              <p:cNvSpPr>
                <a:spLocks noChangeArrowheads="1"/>
              </p:cNvSpPr>
              <p:nvPr/>
            </p:nvSpPr>
            <p:spPr bwMode="auto">
              <a:xfrm>
                <a:off x="4021" y="176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1" name="Line 151"/>
              <p:cNvSpPr>
                <a:spLocks noChangeShapeType="1"/>
              </p:cNvSpPr>
              <p:nvPr/>
            </p:nvSpPr>
            <p:spPr bwMode="auto">
              <a:xfrm>
                <a:off x="4552" y="176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2" name="Rectangle 152"/>
              <p:cNvSpPr>
                <a:spLocks noChangeArrowheads="1"/>
              </p:cNvSpPr>
              <p:nvPr/>
            </p:nvSpPr>
            <p:spPr bwMode="auto">
              <a:xfrm>
                <a:off x="4552" y="176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3" name="Line 153"/>
              <p:cNvSpPr>
                <a:spLocks noChangeShapeType="1"/>
              </p:cNvSpPr>
              <p:nvPr/>
            </p:nvSpPr>
            <p:spPr bwMode="auto">
              <a:xfrm>
                <a:off x="431" y="211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4" name="Rectangle 154"/>
              <p:cNvSpPr>
                <a:spLocks noChangeArrowheads="1"/>
              </p:cNvSpPr>
              <p:nvPr/>
            </p:nvSpPr>
            <p:spPr bwMode="auto">
              <a:xfrm>
                <a:off x="431" y="211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5" name="Line 155"/>
              <p:cNvSpPr>
                <a:spLocks noChangeShapeType="1"/>
              </p:cNvSpPr>
              <p:nvPr/>
            </p:nvSpPr>
            <p:spPr bwMode="auto">
              <a:xfrm>
                <a:off x="2651" y="211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6" name="Rectangle 156"/>
              <p:cNvSpPr>
                <a:spLocks noChangeArrowheads="1"/>
              </p:cNvSpPr>
              <p:nvPr/>
            </p:nvSpPr>
            <p:spPr bwMode="auto">
              <a:xfrm>
                <a:off x="2651" y="211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7" name="Line 157"/>
              <p:cNvSpPr>
                <a:spLocks noChangeShapeType="1"/>
              </p:cNvSpPr>
              <p:nvPr/>
            </p:nvSpPr>
            <p:spPr bwMode="auto">
              <a:xfrm>
                <a:off x="3663" y="211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8" name="Rectangle 158"/>
              <p:cNvSpPr>
                <a:spLocks noChangeArrowheads="1"/>
              </p:cNvSpPr>
              <p:nvPr/>
            </p:nvSpPr>
            <p:spPr bwMode="auto">
              <a:xfrm>
                <a:off x="3663" y="211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9" name="Line 159"/>
              <p:cNvSpPr>
                <a:spLocks noChangeShapeType="1"/>
              </p:cNvSpPr>
              <p:nvPr/>
            </p:nvSpPr>
            <p:spPr bwMode="auto">
              <a:xfrm>
                <a:off x="4021" y="211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0" name="Rectangle 160"/>
              <p:cNvSpPr>
                <a:spLocks noChangeArrowheads="1"/>
              </p:cNvSpPr>
              <p:nvPr/>
            </p:nvSpPr>
            <p:spPr bwMode="auto">
              <a:xfrm>
                <a:off x="4021" y="211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1" name="Line 161"/>
              <p:cNvSpPr>
                <a:spLocks noChangeShapeType="1"/>
              </p:cNvSpPr>
              <p:nvPr/>
            </p:nvSpPr>
            <p:spPr bwMode="auto">
              <a:xfrm>
                <a:off x="4552" y="211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2" name="Rectangle 162"/>
              <p:cNvSpPr>
                <a:spLocks noChangeArrowheads="1"/>
              </p:cNvSpPr>
              <p:nvPr/>
            </p:nvSpPr>
            <p:spPr bwMode="auto">
              <a:xfrm>
                <a:off x="4552" y="211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3" name="Line 163"/>
              <p:cNvSpPr>
                <a:spLocks noChangeShapeType="1"/>
              </p:cNvSpPr>
              <p:nvPr/>
            </p:nvSpPr>
            <p:spPr bwMode="auto">
              <a:xfrm>
                <a:off x="431" y="2463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4" name="Rectangle 164"/>
              <p:cNvSpPr>
                <a:spLocks noChangeArrowheads="1"/>
              </p:cNvSpPr>
              <p:nvPr/>
            </p:nvSpPr>
            <p:spPr bwMode="auto">
              <a:xfrm>
                <a:off x="431" y="2463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5" name="Line 165"/>
              <p:cNvSpPr>
                <a:spLocks noChangeShapeType="1"/>
              </p:cNvSpPr>
              <p:nvPr/>
            </p:nvSpPr>
            <p:spPr bwMode="auto">
              <a:xfrm>
                <a:off x="2651" y="2463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6" name="Rectangle 166"/>
              <p:cNvSpPr>
                <a:spLocks noChangeArrowheads="1"/>
              </p:cNvSpPr>
              <p:nvPr/>
            </p:nvSpPr>
            <p:spPr bwMode="auto">
              <a:xfrm>
                <a:off x="2651" y="2463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7" name="Line 167"/>
              <p:cNvSpPr>
                <a:spLocks noChangeShapeType="1"/>
              </p:cNvSpPr>
              <p:nvPr/>
            </p:nvSpPr>
            <p:spPr bwMode="auto">
              <a:xfrm>
                <a:off x="3663" y="2463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8" name="Rectangle 168"/>
              <p:cNvSpPr>
                <a:spLocks noChangeArrowheads="1"/>
              </p:cNvSpPr>
              <p:nvPr/>
            </p:nvSpPr>
            <p:spPr bwMode="auto">
              <a:xfrm>
                <a:off x="3663" y="2463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9" name="Line 169"/>
              <p:cNvSpPr>
                <a:spLocks noChangeShapeType="1"/>
              </p:cNvSpPr>
              <p:nvPr/>
            </p:nvSpPr>
            <p:spPr bwMode="auto">
              <a:xfrm>
                <a:off x="4021" y="2463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0" name="Rectangle 170"/>
              <p:cNvSpPr>
                <a:spLocks noChangeArrowheads="1"/>
              </p:cNvSpPr>
              <p:nvPr/>
            </p:nvSpPr>
            <p:spPr bwMode="auto">
              <a:xfrm>
                <a:off x="4021" y="2463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1" name="Line 171"/>
              <p:cNvSpPr>
                <a:spLocks noChangeShapeType="1"/>
              </p:cNvSpPr>
              <p:nvPr/>
            </p:nvSpPr>
            <p:spPr bwMode="auto">
              <a:xfrm>
                <a:off x="4552" y="2463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2" name="Rectangle 172"/>
              <p:cNvSpPr>
                <a:spLocks noChangeArrowheads="1"/>
              </p:cNvSpPr>
              <p:nvPr/>
            </p:nvSpPr>
            <p:spPr bwMode="auto">
              <a:xfrm>
                <a:off x="4552" y="2463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3" name="Line 173"/>
              <p:cNvSpPr>
                <a:spLocks noChangeShapeType="1"/>
              </p:cNvSpPr>
              <p:nvPr/>
            </p:nvSpPr>
            <p:spPr bwMode="auto">
              <a:xfrm>
                <a:off x="431" y="2810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4" name="Rectangle 174"/>
              <p:cNvSpPr>
                <a:spLocks noChangeArrowheads="1"/>
              </p:cNvSpPr>
              <p:nvPr/>
            </p:nvSpPr>
            <p:spPr bwMode="auto">
              <a:xfrm>
                <a:off x="431" y="2810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5" name="Line 175"/>
              <p:cNvSpPr>
                <a:spLocks noChangeShapeType="1"/>
              </p:cNvSpPr>
              <p:nvPr/>
            </p:nvSpPr>
            <p:spPr bwMode="auto">
              <a:xfrm>
                <a:off x="431" y="2977"/>
                <a:ext cx="41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6" name="Rectangle 176"/>
              <p:cNvSpPr>
                <a:spLocks noChangeArrowheads="1"/>
              </p:cNvSpPr>
              <p:nvPr/>
            </p:nvSpPr>
            <p:spPr bwMode="auto">
              <a:xfrm>
                <a:off x="431" y="2977"/>
                <a:ext cx="4127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7" name="Line 177"/>
              <p:cNvSpPr>
                <a:spLocks noChangeShapeType="1"/>
              </p:cNvSpPr>
              <p:nvPr/>
            </p:nvSpPr>
            <p:spPr bwMode="auto">
              <a:xfrm>
                <a:off x="4552" y="2810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8" name="Rectangle 178"/>
              <p:cNvSpPr>
                <a:spLocks noChangeArrowheads="1"/>
              </p:cNvSpPr>
              <p:nvPr/>
            </p:nvSpPr>
            <p:spPr bwMode="auto">
              <a:xfrm>
                <a:off x="4552" y="2810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9" name="Line 179"/>
              <p:cNvSpPr>
                <a:spLocks noChangeShapeType="1"/>
              </p:cNvSpPr>
              <p:nvPr/>
            </p:nvSpPr>
            <p:spPr bwMode="auto">
              <a:xfrm>
                <a:off x="2651" y="2810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0" name="Rectangle 180"/>
              <p:cNvSpPr>
                <a:spLocks noChangeArrowheads="1"/>
              </p:cNvSpPr>
              <p:nvPr/>
            </p:nvSpPr>
            <p:spPr bwMode="auto">
              <a:xfrm>
                <a:off x="2651" y="2810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1" name="Line 181"/>
              <p:cNvSpPr>
                <a:spLocks noChangeShapeType="1"/>
              </p:cNvSpPr>
              <p:nvPr/>
            </p:nvSpPr>
            <p:spPr bwMode="auto">
              <a:xfrm>
                <a:off x="3663" y="2810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2" name="Rectangle 182"/>
              <p:cNvSpPr>
                <a:spLocks noChangeArrowheads="1"/>
              </p:cNvSpPr>
              <p:nvPr/>
            </p:nvSpPr>
            <p:spPr bwMode="auto">
              <a:xfrm>
                <a:off x="3663" y="2810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3" name="Line 183"/>
              <p:cNvSpPr>
                <a:spLocks noChangeShapeType="1"/>
              </p:cNvSpPr>
              <p:nvPr/>
            </p:nvSpPr>
            <p:spPr bwMode="auto">
              <a:xfrm>
                <a:off x="4021" y="2810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4" name="Rectangle 184"/>
              <p:cNvSpPr>
                <a:spLocks noChangeArrowheads="1"/>
              </p:cNvSpPr>
              <p:nvPr/>
            </p:nvSpPr>
            <p:spPr bwMode="auto">
              <a:xfrm>
                <a:off x="4021" y="2810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5" name="Line 185"/>
              <p:cNvSpPr>
                <a:spLocks noChangeShapeType="1"/>
              </p:cNvSpPr>
              <p:nvPr/>
            </p:nvSpPr>
            <p:spPr bwMode="auto">
              <a:xfrm>
                <a:off x="431" y="31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6" name="Rectangle 186"/>
              <p:cNvSpPr>
                <a:spLocks noChangeArrowheads="1"/>
              </p:cNvSpPr>
              <p:nvPr/>
            </p:nvSpPr>
            <p:spPr bwMode="auto">
              <a:xfrm>
                <a:off x="431" y="31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7" name="Line 187"/>
              <p:cNvSpPr>
                <a:spLocks noChangeShapeType="1"/>
              </p:cNvSpPr>
              <p:nvPr/>
            </p:nvSpPr>
            <p:spPr bwMode="auto">
              <a:xfrm>
                <a:off x="2651" y="31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8" name="Rectangle 188"/>
              <p:cNvSpPr>
                <a:spLocks noChangeArrowheads="1"/>
              </p:cNvSpPr>
              <p:nvPr/>
            </p:nvSpPr>
            <p:spPr bwMode="auto">
              <a:xfrm>
                <a:off x="2651" y="31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9" name="Line 189"/>
              <p:cNvSpPr>
                <a:spLocks noChangeShapeType="1"/>
              </p:cNvSpPr>
              <p:nvPr/>
            </p:nvSpPr>
            <p:spPr bwMode="auto">
              <a:xfrm>
                <a:off x="3663" y="31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0" name="Rectangle 190"/>
              <p:cNvSpPr>
                <a:spLocks noChangeArrowheads="1"/>
              </p:cNvSpPr>
              <p:nvPr/>
            </p:nvSpPr>
            <p:spPr bwMode="auto">
              <a:xfrm>
                <a:off x="3663" y="31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1" name="Line 191"/>
              <p:cNvSpPr>
                <a:spLocks noChangeShapeType="1"/>
              </p:cNvSpPr>
              <p:nvPr/>
            </p:nvSpPr>
            <p:spPr bwMode="auto">
              <a:xfrm>
                <a:off x="4021" y="31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2" name="Rectangle 192"/>
              <p:cNvSpPr>
                <a:spLocks noChangeArrowheads="1"/>
              </p:cNvSpPr>
              <p:nvPr/>
            </p:nvSpPr>
            <p:spPr bwMode="auto">
              <a:xfrm>
                <a:off x="4021" y="31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3" name="Line 193"/>
              <p:cNvSpPr>
                <a:spLocks noChangeShapeType="1"/>
              </p:cNvSpPr>
              <p:nvPr/>
            </p:nvSpPr>
            <p:spPr bwMode="auto">
              <a:xfrm>
                <a:off x="4552" y="31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4" name="Rectangle 194"/>
              <p:cNvSpPr>
                <a:spLocks noChangeArrowheads="1"/>
              </p:cNvSpPr>
              <p:nvPr/>
            </p:nvSpPr>
            <p:spPr bwMode="auto">
              <a:xfrm>
                <a:off x="4552" y="31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5" name="Line 195"/>
              <p:cNvSpPr>
                <a:spLocks noChangeShapeType="1"/>
              </p:cNvSpPr>
              <p:nvPr/>
            </p:nvSpPr>
            <p:spPr bwMode="auto">
              <a:xfrm>
                <a:off x="431" y="41"/>
                <a:ext cx="4127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6" name="Rectangle 196"/>
              <p:cNvSpPr>
                <a:spLocks noChangeArrowheads="1"/>
              </p:cNvSpPr>
              <p:nvPr/>
            </p:nvSpPr>
            <p:spPr bwMode="auto">
              <a:xfrm>
                <a:off x="431" y="41"/>
                <a:ext cx="4133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7" name="Line 197"/>
              <p:cNvSpPr>
                <a:spLocks noChangeShapeType="1"/>
              </p:cNvSpPr>
              <p:nvPr/>
            </p:nvSpPr>
            <p:spPr bwMode="auto">
              <a:xfrm>
                <a:off x="4558" y="2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8" name="Rectangle 198"/>
              <p:cNvSpPr>
                <a:spLocks noChangeArrowheads="1"/>
              </p:cNvSpPr>
              <p:nvPr/>
            </p:nvSpPr>
            <p:spPr bwMode="auto">
              <a:xfrm>
                <a:off x="4558" y="2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9" name="Line 199"/>
              <p:cNvSpPr>
                <a:spLocks noChangeShapeType="1"/>
              </p:cNvSpPr>
              <p:nvPr/>
            </p:nvSpPr>
            <p:spPr bwMode="auto">
              <a:xfrm>
                <a:off x="4558" y="37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70" name="Rectangle 200"/>
              <p:cNvSpPr>
                <a:spLocks noChangeArrowheads="1"/>
              </p:cNvSpPr>
              <p:nvPr/>
            </p:nvSpPr>
            <p:spPr bwMode="auto">
              <a:xfrm>
                <a:off x="4558" y="377"/>
                <a:ext cx="6" cy="5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71" name="Line 201"/>
              <p:cNvSpPr>
                <a:spLocks noChangeShapeType="1"/>
              </p:cNvSpPr>
              <p:nvPr/>
            </p:nvSpPr>
            <p:spPr bwMode="auto">
              <a:xfrm>
                <a:off x="4558" y="55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72" name="Rectangle 202"/>
              <p:cNvSpPr>
                <a:spLocks noChangeArrowheads="1"/>
              </p:cNvSpPr>
              <p:nvPr/>
            </p:nvSpPr>
            <p:spPr bwMode="auto">
              <a:xfrm>
                <a:off x="4558" y="55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73" name="Line 203"/>
              <p:cNvSpPr>
                <a:spLocks noChangeShapeType="1"/>
              </p:cNvSpPr>
              <p:nvPr/>
            </p:nvSpPr>
            <p:spPr bwMode="auto">
              <a:xfrm>
                <a:off x="4558" y="72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74" name="Rectangle 204"/>
              <p:cNvSpPr>
                <a:spLocks noChangeArrowheads="1"/>
              </p:cNvSpPr>
              <p:nvPr/>
            </p:nvSpPr>
            <p:spPr bwMode="auto">
              <a:xfrm>
                <a:off x="4558" y="723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</p:grpSp>
        <p:sp>
          <p:nvSpPr>
            <p:cNvPr id="14" name="Line 206"/>
            <p:cNvSpPr>
              <a:spLocks noChangeShapeType="1"/>
            </p:cNvSpPr>
            <p:nvPr/>
          </p:nvSpPr>
          <p:spPr bwMode="auto">
            <a:xfrm>
              <a:off x="4558" y="89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5" name="Rectangle 207"/>
            <p:cNvSpPr>
              <a:spLocks noChangeArrowheads="1"/>
            </p:cNvSpPr>
            <p:nvPr/>
          </p:nvSpPr>
          <p:spPr bwMode="auto">
            <a:xfrm>
              <a:off x="4558" y="897"/>
              <a:ext cx="6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6" name="Line 208"/>
            <p:cNvSpPr>
              <a:spLocks noChangeShapeType="1"/>
            </p:cNvSpPr>
            <p:nvPr/>
          </p:nvSpPr>
          <p:spPr bwMode="auto">
            <a:xfrm>
              <a:off x="4558" y="107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7" name="Rectangle 209"/>
            <p:cNvSpPr>
              <a:spLocks noChangeArrowheads="1"/>
            </p:cNvSpPr>
            <p:nvPr/>
          </p:nvSpPr>
          <p:spPr bwMode="auto">
            <a:xfrm>
              <a:off x="4558" y="107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8" name="Line 210"/>
            <p:cNvSpPr>
              <a:spLocks noChangeShapeType="1"/>
            </p:cNvSpPr>
            <p:nvPr/>
          </p:nvSpPr>
          <p:spPr bwMode="auto">
            <a:xfrm>
              <a:off x="4558" y="124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9" name="Rectangle 211"/>
            <p:cNvSpPr>
              <a:spLocks noChangeArrowheads="1"/>
            </p:cNvSpPr>
            <p:nvPr/>
          </p:nvSpPr>
          <p:spPr bwMode="auto">
            <a:xfrm>
              <a:off x="4558" y="1244"/>
              <a:ext cx="6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0" name="Line 212"/>
            <p:cNvSpPr>
              <a:spLocks noChangeShapeType="1"/>
            </p:cNvSpPr>
            <p:nvPr/>
          </p:nvSpPr>
          <p:spPr bwMode="auto">
            <a:xfrm>
              <a:off x="4558" y="141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1" name="Rectangle 213"/>
            <p:cNvSpPr>
              <a:spLocks noChangeArrowheads="1"/>
            </p:cNvSpPr>
            <p:nvPr/>
          </p:nvSpPr>
          <p:spPr bwMode="auto">
            <a:xfrm>
              <a:off x="4558" y="1417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2" name="Line 214"/>
            <p:cNvSpPr>
              <a:spLocks noChangeShapeType="1"/>
            </p:cNvSpPr>
            <p:nvPr/>
          </p:nvSpPr>
          <p:spPr bwMode="auto">
            <a:xfrm>
              <a:off x="4558" y="159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3" name="Rectangle 215"/>
            <p:cNvSpPr>
              <a:spLocks noChangeArrowheads="1"/>
            </p:cNvSpPr>
            <p:nvPr/>
          </p:nvSpPr>
          <p:spPr bwMode="auto">
            <a:xfrm>
              <a:off x="4558" y="159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4" name="Line 216"/>
            <p:cNvSpPr>
              <a:spLocks noChangeShapeType="1"/>
            </p:cNvSpPr>
            <p:nvPr/>
          </p:nvSpPr>
          <p:spPr bwMode="auto">
            <a:xfrm>
              <a:off x="4558" y="17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5" name="Rectangle 217"/>
            <p:cNvSpPr>
              <a:spLocks noChangeArrowheads="1"/>
            </p:cNvSpPr>
            <p:nvPr/>
          </p:nvSpPr>
          <p:spPr bwMode="auto">
            <a:xfrm>
              <a:off x="4558" y="1764"/>
              <a:ext cx="6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6" name="Line 218"/>
            <p:cNvSpPr>
              <a:spLocks noChangeShapeType="1"/>
            </p:cNvSpPr>
            <p:nvPr/>
          </p:nvSpPr>
          <p:spPr bwMode="auto">
            <a:xfrm>
              <a:off x="4558" y="193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7" name="Rectangle 219"/>
            <p:cNvSpPr>
              <a:spLocks noChangeArrowheads="1"/>
            </p:cNvSpPr>
            <p:nvPr/>
          </p:nvSpPr>
          <p:spPr bwMode="auto">
            <a:xfrm>
              <a:off x="4558" y="1937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8" name="Line 220"/>
            <p:cNvSpPr>
              <a:spLocks noChangeShapeType="1"/>
            </p:cNvSpPr>
            <p:nvPr/>
          </p:nvSpPr>
          <p:spPr bwMode="auto">
            <a:xfrm>
              <a:off x="4558" y="211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9" name="Rectangle 221"/>
            <p:cNvSpPr>
              <a:spLocks noChangeArrowheads="1"/>
            </p:cNvSpPr>
            <p:nvPr/>
          </p:nvSpPr>
          <p:spPr bwMode="auto">
            <a:xfrm>
              <a:off x="4558" y="211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" name="Line 222"/>
            <p:cNvSpPr>
              <a:spLocks noChangeShapeType="1"/>
            </p:cNvSpPr>
            <p:nvPr/>
          </p:nvSpPr>
          <p:spPr bwMode="auto">
            <a:xfrm>
              <a:off x="4558" y="228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" name="Rectangle 223"/>
            <p:cNvSpPr>
              <a:spLocks noChangeArrowheads="1"/>
            </p:cNvSpPr>
            <p:nvPr/>
          </p:nvSpPr>
          <p:spPr bwMode="auto">
            <a:xfrm>
              <a:off x="4558" y="2284"/>
              <a:ext cx="6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2" name="Line 224"/>
            <p:cNvSpPr>
              <a:spLocks noChangeShapeType="1"/>
            </p:cNvSpPr>
            <p:nvPr/>
          </p:nvSpPr>
          <p:spPr bwMode="auto">
            <a:xfrm>
              <a:off x="4558" y="245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3" name="Rectangle 225"/>
            <p:cNvSpPr>
              <a:spLocks noChangeArrowheads="1"/>
            </p:cNvSpPr>
            <p:nvPr/>
          </p:nvSpPr>
          <p:spPr bwMode="auto">
            <a:xfrm>
              <a:off x="4558" y="2457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4" name="Line 226"/>
            <p:cNvSpPr>
              <a:spLocks noChangeShapeType="1"/>
            </p:cNvSpPr>
            <p:nvPr/>
          </p:nvSpPr>
          <p:spPr bwMode="auto">
            <a:xfrm>
              <a:off x="4558" y="2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5" name="Rectangle 227"/>
            <p:cNvSpPr>
              <a:spLocks noChangeArrowheads="1"/>
            </p:cNvSpPr>
            <p:nvPr/>
          </p:nvSpPr>
          <p:spPr bwMode="auto">
            <a:xfrm>
              <a:off x="4558" y="2631"/>
              <a:ext cx="6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6" name="Line 228"/>
            <p:cNvSpPr>
              <a:spLocks noChangeShapeType="1"/>
            </p:cNvSpPr>
            <p:nvPr/>
          </p:nvSpPr>
          <p:spPr bwMode="auto">
            <a:xfrm>
              <a:off x="4558" y="280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7" name="Rectangle 229"/>
            <p:cNvSpPr>
              <a:spLocks noChangeArrowheads="1"/>
            </p:cNvSpPr>
            <p:nvPr/>
          </p:nvSpPr>
          <p:spPr bwMode="auto">
            <a:xfrm>
              <a:off x="4558" y="280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8" name="Line 230"/>
            <p:cNvSpPr>
              <a:spLocks noChangeShapeType="1"/>
            </p:cNvSpPr>
            <p:nvPr/>
          </p:nvSpPr>
          <p:spPr bwMode="auto">
            <a:xfrm>
              <a:off x="4558" y="297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9" name="Rectangle 231"/>
            <p:cNvSpPr>
              <a:spLocks noChangeArrowheads="1"/>
            </p:cNvSpPr>
            <p:nvPr/>
          </p:nvSpPr>
          <p:spPr bwMode="auto">
            <a:xfrm>
              <a:off x="4558" y="2977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0" name="Line 232"/>
            <p:cNvSpPr>
              <a:spLocks noChangeShapeType="1"/>
            </p:cNvSpPr>
            <p:nvPr/>
          </p:nvSpPr>
          <p:spPr bwMode="auto">
            <a:xfrm>
              <a:off x="4558" y="31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1" name="Rectangle 233"/>
            <p:cNvSpPr>
              <a:spLocks noChangeArrowheads="1"/>
            </p:cNvSpPr>
            <p:nvPr/>
          </p:nvSpPr>
          <p:spPr bwMode="auto">
            <a:xfrm>
              <a:off x="4558" y="315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  <p:sp>
        <p:nvSpPr>
          <p:cNvPr id="4275" name="CaixaDeTexto 4274"/>
          <p:cNvSpPr txBox="1"/>
          <p:nvPr/>
        </p:nvSpPr>
        <p:spPr>
          <a:xfrm>
            <a:off x="7096306" y="989930"/>
            <a:ext cx="165215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800" dirty="0" smtClean="0"/>
              <a:t>N= 7,8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60329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443" y="51470"/>
            <a:ext cx="8353021" cy="509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121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38" y="5854"/>
            <a:ext cx="9162038" cy="631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654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39680"/>
            <a:ext cx="9188837" cy="2517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989090"/>
            <a:ext cx="9188837" cy="632877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7511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507288" cy="3725699"/>
          </a:xfrm>
        </p:spPr>
        <p:txBody>
          <a:bodyPr/>
          <a:lstStyle/>
          <a:p>
            <a:r>
              <a:rPr lang="pt-BR" dirty="0" smtClean="0"/>
              <a:t>Classificação </a:t>
            </a:r>
            <a:r>
              <a:rPr lang="pt-BR" dirty="0"/>
              <a:t>útil das instituições </a:t>
            </a:r>
            <a:r>
              <a:rPr lang="pt-BR" dirty="0" smtClean="0"/>
              <a:t>Democráticas:</a:t>
            </a:r>
            <a:endParaRPr lang="pt-BR" dirty="0"/>
          </a:p>
          <a:p>
            <a:r>
              <a:rPr lang="pt-BR" dirty="0" smtClean="0"/>
              <a:t>1. De </a:t>
            </a:r>
            <a:r>
              <a:rPr lang="pt-BR" dirty="0"/>
              <a:t>tipos ideais para medidas </a:t>
            </a:r>
            <a:r>
              <a:rPr lang="pt-BR" dirty="0" smtClean="0"/>
              <a:t>empíricas</a:t>
            </a:r>
            <a:endParaRPr lang="pt-BR" dirty="0"/>
          </a:p>
          <a:p>
            <a:r>
              <a:rPr lang="pt-BR" dirty="0" smtClean="0"/>
              <a:t>2. Esclarece </a:t>
            </a:r>
            <a:r>
              <a:rPr lang="pt-BR" dirty="0"/>
              <a:t>valores e debates normativos</a:t>
            </a:r>
          </a:p>
          <a:p>
            <a:r>
              <a:rPr lang="pt-BR" dirty="0" smtClean="0"/>
              <a:t>3. Comparações </a:t>
            </a:r>
            <a:r>
              <a:rPr lang="pt-BR" dirty="0"/>
              <a:t>sistemáticas</a:t>
            </a:r>
          </a:p>
          <a:p>
            <a:r>
              <a:rPr lang="pt-BR" dirty="0" smtClean="0"/>
              <a:t>4. Quais as </a:t>
            </a:r>
            <a:r>
              <a:rPr lang="pt-BR" dirty="0"/>
              <a:t>c</a:t>
            </a:r>
            <a:r>
              <a:rPr lang="pt-BR" dirty="0" smtClean="0"/>
              <a:t>onsequências </a:t>
            </a:r>
            <a:r>
              <a:rPr lang="pt-BR" dirty="0"/>
              <a:t>do desenho institucional?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566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principal conclusão de </a:t>
            </a:r>
            <a:r>
              <a:rPr lang="pt-BR" dirty="0" err="1" smtClean="0"/>
              <a:t>Lijphart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/>
              <a:t>Ao contrário da sabedoria </a:t>
            </a:r>
            <a:r>
              <a:rPr lang="pt-BR" sz="2400" dirty="0" smtClean="0"/>
              <a:t>popular, os sistemas majoritários de governo não levam a melhores </a:t>
            </a:r>
            <a:r>
              <a:rPr lang="pt-BR" sz="2400" dirty="0"/>
              <a:t>resultados </a:t>
            </a:r>
            <a:r>
              <a:rPr lang="pt-BR" sz="2400" dirty="0" smtClean="0"/>
              <a:t>nas </a:t>
            </a:r>
            <a:r>
              <a:rPr lang="pt-BR" sz="2400" dirty="0"/>
              <a:t>políticas </a:t>
            </a:r>
            <a:r>
              <a:rPr lang="pt-BR" sz="2400" dirty="0" smtClean="0"/>
              <a:t>públicas.</a:t>
            </a:r>
          </a:p>
          <a:p>
            <a:endParaRPr lang="pt-BR" sz="2400" dirty="0" smtClean="0"/>
          </a:p>
          <a:p>
            <a:r>
              <a:rPr lang="pt-BR" sz="2400" dirty="0" smtClean="0"/>
              <a:t>O modelo de democracia de Westminster </a:t>
            </a:r>
            <a:r>
              <a:rPr lang="pt-BR" sz="2400" dirty="0"/>
              <a:t>não </a:t>
            </a:r>
            <a:r>
              <a:rPr lang="pt-BR" sz="2400" dirty="0" smtClean="0"/>
              <a:t>supera as </a:t>
            </a:r>
            <a:r>
              <a:rPr lang="pt-BR" sz="2400" dirty="0"/>
              <a:t>democracias de </a:t>
            </a:r>
            <a:r>
              <a:rPr lang="pt-BR" sz="2400" dirty="0" smtClean="0"/>
              <a:t>Consenso </a:t>
            </a:r>
            <a:r>
              <a:rPr lang="pt-BR" sz="2400" dirty="0"/>
              <a:t>. Em alguns indicadores (por exemplo, a inflação </a:t>
            </a:r>
            <a:r>
              <a:rPr lang="pt-BR" sz="2400" dirty="0" smtClean="0"/>
              <a:t>), </a:t>
            </a:r>
            <a:r>
              <a:rPr lang="pt-BR" sz="2400" dirty="0"/>
              <a:t>as democracias de </a:t>
            </a:r>
            <a:r>
              <a:rPr lang="pt-BR" sz="2400" dirty="0" smtClean="0"/>
              <a:t>Consenso </a:t>
            </a:r>
            <a:r>
              <a:rPr lang="pt-BR" sz="2400" dirty="0"/>
              <a:t>realmente </a:t>
            </a:r>
            <a:r>
              <a:rPr lang="pt-BR" sz="2400" dirty="0" smtClean="0"/>
              <a:t>se saem significativamente </a:t>
            </a:r>
            <a:r>
              <a:rPr lang="pt-BR" sz="2400" dirty="0"/>
              <a:t>melhor do que </a:t>
            </a:r>
            <a:r>
              <a:rPr lang="pt-BR" sz="2400" dirty="0" smtClean="0"/>
              <a:t>o as de tipo Westminster</a:t>
            </a:r>
            <a:r>
              <a:rPr lang="pt-BR" dirty="0" smtClean="0"/>
              <a:t>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1486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principal conclusão de </a:t>
            </a:r>
            <a:r>
              <a:rPr lang="pt-BR" dirty="0" err="1" smtClean="0"/>
              <a:t>Lijphart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 smtClean="0"/>
              <a:t>Em outros indicadores de desempenho analisados, as democracias de tipo majoritário têm um desempenho insignificativamente melhor </a:t>
            </a:r>
            <a:r>
              <a:rPr lang="pt-BR" sz="2400" dirty="0"/>
              <a:t>- o que , no mínimo, significa </a:t>
            </a:r>
            <a:r>
              <a:rPr lang="pt-BR" sz="2400" dirty="0" smtClean="0"/>
              <a:t>dizer que </a:t>
            </a:r>
            <a:r>
              <a:rPr lang="pt-BR" sz="2400" dirty="0"/>
              <a:t>as democracias de consenso não fazer pior. </a:t>
            </a:r>
            <a:endParaRPr lang="pt-BR" sz="2400" dirty="0" smtClean="0"/>
          </a:p>
          <a:p>
            <a:r>
              <a:rPr lang="pt-BR" sz="2400" dirty="0" smtClean="0"/>
              <a:t>Democracias </a:t>
            </a:r>
            <a:r>
              <a:rPr lang="pt-BR" sz="2400" dirty="0"/>
              <a:t>de consenso também têm </a:t>
            </a:r>
            <a:r>
              <a:rPr lang="pt-BR" sz="2400" dirty="0" smtClean="0"/>
              <a:t>características "mais gentis </a:t>
            </a:r>
            <a:r>
              <a:rPr lang="pt-BR" sz="2400" dirty="0"/>
              <a:t>" </a:t>
            </a:r>
            <a:r>
              <a:rPr lang="pt-BR" sz="2400" dirty="0" smtClean="0"/>
              <a:t>: </a:t>
            </a:r>
            <a:r>
              <a:rPr lang="pt-BR" sz="2400" dirty="0"/>
              <a:t>as taxas de encarceramento </a:t>
            </a:r>
            <a:r>
              <a:rPr lang="pt-BR" sz="2400" dirty="0" smtClean="0"/>
              <a:t>são mais baixas</a:t>
            </a:r>
            <a:r>
              <a:rPr lang="pt-BR" sz="2400" dirty="0"/>
              <a:t>, </a:t>
            </a:r>
            <a:r>
              <a:rPr lang="pt-BR" sz="2400" dirty="0" smtClean="0"/>
              <a:t>há menor </a:t>
            </a:r>
            <a:r>
              <a:rPr lang="pt-BR" sz="2400" dirty="0"/>
              <a:t>uso da pena de morte , </a:t>
            </a:r>
            <a:r>
              <a:rPr lang="pt-BR" sz="2400" dirty="0" smtClean="0"/>
              <a:t>cuidam melhor do </a:t>
            </a:r>
            <a:r>
              <a:rPr lang="pt-BR" sz="2400" dirty="0"/>
              <a:t>meio </a:t>
            </a:r>
            <a:r>
              <a:rPr lang="pt-BR" sz="2400" dirty="0" smtClean="0"/>
              <a:t>ambiente, empenham-se mais na ajuda </a:t>
            </a:r>
            <a:r>
              <a:rPr lang="pt-BR" sz="2400" dirty="0"/>
              <a:t>externa, e </a:t>
            </a:r>
            <a:r>
              <a:rPr lang="pt-BR" sz="2400" dirty="0" smtClean="0"/>
              <a:t>têm gastos </a:t>
            </a:r>
            <a:r>
              <a:rPr lang="pt-BR" sz="2400" dirty="0"/>
              <a:t>sociais </a:t>
            </a:r>
            <a:r>
              <a:rPr lang="pt-BR" sz="2400" dirty="0" smtClean="0"/>
              <a:t>mais elevados.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75735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Debate sobre a Venezuela</a:t>
            </a:r>
            <a:endParaRPr lang="es-MX" dirty="0"/>
          </a:p>
        </p:txBody>
      </p:sp>
      <p:sp>
        <p:nvSpPr>
          <p:cNvPr id="5" name="Subtítul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Qual o caminho mais estável para a redemocratização da Venezuela</a:t>
            </a:r>
            <a:r>
              <a:rPr lang="en-US" dirty="0" smtClean="0"/>
              <a:t>?</a:t>
            </a:r>
          </a:p>
          <a:p>
            <a:r>
              <a:rPr lang="en-US" dirty="0" smtClean="0"/>
              <a:t>Como </a:t>
            </a:r>
            <a:r>
              <a:rPr lang="en-US" dirty="0" err="1" smtClean="0"/>
              <a:t>reformar</a:t>
            </a:r>
            <a:r>
              <a:rPr lang="en-US" dirty="0" smtClean="0"/>
              <a:t> a </a:t>
            </a:r>
            <a:r>
              <a:rPr lang="en-US" dirty="0" err="1" smtClean="0"/>
              <a:t>constituição</a:t>
            </a:r>
            <a:r>
              <a:rPr lang="en-US" dirty="0" smtClean="0"/>
              <a:t> de 1999 e </a:t>
            </a:r>
            <a:r>
              <a:rPr lang="en-US" dirty="0" err="1" smtClean="0"/>
              <a:t>reestabelecer</a:t>
            </a:r>
            <a:r>
              <a:rPr lang="en-US" dirty="0" smtClean="0"/>
              <a:t> o regime </a:t>
            </a:r>
            <a:r>
              <a:rPr lang="en-US" dirty="0" err="1" smtClean="0"/>
              <a:t>democrático</a:t>
            </a:r>
            <a:r>
              <a:rPr lang="en-US" dirty="0" smtClean="0"/>
              <a:t>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433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Visão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 do </a:t>
            </a:r>
            <a:r>
              <a:rPr lang="en-US" dirty="0" err="1" smtClean="0"/>
              <a:t>processo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04850" indent="-514350">
              <a:buAutoNum type="arabicPeriod"/>
            </a:pPr>
            <a:r>
              <a:rPr lang="pt-BR" sz="2000" dirty="0" smtClean="0"/>
              <a:t>Assembleia Constituinte reivindicou o direito de abolir qualquer instituição existente e nomear juízes: 190 juízes foram expurgados</a:t>
            </a:r>
          </a:p>
          <a:p>
            <a:pPr marL="704850" indent="-514350">
              <a:buAutoNum type="arabicPeriod"/>
            </a:pPr>
            <a:r>
              <a:rPr lang="pt-BR" sz="2000" dirty="0" smtClean="0"/>
              <a:t>Expansão dos direitos (educação pública, moradia, saúde, representação dos indígenas e mulheres);</a:t>
            </a:r>
          </a:p>
          <a:p>
            <a:pPr marL="704850" indent="-514350">
              <a:buAutoNum type="arabicPeriod"/>
            </a:pPr>
            <a:r>
              <a:rPr lang="pt-BR" sz="2000" dirty="0" smtClean="0"/>
              <a:t>Aumentou o mandato presidencial de cinco para seis anos com reeleições ilimitadas (referendo de 2009);</a:t>
            </a:r>
          </a:p>
          <a:p>
            <a:pPr marL="704850" indent="-514350">
              <a:buAutoNum type="arabicPeriod"/>
            </a:pPr>
            <a:r>
              <a:rPr lang="pt-BR" sz="2000" dirty="0" smtClean="0"/>
              <a:t>Eliminou o Senado (adotou o modelo unicameral);</a:t>
            </a:r>
          </a:p>
          <a:p>
            <a:pPr marL="704850" indent="-514350">
              <a:buAutoNum type="arabicPeriod"/>
            </a:pPr>
            <a:r>
              <a:rPr lang="pt-BR" sz="2000" dirty="0" smtClean="0"/>
              <a:t>Estabeleceu o recall do presidente;</a:t>
            </a:r>
          </a:p>
          <a:p>
            <a:pPr marL="704850" indent="-514350">
              <a:buAutoNum type="arabicPeriod"/>
            </a:pPr>
            <a:r>
              <a:rPr lang="pt-BR" sz="2000" dirty="0" smtClean="0"/>
              <a:t>Garantiu mecanismos de intervenção do Estado na Economia;</a:t>
            </a:r>
          </a:p>
          <a:p>
            <a:pPr marL="704850" indent="-514350">
              <a:buAutoNum type="arabicPeriod"/>
            </a:pPr>
            <a:r>
              <a:rPr lang="pt-BR" sz="2000" dirty="0" smtClean="0"/>
              <a:t>Renomeou o país República Bolivariana da Venezuela;</a:t>
            </a:r>
          </a:p>
          <a:p>
            <a:pPr marL="704850" indent="-514350"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265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05978"/>
            <a:ext cx="8856984" cy="857400"/>
          </a:xfrm>
        </p:spPr>
        <p:txBody>
          <a:bodyPr/>
          <a:lstStyle/>
          <a:p>
            <a:r>
              <a:rPr lang="en-US" dirty="0" smtClean="0"/>
              <a:t>Como </a:t>
            </a:r>
            <a:r>
              <a:rPr lang="en-US" dirty="0" err="1" smtClean="0"/>
              <a:t>sair</a:t>
            </a:r>
            <a:r>
              <a:rPr lang="en-US" dirty="0" smtClean="0"/>
              <a:t> da </a:t>
            </a:r>
            <a:r>
              <a:rPr lang="en-US" dirty="0" err="1" smtClean="0"/>
              <a:t>crise</a:t>
            </a:r>
            <a:r>
              <a:rPr lang="en-US" dirty="0" smtClean="0"/>
              <a:t> </a:t>
            </a:r>
            <a:r>
              <a:rPr lang="en-US" sz="2400" dirty="0" smtClean="0"/>
              <a:t>(econ</a:t>
            </a:r>
            <a:r>
              <a:rPr lang="pt-BR" sz="2400" dirty="0" smtClean="0"/>
              <a:t>ô</a:t>
            </a:r>
            <a:r>
              <a:rPr lang="en-US" sz="2400" dirty="0" smtClean="0"/>
              <a:t>mica, </a:t>
            </a:r>
            <a:r>
              <a:rPr lang="en-US" sz="2400" dirty="0" err="1" smtClean="0"/>
              <a:t>política</a:t>
            </a:r>
            <a:r>
              <a:rPr lang="en-US" sz="2400" dirty="0" smtClean="0"/>
              <a:t>, social)</a:t>
            </a:r>
            <a:r>
              <a:rPr lang="en-US" dirty="0" smtClean="0"/>
              <a:t>?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906" y="1419622"/>
            <a:ext cx="3769792" cy="212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5292080" y="1470602"/>
            <a:ext cx="350243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nyt-cheltenham"/>
              </a:rPr>
              <a:t>“Venezuela</a:t>
            </a:r>
            <a:r>
              <a:rPr lang="en-US" b="1" i="1" dirty="0">
                <a:latin typeface="nyt-cheltenham"/>
              </a:rPr>
              <a:t>: Murder Rate for Year May Be World’s Worst, Report </a:t>
            </a:r>
            <a:r>
              <a:rPr lang="en-US" b="1" i="1" dirty="0" smtClean="0">
                <a:latin typeface="nyt-cheltenham"/>
              </a:rPr>
              <a:t>Says” NYT Dec 28-2015</a:t>
            </a:r>
          </a:p>
          <a:p>
            <a:endParaRPr lang="en-US" b="1" i="1" dirty="0">
              <a:latin typeface="nyt-cheltenham"/>
            </a:endParaRPr>
          </a:p>
          <a:p>
            <a:r>
              <a:rPr lang="en-US" b="1" i="1" dirty="0" smtClean="0">
                <a:latin typeface="nyt-cheltenham"/>
              </a:rPr>
              <a:t>82 per 100.000 inhabitants  </a:t>
            </a:r>
            <a:endParaRPr lang="en-US" b="1" i="1" dirty="0">
              <a:latin typeface="nyt-cheltenham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89" y="3823712"/>
            <a:ext cx="45434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 descr="Resultado de imagem para opposition incarcerated in venezuel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259" y="2751534"/>
            <a:ext cx="2886075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5319722" y="4309487"/>
            <a:ext cx="35024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nyt-cheltenham"/>
              </a:rPr>
              <a:t>Leopoldo Lopez – </a:t>
            </a:r>
            <a:r>
              <a:rPr lang="en-US" b="1" i="1" dirty="0" err="1" smtClean="0">
                <a:latin typeface="nyt-cheltenham"/>
              </a:rPr>
              <a:t>condenado</a:t>
            </a:r>
            <a:r>
              <a:rPr lang="en-US" b="1" i="1" dirty="0" smtClean="0">
                <a:latin typeface="nyt-cheltenham"/>
              </a:rPr>
              <a:t> a 13 </a:t>
            </a:r>
            <a:r>
              <a:rPr lang="en-US" b="1" i="1" dirty="0" err="1" smtClean="0">
                <a:latin typeface="nyt-cheltenham"/>
              </a:rPr>
              <a:t>anos</a:t>
            </a:r>
            <a:r>
              <a:rPr lang="en-US" b="1" i="1" dirty="0" smtClean="0">
                <a:latin typeface="nyt-cheltenham"/>
              </a:rPr>
              <a:t> de </a:t>
            </a:r>
            <a:r>
              <a:rPr lang="en-US" b="1" i="1" dirty="0" err="1" smtClean="0">
                <a:latin typeface="nyt-cheltenham"/>
              </a:rPr>
              <a:t>prisão</a:t>
            </a:r>
            <a:r>
              <a:rPr lang="en-US" b="1" i="1" dirty="0" smtClean="0">
                <a:latin typeface="nyt-cheltenham"/>
              </a:rPr>
              <a:t> </a:t>
            </a:r>
            <a:r>
              <a:rPr lang="en-US" b="1" i="1" dirty="0" err="1" smtClean="0">
                <a:latin typeface="nyt-cheltenham"/>
              </a:rPr>
              <a:t>ap</a:t>
            </a:r>
            <a:r>
              <a:rPr lang="pt-BR" b="1" i="1" dirty="0" err="1" smtClean="0">
                <a:latin typeface="nyt-cheltenham"/>
              </a:rPr>
              <a:t>ós</a:t>
            </a:r>
            <a:r>
              <a:rPr lang="pt-BR" b="1" i="1" dirty="0" smtClean="0">
                <a:latin typeface="nyt-cheltenham"/>
              </a:rPr>
              <a:t> os protestos de 2014</a:t>
            </a:r>
            <a:endParaRPr lang="en-US" b="1" i="1" dirty="0">
              <a:latin typeface="nyt-cheltenham"/>
            </a:endParaRPr>
          </a:p>
        </p:txBody>
      </p:sp>
    </p:spTree>
    <p:extLst>
      <p:ext uri="{BB962C8B-B14F-4D97-AF65-F5344CB8AC3E}">
        <p14:creationId xmlns:p14="http://schemas.microsoft.com/office/powerpoint/2010/main" val="30852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190"/>
            <a:ext cx="8229600" cy="857400"/>
          </a:xfrm>
        </p:spPr>
        <p:txBody>
          <a:bodyPr/>
          <a:lstStyle/>
          <a:p>
            <a:r>
              <a:rPr lang="pt-BR" b="1" dirty="0" smtClean="0"/>
              <a:t>Modelos Racionais, Prescritivos e Empíricos de Democracia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b="1" dirty="0" smtClean="0">
                <a:latin typeface="Calibri" panose="020F0502020204030204" pitchFamily="34" charset="0"/>
              </a:rPr>
              <a:t>Consensual</a:t>
            </a:r>
            <a:r>
              <a:rPr lang="pt-BR" dirty="0" smtClean="0">
                <a:latin typeface="Calibri" panose="020F0502020204030204" pitchFamily="34" charset="0"/>
              </a:rPr>
              <a:t>: Qual o princípio ordenador? Poder político disperso</a:t>
            </a:r>
          </a:p>
          <a:p>
            <a:pPr>
              <a:buNone/>
            </a:pPr>
            <a:r>
              <a:rPr lang="pt-BR" b="1" dirty="0" smtClean="0">
                <a:latin typeface="Calibri" panose="020F0502020204030204" pitchFamily="34" charset="0"/>
              </a:rPr>
              <a:t>Majoritário</a:t>
            </a:r>
            <a:r>
              <a:rPr lang="pt-BR" dirty="0" smtClean="0">
                <a:latin typeface="Calibri" panose="020F0502020204030204" pitchFamily="34" charset="0"/>
              </a:rPr>
              <a:t>: Qual o princípio ordenador? Concentração do poder nas mãos da maioria </a:t>
            </a:r>
          </a:p>
          <a:p>
            <a:pPr>
              <a:buNone/>
            </a:pPr>
            <a:r>
              <a:rPr lang="pt-BR" dirty="0" smtClean="0">
                <a:latin typeface="Calibri" panose="020F0502020204030204" pitchFamily="34" charset="0"/>
              </a:rPr>
              <a:t>Demais características podem ser derivados logicamente</a:t>
            </a:r>
          </a:p>
          <a:p>
            <a:pPr algn="r"/>
            <a:r>
              <a:rPr lang="pt-BR" sz="2800" dirty="0" smtClean="0">
                <a:latin typeface="Calibri" panose="020F0502020204030204" pitchFamily="34" charset="0"/>
              </a:rPr>
              <a:t>(</a:t>
            </a:r>
            <a:r>
              <a:rPr lang="pt-BR" sz="2800" dirty="0" err="1" smtClean="0">
                <a:latin typeface="Calibri" panose="020F0502020204030204" pitchFamily="34" charset="0"/>
              </a:rPr>
              <a:t>Lijphart</a:t>
            </a:r>
            <a:r>
              <a:rPr lang="pt-BR" sz="2800" dirty="0" smtClean="0">
                <a:latin typeface="Calibri" panose="020F0502020204030204" pitchFamily="34" charset="0"/>
              </a:rPr>
              <a:t>, 1999)</a:t>
            </a:r>
            <a:endParaRPr lang="pt-B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7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Hipótese de </a:t>
            </a:r>
            <a:r>
              <a:rPr lang="pt-BR" dirty="0" err="1" smtClean="0"/>
              <a:t>Lijphart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 Democracia </a:t>
            </a:r>
            <a:r>
              <a:rPr lang="pt-BR" dirty="0"/>
              <a:t>de </a:t>
            </a:r>
            <a:r>
              <a:rPr lang="pt-BR" dirty="0" smtClean="0"/>
              <a:t>Consenso </a:t>
            </a:r>
            <a:r>
              <a:rPr lang="pt-BR" dirty="0"/>
              <a:t>tem vantagens </a:t>
            </a:r>
            <a:r>
              <a:rPr lang="pt-BR" dirty="0" smtClean="0"/>
              <a:t>diretas para as sociedades </a:t>
            </a:r>
            <a:r>
              <a:rPr lang="pt-BR" dirty="0"/>
              <a:t>profundamente </a:t>
            </a:r>
            <a:r>
              <a:rPr lang="pt-BR" dirty="0" smtClean="0"/>
              <a:t>divididas por clivagens políticas. A Democracia </a:t>
            </a:r>
            <a:r>
              <a:rPr lang="pt-BR" dirty="0"/>
              <a:t>majoritária pode </a:t>
            </a:r>
            <a:r>
              <a:rPr lang="pt-BR" dirty="0" smtClean="0"/>
              <a:t>normalmente excluir quase </a:t>
            </a:r>
            <a:r>
              <a:rPr lang="pt-BR" dirty="0"/>
              <a:t>metade da população do processo </a:t>
            </a:r>
            <a:r>
              <a:rPr lang="pt-BR" dirty="0" smtClean="0"/>
              <a:t>governamental (49,9</a:t>
            </a:r>
            <a:r>
              <a:rPr lang="pt-BR" dirty="0"/>
              <a:t>% </a:t>
            </a:r>
            <a:r>
              <a:rPr lang="pt-BR" dirty="0" smtClean="0"/>
              <a:t>da </a:t>
            </a:r>
            <a:r>
              <a:rPr lang="pt-BR" dirty="0"/>
              <a:t>população </a:t>
            </a:r>
            <a:r>
              <a:rPr lang="pt-BR" dirty="0" smtClean="0"/>
              <a:t>fica fora </a:t>
            </a:r>
            <a:r>
              <a:rPr lang="pt-BR" dirty="0"/>
              <a:t>do processo </a:t>
            </a:r>
            <a:r>
              <a:rPr lang="pt-BR" dirty="0" smtClean="0"/>
              <a:t>político).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717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400"/>
          </a:xfrm>
        </p:spPr>
        <p:txBody>
          <a:bodyPr/>
          <a:lstStyle/>
          <a:p>
            <a:r>
              <a:rPr lang="pt-BR" dirty="0" smtClean="0"/>
              <a:t>Modelos de Democracia e seus Valores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Majoritária</a:t>
            </a:r>
            <a:endParaRPr lang="pt-BR" dirty="0"/>
          </a:p>
          <a:p>
            <a:r>
              <a:rPr lang="pt-BR" dirty="0"/>
              <a:t>(</a:t>
            </a:r>
            <a:r>
              <a:rPr lang="pt-BR" dirty="0" smtClean="0"/>
              <a:t>Westminster) </a:t>
            </a:r>
          </a:p>
          <a:p>
            <a:pPr marL="647700" indent="-457200">
              <a:buAutoNum type="arabicPeriod"/>
            </a:pPr>
            <a:r>
              <a:rPr lang="pt-BR" sz="2000" dirty="0" err="1" smtClean="0"/>
              <a:t>Accountability</a:t>
            </a:r>
            <a:r>
              <a:rPr lang="pt-BR" sz="2000" dirty="0" smtClean="0"/>
              <a:t> e transparência do governo; </a:t>
            </a:r>
          </a:p>
          <a:p>
            <a:pPr marL="647700" indent="-457200">
              <a:buAutoNum type="arabicPeriod"/>
            </a:pPr>
            <a:r>
              <a:rPr lang="pt-BR" sz="2000" dirty="0" smtClean="0"/>
              <a:t>Partido único no Executivo;</a:t>
            </a:r>
          </a:p>
          <a:p>
            <a:pPr marL="647700" indent="-457200">
              <a:buAutoNum type="arabicPeriod"/>
            </a:pPr>
            <a:r>
              <a:rPr lang="pt-BR" sz="2000" dirty="0" smtClean="0"/>
              <a:t>Partidos de Oposição efetivos;</a:t>
            </a:r>
          </a:p>
          <a:p>
            <a:pPr marL="647700" indent="-457200">
              <a:buAutoNum type="arabicPeriod"/>
            </a:pPr>
            <a:r>
              <a:rPr lang="pt-BR" sz="2000" dirty="0" smtClean="0"/>
              <a:t>Eleições “decisivas”  responsabilidade </a:t>
            </a:r>
            <a:r>
              <a:rPr lang="pt-BR" sz="2000" dirty="0"/>
              <a:t>do </a:t>
            </a:r>
            <a:r>
              <a:rPr lang="pt-BR" sz="2000" dirty="0" smtClean="0"/>
              <a:t>governo.</a:t>
            </a:r>
            <a:endParaRPr lang="pt-BR" sz="200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pt-BR" dirty="0"/>
              <a:t>A </a:t>
            </a:r>
            <a:r>
              <a:rPr lang="pt-BR" dirty="0" smtClean="0"/>
              <a:t>Democracia Consensual</a:t>
            </a:r>
          </a:p>
          <a:p>
            <a:pPr marL="647700" indent="-457200">
              <a:buAutoNum type="arabicPeriod"/>
            </a:pPr>
            <a:r>
              <a:rPr lang="pt-BR" sz="2000" dirty="0" smtClean="0"/>
              <a:t>Decisão consensual, barganha e compromisso;</a:t>
            </a:r>
          </a:p>
          <a:p>
            <a:pPr marL="647700" indent="-457200">
              <a:buAutoNum type="arabicPeriod"/>
            </a:pPr>
            <a:r>
              <a:rPr lang="pt-BR" sz="2000" dirty="0" smtClean="0"/>
              <a:t>Diversos partidos parlamentares com participação no governo;</a:t>
            </a:r>
          </a:p>
          <a:p>
            <a:pPr marL="647700" indent="-457200">
              <a:buAutoNum type="arabicPeriod"/>
            </a:pPr>
            <a:r>
              <a:rPr lang="pt-BR" sz="2000" dirty="0" smtClean="0"/>
              <a:t>Processo de decisão disperso (múltiplos pontos de veto);</a:t>
            </a:r>
          </a:p>
          <a:p>
            <a:pPr marL="647700" indent="-457200">
              <a:buAutoNum type="arabicPeriod"/>
            </a:pPr>
            <a:endParaRPr lang="pt-BR" sz="2000" dirty="0"/>
          </a:p>
          <a:p>
            <a:pPr marL="647700" indent="-457200">
              <a:buAutoNum type="arabicPeriod"/>
            </a:pPr>
            <a:endParaRPr lang="pt-BR" sz="2000" dirty="0" smtClean="0"/>
          </a:p>
          <a:p>
            <a:pPr marL="704850" indent="-514350"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335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6198"/>
            <a:ext cx="8229600" cy="857400"/>
          </a:xfrm>
        </p:spPr>
        <p:txBody>
          <a:bodyPr/>
          <a:lstStyle/>
          <a:p>
            <a:r>
              <a:rPr lang="pt-BR" dirty="0" smtClean="0"/>
              <a:t>O argumento tradicional a favor do modelo majoritário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35646"/>
            <a:ext cx="8487104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2992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29600" cy="857400"/>
          </a:xfrm>
        </p:spPr>
        <p:txBody>
          <a:bodyPr/>
          <a:lstStyle/>
          <a:p>
            <a:r>
              <a:rPr lang="pt-BR" dirty="0" smtClean="0"/>
              <a:t>A sequência lógica de Democracia de Consenso</a:t>
            </a:r>
            <a:endParaRPr lang="es-MX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1560" y="1707654"/>
            <a:ext cx="165618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Sistema Eleitoral Proporcional</a:t>
            </a:r>
            <a:endParaRPr lang="es-MX" dirty="0"/>
          </a:p>
        </p:txBody>
      </p:sp>
      <p:cxnSp>
        <p:nvCxnSpPr>
          <p:cNvPr id="6" name="Conector de seta reta 5"/>
          <p:cNvCxnSpPr>
            <a:stCxn id="4" idx="3"/>
            <a:endCxn id="7" idx="1"/>
          </p:cNvCxnSpPr>
          <p:nvPr/>
        </p:nvCxnSpPr>
        <p:spPr>
          <a:xfrm>
            <a:off x="2267744" y="1969264"/>
            <a:ext cx="892161" cy="7822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3159905" y="2382189"/>
            <a:ext cx="2016224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b="1" dirty="0" smtClean="0"/>
              <a:t>Eleição de Partidos Minoritários </a:t>
            </a:r>
            <a:r>
              <a:rPr lang="pt-BR" dirty="0" smtClean="0"/>
              <a:t>(étnicos, linguísticos, religiosos) </a:t>
            </a:r>
            <a:endParaRPr lang="es-MX" dirty="0"/>
          </a:p>
        </p:txBody>
      </p:sp>
      <p:cxnSp>
        <p:nvCxnSpPr>
          <p:cNvPr id="8" name="Conector de seta reta 7"/>
          <p:cNvCxnSpPr>
            <a:stCxn id="7" idx="3"/>
            <a:endCxn id="9" idx="1"/>
          </p:cNvCxnSpPr>
          <p:nvPr/>
        </p:nvCxnSpPr>
        <p:spPr>
          <a:xfrm>
            <a:off x="5176129" y="2751521"/>
            <a:ext cx="68489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5861026" y="2382189"/>
            <a:ext cx="1152128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Maior apoio entre minorias</a:t>
            </a:r>
            <a:endParaRPr lang="es-MX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7524328" y="2166745"/>
            <a:ext cx="1368152" cy="11695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Pacificação de conflitos e Consolidação da Democracia</a:t>
            </a:r>
            <a:endParaRPr lang="es-MX" b="1" dirty="0"/>
          </a:p>
        </p:txBody>
      </p:sp>
      <p:cxnSp>
        <p:nvCxnSpPr>
          <p:cNvPr id="12" name="Conector de seta reta 11"/>
          <p:cNvCxnSpPr/>
          <p:nvPr/>
        </p:nvCxnSpPr>
        <p:spPr>
          <a:xfrm>
            <a:off x="7001123" y="2751521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611560" y="3209949"/>
            <a:ext cx="165618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Federalismo e Descentralização</a:t>
            </a:r>
            <a:endParaRPr lang="es-MX" dirty="0"/>
          </a:p>
        </p:txBody>
      </p:sp>
      <p:cxnSp>
        <p:nvCxnSpPr>
          <p:cNvPr id="15" name="Conector de seta reta 14"/>
          <p:cNvCxnSpPr>
            <a:endCxn id="7" idx="1"/>
          </p:cNvCxnSpPr>
          <p:nvPr/>
        </p:nvCxnSpPr>
        <p:spPr>
          <a:xfrm flipV="1">
            <a:off x="2339752" y="2751521"/>
            <a:ext cx="820153" cy="6843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251520" y="2499742"/>
            <a:ext cx="1188132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Sociedades Plurais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367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0800000" flipV="1">
            <a:off x="395536" y="1995686"/>
            <a:ext cx="3109583" cy="2016224"/>
          </a:xfrm>
        </p:spPr>
        <p:txBody>
          <a:bodyPr/>
          <a:lstStyle/>
          <a:p>
            <a:r>
              <a:rPr lang="pt-BR" dirty="0" smtClean="0"/>
              <a:t>Bélgica é um país dividido etnicamente</a:t>
            </a:r>
            <a:endParaRPr lang="es-MX" dirty="0"/>
          </a:p>
        </p:txBody>
      </p:sp>
      <p:pic>
        <p:nvPicPr>
          <p:cNvPr id="1026" name="Picture 2" descr="http://media-2.web.britannica.com/eb-media/06/6406-004-EDB18F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031" y="-20538"/>
            <a:ext cx="4996433" cy="511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4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veryculture.com/images/ctc_01_img01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9622"/>
            <a:ext cx="455295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823654" y="508685"/>
            <a:ext cx="1826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CC0202"/>
              </a:buClr>
              <a:buSzPct val="100000"/>
            </a:pPr>
            <a:r>
              <a:rPr lang="pt-BR" sz="3600" b="1" dirty="0">
                <a:solidFill>
                  <a:srgbClr val="DA0002"/>
                </a:solidFill>
              </a:rPr>
              <a:t>Bélgica</a:t>
            </a:r>
            <a:endParaRPr lang="es-MX" sz="3600" b="1" dirty="0">
              <a:solidFill>
                <a:srgbClr val="DA0002"/>
              </a:solidFill>
            </a:endParaRPr>
          </a:p>
        </p:txBody>
      </p:sp>
      <p:pic>
        <p:nvPicPr>
          <p:cNvPr id="2052" name="Picture 4" descr="http://deredactie.be/polopoly_fs/1.1683870!image/1828189207.jpg_gen/derivatives/landscape670/18281892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275493"/>
            <a:ext cx="2376264" cy="133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ponderingtheessence.com/wp-content/uploads/2013/07/mi-belgium-king-albert-rtr33k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30943"/>
            <a:ext cx="2376264" cy="133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100392" y="2123204"/>
            <a:ext cx="9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Rei Alberto II (1993-2013)</a:t>
            </a:r>
            <a:endParaRPr lang="es-MX" dirty="0"/>
          </a:p>
        </p:txBody>
      </p:sp>
      <p:sp>
        <p:nvSpPr>
          <p:cNvPr id="10" name="CaixaDeTexto 9"/>
          <p:cNvSpPr txBox="1"/>
          <p:nvPr/>
        </p:nvSpPr>
        <p:spPr>
          <a:xfrm>
            <a:off x="8116712" y="3465211"/>
            <a:ext cx="9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Rei Felipe I (2013-)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14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Eleitoral da Bélgica</a:t>
            </a:r>
            <a:endParaRPr lang="es-MX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600" dirty="0"/>
              <a:t>A Câmara dos </a:t>
            </a:r>
            <a:r>
              <a:rPr lang="pt-BR" sz="2600" dirty="0" smtClean="0"/>
              <a:t>Deputados </a:t>
            </a:r>
            <a:r>
              <a:rPr lang="pt-BR" sz="2600" dirty="0"/>
              <a:t>é composta por 150 membros eleitos </a:t>
            </a:r>
            <a:r>
              <a:rPr lang="pt-BR" sz="2600" dirty="0" smtClean="0"/>
              <a:t>diretamente </a:t>
            </a:r>
            <a:r>
              <a:rPr lang="pt-BR" sz="2600" dirty="0"/>
              <a:t>por sufrágio universal a cada cinco anos </a:t>
            </a:r>
            <a:r>
              <a:rPr lang="pt-BR" sz="2600" dirty="0" smtClean="0"/>
              <a:t>(a cada quatro </a:t>
            </a:r>
            <a:r>
              <a:rPr lang="pt-BR" sz="2600" dirty="0"/>
              <a:t>anos antes de 2014). </a:t>
            </a:r>
            <a:r>
              <a:rPr lang="pt-BR" sz="2600" dirty="0" smtClean="0"/>
              <a:t>Os Representantes são eleitos em onze Distritos (M=11), </a:t>
            </a:r>
            <a:r>
              <a:rPr lang="pt-BR" sz="2600" dirty="0"/>
              <a:t>onde os partidos políticos </a:t>
            </a:r>
            <a:r>
              <a:rPr lang="pt-BR" sz="2600" dirty="0" smtClean="0"/>
              <a:t>apresentam listas </a:t>
            </a:r>
            <a:r>
              <a:rPr lang="pt-BR" sz="2600" dirty="0"/>
              <a:t>de </a:t>
            </a:r>
            <a:r>
              <a:rPr lang="pt-BR" sz="2600" dirty="0" smtClean="0"/>
              <a:t>candidatos</a:t>
            </a:r>
            <a:r>
              <a:rPr lang="pt-BR" sz="2600" dirty="0"/>
              <a:t>. Os eleitores podem indicar uma preferência por um ou mais candidatos em uma lista; o voto é obrigatório nas eleições nacionais.</a:t>
            </a:r>
            <a:endParaRPr lang="es-MX" sz="2600" dirty="0"/>
          </a:p>
        </p:txBody>
      </p:sp>
    </p:spTree>
    <p:extLst>
      <p:ext uri="{BB962C8B-B14F-4D97-AF65-F5344CB8AC3E}">
        <p14:creationId xmlns:p14="http://schemas.microsoft.com/office/powerpoint/2010/main" val="178930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2949</TotalTime>
  <Words>678</Words>
  <Application>Microsoft Office PowerPoint</Application>
  <PresentationFormat>Apresentação na tela (16:9)</PresentationFormat>
  <Paragraphs>134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swiss</vt:lpstr>
      <vt:lpstr>  Aula 6:  Modelos de Democracia</vt:lpstr>
      <vt:lpstr>Modelos Racionais, Prescritivos e Empíricos de Democracia</vt:lpstr>
      <vt:lpstr>A Hipótese de Lijphart</vt:lpstr>
      <vt:lpstr>Modelos de Democracia e seus Valores</vt:lpstr>
      <vt:lpstr>O argumento tradicional a favor do modelo majoritário</vt:lpstr>
      <vt:lpstr>A sequência lógica de Democracia de Consenso</vt:lpstr>
      <vt:lpstr>Bélgica é um país dividido etnicamente</vt:lpstr>
      <vt:lpstr>Apresentação do PowerPoint</vt:lpstr>
      <vt:lpstr>Sistema Eleitoral da Bélgica</vt:lpstr>
      <vt:lpstr>Apresentação do PowerPoint</vt:lpstr>
      <vt:lpstr>Apresentação do PowerPoint</vt:lpstr>
      <vt:lpstr>Apresentação do PowerPoint</vt:lpstr>
      <vt:lpstr>Apresentação do PowerPoint</vt:lpstr>
      <vt:lpstr>Conclusões</vt:lpstr>
      <vt:lpstr>A principal conclusão de Lijphart</vt:lpstr>
      <vt:lpstr>A principal conclusão de Lijphart</vt:lpstr>
      <vt:lpstr>Debate sobre a Venezuela</vt:lpstr>
      <vt:lpstr>Visão geral do processo</vt:lpstr>
      <vt:lpstr>Como sair da crise (econômica, política, social)?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the Olympic Games help to forge a more effective homeland security system</dc:title>
  <dc:creator>Leandro</dc:creator>
  <cp:lastModifiedBy>Sala B</cp:lastModifiedBy>
  <cp:revision>80</cp:revision>
  <dcterms:modified xsi:type="dcterms:W3CDTF">2018-04-18T01:30:09Z</dcterms:modified>
</cp:coreProperties>
</file>