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81"/>
  </p:notesMasterIdLst>
  <p:sldIdLst>
    <p:sldId id="256" r:id="rId3"/>
    <p:sldId id="257" r:id="rId4"/>
    <p:sldId id="258" r:id="rId5"/>
    <p:sldId id="259" r:id="rId6"/>
    <p:sldId id="274" r:id="rId7"/>
    <p:sldId id="260" r:id="rId8"/>
    <p:sldId id="500" r:id="rId9"/>
    <p:sldId id="468" r:id="rId10"/>
    <p:sldId id="425" r:id="rId11"/>
    <p:sldId id="487" r:id="rId12"/>
    <p:sldId id="488" r:id="rId13"/>
    <p:sldId id="424" r:id="rId14"/>
    <p:sldId id="283" r:id="rId15"/>
    <p:sldId id="501" r:id="rId16"/>
    <p:sldId id="502" r:id="rId17"/>
    <p:sldId id="503" r:id="rId18"/>
    <p:sldId id="504" r:id="rId19"/>
    <p:sldId id="505" r:id="rId20"/>
    <p:sldId id="470" r:id="rId21"/>
    <p:sldId id="279" r:id="rId22"/>
    <p:sldId id="506" r:id="rId23"/>
    <p:sldId id="388" r:id="rId24"/>
    <p:sldId id="479" r:id="rId25"/>
    <p:sldId id="480" r:id="rId26"/>
    <p:sldId id="275" r:id="rId27"/>
    <p:sldId id="377" r:id="rId28"/>
    <p:sldId id="499" r:id="rId29"/>
    <p:sldId id="386" r:id="rId30"/>
    <p:sldId id="387" r:id="rId31"/>
    <p:sldId id="426" r:id="rId32"/>
    <p:sldId id="471" r:id="rId33"/>
    <p:sldId id="396" r:id="rId34"/>
    <p:sldId id="394" r:id="rId35"/>
    <p:sldId id="395" r:id="rId36"/>
    <p:sldId id="472" r:id="rId37"/>
    <p:sldId id="473" r:id="rId38"/>
    <p:sldId id="433" r:id="rId39"/>
    <p:sldId id="432" r:id="rId40"/>
    <p:sldId id="507" r:id="rId41"/>
    <p:sldId id="369" r:id="rId42"/>
    <p:sldId id="427" r:id="rId43"/>
    <p:sldId id="261" r:id="rId44"/>
    <p:sldId id="262" r:id="rId45"/>
    <p:sldId id="263" r:id="rId46"/>
    <p:sldId id="264" r:id="rId47"/>
    <p:sldId id="265" r:id="rId48"/>
    <p:sldId id="266" r:id="rId49"/>
    <p:sldId id="267" r:id="rId50"/>
    <p:sldId id="268" r:id="rId51"/>
    <p:sldId id="271" r:id="rId52"/>
    <p:sldId id="269" r:id="rId53"/>
    <p:sldId id="270" r:id="rId54"/>
    <p:sldId id="272" r:id="rId55"/>
    <p:sldId id="273" r:id="rId56"/>
    <p:sldId id="422" r:id="rId57"/>
    <p:sldId id="461" r:id="rId58"/>
    <p:sldId id="462" r:id="rId59"/>
    <p:sldId id="463" r:id="rId60"/>
    <p:sldId id="464" r:id="rId61"/>
    <p:sldId id="465" r:id="rId62"/>
    <p:sldId id="466" r:id="rId63"/>
    <p:sldId id="467" r:id="rId64"/>
    <p:sldId id="370" r:id="rId65"/>
    <p:sldId id="399" r:id="rId66"/>
    <p:sldId id="492" r:id="rId67"/>
    <p:sldId id="493" r:id="rId68"/>
    <p:sldId id="494" r:id="rId69"/>
    <p:sldId id="491" r:id="rId70"/>
    <p:sldId id="475" r:id="rId71"/>
    <p:sldId id="476" r:id="rId72"/>
    <p:sldId id="495" r:id="rId73"/>
    <p:sldId id="478" r:id="rId74"/>
    <p:sldId id="400" r:id="rId75"/>
    <p:sldId id="401" r:id="rId76"/>
    <p:sldId id="408" r:id="rId77"/>
    <p:sldId id="409" r:id="rId78"/>
    <p:sldId id="410" r:id="rId79"/>
    <p:sldId id="411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44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SELIC (% a.a.)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SELIC</c:v>
          </c:tx>
          <c:spPr>
            <a:ln>
              <a:solidFill>
                <a:prstClr val="black">
                  <a:alpha val="90000"/>
                </a:prstClr>
              </a:solidFill>
            </a:ln>
          </c:spPr>
          <c:cat>
            <c:numRef>
              <c:f>Plan2!$Q$7:$Q$15</c:f>
              <c:numCache>
                <c:formatCode>General</c:formatCode>
                <c:ptCount val="9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</c:numCache>
            </c:numRef>
          </c:cat>
          <c:val>
            <c:numRef>
              <c:f>Plan2!$R$7:$R$15</c:f>
              <c:numCache>
                <c:formatCode>General</c:formatCode>
                <c:ptCount val="9"/>
                <c:pt idx="0">
                  <c:v>19.05</c:v>
                </c:pt>
                <c:pt idx="1">
                  <c:v>24.9</c:v>
                </c:pt>
                <c:pt idx="2">
                  <c:v>16.34</c:v>
                </c:pt>
                <c:pt idx="3">
                  <c:v>17.739999999999991</c:v>
                </c:pt>
                <c:pt idx="4">
                  <c:v>17.97999999999999</c:v>
                </c:pt>
                <c:pt idx="5">
                  <c:v>13.19</c:v>
                </c:pt>
                <c:pt idx="6">
                  <c:v>11.18</c:v>
                </c:pt>
                <c:pt idx="7">
                  <c:v>13.67</c:v>
                </c:pt>
                <c:pt idx="8">
                  <c:v>10.66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57-4E45-8748-8A50385B9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0850360"/>
        <c:axId val="2113892536"/>
      </c:lineChart>
      <c:catAx>
        <c:axId val="2110850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3892536"/>
        <c:crosses val="autoZero"/>
        <c:auto val="1"/>
        <c:lblAlgn val="ctr"/>
        <c:lblOffset val="100"/>
        <c:noMultiLvlLbl val="0"/>
      </c:catAx>
      <c:valAx>
        <c:axId val="2113892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0850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CADB-C6C1-B640-A216-42EB6299496C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2970D-4FE4-D245-9003-35F6D82CF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3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6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3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8525" y="747713"/>
            <a:ext cx="4868863" cy="3652837"/>
          </a:xfrm>
          <a:ln cap="flat">
            <a:solidFill>
              <a:schemeClr val="tx1"/>
            </a:solidFill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>
          <a:xfrm>
            <a:off x="887413" y="4654550"/>
            <a:ext cx="4891087" cy="44100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24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736600"/>
            <a:ext cx="4895850" cy="3673475"/>
          </a:xfrm>
          <a:noFill/>
          <a:ln w="12700"/>
        </p:spPr>
      </p:sp>
      <p:sp>
        <p:nvSpPr>
          <p:cNvPr id="829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5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92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6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19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846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3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84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85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43071E80-AD18-3A45-AD5E-BBF3349A2F75}" type="slidenum">
              <a:rPr lang="pt-BR" sz="1200">
                <a:solidFill>
                  <a:prstClr val="black"/>
                </a:solidFill>
                <a:latin typeface="Times New Roman" charset="0"/>
              </a:rPr>
              <a:pPr eaLnBrk="1" hangingPunct="1"/>
              <a:t>50</a:t>
            </a:fld>
            <a:endParaRPr lang="pt-BR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1F3B600-AE30-7248-AEB8-BD7552D99F3F}" type="slidenum">
              <a:rPr lang="pt-BR" sz="1200">
                <a:solidFill>
                  <a:prstClr val="black"/>
                </a:solidFill>
                <a:latin typeface="Times New Roman" charset="0"/>
              </a:rPr>
              <a:pPr eaLnBrk="1" hangingPunct="1"/>
              <a:t>51</a:t>
            </a:fld>
            <a:endParaRPr lang="pt-BR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551DC42-F7CE-A74D-BFB3-F8355FCD3AD5}" type="slidenum">
              <a:rPr lang="pt-BR" sz="1200">
                <a:solidFill>
                  <a:prstClr val="black"/>
                </a:solidFill>
                <a:latin typeface="Times New Roman" charset="0"/>
              </a:rPr>
              <a:pPr eaLnBrk="1" hangingPunct="1"/>
              <a:t>52</a:t>
            </a:fld>
            <a:endParaRPr lang="pt-BR" sz="120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663" y="9309100"/>
            <a:ext cx="2889250" cy="4905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41" tIns="48120" rIns="96241" bIns="4812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7CAB2E6-6E3B-3C4D-BDCB-E4ABC316E40E}" type="slidenum">
              <a:rPr lang="pt-BR" sz="1200">
                <a:latin typeface="Times New Roman" charset="0"/>
              </a:rPr>
              <a:pPr eaLnBrk="1" hangingPunct="1"/>
              <a:t>56</a:t>
            </a:fld>
            <a:endParaRPr lang="pt-BR" sz="120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7713"/>
            <a:ext cx="4868862" cy="3652837"/>
          </a:xfrm>
          <a:ln w="12700" cap="flat">
            <a:solidFill>
              <a:schemeClr val="tx1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52963"/>
            <a:ext cx="4891087" cy="44116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09" tIns="48455" rIns="96909" bIns="4845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757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663" y="9309100"/>
            <a:ext cx="2889250" cy="4905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41" tIns="48120" rIns="96241" bIns="4812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2FD9E33-5654-EA45-B796-4293FF9563B6}" type="slidenum">
              <a:rPr lang="pt-BR" sz="1200">
                <a:latin typeface="Times New Roman" charset="0"/>
              </a:rPr>
              <a:pPr eaLnBrk="1" hangingPunct="1"/>
              <a:t>57</a:t>
            </a:fld>
            <a:endParaRPr lang="pt-BR" sz="120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7413" y="4652963"/>
            <a:ext cx="4891087" cy="44116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09" tIns="48455" rIns="96909" bIns="4845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7713"/>
            <a:ext cx="4868862" cy="36528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404723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663" y="9309100"/>
            <a:ext cx="2889250" cy="4905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41" tIns="48120" rIns="96241" bIns="4812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2E9D4CC-6A46-7040-BE1D-CDAD033834AC}" type="slidenum">
              <a:rPr lang="pt-BR" sz="1200">
                <a:latin typeface="Times New Roman" charset="0"/>
              </a:rPr>
              <a:pPr eaLnBrk="1" hangingPunct="1"/>
              <a:t>58</a:t>
            </a:fld>
            <a:endParaRPr lang="pt-BR" sz="120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7413" y="4652963"/>
            <a:ext cx="4891087" cy="44116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09" tIns="48455" rIns="96909" bIns="4845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7713"/>
            <a:ext cx="4868862" cy="36528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22138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663" y="9309100"/>
            <a:ext cx="2889250" cy="4905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41" tIns="48120" rIns="96241" bIns="4812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2CB49F5-F389-5740-84B8-A79A167CF2FB}" type="slidenum">
              <a:rPr lang="pt-BR" sz="1200">
                <a:latin typeface="Times New Roman" charset="0"/>
              </a:rPr>
              <a:pPr eaLnBrk="1" hangingPunct="1"/>
              <a:t>59</a:t>
            </a:fld>
            <a:endParaRPr lang="pt-BR" sz="120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7413" y="4652963"/>
            <a:ext cx="4891087" cy="44116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09" tIns="48455" rIns="96909" bIns="4845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7713"/>
            <a:ext cx="4868862" cy="3652837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78418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0623-A96E-8849-B75B-556F4AFDE016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009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663" y="9309100"/>
            <a:ext cx="2889250" cy="4905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241" tIns="48120" rIns="96241" bIns="4812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6BF6B08-7316-2E4E-908E-88FF674B2660}" type="slidenum">
              <a:rPr lang="pt-BR" sz="1200">
                <a:latin typeface="Times New Roman" charset="0"/>
              </a:rPr>
              <a:pPr eaLnBrk="1" hangingPunct="1"/>
              <a:t>60</a:t>
            </a:fld>
            <a:endParaRPr lang="pt-BR" sz="120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0113" y="747713"/>
            <a:ext cx="4868862" cy="3652837"/>
          </a:xfrm>
          <a:ln w="12700" cap="flat">
            <a:solidFill>
              <a:schemeClr val="tx1"/>
            </a:solidFill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52963"/>
            <a:ext cx="4891087" cy="44116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6909" tIns="48455" rIns="96909" bIns="4845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536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736600"/>
            <a:ext cx="4895850" cy="3673475"/>
          </a:xfrm>
          <a:noFill/>
          <a:ln w="12700"/>
        </p:spPr>
      </p:sp>
      <p:sp>
        <p:nvSpPr>
          <p:cNvPr id="5017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840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85825" y="736600"/>
            <a:ext cx="4895850" cy="3673475"/>
          </a:xfrm>
          <a:noFill/>
          <a:ln w="12700"/>
        </p:spPr>
      </p:sp>
      <p:sp>
        <p:nvSpPr>
          <p:cNvPr id="5222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855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FB801B0-8F81-614D-A1FA-FAEAE96AFB10}" type="slidenum">
              <a:rPr lang="pt-BR" sz="1200">
                <a:latin typeface="Times New Roman" charset="0"/>
              </a:rPr>
              <a:pPr eaLnBrk="1" hangingPunct="1"/>
              <a:t>63</a:t>
            </a:fld>
            <a:endParaRPr lang="pt-BR" sz="120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0623-A96E-8849-B75B-556F4AFDE016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48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80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A10623-A96E-8849-B75B-556F4AFDE016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194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51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781AB71-EE51-4C48-8539-34C323DB0A8C}" type="slidenum">
              <a:rPr lang="pt-BR" sz="1200">
                <a:latin typeface="Times New Roman" charset="0"/>
              </a:rPr>
              <a:pPr eaLnBrk="1" hangingPunct="1"/>
              <a:t>26</a:t>
            </a:fld>
            <a:endParaRPr lang="pt-BR" sz="120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47713"/>
            <a:ext cx="4868863" cy="3652837"/>
          </a:xfrm>
          <a:ln w="12700" cap="flat">
            <a:solidFill>
              <a:schemeClr val="tx1"/>
            </a:solidFill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54550"/>
            <a:ext cx="4891087" cy="441007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899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95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7654925" y="6413500"/>
            <a:ext cx="1008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300" b="1">
                <a:solidFill>
                  <a:srgbClr val="FFFFFF"/>
                </a:solidFill>
              </a:rPr>
              <a:t>23/03/2012</a:t>
            </a:r>
          </a:p>
        </p:txBody>
      </p:sp>
      <p:sp>
        <p:nvSpPr>
          <p:cNvPr id="3" name="TextBox 6"/>
          <p:cNvSpPr txBox="1"/>
          <p:nvPr userDrawn="1"/>
        </p:nvSpPr>
        <p:spPr>
          <a:xfrm>
            <a:off x="8686800" y="6413500"/>
            <a:ext cx="461963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D7FE50-C8A2-3741-8BFF-3E7DECAB579F}" type="slidenum">
              <a:rPr lang="pt-BR" sz="1300" b="1" smtClean="0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pt-BR" sz="13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28600" y="6346825"/>
            <a:ext cx="2224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FFFFFF"/>
                </a:solidFill>
              </a:rPr>
              <a:t>Prof. Reinaldo Pacheco da Costa</a:t>
            </a:r>
          </a:p>
        </p:txBody>
      </p:sp>
    </p:spTree>
    <p:extLst>
      <p:ext uri="{BB962C8B-B14F-4D97-AF65-F5344CB8AC3E}">
        <p14:creationId xmlns:p14="http://schemas.microsoft.com/office/powerpoint/2010/main" val="2443705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7654925" y="6413500"/>
            <a:ext cx="1008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300" b="1">
                <a:solidFill>
                  <a:srgbClr val="FFFFFF"/>
                </a:solidFill>
              </a:rPr>
              <a:t>23/03/2012</a:t>
            </a:r>
          </a:p>
        </p:txBody>
      </p:sp>
      <p:sp>
        <p:nvSpPr>
          <p:cNvPr id="3" name="TextBox 6"/>
          <p:cNvSpPr txBox="1"/>
          <p:nvPr userDrawn="1"/>
        </p:nvSpPr>
        <p:spPr>
          <a:xfrm>
            <a:off x="8686800" y="6413500"/>
            <a:ext cx="461963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D7FE50-C8A2-3741-8BFF-3E7DECAB579F}" type="slidenum">
              <a:rPr lang="pt-BR" sz="1300" b="1" smtClean="0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pt-BR" sz="13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28600" y="6346825"/>
            <a:ext cx="2224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FFFFFF"/>
                </a:solidFill>
              </a:rPr>
              <a:t>Prof. Reinaldo Pacheco da Costa</a:t>
            </a:r>
          </a:p>
        </p:txBody>
      </p:sp>
    </p:spTree>
    <p:extLst>
      <p:ext uri="{BB962C8B-B14F-4D97-AF65-F5344CB8AC3E}">
        <p14:creationId xmlns:p14="http://schemas.microsoft.com/office/powerpoint/2010/main" val="1301481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7654925" y="6413500"/>
            <a:ext cx="1008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300" b="1">
                <a:solidFill>
                  <a:srgbClr val="FFFFFF"/>
                </a:solidFill>
              </a:rPr>
              <a:t>23/03/2012</a:t>
            </a:r>
          </a:p>
        </p:txBody>
      </p:sp>
      <p:sp>
        <p:nvSpPr>
          <p:cNvPr id="3" name="TextBox 6"/>
          <p:cNvSpPr txBox="1"/>
          <p:nvPr userDrawn="1"/>
        </p:nvSpPr>
        <p:spPr>
          <a:xfrm>
            <a:off x="8686800" y="6413500"/>
            <a:ext cx="461963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D7FE50-C8A2-3741-8BFF-3E7DECAB579F}" type="slidenum">
              <a:rPr lang="pt-BR" sz="1300" b="1" smtClean="0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pt-BR" sz="13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28600" y="6346825"/>
            <a:ext cx="2224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FFFFFF"/>
                </a:solidFill>
              </a:rPr>
              <a:t>Prof. Reinaldo Pacheco da Costa</a:t>
            </a:r>
          </a:p>
        </p:txBody>
      </p:sp>
    </p:spTree>
    <p:extLst>
      <p:ext uri="{BB962C8B-B14F-4D97-AF65-F5344CB8AC3E}">
        <p14:creationId xmlns:p14="http://schemas.microsoft.com/office/powerpoint/2010/main" val="1301481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7654925" y="6413500"/>
            <a:ext cx="1008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300" b="1">
                <a:solidFill>
                  <a:srgbClr val="FFFFFF"/>
                </a:solidFill>
              </a:rPr>
              <a:t>23/03/2012</a:t>
            </a:r>
          </a:p>
        </p:txBody>
      </p:sp>
      <p:sp>
        <p:nvSpPr>
          <p:cNvPr id="3" name="TextBox 6"/>
          <p:cNvSpPr txBox="1"/>
          <p:nvPr userDrawn="1"/>
        </p:nvSpPr>
        <p:spPr>
          <a:xfrm>
            <a:off x="8686800" y="6413500"/>
            <a:ext cx="461963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D7FE50-C8A2-3741-8BFF-3E7DECAB579F}" type="slidenum">
              <a:rPr lang="pt-BR" sz="1300" b="1" smtClean="0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pt-BR" sz="13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28600" y="6346825"/>
            <a:ext cx="2224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FFFFFF"/>
                </a:solidFill>
              </a:rPr>
              <a:t>Prof. Reinaldo Pacheco da Costa</a:t>
            </a:r>
          </a:p>
        </p:txBody>
      </p:sp>
    </p:spTree>
    <p:extLst>
      <p:ext uri="{BB962C8B-B14F-4D97-AF65-F5344CB8AC3E}">
        <p14:creationId xmlns:p14="http://schemas.microsoft.com/office/powerpoint/2010/main" val="408754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76 w 43195"/>
                  <a:gd name="T1" fmla="*/ 0 h 43200"/>
                  <a:gd name="T2" fmla="*/ 0 w 43195"/>
                  <a:gd name="T3" fmla="*/ 80 h 43200"/>
                  <a:gd name="T4" fmla="*/ 78 w 43195"/>
                  <a:gd name="T5" fmla="*/ 79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4512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512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CA20A-15DC-8648-886D-23BCC37BC74F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01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69A1-2054-174D-8544-5A67D163CDD3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46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CAFD5-75B1-124F-8A00-9D46DDA403D3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4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E1F6-1E1C-7D4F-9DF0-14283961228E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4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02CD-CAB9-A24E-ADEA-1559A8FF60BF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23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94A1D-A294-5443-9C23-015A71CCFA73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0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216F9-5135-FB48-BB1E-499289B45992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17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B8429-F608-A543-B0DA-68072D8E1B37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38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3BEDD-E2FD-CB49-9014-FE93DAEC7275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85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B74C-AA66-B04D-A070-50377E1163BB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6B61-121A-5244-8CD8-9D46572C3C82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88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2A1DF-D1E5-9E4A-827C-B5A9EE594355}" type="slidenum">
              <a:rPr lang="pt-BR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36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 userDrawn="1"/>
        </p:nvSpPr>
        <p:spPr bwMode="auto">
          <a:xfrm>
            <a:off x="7654925" y="6413500"/>
            <a:ext cx="10080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300" b="1">
                <a:solidFill>
                  <a:srgbClr val="FFFFFF"/>
                </a:solidFill>
              </a:rPr>
              <a:t>23/03/2012</a:t>
            </a:r>
          </a:p>
        </p:txBody>
      </p:sp>
      <p:sp>
        <p:nvSpPr>
          <p:cNvPr id="3" name="TextBox 6"/>
          <p:cNvSpPr txBox="1"/>
          <p:nvPr userDrawn="1"/>
        </p:nvSpPr>
        <p:spPr>
          <a:xfrm>
            <a:off x="8686800" y="6413500"/>
            <a:ext cx="461963" cy="2921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1D7FE50-C8A2-3741-8BFF-3E7DECAB579F}" type="slidenum">
              <a:rPr lang="pt-BR" sz="1300" b="1" smtClean="0">
                <a:solidFill>
                  <a:srgbClr val="FFFFFF"/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pt-BR" sz="13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28600" y="6346825"/>
            <a:ext cx="2224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FFFFFF"/>
                </a:solidFill>
              </a:rPr>
              <a:t>Prof. Reinaldo Pacheco da Costa</a:t>
            </a:r>
          </a:p>
        </p:txBody>
      </p:sp>
    </p:spTree>
    <p:extLst>
      <p:ext uri="{BB962C8B-B14F-4D97-AF65-F5344CB8AC3E}">
        <p14:creationId xmlns:p14="http://schemas.microsoft.com/office/powerpoint/2010/main" val="158831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6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1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7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594B-7581-0D4C-A206-A051B90DBBC1}" type="datetimeFigureOut">
              <a:rPr lang="en-US" smtClean="0"/>
              <a:t>7/23/20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3F87-F4A0-5B4A-9354-029ADB0F5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5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40458C"/>
                    </a:solidFill>
                    <a:latin typeface="Tahoma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16 w 43195"/>
                  <a:gd name="T1" fmla="*/ 0 h 43200"/>
                  <a:gd name="T2" fmla="*/ 0 w 43195"/>
                  <a:gd name="T3" fmla="*/ 123 h 43200"/>
                  <a:gd name="T4" fmla="*/ 119 w 43195"/>
                  <a:gd name="T5" fmla="*/ 12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409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4409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40458C"/>
              </a:solidFill>
            </a:endParaRPr>
          </a:p>
        </p:txBody>
      </p:sp>
      <p:sp>
        <p:nvSpPr>
          <p:cNvPr id="4409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909F67E-1C23-4B41-B739-4B148048CF74}" type="slidenum">
              <a:rPr lang="pt-BR">
                <a:solidFill>
                  <a:srgbClr val="40458C"/>
                </a:solidFill>
                <a:latin typeface="Tahoma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>
              <a:solidFill>
                <a:srgbClr val="40458C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0"/>
        <a:buBlip>
          <a:blip r:embed="rId15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www.bndes.gov.br:images:dot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cb.gov.br/" TargetMode="Externa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b.gov.b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s://d2zjl3zcof81j2.cloudfront.net/9788522105229/55353476g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2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2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26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1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4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9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4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5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7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49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ENGENHARIA ECONÔMICA </a:t>
            </a:r>
            <a:br>
              <a:rPr lang="en-US" sz="2400" dirty="0"/>
            </a:br>
            <a:r>
              <a:rPr lang="en-US" sz="2400" dirty="0"/>
              <a:t>Prof. Reinaldo Pacheco da Costa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Nov 2019</a:t>
            </a:r>
          </a:p>
        </p:txBody>
      </p:sp>
    </p:spTree>
    <p:extLst>
      <p:ext uri="{BB962C8B-B14F-4D97-AF65-F5344CB8AC3E}">
        <p14:creationId xmlns:p14="http://schemas.microsoft.com/office/powerpoint/2010/main" val="3135999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Tahoma" charset="0"/>
              </a:rPr>
              <a:t>Exemplos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900113" y="1557338"/>
            <a:ext cx="7772400" cy="4114800"/>
          </a:xfrm>
        </p:spPr>
        <p:txBody>
          <a:bodyPr/>
          <a:lstStyle/>
          <a:p>
            <a:pPr eaLnBrk="1" hangingPunct="1"/>
            <a:r>
              <a:rPr lang="pt-BR" sz="2400">
                <a:latin typeface="Tahoma" charset="0"/>
              </a:rPr>
              <a:t>CDI</a:t>
            </a:r>
          </a:p>
          <a:p>
            <a:pPr lvl="1" eaLnBrk="1" hangingPunct="1"/>
            <a:r>
              <a:rPr lang="pt-BR" sz="2400">
                <a:latin typeface="Tahoma" charset="0"/>
              </a:rPr>
              <a:t>Certificado de depósitos interbancários</a:t>
            </a:r>
          </a:p>
          <a:p>
            <a:pPr lvl="1" eaLnBrk="1" hangingPunct="1"/>
            <a:r>
              <a:rPr lang="pt-BR" sz="2400">
                <a:latin typeface="Tahoma" charset="0"/>
              </a:rPr>
              <a:t>Certificado de dívida de um banco para com outro</a:t>
            </a:r>
          </a:p>
          <a:p>
            <a:pPr eaLnBrk="1" hangingPunct="1"/>
            <a:r>
              <a:rPr lang="pt-BR" sz="2400">
                <a:latin typeface="Tahoma" charset="0"/>
              </a:rPr>
              <a:t>CDB</a:t>
            </a:r>
          </a:p>
          <a:p>
            <a:pPr lvl="1" eaLnBrk="1" hangingPunct="1"/>
            <a:r>
              <a:rPr lang="pt-BR" sz="2400">
                <a:latin typeface="Tahoma" charset="0"/>
              </a:rPr>
              <a:t>Certificado de depósito bancário</a:t>
            </a:r>
          </a:p>
          <a:p>
            <a:pPr lvl="1" eaLnBrk="1" hangingPunct="1"/>
            <a:r>
              <a:rPr lang="pt-BR" sz="2400">
                <a:latin typeface="Tahoma" charset="0"/>
              </a:rPr>
              <a:t>Referente a uma transação do cliente com o banco</a:t>
            </a:r>
          </a:p>
          <a:p>
            <a:pPr lvl="1" eaLnBrk="1" hangingPunct="1"/>
            <a:r>
              <a:rPr lang="en-US" sz="2400">
                <a:latin typeface="Tahoma" charset="0"/>
              </a:rPr>
              <a:t>14/09/2011 – Andima (CDB/CDI) 11,83%aa</a:t>
            </a:r>
            <a:endParaRPr lang="pt-BR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Tahoma" charset="0"/>
              </a:rPr>
              <a:t>Exemplos</a:t>
            </a:r>
          </a:p>
        </p:txBody>
      </p:sp>
      <p:sp>
        <p:nvSpPr>
          <p:cNvPr id="972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371600" y="2133600"/>
            <a:ext cx="7772400" cy="4114800"/>
          </a:xfrm>
        </p:spPr>
        <p:txBody>
          <a:bodyPr/>
          <a:lstStyle/>
          <a:p>
            <a:pPr eaLnBrk="1" hangingPunct="1"/>
            <a:r>
              <a:rPr lang="pt-BR">
                <a:latin typeface="Tahoma" charset="0"/>
              </a:rPr>
              <a:t>TJLP</a:t>
            </a:r>
          </a:p>
          <a:p>
            <a:pPr lvl="1" eaLnBrk="1" hangingPunct="1"/>
            <a:r>
              <a:rPr lang="pt-BR">
                <a:latin typeface="Tahoma" charset="0"/>
              </a:rPr>
              <a:t>Taxa de juros de longo prazo</a:t>
            </a:r>
          </a:p>
          <a:p>
            <a:pPr lvl="1" eaLnBrk="1" hangingPunct="1"/>
            <a:r>
              <a:rPr lang="pt-BR">
                <a:latin typeface="Tahoma" charset="0"/>
              </a:rPr>
              <a:t>Custo básico dos financiamentos do BNDES</a:t>
            </a:r>
          </a:p>
          <a:p>
            <a:pPr lvl="1" eaLnBrk="1" hangingPunct="1"/>
            <a:r>
              <a:rPr lang="pt-BR">
                <a:latin typeface="Tahoma" charset="0"/>
              </a:rPr>
              <a:t>Fixada periodicamente pelo Banco Central</a:t>
            </a:r>
          </a:p>
          <a:p>
            <a:pPr lvl="1" eaLnBrk="1" hangingPunct="1"/>
            <a:r>
              <a:rPr lang="pt-BR">
                <a:latin typeface="Tahoma" charset="0"/>
              </a:rPr>
              <a:t>Valor atual 6,5 % (a.a.)</a:t>
            </a:r>
          </a:p>
        </p:txBody>
      </p:sp>
      <p:pic>
        <p:nvPicPr>
          <p:cNvPr id="162819" name="Picture 15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693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14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693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13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2" name="Picture 12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3" name="Picture 11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4" name="Picture 10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5" name="Picture 9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6" name="Picture 8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7" name="Picture 7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8" name="Picture 6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-3127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9" name="Picture 5" descr="http://www.bndes.gov.br/images/do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754221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3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>
                <a:latin typeface="Tahoma" charset="0"/>
              </a:rPr>
              <a:t>Juros</a:t>
            </a:r>
          </a:p>
        </p:txBody>
      </p:sp>
      <p:sp>
        <p:nvSpPr>
          <p:cNvPr id="563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1800">
                <a:latin typeface="Tahoma" charset="0"/>
                <a:cs typeface="Times New Roman" charset="0"/>
              </a:rPr>
              <a:t>É a remuneração pelo uso de determinada riqueza. É o aluguel pelo empréstimo do dinheiro.</a:t>
            </a:r>
          </a:p>
          <a:p>
            <a:pPr algn="just">
              <a:lnSpc>
                <a:spcPct val="130000"/>
              </a:lnSpc>
            </a:pPr>
            <a:r>
              <a:rPr lang="ja-JP" altLang="pt-BR" sz="1800">
                <a:latin typeface="Tahoma" charset="0"/>
                <a:cs typeface="Times New Roman" charset="0"/>
              </a:rPr>
              <a:t>“</a:t>
            </a:r>
            <a:r>
              <a:rPr lang="pt-BR" altLang="ja-JP" sz="1800">
                <a:latin typeface="Tahoma" charset="0"/>
                <a:cs typeface="Times New Roman" charset="0"/>
              </a:rPr>
              <a:t>a noção de juro decorre do fato de que a maioria das pessoas prefere consumir seus bens no presente e não no futuro. Em outras palavras, havendo uma preferência temporal para consumir, as pessoas querem uma recompensa pela abstinência. Este prêmio para que não haja consumo é o juro.</a:t>
            </a:r>
            <a:r>
              <a:rPr lang="ja-JP" altLang="pt-BR" sz="1800">
                <a:latin typeface="Tahoma" charset="0"/>
                <a:cs typeface="Times New Roman" charset="0"/>
              </a:rPr>
              <a:t>”</a:t>
            </a:r>
            <a:r>
              <a:rPr lang="pt-BR" altLang="ja-JP" sz="1800">
                <a:latin typeface="Tahoma" charset="0"/>
                <a:cs typeface="Times New Roman" charset="0"/>
              </a:rPr>
              <a:t>. (MATHIAS 1978)</a:t>
            </a:r>
            <a:endParaRPr lang="pt-BR" sz="1800">
              <a:latin typeface="Tahom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09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583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>
                <a:latin typeface="Tahoma" charset="0"/>
              </a:rPr>
              <a:t>Fluxo de Caixa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Fluxo de entrada e saída de dinheiro ao longo do tempo.</a:t>
            </a:r>
          </a:p>
          <a:p>
            <a:pPr eaLnBrk="1" hangingPunct="1"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Representação Gráfica:</a:t>
            </a:r>
            <a:r>
              <a:rPr lang="pt-BR" sz="2000" b="1">
                <a:latin typeface="Tahoma" charset="0"/>
              </a:rPr>
              <a:t> Diagrama de Fluxo de Caixa</a:t>
            </a:r>
          </a:p>
          <a:p>
            <a:pPr eaLnBrk="1" hangingPunct="1">
              <a:buFont typeface="Wingdings" charset="0"/>
              <a:buNone/>
            </a:pPr>
            <a:endParaRPr lang="pt-BR" sz="2000" b="1">
              <a:latin typeface="Tahoma" charset="0"/>
            </a:endParaRPr>
          </a:p>
        </p:txBody>
      </p:sp>
      <p:sp>
        <p:nvSpPr>
          <p:cNvPr id="58371" name="Line 27"/>
          <p:cNvSpPr>
            <a:spLocks noChangeShapeType="1"/>
          </p:cNvSpPr>
          <p:nvPr/>
        </p:nvSpPr>
        <p:spPr bwMode="auto">
          <a:xfrm>
            <a:off x="1600200" y="44958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2" name="Line 28"/>
          <p:cNvSpPr>
            <a:spLocks noChangeShapeType="1"/>
          </p:cNvSpPr>
          <p:nvPr/>
        </p:nvSpPr>
        <p:spPr bwMode="auto">
          <a:xfrm>
            <a:off x="5181600" y="4495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3" name="Text Box 29"/>
          <p:cNvSpPr txBox="1">
            <a:spLocks noChangeArrowheads="1"/>
          </p:cNvSpPr>
          <p:nvPr/>
        </p:nvSpPr>
        <p:spPr bwMode="auto">
          <a:xfrm>
            <a:off x="5791200" y="4267200"/>
            <a:ext cx="990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... tempo</a:t>
            </a:r>
          </a:p>
        </p:txBody>
      </p:sp>
      <p:sp>
        <p:nvSpPr>
          <p:cNvPr id="58374" name="Line 30"/>
          <p:cNvSpPr>
            <a:spLocks noChangeShapeType="1"/>
          </p:cNvSpPr>
          <p:nvPr/>
        </p:nvSpPr>
        <p:spPr bwMode="auto">
          <a:xfrm>
            <a:off x="16002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5" name="Text Box 32"/>
          <p:cNvSpPr txBox="1">
            <a:spLocks noChangeArrowheads="1"/>
          </p:cNvSpPr>
          <p:nvPr/>
        </p:nvSpPr>
        <p:spPr bwMode="auto">
          <a:xfrm>
            <a:off x="1447800" y="5029200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(-)</a:t>
            </a:r>
          </a:p>
        </p:txBody>
      </p:sp>
      <p:sp>
        <p:nvSpPr>
          <p:cNvPr id="58376" name="Text Box 33"/>
          <p:cNvSpPr txBox="1">
            <a:spLocks noChangeArrowheads="1"/>
          </p:cNvSpPr>
          <p:nvPr/>
        </p:nvSpPr>
        <p:spPr bwMode="auto">
          <a:xfrm>
            <a:off x="1600200" y="4495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0</a:t>
            </a:r>
          </a:p>
        </p:txBody>
      </p:sp>
      <p:sp>
        <p:nvSpPr>
          <p:cNvPr id="58377" name="Line 34"/>
          <p:cNvSpPr>
            <a:spLocks noChangeShapeType="1"/>
          </p:cNvSpPr>
          <p:nvPr/>
        </p:nvSpPr>
        <p:spPr bwMode="auto">
          <a:xfrm flipV="1">
            <a:off x="2133600" y="4038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8" name="Text Box 35"/>
          <p:cNvSpPr txBox="1">
            <a:spLocks noChangeArrowheads="1"/>
          </p:cNvSpPr>
          <p:nvPr/>
        </p:nvSpPr>
        <p:spPr bwMode="auto">
          <a:xfrm>
            <a:off x="2057400" y="4495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1</a:t>
            </a:r>
          </a:p>
        </p:txBody>
      </p:sp>
      <p:sp>
        <p:nvSpPr>
          <p:cNvPr id="58379" name="Line 36"/>
          <p:cNvSpPr>
            <a:spLocks noChangeShapeType="1"/>
          </p:cNvSpPr>
          <p:nvPr/>
        </p:nvSpPr>
        <p:spPr bwMode="auto">
          <a:xfrm>
            <a:off x="26670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0" name="Text Box 37"/>
          <p:cNvSpPr txBox="1">
            <a:spLocks noChangeArrowheads="1"/>
          </p:cNvSpPr>
          <p:nvPr/>
        </p:nvSpPr>
        <p:spPr bwMode="auto">
          <a:xfrm>
            <a:off x="2514600" y="5105400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(-)</a:t>
            </a:r>
          </a:p>
        </p:txBody>
      </p:sp>
      <p:sp>
        <p:nvSpPr>
          <p:cNvPr id="58381" name="Text Box 38"/>
          <p:cNvSpPr txBox="1">
            <a:spLocks noChangeArrowheads="1"/>
          </p:cNvSpPr>
          <p:nvPr/>
        </p:nvSpPr>
        <p:spPr bwMode="auto">
          <a:xfrm>
            <a:off x="2590800" y="4191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2</a:t>
            </a:r>
          </a:p>
        </p:txBody>
      </p:sp>
      <p:sp>
        <p:nvSpPr>
          <p:cNvPr id="58382" name="Text Box 39"/>
          <p:cNvSpPr txBox="1">
            <a:spLocks noChangeArrowheads="1"/>
          </p:cNvSpPr>
          <p:nvPr/>
        </p:nvSpPr>
        <p:spPr bwMode="auto">
          <a:xfrm>
            <a:off x="1905000" y="3733800"/>
            <a:ext cx="40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(+)</a:t>
            </a:r>
          </a:p>
        </p:txBody>
      </p:sp>
      <p:sp>
        <p:nvSpPr>
          <p:cNvPr id="58383" name="Line 40"/>
          <p:cNvSpPr>
            <a:spLocks noChangeShapeType="1"/>
          </p:cNvSpPr>
          <p:nvPr/>
        </p:nvSpPr>
        <p:spPr bwMode="auto">
          <a:xfrm flipV="1">
            <a:off x="32004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Text Box 41"/>
          <p:cNvSpPr txBox="1">
            <a:spLocks noChangeArrowheads="1"/>
          </p:cNvSpPr>
          <p:nvPr/>
        </p:nvSpPr>
        <p:spPr bwMode="auto">
          <a:xfrm>
            <a:off x="2971800" y="3962400"/>
            <a:ext cx="404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(+)</a:t>
            </a:r>
          </a:p>
        </p:txBody>
      </p:sp>
      <p:sp>
        <p:nvSpPr>
          <p:cNvPr id="58385" name="Text Box 42"/>
          <p:cNvSpPr txBox="1">
            <a:spLocks noChangeArrowheads="1"/>
          </p:cNvSpPr>
          <p:nvPr/>
        </p:nvSpPr>
        <p:spPr bwMode="auto">
          <a:xfrm>
            <a:off x="3124200" y="44958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3</a:t>
            </a:r>
          </a:p>
        </p:txBody>
      </p:sp>
      <p:sp>
        <p:nvSpPr>
          <p:cNvPr id="58386" name="Line 44"/>
          <p:cNvSpPr>
            <a:spLocks noChangeShapeType="1"/>
          </p:cNvSpPr>
          <p:nvPr/>
        </p:nvSpPr>
        <p:spPr bwMode="auto">
          <a:xfrm>
            <a:off x="37338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7" name="Text Box 45"/>
          <p:cNvSpPr txBox="1">
            <a:spLocks noChangeArrowheads="1"/>
          </p:cNvSpPr>
          <p:nvPr/>
        </p:nvSpPr>
        <p:spPr bwMode="auto">
          <a:xfrm>
            <a:off x="3657600" y="4191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4</a:t>
            </a:r>
          </a:p>
        </p:txBody>
      </p:sp>
      <p:sp>
        <p:nvSpPr>
          <p:cNvPr id="58388" name="Line 46"/>
          <p:cNvSpPr>
            <a:spLocks noChangeShapeType="1"/>
          </p:cNvSpPr>
          <p:nvPr/>
        </p:nvSpPr>
        <p:spPr bwMode="auto">
          <a:xfrm>
            <a:off x="4267200" y="4495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9" name="Text Box 47"/>
          <p:cNvSpPr txBox="1">
            <a:spLocks noChangeArrowheads="1"/>
          </p:cNvSpPr>
          <p:nvPr/>
        </p:nvSpPr>
        <p:spPr bwMode="auto">
          <a:xfrm>
            <a:off x="4289425" y="41910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n</a:t>
            </a:r>
          </a:p>
        </p:txBody>
      </p:sp>
      <p:sp>
        <p:nvSpPr>
          <p:cNvPr id="58390" name="Text Box 48"/>
          <p:cNvSpPr txBox="1">
            <a:spLocks noChangeArrowheads="1"/>
          </p:cNvSpPr>
          <p:nvPr/>
        </p:nvSpPr>
        <p:spPr bwMode="auto">
          <a:xfrm>
            <a:off x="3733800" y="4191000"/>
            <a:ext cx="725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...........</a:t>
            </a:r>
          </a:p>
        </p:txBody>
      </p:sp>
      <p:sp>
        <p:nvSpPr>
          <p:cNvPr id="58391" name="Text Box 49"/>
          <p:cNvSpPr txBox="1">
            <a:spLocks noChangeArrowheads="1"/>
          </p:cNvSpPr>
          <p:nvPr/>
        </p:nvSpPr>
        <p:spPr bwMode="auto">
          <a:xfrm>
            <a:off x="3581400" y="4953000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(-)</a:t>
            </a:r>
          </a:p>
        </p:txBody>
      </p:sp>
      <p:sp>
        <p:nvSpPr>
          <p:cNvPr id="58392" name="Text Box 50"/>
          <p:cNvSpPr txBox="1">
            <a:spLocks noChangeArrowheads="1"/>
          </p:cNvSpPr>
          <p:nvPr/>
        </p:nvSpPr>
        <p:spPr bwMode="auto">
          <a:xfrm>
            <a:off x="4098925" y="5116513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pt-BR" sz="1400">
                <a:latin typeface="Arial" charset="0"/>
              </a:rPr>
              <a:t>(-)</a:t>
            </a:r>
          </a:p>
        </p:txBody>
      </p:sp>
    </p:spTree>
    <p:extLst>
      <p:ext uri="{BB962C8B-B14F-4D97-AF65-F5344CB8AC3E}">
        <p14:creationId xmlns:p14="http://schemas.microsoft.com/office/powerpoint/2010/main" val="3604798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6144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>
                <a:latin typeface="Tahoma" charset="0"/>
              </a:rPr>
              <a:t>Regimes de Juros:</a:t>
            </a:r>
          </a:p>
          <a:p>
            <a:pPr eaLnBrk="1" hangingPunct="1"/>
            <a:r>
              <a:rPr lang="pt-BR">
                <a:latin typeface="Tahoma" charset="0"/>
              </a:rPr>
              <a:t>Simples (Taxa Linear)</a:t>
            </a:r>
          </a:p>
          <a:p>
            <a:pPr eaLnBrk="1" hangingPunct="1"/>
            <a:r>
              <a:rPr lang="pt-BR">
                <a:latin typeface="Tahoma" charset="0"/>
              </a:rPr>
              <a:t>Compostos (Taxa Composta)</a:t>
            </a:r>
          </a:p>
          <a:p>
            <a:pPr eaLnBrk="1" hangingPunct="1"/>
            <a:r>
              <a:rPr lang="pt-BR">
                <a:latin typeface="Tahoma" charset="0"/>
              </a:rPr>
              <a:t>Taxa Contínua</a:t>
            </a:r>
          </a:p>
        </p:txBody>
      </p:sp>
    </p:spTree>
    <p:extLst>
      <p:ext uri="{BB962C8B-B14F-4D97-AF65-F5344CB8AC3E}">
        <p14:creationId xmlns:p14="http://schemas.microsoft.com/office/powerpoint/2010/main" val="1910319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624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>
                <a:latin typeface="Tahoma" charset="0"/>
              </a:rPr>
              <a:t>Juros Simples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A remuneração é diretamente proporcional ao capital inicial, ao valor e ao tempo investido, e cujo fator de proporcionalidade é a taxa de juros.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000" b="1">
                <a:latin typeface="Tahoma" charset="0"/>
              </a:rPr>
              <a:t>M = C (1 + i.n)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M: montante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C: capital investido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i: taxa de juros por período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n: número de períodos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Na prática comercial os juros simples são usados apenas para prazos pequenos ou para calcular os juros de frações de período. (FADIGAS – pg. 4)</a:t>
            </a:r>
          </a:p>
        </p:txBody>
      </p:sp>
    </p:spTree>
    <p:extLst>
      <p:ext uri="{BB962C8B-B14F-4D97-AF65-F5344CB8AC3E}">
        <p14:creationId xmlns:p14="http://schemas.microsoft.com/office/powerpoint/2010/main" val="333795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FORMAS DE CAPITALIZAÇÃO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3756248"/>
          </a:xfrm>
        </p:spPr>
        <p:txBody>
          <a:bodyPr/>
          <a:lstStyle/>
          <a:p>
            <a:r>
              <a:rPr lang="en-US" sz="1800" dirty="0"/>
              <a:t>SIMPLES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47664" y="4941168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547664" y="4293096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23728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059832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228184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956376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23728" y="4323184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059832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228184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956376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547664" y="4293096"/>
            <a:ext cx="64807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979712" y="51571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5816" y="51571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2160" y="51571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2360" y="51571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 (tempo)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547664" y="2276872"/>
            <a:ext cx="6480720" cy="20162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059832" y="3861048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228184" y="2852936"/>
            <a:ext cx="0" cy="144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56376" y="2276872"/>
            <a:ext cx="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907704" y="364502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87624" y="38610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342900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96336" y="19168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Cn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12160" y="24928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Cn-1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23728" y="400506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Ci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131840" y="39330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</a:t>
            </a:r>
            <a:r>
              <a:rPr lang="en-US" sz="1400" dirty="0" err="1"/>
              <a:t>Ci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308304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 </a:t>
            </a:r>
            <a:r>
              <a:rPr lang="en-US" sz="1800" dirty="0" err="1"/>
              <a:t>Ci</a:t>
            </a:r>
            <a:endParaRPr lang="en-US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5292080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(n-1) </a:t>
            </a:r>
            <a:r>
              <a:rPr lang="en-US" sz="1800" dirty="0" err="1"/>
              <a:t>Ci</a:t>
            </a:r>
            <a:endParaRPr lang="en-US" sz="1800" dirty="0"/>
          </a:p>
        </p:txBody>
      </p:sp>
      <p:sp>
        <p:nvSpPr>
          <p:cNvPr id="54" name="TextBox 53"/>
          <p:cNvSpPr txBox="1"/>
          <p:nvPr/>
        </p:nvSpPr>
        <p:spPr>
          <a:xfrm>
            <a:off x="3131840" y="184482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Jn</a:t>
            </a:r>
            <a:r>
              <a:rPr lang="en-US" sz="1800" dirty="0"/>
              <a:t> = C </a:t>
            </a:r>
            <a:r>
              <a:rPr lang="en-US" sz="1800" dirty="0" err="1"/>
              <a:t>i</a:t>
            </a:r>
            <a:r>
              <a:rPr lang="en-US" sz="1800" dirty="0"/>
              <a:t> n </a:t>
            </a:r>
          </a:p>
          <a:p>
            <a:r>
              <a:rPr lang="en-US" sz="1800" dirty="0" err="1"/>
              <a:t>Cn</a:t>
            </a:r>
            <a:r>
              <a:rPr lang="en-US" sz="1800" dirty="0"/>
              <a:t> = C + </a:t>
            </a:r>
            <a:r>
              <a:rPr lang="en-US" sz="1800" dirty="0" err="1"/>
              <a:t>Jn</a:t>
            </a:r>
            <a:endParaRPr lang="en-US" sz="1800" dirty="0"/>
          </a:p>
          <a:p>
            <a:r>
              <a:rPr lang="en-US" sz="1800" dirty="0" err="1"/>
              <a:t>Cn</a:t>
            </a:r>
            <a:r>
              <a:rPr lang="en-US" sz="1800" dirty="0"/>
              <a:t> = C (1 + </a:t>
            </a:r>
            <a:r>
              <a:rPr lang="en-US" sz="1800" dirty="0" err="1"/>
              <a:t>i.n</a:t>
            </a:r>
            <a:r>
              <a:rPr lang="en-US" sz="1800" dirty="0"/>
              <a:t>)</a:t>
            </a:r>
          </a:p>
          <a:p>
            <a:endParaRPr lang="en-US" sz="1800" dirty="0"/>
          </a:p>
        </p:txBody>
      </p:sp>
      <p:sp>
        <p:nvSpPr>
          <p:cNvPr id="55" name="TextBox 54"/>
          <p:cNvSpPr txBox="1"/>
          <p:nvPr/>
        </p:nvSpPr>
        <p:spPr>
          <a:xfrm>
            <a:off x="3284240" y="5397023"/>
            <a:ext cx="3520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Jn</a:t>
            </a:r>
            <a:r>
              <a:rPr lang="en-US" sz="1400" dirty="0"/>
              <a:t> - </a:t>
            </a:r>
            <a:r>
              <a:rPr lang="en-US" sz="1400" dirty="0" err="1"/>
              <a:t>juros</a:t>
            </a:r>
            <a:r>
              <a:rPr lang="en-US" sz="1400" dirty="0"/>
              <a:t> </a:t>
            </a:r>
            <a:r>
              <a:rPr lang="en-US" sz="1400" dirty="0" err="1"/>
              <a:t>pela</a:t>
            </a:r>
            <a:r>
              <a:rPr lang="en-US" sz="1400" dirty="0"/>
              <a:t> </a:t>
            </a:r>
            <a:r>
              <a:rPr lang="en-US" sz="1400" dirty="0" err="1"/>
              <a:t>aplicação</a:t>
            </a:r>
            <a:r>
              <a:rPr lang="en-US" sz="1400" dirty="0"/>
              <a:t> do capital</a:t>
            </a:r>
          </a:p>
          <a:p>
            <a:r>
              <a:rPr lang="en-US" sz="1400" dirty="0"/>
              <a:t>C – capital </a:t>
            </a:r>
            <a:r>
              <a:rPr lang="en-US" sz="1400" dirty="0" err="1"/>
              <a:t>inicial</a:t>
            </a:r>
            <a:endParaRPr lang="en-US" sz="1400" dirty="0"/>
          </a:p>
          <a:p>
            <a:r>
              <a:rPr lang="en-US" sz="1400" dirty="0" err="1"/>
              <a:t>i</a:t>
            </a:r>
            <a:r>
              <a:rPr lang="en-US" sz="1400" dirty="0"/>
              <a:t> -  taxa de </a:t>
            </a:r>
            <a:r>
              <a:rPr lang="en-US" sz="1400" dirty="0" err="1"/>
              <a:t>juros</a:t>
            </a:r>
            <a:endParaRPr lang="en-US" sz="1400" dirty="0"/>
          </a:p>
          <a:p>
            <a:r>
              <a:rPr lang="en-US" sz="1400" dirty="0"/>
              <a:t>n – </a:t>
            </a:r>
            <a:r>
              <a:rPr lang="en-US" sz="1400" dirty="0" err="1"/>
              <a:t>período</a:t>
            </a:r>
            <a:r>
              <a:rPr lang="en-US" sz="1400" dirty="0"/>
              <a:t> de </a:t>
            </a:r>
            <a:r>
              <a:rPr lang="en-US" sz="1400" dirty="0" err="1"/>
              <a:t>aplicação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Cn</a:t>
            </a:r>
            <a:r>
              <a:rPr lang="en-US" sz="1400" dirty="0"/>
              <a:t> – (</a:t>
            </a:r>
            <a:r>
              <a:rPr lang="en-US" sz="1400" dirty="0" err="1"/>
              <a:t>montante</a:t>
            </a:r>
            <a:r>
              <a:rPr lang="en-US" sz="1400" dirty="0"/>
              <a:t>) capital </a:t>
            </a:r>
            <a:r>
              <a:rPr lang="en-US" sz="1400" dirty="0" err="1"/>
              <a:t>obtido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185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6349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>
                <a:latin typeface="Tahoma" charset="0"/>
              </a:rPr>
              <a:t>Juros Compostos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O juro gerado é incorporado à própria aplicação para a geração de juros do período seguinte.</a:t>
            </a:r>
          </a:p>
          <a:p>
            <a:pPr eaLnBrk="1" hangingPunct="1"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pt-BR" sz="2000" b="1">
                <a:latin typeface="Tahoma" charset="0"/>
              </a:rPr>
              <a:t>M = C . ( 1 + i)</a:t>
            </a:r>
            <a:r>
              <a:rPr lang="pt-BR" sz="2000" b="1" baseline="30000">
                <a:latin typeface="Tahoma" charset="0"/>
              </a:rPr>
              <a:t>n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M: montante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C: capital investido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i : taxa de juros por período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n: número de períodos</a:t>
            </a:r>
          </a:p>
        </p:txBody>
      </p:sp>
    </p:spTree>
    <p:extLst>
      <p:ext uri="{BB962C8B-B14F-4D97-AF65-F5344CB8AC3E}">
        <p14:creationId xmlns:p14="http://schemas.microsoft.com/office/powerpoint/2010/main" val="268124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59904"/>
          </a:xfrm>
        </p:spPr>
        <p:txBody>
          <a:bodyPr/>
          <a:lstStyle/>
          <a:p>
            <a:r>
              <a:rPr lang="en-US" sz="2000" dirty="0"/>
              <a:t>FORMAS DE CAPITALIZAÇÃO (COMPOSTO)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3756248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47664" y="4941168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547664" y="4293096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23728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059832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228184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956376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49" idx="1"/>
          </p:cNvCxnSpPr>
          <p:nvPr/>
        </p:nvCxnSpPr>
        <p:spPr bwMode="auto">
          <a:xfrm>
            <a:off x="2123728" y="4158954"/>
            <a:ext cx="0" cy="782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059832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6228184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956376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547664" y="4293096"/>
            <a:ext cx="64807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979712" y="51571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5816" y="5157192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12160" y="51571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N-1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2360" y="51571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 (tempo)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059832" y="393305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228184" y="3140968"/>
            <a:ext cx="0" cy="14401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56376" y="2276872"/>
            <a:ext cx="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907704" y="364502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87624" y="38610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342900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596336" y="19168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Cn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012160" y="249289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Cn-1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23728" y="400506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Ci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131840" y="393305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 </a:t>
            </a:r>
            <a:r>
              <a:rPr lang="en-US" sz="1400" dirty="0" err="1"/>
              <a:t>Ci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7308304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 </a:t>
            </a:r>
            <a:r>
              <a:rPr lang="en-US" sz="1800" dirty="0" err="1"/>
              <a:t>Ci</a:t>
            </a:r>
            <a:endParaRPr lang="en-US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5292080" y="31409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(n-1) </a:t>
            </a:r>
            <a:r>
              <a:rPr lang="en-US" sz="1800" dirty="0" err="1"/>
              <a:t>Ci</a:t>
            </a:r>
            <a:endParaRPr lang="en-US" sz="1800" dirty="0"/>
          </a:p>
        </p:txBody>
      </p:sp>
      <p:sp>
        <p:nvSpPr>
          <p:cNvPr id="54" name="TextBox 53"/>
          <p:cNvSpPr txBox="1"/>
          <p:nvPr/>
        </p:nvSpPr>
        <p:spPr>
          <a:xfrm>
            <a:off x="755576" y="1484784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 = 0 =&gt; t</a:t>
            </a:r>
          </a:p>
          <a:p>
            <a:r>
              <a:rPr lang="en-US" sz="1400" dirty="0"/>
              <a:t>t = 1 =&gt; C1 = C + </a:t>
            </a:r>
            <a:r>
              <a:rPr lang="en-US" sz="1400" dirty="0" err="1"/>
              <a:t>C.i</a:t>
            </a:r>
            <a:r>
              <a:rPr lang="en-US" sz="1400" dirty="0"/>
              <a:t> = C (1 + </a:t>
            </a:r>
            <a:r>
              <a:rPr lang="en-US" sz="1400" dirty="0" err="1"/>
              <a:t>i</a:t>
            </a:r>
            <a:r>
              <a:rPr lang="en-US" sz="1400" dirty="0"/>
              <a:t>)</a:t>
            </a:r>
          </a:p>
          <a:p>
            <a:r>
              <a:rPr lang="en-US" sz="1400" dirty="0"/>
              <a:t>t = 2 =&gt; C2 = C1 + C1.i = C (1 + </a:t>
            </a:r>
            <a:r>
              <a:rPr lang="en-US" sz="1400" dirty="0" err="1"/>
              <a:t>i</a:t>
            </a:r>
            <a:r>
              <a:rPr lang="en-US" sz="1400" dirty="0"/>
              <a:t>)^2</a:t>
            </a:r>
          </a:p>
          <a:p>
            <a:r>
              <a:rPr lang="en-US" sz="1400" dirty="0"/>
              <a:t>t = n =&gt; </a:t>
            </a:r>
            <a:r>
              <a:rPr lang="en-US" sz="1400" dirty="0" err="1"/>
              <a:t>Cn</a:t>
            </a:r>
            <a:r>
              <a:rPr lang="en-US" sz="1400" dirty="0"/>
              <a:t> = Cn-1 + </a:t>
            </a:r>
            <a:r>
              <a:rPr lang="en-US" sz="1400" dirty="0" err="1"/>
              <a:t>Cn</a:t>
            </a:r>
            <a:r>
              <a:rPr lang="en-US" sz="1400" dirty="0"/>
              <a:t>- 1.i = Cn-1 (1 + </a:t>
            </a:r>
            <a:r>
              <a:rPr lang="en-US" sz="1400" dirty="0" err="1"/>
              <a:t>i</a:t>
            </a:r>
            <a:r>
              <a:rPr lang="en-US" sz="1400" dirty="0"/>
              <a:t>) = Cn-2 (1 + </a:t>
            </a:r>
            <a:r>
              <a:rPr lang="en-US" sz="1400" dirty="0" err="1"/>
              <a:t>i</a:t>
            </a:r>
            <a:r>
              <a:rPr lang="en-US" sz="1400" dirty="0"/>
              <a:t> )^2 = C . (1 + </a:t>
            </a:r>
            <a:r>
              <a:rPr lang="en-US" sz="1400" dirty="0" err="1"/>
              <a:t>i</a:t>
            </a:r>
            <a:r>
              <a:rPr lang="en-US" sz="1400" dirty="0"/>
              <a:t>)^n </a:t>
            </a:r>
          </a:p>
          <a:p>
            <a:r>
              <a:rPr lang="en-US" sz="1400" dirty="0" err="1"/>
              <a:t>Cn</a:t>
            </a:r>
            <a:r>
              <a:rPr lang="en-US" sz="1400" dirty="0"/>
              <a:t> =  C . (1 + </a:t>
            </a:r>
            <a:r>
              <a:rPr lang="en-US" sz="1400" dirty="0" err="1"/>
              <a:t>i</a:t>
            </a:r>
            <a:r>
              <a:rPr lang="en-US" sz="1400" dirty="0"/>
              <a:t>)^n</a:t>
            </a:r>
          </a:p>
          <a:p>
            <a:r>
              <a:rPr lang="en-US" sz="1400" dirty="0" err="1"/>
              <a:t>Jn</a:t>
            </a:r>
            <a:r>
              <a:rPr lang="en-US" sz="1400" dirty="0"/>
              <a:t> = C n – C = C (1 + </a:t>
            </a:r>
            <a:r>
              <a:rPr lang="en-US" sz="1400" dirty="0" err="1"/>
              <a:t>i</a:t>
            </a:r>
            <a:r>
              <a:rPr lang="en-US" sz="1400" dirty="0"/>
              <a:t> )^n - C </a:t>
            </a:r>
          </a:p>
          <a:p>
            <a:r>
              <a:rPr lang="en-US" sz="1400" dirty="0" err="1"/>
              <a:t>Jn</a:t>
            </a:r>
            <a:r>
              <a:rPr lang="en-US" sz="1400" dirty="0"/>
              <a:t> = C [(1 + </a:t>
            </a:r>
            <a:r>
              <a:rPr lang="en-US" sz="1400" dirty="0" err="1"/>
              <a:t>i</a:t>
            </a:r>
            <a:r>
              <a:rPr lang="en-US" sz="1400" dirty="0"/>
              <a:t> )^n) – 1] </a:t>
            </a:r>
          </a:p>
          <a:p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284240" y="5397023"/>
            <a:ext cx="3952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Jn</a:t>
            </a:r>
            <a:r>
              <a:rPr lang="en-US" sz="1400" dirty="0"/>
              <a:t> - </a:t>
            </a:r>
            <a:r>
              <a:rPr lang="en-US" sz="1400" dirty="0" err="1"/>
              <a:t>juros</a:t>
            </a:r>
            <a:r>
              <a:rPr lang="en-US" sz="1400" dirty="0"/>
              <a:t> </a:t>
            </a:r>
            <a:r>
              <a:rPr lang="en-US" sz="1400" dirty="0" err="1"/>
              <a:t>pela</a:t>
            </a:r>
            <a:r>
              <a:rPr lang="en-US" sz="1400" dirty="0"/>
              <a:t> </a:t>
            </a:r>
            <a:r>
              <a:rPr lang="en-US" sz="1400" dirty="0" err="1"/>
              <a:t>aplicação</a:t>
            </a:r>
            <a:r>
              <a:rPr lang="en-US" sz="1400" dirty="0"/>
              <a:t> do capital</a:t>
            </a:r>
          </a:p>
          <a:p>
            <a:r>
              <a:rPr lang="en-US" sz="1400" dirty="0"/>
              <a:t>C – capital </a:t>
            </a:r>
            <a:r>
              <a:rPr lang="en-US" sz="1400" dirty="0" err="1"/>
              <a:t>inicial</a:t>
            </a:r>
            <a:endParaRPr lang="en-US" sz="1400" dirty="0"/>
          </a:p>
          <a:p>
            <a:r>
              <a:rPr lang="en-US" sz="1400" dirty="0" err="1"/>
              <a:t>i</a:t>
            </a:r>
            <a:r>
              <a:rPr lang="en-US" sz="1400" dirty="0"/>
              <a:t> -  taxa de </a:t>
            </a:r>
            <a:r>
              <a:rPr lang="en-US" sz="1400" dirty="0" err="1"/>
              <a:t>juros</a:t>
            </a:r>
            <a:endParaRPr lang="en-US" sz="1400" dirty="0"/>
          </a:p>
          <a:p>
            <a:r>
              <a:rPr lang="en-US" sz="1400" dirty="0"/>
              <a:t>n – </a:t>
            </a:r>
            <a:r>
              <a:rPr lang="en-US" sz="1400" dirty="0" err="1"/>
              <a:t>período</a:t>
            </a:r>
            <a:r>
              <a:rPr lang="en-US" sz="1400" dirty="0"/>
              <a:t> de </a:t>
            </a:r>
            <a:r>
              <a:rPr lang="en-US" sz="1400" dirty="0" err="1"/>
              <a:t>aplicação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Cn</a:t>
            </a:r>
            <a:r>
              <a:rPr lang="en-US" sz="1400" dirty="0"/>
              <a:t> – (</a:t>
            </a:r>
            <a:r>
              <a:rPr lang="en-US" sz="1400" dirty="0" err="1"/>
              <a:t>montante</a:t>
            </a:r>
            <a:r>
              <a:rPr lang="en-US" sz="1400" dirty="0"/>
              <a:t>) capital </a:t>
            </a:r>
            <a:r>
              <a:rPr lang="en-US" sz="1400" dirty="0" err="1"/>
              <a:t>obtido</a:t>
            </a:r>
            <a:endParaRPr lang="en-US" sz="1400" dirty="0"/>
          </a:p>
        </p:txBody>
      </p:sp>
      <p:sp>
        <p:nvSpPr>
          <p:cNvPr id="70" name="Freeform 69"/>
          <p:cNvSpPr/>
          <p:nvPr/>
        </p:nvSpPr>
        <p:spPr>
          <a:xfrm>
            <a:off x="1599122" y="2276872"/>
            <a:ext cx="6429262" cy="1972383"/>
          </a:xfrm>
          <a:custGeom>
            <a:avLst/>
            <a:gdLst>
              <a:gd name="connsiteX0" fmla="*/ 0 w 3950773"/>
              <a:gd name="connsiteY0" fmla="*/ 846715 h 846715"/>
              <a:gd name="connsiteX1" fmla="*/ 156777 w 3950773"/>
              <a:gd name="connsiteY1" fmla="*/ 831035 h 846715"/>
              <a:gd name="connsiteX2" fmla="*/ 1003371 w 3950773"/>
              <a:gd name="connsiteY2" fmla="*/ 768316 h 846715"/>
              <a:gd name="connsiteX3" fmla="*/ 1520734 w 3950773"/>
              <a:gd name="connsiteY3" fmla="*/ 658556 h 846715"/>
              <a:gd name="connsiteX4" fmla="*/ 2038097 w 3950773"/>
              <a:gd name="connsiteY4" fmla="*/ 595837 h 846715"/>
              <a:gd name="connsiteX5" fmla="*/ 2147841 w 3950773"/>
              <a:gd name="connsiteY5" fmla="*/ 580157 h 846715"/>
              <a:gd name="connsiteX6" fmla="*/ 2367328 w 3950773"/>
              <a:gd name="connsiteY6" fmla="*/ 548797 h 846715"/>
              <a:gd name="connsiteX7" fmla="*/ 2477072 w 3950773"/>
              <a:gd name="connsiteY7" fmla="*/ 517437 h 846715"/>
              <a:gd name="connsiteX8" fmla="*/ 2539782 w 3950773"/>
              <a:gd name="connsiteY8" fmla="*/ 501757 h 846715"/>
              <a:gd name="connsiteX9" fmla="*/ 2712237 w 3950773"/>
              <a:gd name="connsiteY9" fmla="*/ 423358 h 846715"/>
              <a:gd name="connsiteX10" fmla="*/ 2869013 w 3950773"/>
              <a:gd name="connsiteY10" fmla="*/ 407678 h 846715"/>
              <a:gd name="connsiteX11" fmla="*/ 3088501 w 3950773"/>
              <a:gd name="connsiteY11" fmla="*/ 329278 h 846715"/>
              <a:gd name="connsiteX12" fmla="*/ 3229600 w 3950773"/>
              <a:gd name="connsiteY12" fmla="*/ 282239 h 846715"/>
              <a:gd name="connsiteX13" fmla="*/ 3464765 w 3950773"/>
              <a:gd name="connsiteY13" fmla="*/ 235199 h 846715"/>
              <a:gd name="connsiteX14" fmla="*/ 3574509 w 3950773"/>
              <a:gd name="connsiteY14" fmla="*/ 203839 h 846715"/>
              <a:gd name="connsiteX15" fmla="*/ 3715608 w 3950773"/>
              <a:gd name="connsiteY15" fmla="*/ 156799 h 846715"/>
              <a:gd name="connsiteX16" fmla="*/ 3872384 w 3950773"/>
              <a:gd name="connsiteY16" fmla="*/ 62720 h 846715"/>
              <a:gd name="connsiteX17" fmla="*/ 3903740 w 3950773"/>
              <a:gd name="connsiteY17" fmla="*/ 31360 h 846715"/>
              <a:gd name="connsiteX18" fmla="*/ 3950773 w 3950773"/>
              <a:gd name="connsiteY18" fmla="*/ 0 h 84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0773" h="846715">
                <a:moveTo>
                  <a:pt x="0" y="846715"/>
                </a:moveTo>
                <a:cubicBezTo>
                  <a:pt x="52259" y="841488"/>
                  <a:pt x="104396" y="834845"/>
                  <a:pt x="156777" y="831035"/>
                </a:cubicBezTo>
                <a:cubicBezTo>
                  <a:pt x="1028340" y="767640"/>
                  <a:pt x="604163" y="812679"/>
                  <a:pt x="1003371" y="768316"/>
                </a:cubicBezTo>
                <a:cubicBezTo>
                  <a:pt x="1170033" y="726644"/>
                  <a:pt x="1352421" y="677260"/>
                  <a:pt x="1520734" y="658556"/>
                </a:cubicBezTo>
                <a:cubicBezTo>
                  <a:pt x="1698316" y="638822"/>
                  <a:pt x="1852971" y="622287"/>
                  <a:pt x="2038097" y="595837"/>
                </a:cubicBezTo>
                <a:lnTo>
                  <a:pt x="2147841" y="580157"/>
                </a:lnTo>
                <a:cubicBezTo>
                  <a:pt x="2199965" y="573206"/>
                  <a:pt x="2310802" y="561843"/>
                  <a:pt x="2367328" y="548797"/>
                </a:cubicBezTo>
                <a:cubicBezTo>
                  <a:pt x="2404399" y="540241"/>
                  <a:pt x="2440367" y="527449"/>
                  <a:pt x="2477072" y="517437"/>
                </a:cubicBezTo>
                <a:cubicBezTo>
                  <a:pt x="2497859" y="511767"/>
                  <a:pt x="2519893" y="510045"/>
                  <a:pt x="2539782" y="501757"/>
                </a:cubicBezTo>
                <a:cubicBezTo>
                  <a:pt x="2547927" y="498363"/>
                  <a:pt x="2667549" y="430234"/>
                  <a:pt x="2712237" y="423358"/>
                </a:cubicBezTo>
                <a:cubicBezTo>
                  <a:pt x="2764145" y="415371"/>
                  <a:pt x="2816754" y="412905"/>
                  <a:pt x="2869013" y="407678"/>
                </a:cubicBezTo>
                <a:cubicBezTo>
                  <a:pt x="3135702" y="318769"/>
                  <a:pt x="2756154" y="446593"/>
                  <a:pt x="3088501" y="329278"/>
                </a:cubicBezTo>
                <a:cubicBezTo>
                  <a:pt x="3135252" y="312776"/>
                  <a:pt x="3181503" y="294265"/>
                  <a:pt x="3229600" y="282239"/>
                </a:cubicBezTo>
                <a:cubicBezTo>
                  <a:pt x="3307154" y="262848"/>
                  <a:pt x="3387900" y="257163"/>
                  <a:pt x="3464765" y="235199"/>
                </a:cubicBezTo>
                <a:cubicBezTo>
                  <a:pt x="3501346" y="224746"/>
                  <a:pt x="3538416" y="215872"/>
                  <a:pt x="3574509" y="203839"/>
                </a:cubicBezTo>
                <a:cubicBezTo>
                  <a:pt x="3751618" y="144794"/>
                  <a:pt x="3565327" y="194375"/>
                  <a:pt x="3715608" y="156799"/>
                </a:cubicBezTo>
                <a:cubicBezTo>
                  <a:pt x="3765093" y="132053"/>
                  <a:pt x="3834548" y="100560"/>
                  <a:pt x="3872384" y="62720"/>
                </a:cubicBezTo>
                <a:cubicBezTo>
                  <a:pt x="3882836" y="52267"/>
                  <a:pt x="3892198" y="40595"/>
                  <a:pt x="3903740" y="31360"/>
                </a:cubicBezTo>
                <a:cubicBezTo>
                  <a:pt x="3918453" y="19588"/>
                  <a:pt x="3950773" y="0"/>
                  <a:pt x="3950773" y="0"/>
                </a:cubicBezTo>
              </a:path>
            </a:pathLst>
          </a:cu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1520734" y="2276872"/>
            <a:ext cx="6435642" cy="1956703"/>
          </a:xfrm>
          <a:custGeom>
            <a:avLst/>
            <a:gdLst>
              <a:gd name="connsiteX0" fmla="*/ 0 w 1489378"/>
              <a:gd name="connsiteY0" fmla="*/ 266558 h 266558"/>
              <a:gd name="connsiteX1" fmla="*/ 595751 w 1489378"/>
              <a:gd name="connsiteY1" fmla="*/ 250878 h 266558"/>
              <a:gd name="connsiteX2" fmla="*/ 689817 w 1489378"/>
              <a:gd name="connsiteY2" fmla="*/ 219519 h 266558"/>
              <a:gd name="connsiteX3" fmla="*/ 799561 w 1489378"/>
              <a:gd name="connsiteY3" fmla="*/ 188159 h 266558"/>
              <a:gd name="connsiteX4" fmla="*/ 972015 w 1489378"/>
              <a:gd name="connsiteY4" fmla="*/ 156799 h 266558"/>
              <a:gd name="connsiteX5" fmla="*/ 1034726 w 1489378"/>
              <a:gd name="connsiteY5" fmla="*/ 141119 h 266558"/>
              <a:gd name="connsiteX6" fmla="*/ 1363957 w 1489378"/>
              <a:gd name="connsiteY6" fmla="*/ 125439 h 266558"/>
              <a:gd name="connsiteX7" fmla="*/ 1458023 w 1489378"/>
              <a:gd name="connsiteY7" fmla="*/ 47040 h 266558"/>
              <a:gd name="connsiteX8" fmla="*/ 1489378 w 1489378"/>
              <a:gd name="connsiteY8" fmla="*/ 0 h 26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378" h="266558">
                <a:moveTo>
                  <a:pt x="0" y="266558"/>
                </a:moveTo>
                <a:cubicBezTo>
                  <a:pt x="198584" y="261331"/>
                  <a:pt x="397559" y="264393"/>
                  <a:pt x="595751" y="250878"/>
                </a:cubicBezTo>
                <a:cubicBezTo>
                  <a:pt x="628726" y="248629"/>
                  <a:pt x="658227" y="229240"/>
                  <a:pt x="689817" y="219519"/>
                </a:cubicBezTo>
                <a:cubicBezTo>
                  <a:pt x="726180" y="208329"/>
                  <a:pt x="762652" y="197388"/>
                  <a:pt x="799561" y="188159"/>
                </a:cubicBezTo>
                <a:cubicBezTo>
                  <a:pt x="866820" y="171342"/>
                  <a:pt x="902125" y="170779"/>
                  <a:pt x="972015" y="156799"/>
                </a:cubicBezTo>
                <a:cubicBezTo>
                  <a:pt x="993144" y="152573"/>
                  <a:pt x="1013247" y="142838"/>
                  <a:pt x="1034726" y="141119"/>
                </a:cubicBezTo>
                <a:cubicBezTo>
                  <a:pt x="1144244" y="132356"/>
                  <a:pt x="1254213" y="130666"/>
                  <a:pt x="1363957" y="125439"/>
                </a:cubicBezTo>
                <a:cubicBezTo>
                  <a:pt x="1410202" y="94604"/>
                  <a:pt x="1420302" y="92311"/>
                  <a:pt x="1458023" y="47040"/>
                </a:cubicBezTo>
                <a:cubicBezTo>
                  <a:pt x="1470086" y="32563"/>
                  <a:pt x="1489378" y="0"/>
                  <a:pt x="1489378" y="0"/>
                </a:cubicBezTo>
              </a:path>
            </a:pathLst>
          </a:cu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645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fld id="{5C4A946D-26B5-4E41-8900-228CF880B6F3}" type="slidenum">
              <a:rPr lang="pt-BR" sz="1400"/>
              <a:pPr algn="ctr" eaLnBrk="1" hangingPunct="1"/>
              <a:t>19</a:t>
            </a:fld>
            <a:endParaRPr lang="pt-BR" sz="140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88931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14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3813" y="88900"/>
            <a:ext cx="4595812" cy="747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2400" dirty="0">
                <a:ea typeface="+mj-ea"/>
                <a:cs typeface="+mj-cs"/>
              </a:rPr>
              <a:t>LIVROS</a:t>
            </a:r>
          </a:p>
        </p:txBody>
      </p:sp>
      <p:pic>
        <p:nvPicPr>
          <p:cNvPr id="33794" name="Picture 4" descr="http://www.elsevier.com.br/site/uploads/imagensTitulo/G102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270000"/>
            <a:ext cx="3408363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0" descr="PrecosOrcamentosCusto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35956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71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665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>
                <a:latin typeface="Tahoma" charset="0"/>
              </a:rPr>
              <a:t>Taxa Contínua</a:t>
            </a:r>
          </a:p>
          <a:p>
            <a:pPr algn="ctr" eaLnBrk="1" hangingPunct="1">
              <a:buFont typeface="Wingdings" charset="0"/>
              <a:buNone/>
            </a:pPr>
            <a:endParaRPr lang="pt-BR" sz="2000" b="1">
              <a:latin typeface="Tahoma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pt-BR" sz="2000" b="1">
                <a:latin typeface="Tahoma" charset="0"/>
              </a:rPr>
              <a:t>M = C . e</a:t>
            </a:r>
            <a:r>
              <a:rPr lang="pt-BR" sz="2000" b="1" baseline="30000">
                <a:latin typeface="Tahoma" charset="0"/>
              </a:rPr>
              <a:t>i.n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M: montante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C: capital investido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i: taxa de juros por período </a:t>
            </a:r>
            <a:r>
              <a:rPr lang="pt-BR" sz="2000">
                <a:latin typeface="Tahoma" charset="0"/>
                <a:sym typeface="Symbol" charset="0"/>
              </a:rPr>
              <a:t> </a:t>
            </a:r>
            <a:r>
              <a:rPr lang="pt-BR" sz="2000">
                <a:latin typeface="Tahoma" charset="0"/>
              </a:rPr>
              <a:t>infinitesimal (instantânea)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n: número de períodos</a:t>
            </a:r>
          </a:p>
        </p:txBody>
      </p:sp>
    </p:spTree>
    <p:extLst>
      <p:ext uri="{BB962C8B-B14F-4D97-AF65-F5344CB8AC3E}">
        <p14:creationId xmlns:p14="http://schemas.microsoft.com/office/powerpoint/2010/main" val="374478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459904"/>
          </a:xfrm>
        </p:spPr>
        <p:txBody>
          <a:bodyPr/>
          <a:lstStyle/>
          <a:p>
            <a:r>
              <a:rPr lang="en-US" sz="2000" dirty="0"/>
              <a:t>FORMAS DE CAPITALIZAÇÃO (</a:t>
            </a:r>
            <a:r>
              <a:rPr lang="en-US" sz="2000" dirty="0" err="1"/>
              <a:t>contínuo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772400" cy="3756248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47664" y="4941168"/>
            <a:ext cx="6408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547664" y="4293096"/>
            <a:ext cx="0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211960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956376" y="4797152"/>
            <a:ext cx="0" cy="2160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771800" y="4158954"/>
            <a:ext cx="0" cy="7822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211960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7956376" y="4293096"/>
            <a:ext cx="0" cy="6179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547664" y="4293096"/>
            <a:ext cx="64807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2627784" y="5013176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12360" y="5157193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 (tempo)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4211960" y="3933056"/>
            <a:ext cx="0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56376" y="2276872"/>
            <a:ext cx="0" cy="19442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2555776" y="3645024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87624" y="3861048"/>
            <a:ext cx="288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07904" y="342900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Ct + </a:t>
            </a:r>
            <a:r>
              <a:rPr lang="en-US" sz="1400" dirty="0" err="1"/>
              <a:t>dt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7596336" y="191683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7584" y="1052736"/>
            <a:ext cx="6624736" cy="344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 = 0 =&gt; C</a:t>
            </a:r>
          </a:p>
          <a:p>
            <a:r>
              <a:rPr lang="en-US" sz="1600" dirty="0"/>
              <a:t>t = t =&gt; </a:t>
            </a:r>
            <a:r>
              <a:rPr lang="en-US" sz="1600" dirty="0" err="1"/>
              <a:t>genérico</a:t>
            </a:r>
            <a:r>
              <a:rPr lang="en-US" sz="1600" dirty="0"/>
              <a:t>  =&gt; Ct</a:t>
            </a:r>
          </a:p>
          <a:p>
            <a:r>
              <a:rPr lang="en-US" sz="1600" dirty="0"/>
              <a:t>t = t + </a:t>
            </a:r>
            <a:r>
              <a:rPr lang="en-US" sz="1600" dirty="0" err="1"/>
              <a:t>dt</a:t>
            </a:r>
            <a:r>
              <a:rPr lang="en-US" sz="1600" dirty="0"/>
              <a:t> =&gt; Ct + </a:t>
            </a:r>
            <a:r>
              <a:rPr lang="en-US" sz="1600" dirty="0" err="1"/>
              <a:t>dt</a:t>
            </a:r>
            <a:r>
              <a:rPr lang="en-US" sz="1600" dirty="0"/>
              <a:t> =&gt; Ct + </a:t>
            </a:r>
            <a:r>
              <a:rPr lang="en-US" sz="1600" dirty="0" err="1"/>
              <a:t>Ct.i</a:t>
            </a:r>
            <a:r>
              <a:rPr lang="en-US" sz="1600" dirty="0"/>
              <a:t> . </a:t>
            </a:r>
            <a:r>
              <a:rPr lang="en-US" sz="1600" dirty="0" err="1"/>
              <a:t>dt</a:t>
            </a:r>
            <a:r>
              <a:rPr lang="en-US" sz="1600" dirty="0"/>
              <a:t> = = Ct + </a:t>
            </a:r>
            <a:r>
              <a:rPr lang="en-US" sz="1600" dirty="0" err="1"/>
              <a:t>d.Ct</a:t>
            </a:r>
            <a:endParaRPr lang="en-US" sz="1600" dirty="0"/>
          </a:p>
          <a:p>
            <a:r>
              <a:rPr lang="en-US" sz="1600" dirty="0"/>
              <a:t>Logo</a:t>
            </a:r>
          </a:p>
          <a:p>
            <a:r>
              <a:rPr lang="en-US" sz="1600" dirty="0"/>
              <a:t>d Ct = </a:t>
            </a:r>
            <a:r>
              <a:rPr lang="en-US" sz="1600" dirty="0" err="1"/>
              <a:t>Ct.i.dt</a:t>
            </a:r>
            <a:endParaRPr lang="en-US" sz="1600" dirty="0"/>
          </a:p>
          <a:p>
            <a:r>
              <a:rPr lang="en-US" sz="1600" dirty="0"/>
              <a:t>e,</a:t>
            </a:r>
          </a:p>
          <a:p>
            <a:r>
              <a:rPr lang="en-US" sz="1600" dirty="0" err="1"/>
              <a:t>dCt</a:t>
            </a:r>
            <a:r>
              <a:rPr lang="en-US" sz="1600" dirty="0"/>
              <a:t>/Ct = </a:t>
            </a:r>
            <a:r>
              <a:rPr lang="en-US" sz="1600" dirty="0" err="1"/>
              <a:t>i.dt</a:t>
            </a:r>
            <a:endParaRPr lang="en-US" sz="1600" dirty="0"/>
          </a:p>
          <a:p>
            <a:r>
              <a:rPr lang="en-US" sz="1600" dirty="0" err="1"/>
              <a:t>Integrando</a:t>
            </a:r>
            <a:r>
              <a:rPr lang="en-US" sz="1600" dirty="0"/>
              <a:t> ambos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lados</a:t>
            </a:r>
            <a:r>
              <a:rPr lang="en-US" sz="1600" dirty="0"/>
              <a:t> n o </a:t>
            </a:r>
            <a:r>
              <a:rPr lang="en-US" sz="1600" dirty="0" err="1"/>
              <a:t>intervalo</a:t>
            </a:r>
            <a:r>
              <a:rPr lang="en-US" sz="1600" dirty="0"/>
              <a:t> 0 a T, </a:t>
            </a:r>
            <a:r>
              <a:rPr lang="en-US" sz="1600" dirty="0" err="1"/>
              <a:t>temos</a:t>
            </a:r>
            <a:endParaRPr lang="en-US" sz="1600" dirty="0"/>
          </a:p>
          <a:p>
            <a:r>
              <a:rPr lang="en-US" sz="1600" dirty="0"/>
              <a:t>Log e . Ct – Log e C = </a:t>
            </a:r>
            <a:r>
              <a:rPr lang="en-US" sz="1600" dirty="0" err="1"/>
              <a:t>i.T</a:t>
            </a:r>
            <a:endParaRPr lang="en-US" sz="1600" dirty="0"/>
          </a:p>
          <a:p>
            <a:r>
              <a:rPr lang="en-US" sz="1600" dirty="0"/>
              <a:t>E, </a:t>
            </a:r>
            <a:r>
              <a:rPr lang="en-US" sz="1600" dirty="0" err="1"/>
              <a:t>finalmente</a:t>
            </a:r>
            <a:r>
              <a:rPr lang="en-US" sz="1600" dirty="0"/>
              <a:t> =&gt; </a:t>
            </a:r>
          </a:p>
          <a:p>
            <a:r>
              <a:rPr lang="en-US" sz="1600" dirty="0"/>
              <a:t>CT =  C . e ˆ</a:t>
            </a:r>
            <a:r>
              <a:rPr lang="en-US" sz="1600" baseline="30000" dirty="0"/>
              <a:t> ( </a:t>
            </a:r>
            <a:r>
              <a:rPr lang="en-US" sz="1600" baseline="30000" dirty="0" err="1"/>
              <a:t>i.T</a:t>
            </a:r>
            <a:r>
              <a:rPr lang="en-US" sz="1600" baseline="30000" dirty="0"/>
              <a:t>)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284240" y="5397023"/>
            <a:ext cx="35200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Jn</a:t>
            </a:r>
            <a:r>
              <a:rPr lang="en-US" sz="1400" dirty="0"/>
              <a:t> - </a:t>
            </a:r>
            <a:r>
              <a:rPr lang="en-US" sz="1400" dirty="0" err="1"/>
              <a:t>juros</a:t>
            </a:r>
            <a:r>
              <a:rPr lang="en-US" sz="1400" dirty="0"/>
              <a:t> </a:t>
            </a:r>
            <a:r>
              <a:rPr lang="en-US" sz="1400" dirty="0" err="1"/>
              <a:t>pela</a:t>
            </a:r>
            <a:r>
              <a:rPr lang="en-US" sz="1400" dirty="0"/>
              <a:t> </a:t>
            </a:r>
            <a:r>
              <a:rPr lang="en-US" sz="1400" dirty="0" err="1"/>
              <a:t>aplicação</a:t>
            </a:r>
            <a:r>
              <a:rPr lang="en-US" sz="1400" dirty="0"/>
              <a:t> do capital</a:t>
            </a:r>
          </a:p>
          <a:p>
            <a:r>
              <a:rPr lang="en-US" sz="1400" dirty="0"/>
              <a:t>C – capital </a:t>
            </a:r>
            <a:r>
              <a:rPr lang="en-US" sz="1400" dirty="0" err="1"/>
              <a:t>inicia</a:t>
            </a:r>
            <a:endParaRPr lang="en-US" sz="1400" dirty="0"/>
          </a:p>
          <a:p>
            <a:r>
              <a:rPr lang="en-US" sz="1400" dirty="0" err="1"/>
              <a:t>i</a:t>
            </a:r>
            <a:r>
              <a:rPr lang="en-US" sz="1400" dirty="0"/>
              <a:t> -  taxa de </a:t>
            </a:r>
            <a:r>
              <a:rPr lang="en-US" sz="1400" dirty="0" err="1"/>
              <a:t>juros</a:t>
            </a:r>
            <a:endParaRPr lang="en-US" sz="1400" dirty="0"/>
          </a:p>
          <a:p>
            <a:r>
              <a:rPr lang="en-US" sz="1400" dirty="0"/>
              <a:t>n – </a:t>
            </a:r>
            <a:r>
              <a:rPr lang="en-US" sz="1400" dirty="0" err="1"/>
              <a:t>período</a:t>
            </a:r>
            <a:r>
              <a:rPr lang="en-US" sz="1400" dirty="0"/>
              <a:t> de </a:t>
            </a:r>
            <a:r>
              <a:rPr lang="en-US" sz="1400" dirty="0" err="1"/>
              <a:t>aplicação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 err="1"/>
              <a:t>Cn</a:t>
            </a:r>
            <a:r>
              <a:rPr lang="en-US" sz="1400" dirty="0"/>
              <a:t> – (</a:t>
            </a:r>
            <a:r>
              <a:rPr lang="en-US" sz="1400" dirty="0" err="1"/>
              <a:t>montante</a:t>
            </a:r>
            <a:r>
              <a:rPr lang="en-US" sz="1400" dirty="0"/>
              <a:t>) capital </a:t>
            </a:r>
            <a:r>
              <a:rPr lang="en-US" sz="1400" dirty="0" err="1"/>
              <a:t>obtido</a:t>
            </a:r>
            <a:endParaRPr lang="en-US" sz="1400" dirty="0"/>
          </a:p>
        </p:txBody>
      </p:sp>
      <p:sp>
        <p:nvSpPr>
          <p:cNvPr id="70" name="Freeform 69"/>
          <p:cNvSpPr/>
          <p:nvPr/>
        </p:nvSpPr>
        <p:spPr>
          <a:xfrm>
            <a:off x="1599122" y="2276872"/>
            <a:ext cx="6429262" cy="1972383"/>
          </a:xfrm>
          <a:custGeom>
            <a:avLst/>
            <a:gdLst>
              <a:gd name="connsiteX0" fmla="*/ 0 w 3950773"/>
              <a:gd name="connsiteY0" fmla="*/ 846715 h 846715"/>
              <a:gd name="connsiteX1" fmla="*/ 156777 w 3950773"/>
              <a:gd name="connsiteY1" fmla="*/ 831035 h 846715"/>
              <a:gd name="connsiteX2" fmla="*/ 1003371 w 3950773"/>
              <a:gd name="connsiteY2" fmla="*/ 768316 h 846715"/>
              <a:gd name="connsiteX3" fmla="*/ 1520734 w 3950773"/>
              <a:gd name="connsiteY3" fmla="*/ 658556 h 846715"/>
              <a:gd name="connsiteX4" fmla="*/ 2038097 w 3950773"/>
              <a:gd name="connsiteY4" fmla="*/ 595837 h 846715"/>
              <a:gd name="connsiteX5" fmla="*/ 2147841 w 3950773"/>
              <a:gd name="connsiteY5" fmla="*/ 580157 h 846715"/>
              <a:gd name="connsiteX6" fmla="*/ 2367328 w 3950773"/>
              <a:gd name="connsiteY6" fmla="*/ 548797 h 846715"/>
              <a:gd name="connsiteX7" fmla="*/ 2477072 w 3950773"/>
              <a:gd name="connsiteY7" fmla="*/ 517437 h 846715"/>
              <a:gd name="connsiteX8" fmla="*/ 2539782 w 3950773"/>
              <a:gd name="connsiteY8" fmla="*/ 501757 h 846715"/>
              <a:gd name="connsiteX9" fmla="*/ 2712237 w 3950773"/>
              <a:gd name="connsiteY9" fmla="*/ 423358 h 846715"/>
              <a:gd name="connsiteX10" fmla="*/ 2869013 w 3950773"/>
              <a:gd name="connsiteY10" fmla="*/ 407678 h 846715"/>
              <a:gd name="connsiteX11" fmla="*/ 3088501 w 3950773"/>
              <a:gd name="connsiteY11" fmla="*/ 329278 h 846715"/>
              <a:gd name="connsiteX12" fmla="*/ 3229600 w 3950773"/>
              <a:gd name="connsiteY12" fmla="*/ 282239 h 846715"/>
              <a:gd name="connsiteX13" fmla="*/ 3464765 w 3950773"/>
              <a:gd name="connsiteY13" fmla="*/ 235199 h 846715"/>
              <a:gd name="connsiteX14" fmla="*/ 3574509 w 3950773"/>
              <a:gd name="connsiteY14" fmla="*/ 203839 h 846715"/>
              <a:gd name="connsiteX15" fmla="*/ 3715608 w 3950773"/>
              <a:gd name="connsiteY15" fmla="*/ 156799 h 846715"/>
              <a:gd name="connsiteX16" fmla="*/ 3872384 w 3950773"/>
              <a:gd name="connsiteY16" fmla="*/ 62720 h 846715"/>
              <a:gd name="connsiteX17" fmla="*/ 3903740 w 3950773"/>
              <a:gd name="connsiteY17" fmla="*/ 31360 h 846715"/>
              <a:gd name="connsiteX18" fmla="*/ 3950773 w 3950773"/>
              <a:gd name="connsiteY18" fmla="*/ 0 h 84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50773" h="846715">
                <a:moveTo>
                  <a:pt x="0" y="846715"/>
                </a:moveTo>
                <a:cubicBezTo>
                  <a:pt x="52259" y="841488"/>
                  <a:pt x="104396" y="834845"/>
                  <a:pt x="156777" y="831035"/>
                </a:cubicBezTo>
                <a:cubicBezTo>
                  <a:pt x="1028340" y="767640"/>
                  <a:pt x="604163" y="812679"/>
                  <a:pt x="1003371" y="768316"/>
                </a:cubicBezTo>
                <a:cubicBezTo>
                  <a:pt x="1170033" y="726644"/>
                  <a:pt x="1352421" y="677260"/>
                  <a:pt x="1520734" y="658556"/>
                </a:cubicBezTo>
                <a:cubicBezTo>
                  <a:pt x="1698316" y="638822"/>
                  <a:pt x="1852971" y="622287"/>
                  <a:pt x="2038097" y="595837"/>
                </a:cubicBezTo>
                <a:lnTo>
                  <a:pt x="2147841" y="580157"/>
                </a:lnTo>
                <a:cubicBezTo>
                  <a:pt x="2199965" y="573206"/>
                  <a:pt x="2310802" y="561843"/>
                  <a:pt x="2367328" y="548797"/>
                </a:cubicBezTo>
                <a:cubicBezTo>
                  <a:pt x="2404399" y="540241"/>
                  <a:pt x="2440367" y="527449"/>
                  <a:pt x="2477072" y="517437"/>
                </a:cubicBezTo>
                <a:cubicBezTo>
                  <a:pt x="2497859" y="511767"/>
                  <a:pt x="2519893" y="510045"/>
                  <a:pt x="2539782" y="501757"/>
                </a:cubicBezTo>
                <a:cubicBezTo>
                  <a:pt x="2547927" y="498363"/>
                  <a:pt x="2667549" y="430234"/>
                  <a:pt x="2712237" y="423358"/>
                </a:cubicBezTo>
                <a:cubicBezTo>
                  <a:pt x="2764145" y="415371"/>
                  <a:pt x="2816754" y="412905"/>
                  <a:pt x="2869013" y="407678"/>
                </a:cubicBezTo>
                <a:cubicBezTo>
                  <a:pt x="3135702" y="318769"/>
                  <a:pt x="2756154" y="446593"/>
                  <a:pt x="3088501" y="329278"/>
                </a:cubicBezTo>
                <a:cubicBezTo>
                  <a:pt x="3135252" y="312776"/>
                  <a:pt x="3181503" y="294265"/>
                  <a:pt x="3229600" y="282239"/>
                </a:cubicBezTo>
                <a:cubicBezTo>
                  <a:pt x="3307154" y="262848"/>
                  <a:pt x="3387900" y="257163"/>
                  <a:pt x="3464765" y="235199"/>
                </a:cubicBezTo>
                <a:cubicBezTo>
                  <a:pt x="3501346" y="224746"/>
                  <a:pt x="3538416" y="215872"/>
                  <a:pt x="3574509" y="203839"/>
                </a:cubicBezTo>
                <a:cubicBezTo>
                  <a:pt x="3751618" y="144794"/>
                  <a:pt x="3565327" y="194375"/>
                  <a:pt x="3715608" y="156799"/>
                </a:cubicBezTo>
                <a:cubicBezTo>
                  <a:pt x="3765093" y="132053"/>
                  <a:pt x="3834548" y="100560"/>
                  <a:pt x="3872384" y="62720"/>
                </a:cubicBezTo>
                <a:cubicBezTo>
                  <a:pt x="3882836" y="52267"/>
                  <a:pt x="3892198" y="40595"/>
                  <a:pt x="3903740" y="31360"/>
                </a:cubicBezTo>
                <a:cubicBezTo>
                  <a:pt x="3918453" y="19588"/>
                  <a:pt x="3950773" y="0"/>
                  <a:pt x="3950773" y="0"/>
                </a:cubicBezTo>
              </a:path>
            </a:pathLst>
          </a:cu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1520734" y="2276872"/>
            <a:ext cx="6435642" cy="1956703"/>
          </a:xfrm>
          <a:custGeom>
            <a:avLst/>
            <a:gdLst>
              <a:gd name="connsiteX0" fmla="*/ 0 w 1489378"/>
              <a:gd name="connsiteY0" fmla="*/ 266558 h 266558"/>
              <a:gd name="connsiteX1" fmla="*/ 595751 w 1489378"/>
              <a:gd name="connsiteY1" fmla="*/ 250878 h 266558"/>
              <a:gd name="connsiteX2" fmla="*/ 689817 w 1489378"/>
              <a:gd name="connsiteY2" fmla="*/ 219519 h 266558"/>
              <a:gd name="connsiteX3" fmla="*/ 799561 w 1489378"/>
              <a:gd name="connsiteY3" fmla="*/ 188159 h 266558"/>
              <a:gd name="connsiteX4" fmla="*/ 972015 w 1489378"/>
              <a:gd name="connsiteY4" fmla="*/ 156799 h 266558"/>
              <a:gd name="connsiteX5" fmla="*/ 1034726 w 1489378"/>
              <a:gd name="connsiteY5" fmla="*/ 141119 h 266558"/>
              <a:gd name="connsiteX6" fmla="*/ 1363957 w 1489378"/>
              <a:gd name="connsiteY6" fmla="*/ 125439 h 266558"/>
              <a:gd name="connsiteX7" fmla="*/ 1458023 w 1489378"/>
              <a:gd name="connsiteY7" fmla="*/ 47040 h 266558"/>
              <a:gd name="connsiteX8" fmla="*/ 1489378 w 1489378"/>
              <a:gd name="connsiteY8" fmla="*/ 0 h 26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378" h="266558">
                <a:moveTo>
                  <a:pt x="0" y="266558"/>
                </a:moveTo>
                <a:cubicBezTo>
                  <a:pt x="198584" y="261331"/>
                  <a:pt x="397559" y="264393"/>
                  <a:pt x="595751" y="250878"/>
                </a:cubicBezTo>
                <a:cubicBezTo>
                  <a:pt x="628726" y="248629"/>
                  <a:pt x="658227" y="229240"/>
                  <a:pt x="689817" y="219519"/>
                </a:cubicBezTo>
                <a:cubicBezTo>
                  <a:pt x="726180" y="208329"/>
                  <a:pt x="762652" y="197388"/>
                  <a:pt x="799561" y="188159"/>
                </a:cubicBezTo>
                <a:cubicBezTo>
                  <a:pt x="866820" y="171342"/>
                  <a:pt x="902125" y="170779"/>
                  <a:pt x="972015" y="156799"/>
                </a:cubicBezTo>
                <a:cubicBezTo>
                  <a:pt x="993144" y="152573"/>
                  <a:pt x="1013247" y="142838"/>
                  <a:pt x="1034726" y="141119"/>
                </a:cubicBezTo>
                <a:cubicBezTo>
                  <a:pt x="1144244" y="132356"/>
                  <a:pt x="1254213" y="130666"/>
                  <a:pt x="1363957" y="125439"/>
                </a:cubicBezTo>
                <a:cubicBezTo>
                  <a:pt x="1410202" y="94604"/>
                  <a:pt x="1420302" y="92311"/>
                  <a:pt x="1458023" y="47040"/>
                </a:cubicBezTo>
                <a:cubicBezTo>
                  <a:pt x="1470086" y="32563"/>
                  <a:pt x="1489378" y="0"/>
                  <a:pt x="1489378" y="0"/>
                </a:cubicBezTo>
              </a:path>
            </a:pathLst>
          </a:custGeom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39952" y="501317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 + </a:t>
            </a:r>
            <a:r>
              <a:rPr lang="en-US" sz="1400" dirty="0" err="1"/>
              <a:t>dt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843808" y="4581128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275856" y="453060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040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431800"/>
          </a:xfrm>
          <a:noFill/>
        </p:spPr>
        <p:txBody>
          <a:bodyPr/>
          <a:lstStyle/>
          <a:p>
            <a:r>
              <a:rPr lang="pt-BR" sz="1800">
                <a:latin typeface="Tahoma" charset="0"/>
              </a:rPr>
              <a:t>Capitalização Contínua (Fadigas)</a:t>
            </a:r>
          </a:p>
        </p:txBody>
      </p:sp>
      <p:sp>
        <p:nvSpPr>
          <p:cNvPr id="675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72400" cy="4103688"/>
          </a:xfrm>
        </p:spPr>
        <p:txBody>
          <a:bodyPr/>
          <a:lstStyle/>
          <a:p>
            <a:r>
              <a:rPr lang="pt-BR" sz="1400" dirty="0">
                <a:solidFill>
                  <a:srgbClr val="002060"/>
                </a:solidFill>
                <a:latin typeface="Tahoma" charset="0"/>
              </a:rPr>
              <a:t>Seja </a:t>
            </a:r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j</a:t>
            </a:r>
            <a:r>
              <a:rPr lang="ja-JP" altLang="pt-BR" sz="1400" dirty="0">
                <a:solidFill>
                  <a:srgbClr val="002060"/>
                </a:solidFill>
                <a:latin typeface="Tahoma" charset="0"/>
              </a:rPr>
              <a:t>’</a:t>
            </a:r>
            <a:r>
              <a:rPr lang="pt-BR" altLang="ja-JP" sz="1400" dirty="0">
                <a:solidFill>
                  <a:srgbClr val="002060"/>
                </a:solidFill>
                <a:latin typeface="Tahoma" charset="0"/>
              </a:rPr>
              <a:t> a taxa nominal correspondente a um certo período. Supondo que a capitalização é feita em m </a:t>
            </a:r>
            <a:r>
              <a:rPr lang="pt-BR" altLang="ja-JP" sz="1400" dirty="0" err="1">
                <a:solidFill>
                  <a:srgbClr val="002060"/>
                </a:solidFill>
                <a:latin typeface="Tahoma" charset="0"/>
              </a:rPr>
              <a:t>sub-períodos</a:t>
            </a:r>
            <a:r>
              <a:rPr lang="pt-BR" altLang="ja-JP" sz="1400" dirty="0">
                <a:solidFill>
                  <a:srgbClr val="002060"/>
                </a:solidFill>
                <a:latin typeface="Tahoma" charset="0"/>
              </a:rPr>
              <a:t>, e fazendo m aumentar indefinidamente, teremos no limite a capitalização contínua, cuja taxa efetiva </a:t>
            </a:r>
            <a:r>
              <a:rPr lang="pt-BR" altLang="ja-JP" sz="1400" dirty="0" err="1">
                <a:solidFill>
                  <a:srgbClr val="002060"/>
                </a:solidFill>
                <a:latin typeface="Tahoma" charset="0"/>
              </a:rPr>
              <a:t>j</a:t>
            </a:r>
            <a:r>
              <a:rPr lang="pt-BR" altLang="ja-JP" sz="1400" dirty="0">
                <a:solidFill>
                  <a:srgbClr val="002060"/>
                </a:solidFill>
                <a:latin typeface="Tahoma" charset="0"/>
              </a:rPr>
              <a:t> é:</a:t>
            </a:r>
          </a:p>
          <a:p>
            <a:pPr>
              <a:buFontTx/>
              <a:buNone/>
            </a:pP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				</a:t>
            </a:r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j</a:t>
            </a:r>
            <a:r>
              <a:rPr lang="ja-JP" altLang="pt-BR" sz="1400" dirty="0">
                <a:solidFill>
                  <a:srgbClr val="002060"/>
                </a:solidFill>
                <a:latin typeface="Tahoma" charset="0"/>
              </a:rPr>
              <a:t>’</a:t>
            </a:r>
            <a:r>
              <a:rPr lang="pt-BR" altLang="ja-JP" sz="1400" dirty="0">
                <a:solidFill>
                  <a:srgbClr val="002060"/>
                </a:solidFill>
                <a:latin typeface="Tahoma" charset="0"/>
              </a:rPr>
              <a:t>= </a:t>
            </a:r>
            <a:r>
              <a:rPr lang="pt-BR" altLang="ja-JP" sz="1400" dirty="0" err="1">
                <a:solidFill>
                  <a:srgbClr val="002060"/>
                </a:solidFill>
                <a:latin typeface="Tahoma" charset="0"/>
              </a:rPr>
              <a:t>Ln</a:t>
            </a:r>
            <a:r>
              <a:rPr lang="pt-BR" altLang="ja-JP" sz="1400" dirty="0">
                <a:solidFill>
                  <a:srgbClr val="002060"/>
                </a:solidFill>
                <a:latin typeface="Tahoma" charset="0"/>
              </a:rPr>
              <a:t> (1+j)</a:t>
            </a:r>
          </a:p>
          <a:p>
            <a:pPr>
              <a:buFontTx/>
              <a:buNone/>
            </a:pPr>
            <a:endParaRPr lang="pt-BR" sz="1400" dirty="0">
              <a:solidFill>
                <a:srgbClr val="002060"/>
              </a:solidFill>
              <a:latin typeface="Tahoma" charset="0"/>
            </a:endParaRPr>
          </a:p>
          <a:p>
            <a:pPr lvl="1"/>
            <a:r>
              <a:rPr lang="pt-BR" sz="1400" dirty="0">
                <a:solidFill>
                  <a:srgbClr val="002060"/>
                </a:solidFill>
                <a:latin typeface="Tahoma" charset="0"/>
              </a:rPr>
              <a:t>onde e = 2,7183 é o numero de Euler, e </a:t>
            </a:r>
          </a:p>
          <a:p>
            <a:pPr lvl="1"/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Ln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 ( ) é o logaritmo </a:t>
            </a:r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Neperiano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.</a:t>
            </a:r>
          </a:p>
          <a:p>
            <a:pPr>
              <a:buFontTx/>
              <a:buNone/>
            </a:pP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Por exemplo, a taxa nominal de 12% ao ano, capitalizada continuamente </a:t>
            </a:r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eqüivale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 a:</a:t>
            </a:r>
          </a:p>
          <a:p>
            <a:pPr>
              <a:buFontTx/>
              <a:buNone/>
            </a:pP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	 (1+j) = e</a:t>
            </a:r>
            <a:r>
              <a:rPr lang="pt-BR" sz="1400" baseline="30000" dirty="0">
                <a:solidFill>
                  <a:srgbClr val="002060"/>
                </a:solidFill>
                <a:latin typeface="Tahoma" charset="0"/>
              </a:rPr>
              <a:t>0,12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 = 1,1275 ou </a:t>
            </a:r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j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 = 12,75% ao ano.</a:t>
            </a:r>
          </a:p>
          <a:p>
            <a:pPr>
              <a:buFont typeface="Wingdings" charset="0"/>
              <a:buChar char="•"/>
            </a:pPr>
            <a:endParaRPr lang="pt-BR" sz="1400" dirty="0">
              <a:solidFill>
                <a:srgbClr val="002060"/>
              </a:solidFill>
              <a:latin typeface="Tahoma" charset="0"/>
            </a:endParaRPr>
          </a:p>
          <a:p>
            <a:pPr>
              <a:buFont typeface="Wingdings" charset="0"/>
              <a:buChar char="•"/>
            </a:pP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Evidentemente, M = </a:t>
            </a:r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P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 (1+j)</a:t>
            </a:r>
            <a:r>
              <a:rPr lang="pt-BR" sz="1400" baseline="30000" dirty="0" err="1">
                <a:solidFill>
                  <a:srgbClr val="002060"/>
                </a:solidFill>
                <a:latin typeface="Tahoma" charset="0"/>
              </a:rPr>
              <a:t>n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 = </a:t>
            </a:r>
            <a:r>
              <a:rPr lang="pt-BR" sz="1400" dirty="0" err="1">
                <a:solidFill>
                  <a:srgbClr val="002060"/>
                </a:solidFill>
                <a:latin typeface="Tahoma" charset="0"/>
              </a:rPr>
              <a:t>Pe</a:t>
            </a:r>
            <a:r>
              <a:rPr lang="pt-BR" sz="1400" dirty="0">
                <a:solidFill>
                  <a:srgbClr val="002060"/>
                </a:solidFill>
                <a:latin typeface="Tahoma" charset="0"/>
              </a:rPr>
              <a:t> </a:t>
            </a:r>
            <a:r>
              <a:rPr lang="pt-BR" sz="1400" baseline="30000" dirty="0" err="1">
                <a:solidFill>
                  <a:srgbClr val="002060"/>
                </a:solidFill>
                <a:latin typeface="Tahoma" charset="0"/>
              </a:rPr>
              <a:t>j</a:t>
            </a:r>
            <a:r>
              <a:rPr lang="ja-JP" altLang="pt-BR" sz="1400" baseline="30000" dirty="0">
                <a:solidFill>
                  <a:srgbClr val="002060"/>
                </a:solidFill>
                <a:latin typeface="Tahoma" charset="0"/>
              </a:rPr>
              <a:t>’</a:t>
            </a:r>
            <a:r>
              <a:rPr lang="pt-BR" altLang="ja-JP" sz="1400" baseline="30000" dirty="0">
                <a:solidFill>
                  <a:srgbClr val="002060"/>
                </a:solidFill>
                <a:latin typeface="Tahoma" charset="0"/>
              </a:rPr>
              <a:t> </a:t>
            </a:r>
            <a:r>
              <a:rPr lang="pt-BR" altLang="ja-JP" sz="1400" baseline="30000" dirty="0" err="1">
                <a:solidFill>
                  <a:srgbClr val="002060"/>
                </a:solidFill>
                <a:latin typeface="Tahoma" charset="0"/>
              </a:rPr>
              <a:t>n</a:t>
            </a:r>
            <a:r>
              <a:rPr lang="pt-BR" altLang="ja-JP" sz="1400" dirty="0">
                <a:solidFill>
                  <a:srgbClr val="002060"/>
                </a:solidFill>
                <a:latin typeface="Tahoma" charset="0"/>
              </a:rPr>
              <a:t>.</a:t>
            </a:r>
          </a:p>
          <a:p>
            <a:pPr>
              <a:buFont typeface="Wingdings" charset="0"/>
              <a:buChar char="•"/>
            </a:pPr>
            <a:endParaRPr lang="en-US" sz="1400" dirty="0">
              <a:solidFill>
                <a:srgbClr val="002060"/>
              </a:solidFill>
              <a:latin typeface="Tahoma" charset="0"/>
            </a:endParaRPr>
          </a:p>
          <a:p>
            <a:pPr>
              <a:buFont typeface="Wingdings" charset="0"/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Tahoma" charset="0"/>
              </a:rPr>
              <a:t>lim</a:t>
            </a:r>
            <a:r>
              <a:rPr lang="en-US" sz="1400" dirty="0">
                <a:solidFill>
                  <a:srgbClr val="002060"/>
                </a:solidFill>
                <a:latin typeface="Tahoma" charset="0"/>
              </a:rPr>
              <a:t> (1 + x)^(1/x) = e</a:t>
            </a:r>
          </a:p>
          <a:p>
            <a:pPr>
              <a:buFont typeface="Wingdings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Tahoma" charset="0"/>
              </a:rPr>
              <a:t>x-&gt;0</a:t>
            </a:r>
          </a:p>
          <a:p>
            <a:pPr>
              <a:buFont typeface="Wingdings" charset="0"/>
              <a:buChar char="•"/>
            </a:pPr>
            <a:endParaRPr lang="en-US" sz="1400" dirty="0">
              <a:solidFill>
                <a:srgbClr val="002060"/>
              </a:solidFill>
              <a:latin typeface="Tahoma" charset="0"/>
            </a:endParaRPr>
          </a:p>
          <a:p>
            <a:pPr>
              <a:buFont typeface="Wingdings" charset="0"/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Tahoma" charset="0"/>
              </a:rPr>
              <a:t>Ver</a:t>
            </a:r>
            <a:r>
              <a:rPr lang="en-US" sz="1400" dirty="0">
                <a:solidFill>
                  <a:srgbClr val="002060"/>
                </a:solidFill>
                <a:latin typeface="Tahoma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ahoma" charset="0"/>
              </a:rPr>
              <a:t>documento</a:t>
            </a:r>
            <a:r>
              <a:rPr lang="en-US" sz="1400" dirty="0">
                <a:solidFill>
                  <a:srgbClr val="002060"/>
                </a:solidFill>
                <a:latin typeface="Tahoma" charset="0"/>
              </a:rPr>
              <a:t> CAPITALIZAÇÃO CONTÍNUA (BRUNI &amp; FAMÁ)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  <a:latin typeface="Tahoma" charset="0"/>
            </a:endParaRPr>
          </a:p>
          <a:p>
            <a:pPr>
              <a:buFont typeface="Wingdings" charset="0"/>
              <a:buChar char="•"/>
            </a:pPr>
            <a:endParaRPr lang="en-US" sz="1400" dirty="0">
              <a:solidFill>
                <a:srgbClr val="002060"/>
              </a:solidFill>
              <a:latin typeface="Tahoma" charset="0"/>
            </a:endParaRPr>
          </a:p>
          <a:p>
            <a:pPr>
              <a:buFont typeface="Wingdings" charset="0"/>
              <a:buChar char="•"/>
            </a:pPr>
            <a:endParaRPr lang="en-US" sz="1400" dirty="0">
              <a:solidFill>
                <a:srgbClr val="002060"/>
              </a:solidFill>
              <a:latin typeface="Tahoma" charset="0"/>
            </a:endParaRPr>
          </a:p>
          <a:p>
            <a:pPr>
              <a:buFont typeface="Wingdings" charset="0"/>
              <a:buChar char="•"/>
            </a:pPr>
            <a:endParaRPr lang="pt-BR" sz="1400" dirty="0">
              <a:solidFill>
                <a:srgbClr val="002060"/>
              </a:solidFill>
              <a:latin typeface="Tahoma" charset="0"/>
            </a:endParaRPr>
          </a:p>
        </p:txBody>
      </p:sp>
      <p:pic>
        <p:nvPicPr>
          <p:cNvPr id="675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349500"/>
            <a:ext cx="295116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65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ahoma" charset="0"/>
              </a:rPr>
              <a:t>Taxas de Juros (Finanças)</a:t>
            </a:r>
          </a:p>
        </p:txBody>
      </p:sp>
      <p:sp>
        <p:nvSpPr>
          <p:cNvPr id="6963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pt-BR">
                <a:latin typeface="Tahoma" charset="0"/>
              </a:rPr>
              <a:t>Taxa de Retorno sobre o Ativo Total</a:t>
            </a:r>
          </a:p>
          <a:p>
            <a:pPr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pt-BR" sz="2000">
                <a:latin typeface="Tahoma" charset="0"/>
              </a:rPr>
              <a:t>Ou Return On Assets</a:t>
            </a:r>
            <a:r>
              <a:rPr lang="pt-BR" sz="2000" b="1">
                <a:latin typeface="Tahoma" charset="0"/>
              </a:rPr>
              <a:t> (ROA)</a:t>
            </a:r>
          </a:p>
          <a:p>
            <a:pPr>
              <a:buFont typeface="Wingdings" charset="0"/>
              <a:buNone/>
            </a:pPr>
            <a:r>
              <a:rPr lang="pt-BR" sz="2000">
                <a:latin typeface="Tahoma" charset="0"/>
              </a:rPr>
              <a:t>Mede a eficiência da administração na geração de lucros com seus ativos totais.</a:t>
            </a:r>
          </a:p>
          <a:p>
            <a:pPr>
              <a:buFont typeface="Wingdings" charset="0"/>
              <a:buNone/>
            </a:pPr>
            <a:r>
              <a:rPr lang="pt-BR" sz="2000">
                <a:latin typeface="Tahoma" charset="0"/>
              </a:rPr>
              <a:t>Também chamada de </a:t>
            </a:r>
            <a:r>
              <a:rPr lang="pt-BR" sz="2000" b="1">
                <a:latin typeface="Tahoma" charset="0"/>
              </a:rPr>
              <a:t>ROI</a:t>
            </a:r>
            <a:r>
              <a:rPr lang="pt-BR" sz="2000">
                <a:latin typeface="Tahoma" charset="0"/>
              </a:rPr>
              <a:t> (Return On Investment).</a:t>
            </a:r>
          </a:p>
          <a:p>
            <a:pPr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algn="ctr">
              <a:buFont typeface="Wingdings" charset="0"/>
              <a:buNone/>
            </a:pPr>
            <a:r>
              <a:rPr lang="pt-BR" sz="2000" b="1">
                <a:latin typeface="Tahoma" charset="0"/>
              </a:rPr>
              <a:t>ROA = lucro líqüido após imposto de renda / ativo total</a:t>
            </a:r>
            <a:r>
              <a:rPr lang="pt-BR" sz="2000">
                <a:latin typeface="Tahoma" charset="0"/>
              </a:rPr>
              <a:t>                (%)</a:t>
            </a:r>
          </a:p>
          <a:p>
            <a:pPr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pt-BR" sz="2000">
                <a:latin typeface="Tahoma" charset="0"/>
              </a:rPr>
              <a:t>É um índice de lucratividade da empresa.</a:t>
            </a:r>
          </a:p>
        </p:txBody>
      </p:sp>
    </p:spTree>
    <p:extLst>
      <p:ext uri="{BB962C8B-B14F-4D97-AF65-F5344CB8AC3E}">
        <p14:creationId xmlns:p14="http://schemas.microsoft.com/office/powerpoint/2010/main" val="3696807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ahoma" charset="0"/>
              </a:rPr>
              <a:t>Taxas de Juros (Finanças)</a:t>
            </a:r>
          </a:p>
        </p:txBody>
      </p:sp>
      <p:sp>
        <p:nvSpPr>
          <p:cNvPr id="706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>
                <a:latin typeface="Tahoma" charset="0"/>
              </a:rPr>
              <a:t>Taxa de Retorno sobre o Patrimônio Líqüido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Ou Return On Equity </a:t>
            </a:r>
            <a:r>
              <a:rPr lang="pt-BR" sz="2000" b="1">
                <a:latin typeface="Tahoma" charset="0"/>
              </a:rPr>
              <a:t>(ROE)</a:t>
            </a:r>
            <a:endParaRPr lang="pt-BR" sz="2000">
              <a:latin typeface="Tahoma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Mede o retorno obtido sobre o investimento (ações preferenciais e ordinárias) dos proprietários da empresa.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algn="ctr">
              <a:lnSpc>
                <a:spcPct val="90000"/>
              </a:lnSpc>
              <a:buFont typeface="Wingdings" charset="0"/>
              <a:buNone/>
            </a:pPr>
            <a:r>
              <a:rPr lang="pt-BR" sz="2000" b="1">
                <a:latin typeface="Tahoma" charset="0"/>
              </a:rPr>
              <a:t>ROE = lucro líqüido após imposto de renda / patrimônio líqüido</a:t>
            </a:r>
            <a:r>
              <a:rPr lang="pt-BR" sz="2000">
                <a:latin typeface="Tahoma" charset="0"/>
              </a:rPr>
              <a:t>    (%)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pt-BR" sz="2000" b="1">
              <a:latin typeface="Tahoma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pt-BR" sz="2000">
                <a:latin typeface="Tahoma" charset="0"/>
              </a:rPr>
              <a:t>É outro índice de lucratividade da empresa.</a:t>
            </a:r>
          </a:p>
        </p:txBody>
      </p:sp>
    </p:spTree>
    <p:extLst>
      <p:ext uri="{BB962C8B-B14F-4D97-AF65-F5344CB8AC3E}">
        <p14:creationId xmlns:p14="http://schemas.microsoft.com/office/powerpoint/2010/main" val="1081982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747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>
                <a:latin typeface="Tahoma" charset="0"/>
              </a:rPr>
              <a:t>Período de Capitalização</a:t>
            </a:r>
          </a:p>
          <a:p>
            <a:pPr eaLnBrk="1" hangingPunct="1"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É o período de tempo em que é realizada uma aplicação. 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É empregada, sobretudo, para estabelecer distinções entre os vários períodos. 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Exemplo: para uma taxa efetiva de 12% a.a. (ao ano),</a:t>
            </a:r>
          </a:p>
          <a:p>
            <a:pPr eaLnBrk="1" hangingPunct="1">
              <a:buFontTx/>
              <a:buChar char="-"/>
            </a:pPr>
            <a:r>
              <a:rPr lang="pt-BR" sz="2000">
                <a:latin typeface="Tahoma" charset="0"/>
              </a:rPr>
              <a:t>5,83% a.s. (ao semestre)</a:t>
            </a:r>
          </a:p>
          <a:p>
            <a:pPr eaLnBrk="1" hangingPunct="1">
              <a:buFontTx/>
              <a:buChar char="-"/>
            </a:pPr>
            <a:r>
              <a:rPr lang="pt-BR" sz="2000">
                <a:latin typeface="Tahoma" charset="0"/>
              </a:rPr>
              <a:t>2,87% a.t. (ao trimestre)</a:t>
            </a:r>
          </a:p>
          <a:p>
            <a:pPr eaLnBrk="1" hangingPunct="1">
              <a:buFontTx/>
              <a:buChar char="-"/>
            </a:pPr>
            <a:r>
              <a:rPr lang="pt-BR" sz="2000">
                <a:latin typeface="Tahoma" charset="0"/>
              </a:rPr>
              <a:t>0,95% a.m. (ao mês).</a:t>
            </a:r>
          </a:p>
          <a:p>
            <a:pPr eaLnBrk="1" hangingPunct="1"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pt-BR" sz="20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9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pt-BR" sz="2400">
                <a:solidFill>
                  <a:schemeClr val="tx1"/>
                </a:solidFill>
                <a:latin typeface="Tahoma" charset="0"/>
              </a:rPr>
              <a:t>Considerações sobre Taxas de Juros (Neves)</a:t>
            </a:r>
          </a:p>
        </p:txBody>
      </p:sp>
      <p:sp>
        <p:nvSpPr>
          <p:cNvPr id="8806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235825" cy="4114800"/>
          </a:xfrm>
          <a:noFill/>
        </p:spPr>
        <p:txBody>
          <a:bodyPr lIns="92075" tIns="46038" rIns="92075" bIns="46038"/>
          <a:lstStyle/>
          <a:p>
            <a:r>
              <a:rPr lang="pt-BR" sz="1600" b="1" i="1">
                <a:solidFill>
                  <a:srgbClr val="000000"/>
                </a:solidFill>
                <a:latin typeface="Tahoma" charset="0"/>
              </a:rPr>
              <a:t>Taxa Nominal e Taxa Efetiva:</a:t>
            </a:r>
            <a:endParaRPr lang="pt-BR" sz="1800" b="1" i="1">
              <a:solidFill>
                <a:srgbClr val="000000"/>
              </a:solidFill>
              <a:latin typeface="Tahoma" charset="0"/>
            </a:endParaRPr>
          </a:p>
          <a:p>
            <a:pPr>
              <a:buFont typeface="Wingdings" charset="0"/>
              <a:buNone/>
            </a:pPr>
            <a:r>
              <a:rPr lang="pt-BR" sz="1600">
                <a:solidFill>
                  <a:srgbClr val="000000"/>
                </a:solidFill>
                <a:latin typeface="Tahoma" charset="0"/>
              </a:rPr>
              <a:t>	</a:t>
            </a:r>
            <a:r>
              <a:rPr lang="pt-BR" sz="1400">
                <a:solidFill>
                  <a:srgbClr val="000000"/>
                </a:solidFill>
                <a:latin typeface="Tahoma" charset="0"/>
              </a:rPr>
              <a:t>Para que uma taxa se juros seja considerada efetiva, é necessário que o período referido na taxa coincida com o período de capitalização. Caso contrário será dita nominal.</a:t>
            </a:r>
          </a:p>
          <a:p>
            <a:pPr>
              <a:buFont typeface="Monotype Sorts" charset="0"/>
              <a:buChar char="è"/>
            </a:pPr>
            <a:r>
              <a:rPr lang="pt-BR" sz="1400">
                <a:solidFill>
                  <a:srgbClr val="000000"/>
                </a:solidFill>
                <a:latin typeface="Tahoma" charset="0"/>
              </a:rPr>
              <a:t>Exemplos de taxas nominais</a:t>
            </a:r>
          </a:p>
          <a:p>
            <a:pPr>
              <a:buFont typeface="Wingdings" charset="0"/>
              <a:buNone/>
            </a:pPr>
            <a:r>
              <a:rPr lang="pt-BR" sz="1400">
                <a:solidFill>
                  <a:srgbClr val="000000"/>
                </a:solidFill>
                <a:latin typeface="Tahoma" charset="0"/>
              </a:rPr>
              <a:t>	40% a.a. com capitalização mensal;</a:t>
            </a:r>
          </a:p>
          <a:p>
            <a:pPr>
              <a:buFont typeface="Wingdings" charset="0"/>
              <a:buNone/>
            </a:pPr>
            <a:r>
              <a:rPr lang="pt-BR" sz="1400">
                <a:solidFill>
                  <a:srgbClr val="000000"/>
                </a:solidFill>
                <a:latin typeface="Tahoma" charset="0"/>
              </a:rPr>
              <a:t>	12% a.s. com capitalizaçào trimestral.</a:t>
            </a:r>
          </a:p>
          <a:p>
            <a:pPr>
              <a:buFont typeface="Wingdings" charset="0"/>
              <a:buNone/>
            </a:pPr>
            <a:endParaRPr lang="pt-BR" sz="1400">
              <a:solidFill>
                <a:srgbClr val="000000"/>
              </a:solidFill>
              <a:latin typeface="Tahoma" charset="0"/>
            </a:endParaRPr>
          </a:p>
          <a:p>
            <a:pPr>
              <a:buFont typeface="Wingdings" charset="0"/>
              <a:buNone/>
            </a:pPr>
            <a:endParaRPr lang="pt-BR" sz="1400">
              <a:solidFill>
                <a:srgbClr val="000000"/>
              </a:solidFill>
              <a:latin typeface="Tahoma" charset="0"/>
            </a:endParaRPr>
          </a:p>
          <a:p>
            <a:pPr>
              <a:buFont typeface="Wingdings" charset="0"/>
              <a:buNone/>
            </a:pPr>
            <a:endParaRPr lang="pt-BR" sz="1400">
              <a:solidFill>
                <a:srgbClr val="000000"/>
              </a:solidFill>
              <a:latin typeface="Tahoma" charset="0"/>
            </a:endParaRPr>
          </a:p>
        </p:txBody>
      </p:sp>
      <p:graphicFrame>
        <p:nvGraphicFramePr>
          <p:cNvPr id="88067" name="Object 2"/>
          <p:cNvGraphicFramePr>
            <a:graphicFrameLocks/>
          </p:cNvGraphicFramePr>
          <p:nvPr/>
        </p:nvGraphicFramePr>
        <p:xfrm>
          <a:off x="2479675" y="3857625"/>
          <a:ext cx="4162425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4" imgW="4162425" imgH="2466975" progId="Equation.2">
                  <p:embed/>
                </p:oleObj>
              </mc:Choice>
              <mc:Fallback>
                <p:oleObj name="Equation" r:id="rId4" imgW="4162425" imgH="2466975" progId="Equation.2">
                  <p:embed/>
                  <p:pic>
                    <p:nvPicPr>
                      <p:cNvPr id="88067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3857625"/>
                        <a:ext cx="4162425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1483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Taxas</a:t>
            </a:r>
            <a:r>
              <a:rPr lang="en-US" dirty="0"/>
              <a:t> nominal e </a:t>
            </a:r>
            <a:r>
              <a:rPr lang="en-US" dirty="0" err="1"/>
              <a:t>efetiva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/>
              <a:t>Por exemplo, a taxa efetiva de 12% ao ano, capitalizada semestralmente, trimestralmente ou mensalmente, corresponde respectivamente às taxas efetivas:</a:t>
            </a:r>
          </a:p>
          <a:p>
            <a:r>
              <a:rPr lang="pt-BR" sz="1800" dirty="0"/>
              <a:t>(1+j) = (1+0,12)</a:t>
            </a:r>
            <a:r>
              <a:rPr lang="pt-BR" sz="1800" baseline="30000" dirty="0"/>
              <a:t>1/ 2</a:t>
            </a:r>
            <a:r>
              <a:rPr lang="pt-BR" sz="1800" dirty="0"/>
              <a:t> = 1,0583                     </a:t>
            </a:r>
            <a:r>
              <a:rPr lang="pt-BR" sz="1800" dirty="0" err="1"/>
              <a:t>j</a:t>
            </a:r>
            <a:r>
              <a:rPr lang="pt-BR" sz="1800" dirty="0"/>
              <a:t> = 5,83% ao semestre</a:t>
            </a:r>
          </a:p>
          <a:p>
            <a:r>
              <a:rPr lang="pt-BR" sz="1800" dirty="0"/>
              <a:t>(1+j) = (1+0,12)</a:t>
            </a:r>
            <a:r>
              <a:rPr lang="pt-BR" sz="1800" baseline="30000" dirty="0"/>
              <a:t>1/ 4</a:t>
            </a:r>
            <a:r>
              <a:rPr lang="pt-BR" sz="1800" dirty="0"/>
              <a:t> = 1,0287                     </a:t>
            </a:r>
            <a:r>
              <a:rPr lang="pt-BR" sz="1800" dirty="0" err="1"/>
              <a:t>j</a:t>
            </a:r>
            <a:r>
              <a:rPr lang="pt-BR" sz="1800" dirty="0"/>
              <a:t> = 2,87% ao trimestre</a:t>
            </a:r>
          </a:p>
          <a:p>
            <a:r>
              <a:rPr lang="pt-BR" sz="1800" dirty="0"/>
              <a:t>(1+j) = (1+0,12)</a:t>
            </a:r>
            <a:r>
              <a:rPr lang="pt-BR" sz="1800" baseline="30000" dirty="0"/>
              <a:t>1/ 12</a:t>
            </a:r>
            <a:r>
              <a:rPr lang="pt-BR" sz="1800" dirty="0"/>
              <a:t> = 1,0095                    </a:t>
            </a:r>
            <a:r>
              <a:rPr lang="pt-BR" sz="1800" dirty="0" err="1"/>
              <a:t>j</a:t>
            </a:r>
            <a:r>
              <a:rPr lang="pt-BR" sz="1800" dirty="0"/>
              <a:t> = 0,95% ao mês,</a:t>
            </a:r>
          </a:p>
          <a:p>
            <a:r>
              <a:rPr lang="pt-BR" sz="1800" dirty="0"/>
              <a:t>em lugar das taxas nominais de  6% ,  3% , e  1%  respectivamente.</a:t>
            </a:r>
          </a:p>
          <a:p>
            <a:endParaRPr lang="pt-BR" sz="1800" dirty="0"/>
          </a:p>
          <a:p>
            <a:r>
              <a:rPr lang="pt-BR" sz="1800" dirty="0"/>
              <a:t>Por outro lado, a taxa efetiva de  6%  por semestre corresponde à nominal de 12%  ao ano, ou a uma taxa efetiva de  1,06</a:t>
            </a:r>
            <a:r>
              <a:rPr lang="pt-BR" sz="1800" baseline="30000" dirty="0"/>
              <a:t>2</a:t>
            </a:r>
            <a:r>
              <a:rPr lang="pt-BR" sz="1800" dirty="0"/>
              <a:t> -1 = 0,1236 ou  12,36% ao ano.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625475" indent="-625475"/>
            <a:r>
              <a:rPr lang="pt-BR" sz="2400">
                <a:latin typeface="Tahoma" charset="0"/>
              </a:rPr>
              <a:t>Período de Capitalização</a:t>
            </a:r>
            <a:endParaRPr lang="pt-BR">
              <a:latin typeface="Tahoma" charset="0"/>
            </a:endParaRPr>
          </a:p>
        </p:txBody>
      </p:sp>
      <p:sp>
        <p:nvSpPr>
          <p:cNvPr id="7577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1600">
                <a:latin typeface="Tahoma" charset="0"/>
              </a:rPr>
              <a:t>Taxa Nominal e Taxa Efetiva</a:t>
            </a:r>
          </a:p>
          <a:p>
            <a:pPr>
              <a:lnSpc>
                <a:spcPct val="90000"/>
              </a:lnSpc>
            </a:pPr>
            <a:r>
              <a:rPr lang="pt-BR" sz="1600">
                <a:latin typeface="Tahoma" charset="0"/>
              </a:rPr>
              <a:t>Na prática é comum capitalizar os juros varias vezes ao longo de um período, ou mesmo capitalizar os juros uma vez ao longo de vários períodos. </a:t>
            </a:r>
          </a:p>
          <a:p>
            <a:pPr>
              <a:lnSpc>
                <a:spcPct val="90000"/>
              </a:lnSpc>
            </a:pPr>
            <a:r>
              <a:rPr lang="pt-BR" sz="1600">
                <a:latin typeface="Tahoma" charset="0"/>
              </a:rPr>
              <a:t>Por exemplo, a taxa efetiva de 12% ao ano, capitalizada semestralmente, trimestralmente ou mensalmente, corresponde respectivamente às taxas efetivas:</a:t>
            </a:r>
          </a:p>
          <a:p>
            <a:pPr lvl="1"/>
            <a:r>
              <a:rPr lang="pt-BR" sz="1600">
                <a:latin typeface="Tahoma" charset="0"/>
              </a:rPr>
              <a:t>Anualmente n = 1</a:t>
            </a:r>
            <a:br>
              <a:rPr lang="pt-BR" sz="1600">
                <a:latin typeface="Tahoma" charset="0"/>
              </a:rPr>
            </a:br>
            <a:r>
              <a:rPr lang="pt-BR" sz="1600">
                <a:latin typeface="Tahoma" charset="0"/>
              </a:rPr>
              <a:t> (1+j) = (1+j)</a:t>
            </a:r>
            <a:r>
              <a:rPr lang="pt-BR" sz="1600" baseline="30000">
                <a:latin typeface="Tahoma" charset="0"/>
              </a:rPr>
              <a:t>1</a:t>
            </a:r>
            <a:r>
              <a:rPr lang="pt-BR" sz="1600">
                <a:latin typeface="Tahoma" charset="0"/>
              </a:rPr>
              <a:t>				j = 12% ao ano</a:t>
            </a:r>
          </a:p>
          <a:p>
            <a:pPr lvl="1"/>
            <a:r>
              <a:rPr lang="pt-BR" sz="1600">
                <a:latin typeface="Tahoma" charset="0"/>
              </a:rPr>
              <a:t>Semestralmente n= 1/2</a:t>
            </a:r>
            <a:br>
              <a:rPr lang="pt-BR" sz="1600">
                <a:latin typeface="Tahoma" charset="0"/>
              </a:rPr>
            </a:br>
            <a:r>
              <a:rPr lang="pt-BR" sz="1600">
                <a:latin typeface="Tahoma" charset="0"/>
              </a:rPr>
              <a:t> (1+j) = (1+0,12)</a:t>
            </a:r>
            <a:r>
              <a:rPr lang="pt-BR" sz="1600" baseline="30000">
                <a:latin typeface="Tahoma" charset="0"/>
              </a:rPr>
              <a:t>1/ 2</a:t>
            </a:r>
            <a:r>
              <a:rPr lang="pt-BR" sz="1600">
                <a:latin typeface="Tahoma" charset="0"/>
              </a:rPr>
              <a:t> = 1,0583 j = 5,83% ao semestre</a:t>
            </a:r>
          </a:p>
          <a:p>
            <a:pPr lvl="1"/>
            <a:r>
              <a:rPr lang="pt-BR" sz="1600">
                <a:latin typeface="Tahoma" charset="0"/>
              </a:rPr>
              <a:t>Trimestralmente n = 1/4 </a:t>
            </a:r>
            <a:br>
              <a:rPr lang="pt-BR" sz="1600">
                <a:latin typeface="Tahoma" charset="0"/>
              </a:rPr>
            </a:br>
            <a:r>
              <a:rPr lang="pt-BR" sz="1600">
                <a:latin typeface="Tahoma" charset="0"/>
              </a:rPr>
              <a:t> (1+j) = (1+0,12)</a:t>
            </a:r>
            <a:r>
              <a:rPr lang="pt-BR" sz="1600" baseline="30000">
                <a:latin typeface="Tahoma" charset="0"/>
              </a:rPr>
              <a:t>1/ 4</a:t>
            </a:r>
            <a:r>
              <a:rPr lang="pt-BR" sz="1600">
                <a:latin typeface="Tahoma" charset="0"/>
              </a:rPr>
              <a:t> = 1,0287 j = 2,87% ao trimestre</a:t>
            </a:r>
          </a:p>
          <a:p>
            <a:pPr lvl="1"/>
            <a:r>
              <a:rPr lang="pt-BR" sz="1600">
                <a:latin typeface="Tahoma" charset="0"/>
              </a:rPr>
              <a:t>Mensalmente n = </a:t>
            </a:r>
            <a:br>
              <a:rPr lang="pt-BR" sz="1600">
                <a:latin typeface="Tahoma" charset="0"/>
              </a:rPr>
            </a:br>
            <a:r>
              <a:rPr lang="pt-BR" sz="1600">
                <a:latin typeface="Tahoma" charset="0"/>
              </a:rPr>
              <a:t> (1+j) = (1+0,12)</a:t>
            </a:r>
            <a:r>
              <a:rPr lang="pt-BR" sz="1600" baseline="30000">
                <a:latin typeface="Tahoma" charset="0"/>
              </a:rPr>
              <a:t>1/ 12</a:t>
            </a:r>
            <a:r>
              <a:rPr lang="pt-BR" sz="1600">
                <a:latin typeface="Tahoma" charset="0"/>
              </a:rPr>
              <a:t> = 1,0095 j = 0,95% ao mês,</a:t>
            </a:r>
          </a:p>
          <a:p>
            <a:pPr>
              <a:buFontTx/>
              <a:buNone/>
            </a:pPr>
            <a:r>
              <a:rPr lang="pt-BR" sz="1600">
                <a:latin typeface="Tahoma" charset="0"/>
              </a:rPr>
              <a:t>	em lugar das taxas nominais de 6%, 3%, e 1% respectivamente. </a:t>
            </a:r>
          </a:p>
        </p:txBody>
      </p:sp>
    </p:spTree>
    <p:extLst>
      <p:ext uri="{BB962C8B-B14F-4D97-AF65-F5344CB8AC3E}">
        <p14:creationId xmlns:p14="http://schemas.microsoft.com/office/powerpoint/2010/main" val="55390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625475" indent="-625475"/>
            <a:r>
              <a:rPr lang="pt-BR" sz="1800">
                <a:latin typeface="Tahoma" charset="0"/>
              </a:rPr>
              <a:t>Período de Capitalização</a:t>
            </a:r>
          </a:p>
        </p:txBody>
      </p:sp>
      <p:sp>
        <p:nvSpPr>
          <p:cNvPr id="778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sz="1600">
                <a:solidFill>
                  <a:srgbClr val="002060"/>
                </a:solidFill>
                <a:latin typeface="Tahoma" charset="0"/>
              </a:rPr>
              <a:t>Taxa Nominal é aquela declarada no período.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t-BR" sz="1600">
                <a:solidFill>
                  <a:srgbClr val="002060"/>
                </a:solidFill>
                <a:latin typeface="Tahoma" charset="0"/>
              </a:rPr>
              <a:t>Taxa Efetiva é aquela que acontece em função do número de capitalizações no mesmo período.</a:t>
            </a:r>
          </a:p>
          <a:p>
            <a:pPr>
              <a:lnSpc>
                <a:spcPct val="90000"/>
              </a:lnSpc>
            </a:pPr>
            <a:endParaRPr lang="pt-BR" sz="1600">
              <a:solidFill>
                <a:srgbClr val="002060"/>
              </a:solidFill>
              <a:latin typeface="Tahoma" charset="0"/>
            </a:endParaRPr>
          </a:p>
          <a:p>
            <a:pPr>
              <a:lnSpc>
                <a:spcPct val="90000"/>
              </a:lnSpc>
            </a:pPr>
            <a:r>
              <a:rPr lang="pt-BR" sz="1600">
                <a:solidFill>
                  <a:srgbClr val="002060"/>
                </a:solidFill>
                <a:latin typeface="Tahoma" charset="0"/>
              </a:rPr>
              <a:t>Por exemplo, a taxa nominal de 12% ao ano, capitalizada semestralmente, trimestralmente ou mensalmente, corresponde a diferentes taxas efetivas : </a:t>
            </a:r>
          </a:p>
          <a:p>
            <a:pPr>
              <a:lnSpc>
                <a:spcPct val="90000"/>
              </a:lnSpc>
            </a:pPr>
            <a:endParaRPr lang="pt-BR" sz="1600">
              <a:solidFill>
                <a:srgbClr val="002060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pt-BR" sz="1600">
                <a:solidFill>
                  <a:srgbClr val="002060"/>
                </a:solidFill>
                <a:latin typeface="Tahoma" charset="0"/>
              </a:rPr>
              <a:t>Semestralmente n= 2, j = 0,12/2 = 0,06 ao semestre (nominal)</a:t>
            </a:r>
            <a:br>
              <a:rPr lang="pt-BR" sz="1600">
                <a:solidFill>
                  <a:srgbClr val="002060"/>
                </a:solidFill>
                <a:latin typeface="Tahoma" charset="0"/>
              </a:rPr>
            </a:br>
            <a:r>
              <a:rPr lang="pt-BR" sz="1600">
                <a:solidFill>
                  <a:srgbClr val="002060"/>
                </a:solidFill>
                <a:latin typeface="Tahoma" charset="0"/>
              </a:rPr>
              <a:t> (1+j)</a:t>
            </a:r>
            <a:r>
              <a:rPr lang="pt-BR" sz="1600" baseline="30000">
                <a:solidFill>
                  <a:srgbClr val="002060"/>
                </a:solidFill>
                <a:latin typeface="Tahoma" charset="0"/>
              </a:rPr>
              <a:t>n</a:t>
            </a:r>
            <a:r>
              <a:rPr lang="pt-BR" sz="1600">
                <a:solidFill>
                  <a:srgbClr val="002060"/>
                </a:solidFill>
                <a:latin typeface="Tahoma" charset="0"/>
              </a:rPr>
              <a:t> = (1+0,06)</a:t>
            </a:r>
            <a:r>
              <a:rPr lang="pt-BR" sz="1600" baseline="30000">
                <a:solidFill>
                  <a:srgbClr val="002060"/>
                </a:solidFill>
                <a:latin typeface="Tahoma" charset="0"/>
              </a:rPr>
              <a:t> 2</a:t>
            </a:r>
            <a:r>
              <a:rPr lang="pt-BR" sz="1600">
                <a:solidFill>
                  <a:srgbClr val="002060"/>
                </a:solidFill>
                <a:latin typeface="Tahoma" charset="0"/>
              </a:rPr>
              <a:t> = 1,1236	j = 12,36% ao ano (efetiva)</a:t>
            </a:r>
          </a:p>
          <a:p>
            <a:pPr lvl="1">
              <a:lnSpc>
                <a:spcPct val="90000"/>
              </a:lnSpc>
            </a:pPr>
            <a:endParaRPr lang="pt-BR" sz="1600">
              <a:solidFill>
                <a:srgbClr val="002060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pt-BR" sz="1600">
                <a:solidFill>
                  <a:srgbClr val="002060"/>
                </a:solidFill>
                <a:latin typeface="Tahoma" charset="0"/>
              </a:rPr>
              <a:t>Trimestralmente n = 4, j = 0,12/4 = 0,03 ao mês (nominal)</a:t>
            </a:r>
            <a:br>
              <a:rPr lang="pt-BR" sz="1600">
                <a:solidFill>
                  <a:srgbClr val="002060"/>
                </a:solidFill>
                <a:latin typeface="Tahoma" charset="0"/>
              </a:rPr>
            </a:br>
            <a:r>
              <a:rPr lang="pt-BR" sz="1600">
                <a:solidFill>
                  <a:srgbClr val="002060"/>
                </a:solidFill>
                <a:latin typeface="Tahoma" charset="0"/>
              </a:rPr>
              <a:t> (1+j)</a:t>
            </a:r>
            <a:r>
              <a:rPr lang="pt-BR" sz="1600" baseline="30000">
                <a:solidFill>
                  <a:srgbClr val="002060"/>
                </a:solidFill>
                <a:latin typeface="Tahoma" charset="0"/>
              </a:rPr>
              <a:t>n</a:t>
            </a:r>
            <a:r>
              <a:rPr lang="pt-BR" sz="1600">
                <a:solidFill>
                  <a:srgbClr val="002060"/>
                </a:solidFill>
                <a:latin typeface="Tahoma" charset="0"/>
              </a:rPr>
              <a:t> = (1+0,03)</a:t>
            </a:r>
            <a:r>
              <a:rPr lang="pt-BR" sz="1600" baseline="30000">
                <a:solidFill>
                  <a:srgbClr val="002060"/>
                </a:solidFill>
                <a:latin typeface="Tahoma" charset="0"/>
              </a:rPr>
              <a:t>4</a:t>
            </a:r>
            <a:r>
              <a:rPr lang="pt-BR" sz="1600">
                <a:solidFill>
                  <a:srgbClr val="002060"/>
                </a:solidFill>
                <a:latin typeface="Tahoma" charset="0"/>
              </a:rPr>
              <a:t> = 1,1255	j = 12,55% ao trimestre (efetiva)</a:t>
            </a:r>
          </a:p>
          <a:p>
            <a:pPr lvl="1">
              <a:lnSpc>
                <a:spcPct val="90000"/>
              </a:lnSpc>
            </a:pPr>
            <a:endParaRPr lang="pt-BR" sz="1600">
              <a:solidFill>
                <a:srgbClr val="002060"/>
              </a:solidFill>
              <a:latin typeface="Tahoma" charset="0"/>
            </a:endParaRPr>
          </a:p>
          <a:p>
            <a:pPr lvl="1">
              <a:lnSpc>
                <a:spcPct val="90000"/>
              </a:lnSpc>
            </a:pPr>
            <a:r>
              <a:rPr lang="pt-BR" sz="1600">
                <a:solidFill>
                  <a:srgbClr val="002060"/>
                </a:solidFill>
                <a:latin typeface="Tahoma" charset="0"/>
              </a:rPr>
              <a:t>Mensalmente n = 12, j = 0,12/12 = 0,01 ao mês (nominal) </a:t>
            </a:r>
            <a:br>
              <a:rPr lang="pt-BR" sz="1600">
                <a:solidFill>
                  <a:srgbClr val="002060"/>
                </a:solidFill>
                <a:latin typeface="Tahoma" charset="0"/>
              </a:rPr>
            </a:br>
            <a:r>
              <a:rPr lang="pt-BR" sz="1600">
                <a:solidFill>
                  <a:srgbClr val="002060"/>
                </a:solidFill>
                <a:latin typeface="Tahoma" charset="0"/>
              </a:rPr>
              <a:t> (1+j)</a:t>
            </a:r>
            <a:r>
              <a:rPr lang="pt-BR" sz="1600" baseline="30000">
                <a:solidFill>
                  <a:srgbClr val="002060"/>
                </a:solidFill>
                <a:latin typeface="Tahoma" charset="0"/>
              </a:rPr>
              <a:t>n</a:t>
            </a:r>
            <a:r>
              <a:rPr lang="pt-BR" sz="1600">
                <a:solidFill>
                  <a:srgbClr val="002060"/>
                </a:solidFill>
                <a:latin typeface="Tahoma" charset="0"/>
              </a:rPr>
              <a:t> = (1+0,01)</a:t>
            </a:r>
            <a:r>
              <a:rPr lang="pt-BR" sz="1600" baseline="30000">
                <a:solidFill>
                  <a:srgbClr val="002060"/>
                </a:solidFill>
                <a:latin typeface="Tahoma" charset="0"/>
              </a:rPr>
              <a:t>12</a:t>
            </a:r>
            <a:r>
              <a:rPr lang="pt-BR" sz="1600">
                <a:solidFill>
                  <a:srgbClr val="002060"/>
                </a:solidFill>
                <a:latin typeface="Tahoma" charset="0"/>
              </a:rPr>
              <a:t> = 1,1268	j = 12,68% ao ano (efetiva)</a:t>
            </a:r>
          </a:p>
        </p:txBody>
      </p:sp>
    </p:spTree>
    <p:extLst>
      <p:ext uri="{BB962C8B-B14F-4D97-AF65-F5344CB8AC3E}">
        <p14:creationId xmlns:p14="http://schemas.microsoft.com/office/powerpoint/2010/main" val="3774715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40513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0" descr="PrecosOrcamentosCustos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595687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07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47713"/>
          </a:xfrm>
          <a:noFill/>
        </p:spPr>
        <p:txBody>
          <a:bodyPr/>
          <a:lstStyle/>
          <a:p>
            <a:r>
              <a:rPr lang="pt-BR" sz="2000">
                <a:latin typeface="Tahoma" charset="0"/>
              </a:rPr>
              <a:t>Considerações sobre Taxas de Juros </a:t>
            </a:r>
          </a:p>
        </p:txBody>
      </p:sp>
      <p:sp>
        <p:nvSpPr>
          <p:cNvPr id="798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43607" y="1412875"/>
            <a:ext cx="7252667" cy="4895850"/>
          </a:xfrm>
          <a:noFill/>
        </p:spPr>
        <p:txBody>
          <a:bodyPr lIns="92075" tIns="46038" rIns="92075" bIns="46038"/>
          <a:lstStyle/>
          <a:p>
            <a:r>
              <a:rPr lang="pt-BR" sz="1800" dirty="0">
                <a:solidFill>
                  <a:srgbClr val="000000"/>
                </a:solidFill>
                <a:latin typeface="Tahoma" charset="0"/>
              </a:rPr>
              <a:t>Exemplos de taxas nominais</a:t>
            </a:r>
          </a:p>
          <a:p>
            <a:pPr>
              <a:buFontTx/>
              <a:buNone/>
            </a:pPr>
            <a:r>
              <a:rPr lang="pt-BR" sz="1800" dirty="0">
                <a:solidFill>
                  <a:srgbClr val="000000"/>
                </a:solidFill>
                <a:latin typeface="Tahoma" charset="0"/>
              </a:rPr>
              <a:t>	40% a.a. com capitalização mensal;</a:t>
            </a:r>
          </a:p>
          <a:p>
            <a:pPr>
              <a:buFontTx/>
              <a:buNone/>
            </a:pPr>
            <a:r>
              <a:rPr lang="pt-BR" sz="1800" dirty="0">
                <a:solidFill>
                  <a:srgbClr val="000000"/>
                </a:solidFill>
                <a:latin typeface="Tahoma" charset="0"/>
              </a:rPr>
              <a:t>	12% a.s. com capitalização trimestral.</a:t>
            </a:r>
          </a:p>
          <a:p>
            <a:pPr>
              <a:buFontTx/>
              <a:buNone/>
            </a:pPr>
            <a:endParaRPr lang="pt-BR" sz="1800" dirty="0">
              <a:solidFill>
                <a:srgbClr val="000000"/>
              </a:solidFill>
              <a:latin typeface="Tahoma" charset="0"/>
            </a:endParaRPr>
          </a:p>
          <a:p>
            <a:pPr>
              <a:buFontTx/>
              <a:buNone/>
            </a:pPr>
            <a:r>
              <a:rPr lang="pt-BR" sz="1800" dirty="0">
                <a:solidFill>
                  <a:srgbClr val="000000"/>
                </a:solidFill>
                <a:latin typeface="Tahoma" charset="0"/>
              </a:rPr>
              <a:t>RELAÇÕES ENTRE </a:t>
            </a:r>
            <a:r>
              <a:rPr lang="pt-BR" sz="1800" dirty="0" err="1">
                <a:solidFill>
                  <a:srgbClr val="000000"/>
                </a:solidFill>
                <a:latin typeface="Tahoma" charset="0"/>
              </a:rPr>
              <a:t>Tn</a:t>
            </a:r>
            <a:r>
              <a:rPr lang="pt-BR" sz="1800" dirty="0">
                <a:solidFill>
                  <a:srgbClr val="000000"/>
                </a:solidFill>
                <a:latin typeface="Tahoma" charset="0"/>
              </a:rPr>
              <a:t> e Te</a:t>
            </a:r>
          </a:p>
          <a:p>
            <a:pPr>
              <a:buFontTx/>
              <a:buNone/>
            </a:pPr>
            <a:endParaRPr lang="pt-BR" sz="1800" dirty="0">
              <a:solidFill>
                <a:srgbClr val="000000"/>
              </a:solidFill>
              <a:latin typeface="Tahoma" charset="0"/>
            </a:endParaRPr>
          </a:p>
          <a:p>
            <a:pPr>
              <a:buFontTx/>
              <a:buNone/>
            </a:pPr>
            <a:endParaRPr lang="pt-BR" dirty="0">
              <a:solidFill>
                <a:srgbClr val="000000"/>
              </a:solidFill>
              <a:latin typeface="Tahoma" charset="0"/>
            </a:endParaRPr>
          </a:p>
        </p:txBody>
      </p:sp>
      <p:graphicFrame>
        <p:nvGraphicFramePr>
          <p:cNvPr id="79875" name="Object 2"/>
          <p:cNvGraphicFramePr>
            <a:graphicFrameLocks/>
          </p:cNvGraphicFramePr>
          <p:nvPr/>
        </p:nvGraphicFramePr>
        <p:xfrm>
          <a:off x="833438" y="3487738"/>
          <a:ext cx="7475537" cy="255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4" imgW="4076700" imgH="2247900" progId="Equation.3">
                  <p:embed/>
                </p:oleObj>
              </mc:Choice>
              <mc:Fallback>
                <p:oleObj name="Equation" r:id="rId4" imgW="4076700" imgH="2247900" progId="Equation.3">
                  <p:embed/>
                  <p:pic>
                    <p:nvPicPr>
                      <p:cNvPr id="79875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487738"/>
                        <a:ext cx="7475537" cy="255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630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819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>
                <a:latin typeface="Tahoma" charset="0"/>
              </a:rPr>
              <a:t>Taxas Correntes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São aquelas adotadas por um sistema ou órgão oficial de financiamento, tais como a SELIC.</a:t>
            </a:r>
          </a:p>
          <a:p>
            <a:pPr eaLnBrk="1" hangingPunct="1"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A Taxa SELIC é estabelecida pelo COPOM (Comitê de Política Monetária do Banco Central do Brasil), de acordo com a conjuntura econômica do país. É a taxa básica de juros, ou seja, quanto o Governo brasileira paga pelo empréstimo de dinheiro.</a:t>
            </a:r>
          </a:p>
          <a:p>
            <a:pPr eaLnBrk="1" hangingPunct="1">
              <a:buFont typeface="Wingdings" charset="0"/>
              <a:buNone/>
            </a:pPr>
            <a:endParaRPr lang="en-US" sz="200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000" i="1">
                <a:latin typeface="Tahoma" charset="0"/>
              </a:rPr>
              <a:t>Voltaremos c</a:t>
            </a:r>
            <a:r>
              <a:rPr lang="pt-BR" sz="2000" i="1">
                <a:latin typeface="Tahoma" charset="0"/>
              </a:rPr>
              <a:t>om a taxa básica de juros</a:t>
            </a:r>
          </a:p>
        </p:txBody>
      </p:sp>
    </p:spTree>
    <p:extLst>
      <p:ext uri="{BB962C8B-B14F-4D97-AF65-F5344CB8AC3E}">
        <p14:creationId xmlns:p14="http://schemas.microsoft.com/office/powerpoint/2010/main" val="3296848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fld id="{F91ECBA6-2635-BC4A-B69A-6A1DC0D82D25}" type="slidenum">
              <a:rPr lang="pt-BR" sz="1400"/>
              <a:pPr algn="ctr" eaLnBrk="1" hangingPunct="1"/>
              <a:t>32</a:t>
            </a:fld>
            <a:endParaRPr lang="pt-BR" sz="140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2400">
                <a:latin typeface="Tahoma" charset="0"/>
              </a:rPr>
              <a:t>Taxa Corrente e Taxa Real</a:t>
            </a:r>
          </a:p>
        </p:txBody>
      </p:sp>
      <p:sp>
        <p:nvSpPr>
          <p:cNvPr id="1751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>
                <a:latin typeface="Tahoma" charset="0"/>
              </a:rPr>
              <a:t>Podemos usar para representar a inflação um modelo matemático análogo ao modelo dos juros, com uma taxa fk de inflação no período k , isto é, um bem que vale P0 no instante 0 terá o seu valor no instante t expresso por </a:t>
            </a:r>
          </a:p>
          <a:p>
            <a:endParaRPr lang="pt-BR" sz="1800">
              <a:latin typeface="Tahoma" charset="0"/>
            </a:endParaRPr>
          </a:p>
          <a:p>
            <a:pPr lvl="1">
              <a:buFontTx/>
              <a:buNone/>
            </a:pPr>
            <a:r>
              <a:rPr lang="pt-BR" sz="1800">
                <a:latin typeface="Tahoma" charset="0"/>
              </a:rPr>
              <a:t>			P0 (1+f1) (1+f2) (1+f t) = P0 (1+f)</a:t>
            </a:r>
            <a:r>
              <a:rPr lang="pt-BR" sz="1800" baseline="30000">
                <a:latin typeface="Tahoma" charset="0"/>
              </a:rPr>
              <a:t> t</a:t>
            </a:r>
            <a:r>
              <a:rPr lang="pt-BR" sz="1800">
                <a:latin typeface="Tahoma" charset="0"/>
              </a:rPr>
              <a:t> </a:t>
            </a:r>
          </a:p>
          <a:p>
            <a:pPr lvl="1">
              <a:buFontTx/>
              <a:buNone/>
            </a:pPr>
            <a:r>
              <a:rPr lang="pt-BR" sz="1800">
                <a:latin typeface="Tahoma" charset="0"/>
              </a:rPr>
              <a:t>onde f é a taxa de inflação média nos t períodos </a:t>
            </a:r>
          </a:p>
          <a:p>
            <a:pPr lvl="1">
              <a:buFontTx/>
              <a:buNone/>
            </a:pPr>
            <a:endParaRPr lang="pt-BR" sz="1800">
              <a:latin typeface="Tahoma" charset="0"/>
            </a:endParaRPr>
          </a:p>
          <a:p>
            <a:r>
              <a:rPr lang="pt-BR" sz="1800">
                <a:latin typeface="Tahoma" charset="0"/>
              </a:rPr>
              <a:t>Seja M</a:t>
            </a:r>
            <a:r>
              <a:rPr lang="pt-BR" sz="1800" baseline="-25000">
                <a:latin typeface="Tahoma" charset="0"/>
              </a:rPr>
              <a:t>t,0</a:t>
            </a:r>
            <a:r>
              <a:rPr lang="pt-BR" sz="1800">
                <a:latin typeface="Tahoma" charset="0"/>
              </a:rPr>
              <a:t> um valor devido no instante t e expresso em moeda do instante 0 . </a:t>
            </a:r>
          </a:p>
          <a:p>
            <a:r>
              <a:rPr lang="pt-BR" sz="1800">
                <a:latin typeface="Tahoma" charset="0"/>
              </a:rPr>
              <a:t>M</a:t>
            </a:r>
            <a:r>
              <a:rPr lang="pt-BR" sz="1800" baseline="-25000">
                <a:latin typeface="Tahoma" charset="0"/>
              </a:rPr>
              <a:t>t,t</a:t>
            </a:r>
            <a:r>
              <a:rPr lang="pt-BR" sz="1800">
                <a:latin typeface="Tahoma" charset="0"/>
              </a:rPr>
              <a:t> é o valor corrente, e M</a:t>
            </a:r>
            <a:r>
              <a:rPr lang="pt-BR" sz="1800" baseline="-25000">
                <a:latin typeface="Tahoma" charset="0"/>
              </a:rPr>
              <a:t>t,0</a:t>
            </a:r>
            <a:r>
              <a:rPr lang="pt-BR" sz="1800">
                <a:latin typeface="Tahoma" charset="0"/>
              </a:rPr>
              <a:t> é o valor deflacionado ou corrigido monetariamente. </a:t>
            </a:r>
          </a:p>
        </p:txBody>
      </p:sp>
      <p:sp>
        <p:nvSpPr>
          <p:cNvPr id="175108" name="Rectangle 5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5109" name="Object 2"/>
          <p:cNvGraphicFramePr>
            <a:graphicFrameLocks noChangeAspect="1"/>
          </p:cNvGraphicFramePr>
          <p:nvPr/>
        </p:nvGraphicFramePr>
        <p:xfrm>
          <a:off x="5291138" y="5229225"/>
          <a:ext cx="1944687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4" imgW="888614" imgH="431613" progId="Equation.3">
                  <p:embed/>
                </p:oleObj>
              </mc:Choice>
              <mc:Fallback>
                <p:oleObj name="Equation" r:id="rId4" imgW="888614" imgH="431613" progId="Equation.3">
                  <p:embed/>
                  <p:pic>
                    <p:nvPicPr>
                      <p:cNvPr id="17510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138" y="5229225"/>
                        <a:ext cx="1944687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084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2000">
                <a:latin typeface="Tahoma" charset="0"/>
              </a:rPr>
              <a:t>Taxa Corrente e Taxa Real</a:t>
            </a:r>
          </a:p>
        </p:txBody>
      </p:sp>
      <p:sp>
        <p:nvSpPr>
          <p:cNvPr id="1771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>
                <a:latin typeface="Tahoma" charset="0"/>
              </a:rPr>
              <a:t>Seja j a taxa de juros correntes (também chamada taxa aparente ou taxa nominal), f a taxa de inflação e r a taxa de rendimento real, todas referidas ao mesmo período. </a:t>
            </a:r>
          </a:p>
          <a:p>
            <a:r>
              <a:rPr lang="pt-BR" sz="1800">
                <a:latin typeface="Tahoma" charset="0"/>
              </a:rPr>
              <a:t>Um capital M</a:t>
            </a:r>
            <a:r>
              <a:rPr lang="pt-BR" sz="1800" baseline="-25000">
                <a:latin typeface="Tahoma" charset="0"/>
              </a:rPr>
              <a:t>0,0</a:t>
            </a:r>
            <a:r>
              <a:rPr lang="pt-BR" sz="1800">
                <a:latin typeface="Tahoma" charset="0"/>
              </a:rPr>
              <a:t> , aplicado t períodos a uma taxa j resulta num montante</a:t>
            </a: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r>
              <a:rPr lang="pt-BR" sz="1800">
                <a:latin typeface="Tahoma" charset="0"/>
              </a:rPr>
              <a:t>A taxa de rendimento real pode ser negativa quando j&lt;f .</a:t>
            </a:r>
          </a:p>
          <a:p>
            <a:r>
              <a:rPr lang="pt-BR" sz="1800">
                <a:latin typeface="Tahoma" charset="0"/>
              </a:rPr>
              <a:t>Se f é pequeno e j muito maior que f , então r </a:t>
            </a:r>
            <a:r>
              <a:rPr lang="pt-BR" sz="1800">
                <a:latin typeface="Tahoma" charset="0"/>
                <a:sym typeface="Symbol" charset="0"/>
              </a:rPr>
              <a:t></a:t>
            </a:r>
            <a:r>
              <a:rPr lang="pt-BR" sz="1800">
                <a:latin typeface="Tahoma" charset="0"/>
              </a:rPr>
              <a:t> j - f .</a:t>
            </a:r>
          </a:p>
        </p:txBody>
      </p:sp>
      <p:sp>
        <p:nvSpPr>
          <p:cNvPr id="177155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7156" name="Object 2"/>
          <p:cNvGraphicFramePr>
            <a:graphicFrameLocks noChangeAspect="1"/>
          </p:cNvGraphicFramePr>
          <p:nvPr/>
        </p:nvGraphicFramePr>
        <p:xfrm>
          <a:off x="1258888" y="3295650"/>
          <a:ext cx="2147887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4" imgW="1117115" imgH="253890" progId="Equation.3">
                  <p:embed/>
                </p:oleObj>
              </mc:Choice>
              <mc:Fallback>
                <p:oleObj name="Equation" r:id="rId4" imgW="1117115" imgH="253890" progId="Equation.3">
                  <p:embed/>
                  <p:pic>
                    <p:nvPicPr>
                      <p:cNvPr id="1771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295650"/>
                        <a:ext cx="2147887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7" name="Object 3"/>
          <p:cNvGraphicFramePr>
            <a:graphicFrameLocks noChangeAspect="1"/>
          </p:cNvGraphicFramePr>
          <p:nvPr/>
        </p:nvGraphicFramePr>
        <p:xfrm>
          <a:off x="4859338" y="3284538"/>
          <a:ext cx="2463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Equation" r:id="rId6" imgW="1091726" imgH="253890" progId="Equation.3">
                  <p:embed/>
                </p:oleObj>
              </mc:Choice>
              <mc:Fallback>
                <p:oleObj name="Equation" r:id="rId6" imgW="1091726" imgH="253890" progId="Equation.3">
                  <p:embed/>
                  <p:pic>
                    <p:nvPicPr>
                      <p:cNvPr id="1771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2463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8" name="Object 4"/>
          <p:cNvGraphicFramePr>
            <a:graphicFrameLocks noChangeAspect="1"/>
          </p:cNvGraphicFramePr>
          <p:nvPr/>
        </p:nvGraphicFramePr>
        <p:xfrm>
          <a:off x="1116013" y="3663950"/>
          <a:ext cx="347186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Equation" r:id="rId8" imgW="2005729" imgH="444307" progId="Equation.3">
                  <p:embed/>
                </p:oleObj>
              </mc:Choice>
              <mc:Fallback>
                <p:oleObj name="Equation" r:id="rId8" imgW="2005729" imgH="444307" progId="Equation.3">
                  <p:embed/>
                  <p:pic>
                    <p:nvPicPr>
                      <p:cNvPr id="17715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63950"/>
                        <a:ext cx="347186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9" name="Object 5"/>
          <p:cNvGraphicFramePr>
            <a:graphicFrameLocks noChangeAspect="1"/>
          </p:cNvGraphicFramePr>
          <p:nvPr/>
        </p:nvGraphicFramePr>
        <p:xfrm>
          <a:off x="1116013" y="4437063"/>
          <a:ext cx="1963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Equation" r:id="rId10" imgW="952087" imgH="418918" progId="Equation.3">
                  <p:embed/>
                </p:oleObj>
              </mc:Choice>
              <mc:Fallback>
                <p:oleObj name="Equation" r:id="rId10" imgW="952087" imgH="418918" progId="Equation.3">
                  <p:embed/>
                  <p:pic>
                    <p:nvPicPr>
                      <p:cNvPr id="17715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437063"/>
                        <a:ext cx="196373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60" name="Object 6"/>
          <p:cNvGraphicFramePr>
            <a:graphicFrameLocks noChangeAspect="1"/>
          </p:cNvGraphicFramePr>
          <p:nvPr/>
        </p:nvGraphicFramePr>
        <p:xfrm>
          <a:off x="5419725" y="4383088"/>
          <a:ext cx="12398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12" imgW="647700" imgH="419100" progId="Equation.3">
                  <p:embed/>
                </p:oleObj>
              </mc:Choice>
              <mc:Fallback>
                <p:oleObj name="Equation" r:id="rId12" imgW="647700" imgH="419100" progId="Equation.3">
                  <p:embed/>
                  <p:pic>
                    <p:nvPicPr>
                      <p:cNvPr id="17716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4383088"/>
                        <a:ext cx="12398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1" name="Rectangle 11"/>
          <p:cNvSpPr>
            <a:spLocks noChangeArrowheads="1"/>
          </p:cNvSpPr>
          <p:nvPr/>
        </p:nvSpPr>
        <p:spPr bwMode="auto">
          <a:xfrm>
            <a:off x="0" y="197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162" name="Rectangle 15"/>
          <p:cNvSpPr>
            <a:spLocks noChangeArrowheads="1"/>
          </p:cNvSpPr>
          <p:nvPr/>
        </p:nvSpPr>
        <p:spPr bwMode="auto">
          <a:xfrm>
            <a:off x="0" y="445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2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2000">
                <a:latin typeface="Tahoma" charset="0"/>
              </a:rPr>
              <a:t>Taxas Correntes</a:t>
            </a:r>
          </a:p>
        </p:txBody>
      </p:sp>
      <p:sp>
        <p:nvSpPr>
          <p:cNvPr id="1792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2000">
                <a:latin typeface="Tahoma" charset="0"/>
                <a:cs typeface="Times New Roman" charset="0"/>
              </a:rPr>
              <a:t>São aquelas adotadas por um sistema ou órgão oficial de financiamento, tais como a SELIC.</a:t>
            </a:r>
          </a:p>
          <a:p>
            <a:pPr algn="just">
              <a:lnSpc>
                <a:spcPct val="130000"/>
              </a:lnSpc>
            </a:pPr>
            <a:endParaRPr lang="pt-BR" sz="2000">
              <a:latin typeface="Tahoma" charset="0"/>
              <a:cs typeface="Times New Roman" charset="0"/>
            </a:endParaRPr>
          </a:p>
          <a:p>
            <a:pPr algn="just">
              <a:lnSpc>
                <a:spcPct val="130000"/>
              </a:lnSpc>
            </a:pPr>
            <a:r>
              <a:rPr lang="pt-BR" sz="2000">
                <a:latin typeface="Tahoma" charset="0"/>
                <a:cs typeface="Times New Roman" charset="0"/>
              </a:rPr>
              <a:t>A Taxa SELIC é estabelecida pelo COPOM (Comitê de Política Monetária do Banco Central do Brasil), de acordo com a conjuntura econômica do país. É a taxa básica de juros, ou seja, quanto o Governo brasileira paga pelo empréstimo de dinheiro.</a:t>
            </a:r>
          </a:p>
        </p:txBody>
      </p:sp>
    </p:spTree>
    <p:extLst>
      <p:ext uri="{BB962C8B-B14F-4D97-AF65-F5344CB8AC3E}">
        <p14:creationId xmlns:p14="http://schemas.microsoft.com/office/powerpoint/2010/main" val="1544197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8397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pt-BR">
                <a:latin typeface="Tahoma" charset="0"/>
              </a:rPr>
              <a:t>Taxas Reais</a:t>
            </a:r>
          </a:p>
          <a:p>
            <a:pPr algn="just">
              <a:buFont typeface="Wingdings" charset="0"/>
              <a:buNone/>
            </a:pPr>
            <a:endParaRPr lang="pt-BR" sz="2000">
              <a:latin typeface="Tahoma" charset="0"/>
              <a:cs typeface="Times New Roman" charset="0"/>
            </a:endParaRPr>
          </a:p>
          <a:p>
            <a:pPr algn="just">
              <a:buFont typeface="Wingdings" charset="0"/>
              <a:buNone/>
            </a:pPr>
            <a:r>
              <a:rPr lang="pt-BR" sz="2000">
                <a:latin typeface="Tahoma" charset="0"/>
                <a:cs typeface="Times New Roman" charset="0"/>
              </a:rPr>
              <a:t>Seja j a taxa de juros correntes (também chamada de taxa aparente nominal); f a taxa de inflação e r a taxa de rendimento real, todas referidas ao mesmo período de tempo.</a:t>
            </a:r>
          </a:p>
          <a:p>
            <a:pPr algn="just">
              <a:buFont typeface="Wingdings" charset="0"/>
              <a:buNone/>
            </a:pPr>
            <a:r>
              <a:rPr lang="pt-BR" sz="2000">
                <a:latin typeface="Tahoma" charset="0"/>
                <a:cs typeface="Times New Roman" charset="0"/>
              </a:rPr>
              <a:t> </a:t>
            </a:r>
          </a:p>
          <a:p>
            <a:pPr algn="just">
              <a:buFont typeface="Wingdings" charset="0"/>
              <a:buNone/>
            </a:pPr>
            <a:r>
              <a:rPr lang="pt-BR" sz="2000">
                <a:latin typeface="Tahoma" charset="0"/>
                <a:cs typeface="Times New Roman" charset="0"/>
              </a:rPr>
              <a:t>(1+r) = (1+j) / (1+f)</a:t>
            </a:r>
          </a:p>
          <a:p>
            <a:pPr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>
              <a:buFont typeface="Wingdings" charset="0"/>
              <a:buNone/>
            </a:pPr>
            <a:endParaRPr lang="pt-BR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28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>
                <a:latin typeface="Tahoma" charset="0"/>
              </a:rPr>
              <a:t>Taxa Corrente e Taxa Real</a:t>
            </a:r>
          </a:p>
        </p:txBody>
      </p:sp>
      <p:sp>
        <p:nvSpPr>
          <p:cNvPr id="849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772400" cy="4535487"/>
          </a:xfrm>
        </p:spPr>
        <p:txBody>
          <a:bodyPr/>
          <a:lstStyle/>
          <a:p>
            <a:r>
              <a:rPr lang="pt-BR" sz="1800">
                <a:latin typeface="Tahoma" charset="0"/>
              </a:rPr>
              <a:t>Seja j a taxa de juros correntes (também chamada taxa aparente ou taxa nominal), f a taxa de inflação e r a taxa de rendimento real, todas referidas ao mesmo período. </a:t>
            </a:r>
          </a:p>
          <a:p>
            <a:r>
              <a:rPr lang="pt-BR" sz="1800">
                <a:latin typeface="Tahoma" charset="0"/>
              </a:rPr>
              <a:t>Um capital M</a:t>
            </a:r>
            <a:r>
              <a:rPr lang="pt-BR" sz="1800" baseline="-25000">
                <a:latin typeface="Tahoma" charset="0"/>
              </a:rPr>
              <a:t>0,0</a:t>
            </a:r>
            <a:r>
              <a:rPr lang="pt-BR" sz="1800">
                <a:latin typeface="Tahoma" charset="0"/>
              </a:rPr>
              <a:t> , aplicado t períodos a uma taxa j resulta num montante</a:t>
            </a: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endParaRPr lang="pt-BR" sz="1800">
              <a:latin typeface="Tahoma" charset="0"/>
            </a:endParaRPr>
          </a:p>
          <a:p>
            <a:r>
              <a:rPr lang="pt-BR" sz="1800">
                <a:latin typeface="Tahoma" charset="0"/>
              </a:rPr>
              <a:t>A taxa de rendimento real pode ser negativa quando j&lt;f .</a:t>
            </a:r>
          </a:p>
          <a:p>
            <a:r>
              <a:rPr lang="pt-BR" sz="1800">
                <a:latin typeface="Tahoma" charset="0"/>
              </a:rPr>
              <a:t>Se f é pequeno e j muito maior que f , então r </a:t>
            </a:r>
            <a:r>
              <a:rPr lang="pt-BR" sz="1800">
                <a:latin typeface="Tahoma" charset="0"/>
                <a:sym typeface="Symbol" charset="0"/>
              </a:rPr>
              <a:t></a:t>
            </a:r>
            <a:r>
              <a:rPr lang="pt-BR" sz="1800">
                <a:latin typeface="Tahoma" charset="0"/>
              </a:rPr>
              <a:t> j - f .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1258888" y="3068638"/>
          <a:ext cx="214788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4" imgW="1117115" imgH="253890" progId="Equation.3">
                  <p:embed/>
                </p:oleObj>
              </mc:Choice>
              <mc:Fallback>
                <p:oleObj name="Equation" r:id="rId4" imgW="1117115" imgH="253890" progId="Equation.3">
                  <p:embed/>
                  <p:pic>
                    <p:nvPicPr>
                      <p:cNvPr id="8499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2147887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3"/>
          <p:cNvGraphicFramePr>
            <a:graphicFrameLocks noChangeAspect="1"/>
          </p:cNvGraphicFramePr>
          <p:nvPr/>
        </p:nvGraphicFramePr>
        <p:xfrm>
          <a:off x="4859338" y="3284538"/>
          <a:ext cx="2463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6" imgW="1091726" imgH="253890" progId="Equation.3">
                  <p:embed/>
                </p:oleObj>
              </mc:Choice>
              <mc:Fallback>
                <p:oleObj name="Equation" r:id="rId6" imgW="1091726" imgH="253890" progId="Equation.3">
                  <p:embed/>
                  <p:pic>
                    <p:nvPicPr>
                      <p:cNvPr id="8499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284538"/>
                        <a:ext cx="2463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4"/>
          <p:cNvGraphicFramePr>
            <a:graphicFrameLocks noChangeAspect="1"/>
          </p:cNvGraphicFramePr>
          <p:nvPr/>
        </p:nvGraphicFramePr>
        <p:xfrm>
          <a:off x="1116013" y="3500438"/>
          <a:ext cx="3471862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8" imgW="2005729" imgH="444307" progId="Equation.3">
                  <p:embed/>
                </p:oleObj>
              </mc:Choice>
              <mc:Fallback>
                <p:oleObj name="Equation" r:id="rId8" imgW="2005729" imgH="444307" progId="Equation.3">
                  <p:embed/>
                  <p:pic>
                    <p:nvPicPr>
                      <p:cNvPr id="849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500438"/>
                        <a:ext cx="3471862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5"/>
          <p:cNvGraphicFramePr>
            <a:graphicFrameLocks noChangeAspect="1"/>
          </p:cNvGraphicFramePr>
          <p:nvPr/>
        </p:nvGraphicFramePr>
        <p:xfrm>
          <a:off x="1116013" y="4221163"/>
          <a:ext cx="17272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10" imgW="952087" imgH="418918" progId="Equation.3">
                  <p:embed/>
                </p:oleObj>
              </mc:Choice>
              <mc:Fallback>
                <p:oleObj name="Equation" r:id="rId10" imgW="952087" imgH="418918" progId="Equation.3">
                  <p:embed/>
                  <p:pic>
                    <p:nvPicPr>
                      <p:cNvPr id="849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221163"/>
                        <a:ext cx="17272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000" name="Object 6"/>
          <p:cNvGraphicFramePr>
            <a:graphicFrameLocks noChangeAspect="1"/>
          </p:cNvGraphicFramePr>
          <p:nvPr/>
        </p:nvGraphicFramePr>
        <p:xfrm>
          <a:off x="5419725" y="4383088"/>
          <a:ext cx="12398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12" imgW="647700" imgH="419100" progId="Equation.3">
                  <p:embed/>
                </p:oleObj>
              </mc:Choice>
              <mc:Fallback>
                <p:oleObj name="Equation" r:id="rId12" imgW="647700" imgH="419100" progId="Equation.3">
                  <p:embed/>
                  <p:pic>
                    <p:nvPicPr>
                      <p:cNvPr id="850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725" y="4383088"/>
                        <a:ext cx="12398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1" name="Rectangle 11"/>
          <p:cNvSpPr>
            <a:spLocks noChangeArrowheads="1"/>
          </p:cNvSpPr>
          <p:nvPr/>
        </p:nvSpPr>
        <p:spPr bwMode="auto">
          <a:xfrm>
            <a:off x="0" y="197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2" name="Rectangle 15"/>
          <p:cNvSpPr>
            <a:spLocks noChangeArrowheads="1"/>
          </p:cNvSpPr>
          <p:nvPr/>
        </p:nvSpPr>
        <p:spPr bwMode="auto">
          <a:xfrm>
            <a:off x="0" y="4459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4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fld id="{B02ECE72-7F69-624C-90CF-D47506BE32C3}" type="slidenum">
              <a:rPr lang="pt-BR" sz="1400"/>
              <a:pPr algn="ctr" eaLnBrk="1" hangingPunct="1"/>
              <a:t>37</a:t>
            </a:fld>
            <a:endParaRPr lang="pt-BR" sz="1400" dirty="0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>
                <a:latin typeface="Tahoma" charset="0"/>
              </a:rPr>
              <a:t>Taxa Mínima de Atratividade</a:t>
            </a:r>
          </a:p>
        </p:txBody>
      </p:sp>
      <p:sp>
        <p:nvSpPr>
          <p:cNvPr id="12083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>
                <a:latin typeface="Tahoma" charset="0"/>
                <a:cs typeface="Times New Roman" charset="0"/>
              </a:rPr>
              <a:t>É a taxa suposta constante durante todo o horizonte do projeto. Não é necessariamente uma taxa que seja realizável no mercado, mas é a taxa que se vai usar no modelo adotado para atualizar os valores</a:t>
            </a:r>
          </a:p>
        </p:txBody>
      </p:sp>
    </p:spTree>
    <p:extLst>
      <p:ext uri="{BB962C8B-B14F-4D97-AF65-F5344CB8AC3E}">
        <p14:creationId xmlns:p14="http://schemas.microsoft.com/office/powerpoint/2010/main" val="412926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sz="3200">
                <a:latin typeface="Tahoma" charset="0"/>
              </a:rPr>
              <a:t>Taxa Mínima de Atratividade (TMA)</a:t>
            </a:r>
          </a:p>
        </p:txBody>
      </p:sp>
      <p:sp>
        <p:nvSpPr>
          <p:cNvPr id="12288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É a taxa que se fixa para atualizar fluxos de caixa, p.ex., sendo escolhida pelo investidor levando-se em consideração: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a taxa de juros de uma aplicação financeira;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o rendimento da empresa em sua operação;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o maior fator de risco ao empreendimento;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se o investidor não dispõe de todo o capital para investir.</a:t>
            </a:r>
          </a:p>
          <a:p>
            <a:pPr algn="just">
              <a:lnSpc>
                <a:spcPct val="90000"/>
              </a:lnSpc>
            </a:pPr>
            <a:endParaRPr lang="pt-BR" sz="1800">
              <a:latin typeface="Tahoma" charset="0"/>
              <a:cs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Vt = Vk (1 + a)j-k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Vt: valor em data futura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Vk: valor atual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j: taxa corrente de juros (inclui inflação)</a:t>
            </a:r>
          </a:p>
          <a:p>
            <a:pPr algn="just">
              <a:lnSpc>
                <a:spcPct val="90000"/>
              </a:lnSpc>
            </a:pPr>
            <a:r>
              <a:rPr lang="pt-BR" sz="1800">
                <a:latin typeface="Tahoma" charset="0"/>
                <a:cs typeface="Times New Roman" charset="0"/>
              </a:rPr>
              <a:t>A: taxa mínima de atratividade</a:t>
            </a:r>
          </a:p>
          <a:p>
            <a:pPr algn="just">
              <a:lnSpc>
                <a:spcPct val="90000"/>
              </a:lnSpc>
            </a:pPr>
            <a:endParaRPr lang="pt-BR" sz="1800">
              <a:latin typeface="Tahom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38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graphicFrame>
        <p:nvGraphicFramePr>
          <p:cNvPr id="69" name="Gráfico 68"/>
          <p:cNvGraphicFramePr/>
          <p:nvPr/>
        </p:nvGraphicFramePr>
        <p:xfrm>
          <a:off x="755576" y="1833562"/>
          <a:ext cx="7704856" cy="44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856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www.elsevier.com.br/site/uploads/imagensTitulo/G102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1270000"/>
            <a:ext cx="3408363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aixaDeTexto 7"/>
          <p:cNvSpPr txBox="1">
            <a:spLocks noChangeArrowheads="1"/>
          </p:cNvSpPr>
          <p:nvPr/>
        </p:nvSpPr>
        <p:spPr bwMode="auto">
          <a:xfrm>
            <a:off x="250825" y="2416175"/>
            <a:ext cx="47529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/>
              <a:t>ENGENHARIA ECONOMICA </a:t>
            </a:r>
            <a:r>
              <a:rPr lang="es-CO"/>
              <a:t>&amp; FINAN</a:t>
            </a:r>
            <a:r>
              <a:rPr lang="pt-BR"/>
              <a:t>ÇAS</a:t>
            </a:r>
          </a:p>
          <a:p>
            <a:pPr eaLnBrk="1" hangingPunct="1"/>
            <a:endParaRPr lang="pt-BR"/>
          </a:p>
          <a:p>
            <a:pPr eaLnBrk="1" hangingPunct="1">
              <a:buFont typeface="Arial" charset="0"/>
              <a:buChar char="•"/>
            </a:pPr>
            <a:r>
              <a:rPr lang="pt-BR"/>
              <a:t>Introdução à economia</a:t>
            </a:r>
          </a:p>
          <a:p>
            <a:pPr eaLnBrk="1" hangingPunct="1">
              <a:buFont typeface="Arial" charset="0"/>
              <a:buChar char="•"/>
            </a:pPr>
            <a:r>
              <a:rPr lang="pt-BR"/>
              <a:t>Contabilidade financeira</a:t>
            </a:r>
          </a:p>
          <a:p>
            <a:pPr eaLnBrk="1" hangingPunct="1">
              <a:buFont typeface="Arial" charset="0"/>
              <a:buChar char="•"/>
            </a:pPr>
            <a:r>
              <a:rPr lang="pt-BR"/>
              <a:t>Engenharia econômica</a:t>
            </a:r>
          </a:p>
          <a:p>
            <a:pPr eaLnBrk="1" hangingPunct="1">
              <a:buFont typeface="Arial" charset="0"/>
              <a:buChar char="•"/>
            </a:pPr>
            <a:r>
              <a:rPr lang="pt-BR"/>
              <a:t>Análise de investimentos</a:t>
            </a:r>
          </a:p>
          <a:p>
            <a:pPr eaLnBrk="1" hangingPunct="1">
              <a:buFont typeface="Arial" charset="0"/>
              <a:buChar char="•"/>
            </a:pPr>
            <a:r>
              <a:rPr lang="pt-BR"/>
              <a:t>Finanças  coorporativas</a:t>
            </a:r>
          </a:p>
          <a:p>
            <a:pPr eaLnBrk="1" hangingPunct="1">
              <a:buFont typeface="Arial" charset="0"/>
              <a:buChar char="•"/>
            </a:pPr>
            <a:r>
              <a:rPr lang="pt-BR"/>
              <a:t>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4141507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524000" y="1412875"/>
          <a:ext cx="6096000" cy="4537075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  </a:t>
                      </a:r>
                      <a:r>
                        <a:rPr kumimoji="0" lang="pt-BR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     </a:t>
                      </a: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  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 taxa SELIC é divulgada pelo Comitê de Política Monetária (COPOM). Ela tem vital importância na economia, pois as taxas de juros cobradas pelo mercado são balizadas pela mesma.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  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        A taxa </a:t>
                      </a:r>
                      <a:r>
                        <a:rPr kumimoji="0" lang="pt-BR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overnight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 do Sistema Especial de Liquidação e Custódia (SELIC), expressa na forma anual, é a taxa média ponderada pelo volume das operações de financiamento por um dia, lastreadas em títulos públicos federais e realizadas no SELIC, na forma de operações compromissadas. É a taxa básica utilizada como referência pela política monetária.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  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        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              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A metodologia usada no cálculo da taxa overnight Over/SELIC pode ser encontrada nas normas publicadas pelo Banco Central, disponíveis na Internet no endereço: </a:t>
                      </a:r>
                      <a:r>
                        <a:rPr kumimoji="0" lang="pt-BR" sz="1200" b="0" i="0" u="sng" strike="noStrike" cap="none" normalizeH="0" baseline="0">
                          <a:ln>
                            <a:noFill/>
                          </a:ln>
                          <a:solidFill>
                            <a:srgbClr val="0066CC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  <a:hlinkClick r:id="rId2"/>
                        </a:rPr>
                        <a:t>http://www.bcb.gov.br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.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  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       As séries são divulgadas em base mensal (a taxa overnight acumulada e a taxa mensal) para os dados do ano atual e anterior, e em base anual para os três anos anteriores. As seguintes taxas são também divulgadas: CDI (certificados de depósito interbancário), TR (taxa referencial) e TBF (taxa básica financeira).  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   </a:t>
                      </a:r>
                      <a:r>
                        <a:rPr kumimoji="0" lang="pt-BR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Times New Roman" charset="0"/>
                        </a:rPr>
                        <a:t>         Os dados abrangem os títulos do governo federal de curto, médio, e longo prazo emitidos pelo Tesouro ou pelo Banco Central, negociados e registrados no SELIC.</a:t>
                      </a:r>
                      <a:endParaRPr kumimoji="0" lang="pt-B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139" name="Rectangle 1"/>
          <p:cNvSpPr>
            <a:spLocks noChangeArrowheads="1"/>
          </p:cNvSpPr>
          <p:nvPr/>
        </p:nvSpPr>
        <p:spPr bwMode="auto">
          <a:xfrm>
            <a:off x="0" y="777875"/>
            <a:ext cx="70119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300" b="1">
                <a:solidFill>
                  <a:srgbClr val="000080"/>
                </a:solidFill>
                <a:latin typeface="Arial" charset="0"/>
                <a:ea typeface="Times New Roman" charset="0"/>
              </a:rPr>
              <a:t>					T A X A</a:t>
            </a:r>
            <a:r>
              <a:rPr lang="pt-BR" sz="1300" b="1">
                <a:solidFill>
                  <a:srgbClr val="000080"/>
                </a:solidFill>
                <a:latin typeface="Calibri" charset="0"/>
                <a:ea typeface="Times New Roman" charset="0"/>
              </a:rPr>
              <a:t>    </a:t>
            </a:r>
            <a:r>
              <a:rPr lang="pt-BR" sz="1300" b="1">
                <a:solidFill>
                  <a:srgbClr val="000080"/>
                </a:solidFill>
                <a:latin typeface="Arial" charset="0"/>
                <a:ea typeface="Times New Roman" charset="0"/>
              </a:rPr>
              <a:t> S E L I C</a:t>
            </a:r>
            <a:br>
              <a:rPr lang="pt-BR" sz="1300" b="1">
                <a:solidFill>
                  <a:srgbClr val="000080"/>
                </a:solidFill>
                <a:latin typeface="Arial" charset="0"/>
                <a:ea typeface="Times New Roman" charset="0"/>
              </a:rPr>
            </a:br>
            <a:r>
              <a:rPr lang="pt-BR" sz="1300" b="1">
                <a:solidFill>
                  <a:srgbClr val="000080"/>
                </a:solidFill>
                <a:latin typeface="Arial" charset="0"/>
                <a:ea typeface="Times New Roman" charset="0"/>
              </a:rPr>
              <a:t>				</a:t>
            </a:r>
            <a:r>
              <a:rPr lang="pt-BR" sz="1200" b="1">
                <a:solidFill>
                  <a:srgbClr val="000000"/>
                </a:solidFill>
                <a:latin typeface="Arial" charset="0"/>
                <a:ea typeface="Times New Roman" charset="0"/>
              </a:rPr>
              <a:t>Sistema Especial de Liquida</a:t>
            </a:r>
            <a:r>
              <a:rPr lang="pt-BR" sz="1200" b="1">
                <a:solidFill>
                  <a:srgbClr val="000000"/>
                </a:solidFill>
                <a:latin typeface="Calibri" charset="0"/>
                <a:ea typeface="Times New Roman" charset="0"/>
              </a:rPr>
              <a:t>ç</a:t>
            </a:r>
            <a:r>
              <a:rPr lang="pt-BR" sz="1200" b="1">
                <a:solidFill>
                  <a:srgbClr val="000000"/>
                </a:solidFill>
                <a:latin typeface="Arial" charset="0"/>
                <a:ea typeface="Times New Roman" charset="0"/>
              </a:rPr>
              <a:t>ão e Cust</a:t>
            </a:r>
            <a:r>
              <a:rPr lang="pt-BR" sz="1200" b="1">
                <a:solidFill>
                  <a:srgbClr val="000000"/>
                </a:solidFill>
                <a:latin typeface="Calibri" charset="0"/>
                <a:ea typeface="Times New Roman" charset="0"/>
              </a:rPr>
              <a:t>ó</a:t>
            </a:r>
            <a:r>
              <a:rPr lang="pt-BR" sz="1200" b="1">
                <a:solidFill>
                  <a:srgbClr val="000000"/>
                </a:solidFill>
                <a:latin typeface="Arial" charset="0"/>
                <a:ea typeface="Times New Roman" charset="0"/>
              </a:rPr>
              <a:t>dia</a:t>
            </a:r>
            <a:endParaRPr lang="pt-BR" sz="900">
              <a:ea typeface="Times New Roman" charset="0"/>
            </a:endParaRPr>
          </a:p>
          <a:p>
            <a:pPr eaLnBrk="0" hangingPunct="0"/>
            <a:endParaRPr lang="pt-BR">
              <a:latin typeface="Times New Roman" charset="0"/>
              <a:ea typeface="Times New Roman" charset="0"/>
            </a:endParaRPr>
          </a:p>
        </p:txBody>
      </p:sp>
      <p:sp>
        <p:nvSpPr>
          <p:cNvPr id="91140" name="Retângulo 3"/>
          <p:cNvSpPr>
            <a:spLocks noChangeArrowheads="1"/>
          </p:cNvSpPr>
          <p:nvPr/>
        </p:nvSpPr>
        <p:spPr bwMode="auto">
          <a:xfrm>
            <a:off x="1979613" y="5589588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400"/>
              <a:t>http://www.portalbrasil.net/indices_selic.htm</a:t>
            </a:r>
          </a:p>
        </p:txBody>
      </p:sp>
    </p:spTree>
    <p:extLst>
      <p:ext uri="{BB962C8B-B14F-4D97-AF65-F5344CB8AC3E}">
        <p14:creationId xmlns:p14="http://schemas.microsoft.com/office/powerpoint/2010/main" val="4041791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67"/>
          <p:cNvSpPr>
            <a:spLocks noChangeArrowheads="1"/>
          </p:cNvSpPr>
          <p:nvPr/>
        </p:nvSpPr>
        <p:spPr bwMode="auto">
          <a:xfrm>
            <a:off x="893763" y="404813"/>
            <a:ext cx="644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t-BR" b="1">
                <a:solidFill>
                  <a:srgbClr val="000000"/>
                </a:solidFill>
              </a:rPr>
              <a:t>Sistema Especial de Liquidação e Custódia</a:t>
            </a:r>
            <a:endParaRPr lang="pt-BR" sz="3600"/>
          </a:p>
        </p:txBody>
      </p:sp>
      <p:graphicFrame>
        <p:nvGraphicFramePr>
          <p:cNvPr id="258152" name="Group 104"/>
          <p:cNvGraphicFramePr>
            <a:graphicFrameLocks noGrp="1"/>
          </p:cNvGraphicFramePr>
          <p:nvPr/>
        </p:nvGraphicFramePr>
        <p:xfrm>
          <a:off x="611188" y="981075"/>
          <a:ext cx="7993062" cy="5113338"/>
        </p:xfrm>
        <a:graphic>
          <a:graphicData uri="http://schemas.openxmlformats.org/drawingml/2006/table">
            <a:tbl>
              <a:tblPr/>
              <a:tblGrid>
                <a:gridCol w="799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3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 taxa SELIC é divulgada pelo Comitê de Política Monetária (COPOM). Ela tem vital importância na economia, pois as taxas de juros cobradas pelo mercado são balizadas pela mesma.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          A taxa </a:t>
                      </a:r>
                      <a:r>
                        <a:rPr kumimoji="0" lang="pt-BR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overnight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do Sistema Especial de Liquidação e Custódia (SELIC), expressa na forma anual, é a taxa média ponderada pelo volume das operações de financiamento por um dia, lastreadas em títulos públicos federais e realizadas no SELIC, na forma de operações compromissadas. É a taxa básica utilizada como referência pela política monetária.             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             A metodologia usada no cálculo da taxa overnight Over/SELIC pode ser encontrada nas normas publicadas pelo Banco Central, disponíveis na Internet no endereço: 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  <a:hlinkClick r:id="rId3"/>
                        </a:rPr>
                        <a:t>http://www.bcb.gov.br</a:t>
                      </a: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         As séries são divulgadas em base mensal (a taxa overnight acumulada e a taxa mensal) para os dados do ano atual e anterior, e em base anual para os três anos anteriores. As seguintes taxas são também divulgadas: CDI (certificados de depósito interbancário), TR (taxa referencial) e TBF (taxa básica financeira).  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          Os dados abrangem os títulos do governo federal de curto, médio, e longo prazo emitidos pelo Tesouro ou pelo Banco Central, negociados e registrados no SELIC.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            A taxa SELIC é dada pela média diária ponderada pelo volume das operações, de acordo com a seguinte fórmula:                                                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64" name="Picture 69" descr="indices_selic_formu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5589588"/>
            <a:ext cx="12160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105"/>
          <p:cNvSpPr>
            <a:spLocks noChangeArrowheads="1"/>
          </p:cNvSpPr>
          <p:nvPr/>
        </p:nvSpPr>
        <p:spPr bwMode="auto">
          <a:xfrm>
            <a:off x="3132138" y="5229225"/>
            <a:ext cx="5903912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onde:</a:t>
            </a:r>
            <a:endParaRPr lang="pt-BR" sz="1400"/>
          </a:p>
          <a:p>
            <a:r>
              <a:rPr lang="pt-BR" sz="1400">
                <a:solidFill>
                  <a:srgbClr val="000000"/>
                </a:solidFill>
              </a:rPr>
              <a:t>µ = taxa média apurada; </a:t>
            </a:r>
            <a:br>
              <a:rPr lang="pt-BR" sz="1400">
                <a:solidFill>
                  <a:srgbClr val="000000"/>
                </a:solidFill>
              </a:rPr>
            </a:br>
            <a:r>
              <a:rPr lang="pt-BR" sz="1400">
                <a:solidFill>
                  <a:srgbClr val="000000"/>
                </a:solidFill>
              </a:rPr>
              <a:t>DIi = Taxa da i-ésima operação;</a:t>
            </a:r>
            <a:br>
              <a:rPr lang="pt-BR" sz="1400">
                <a:solidFill>
                  <a:srgbClr val="000000"/>
                </a:solidFill>
              </a:rPr>
            </a:br>
            <a:r>
              <a:rPr lang="pt-BR" sz="1400">
                <a:solidFill>
                  <a:srgbClr val="000000"/>
                </a:solidFill>
              </a:rPr>
              <a:t>VEi  = Valor de emissão da i-ésima operação; n = número de operações na amostra.</a:t>
            </a:r>
            <a:r>
              <a:rPr lang="pt-BR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370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6451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1" hangingPunct="1"/>
            <a:fld id="{5C4A946D-26B5-4E41-8900-228CF880B6F3}" type="slidenum">
              <a:rPr lang="pt-BR" sz="1400"/>
              <a:pPr algn="ctr" eaLnBrk="1" hangingPunct="1"/>
              <a:t>42</a:t>
            </a:fld>
            <a:endParaRPr lang="pt-BR" sz="1400"/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88931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455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Tahoma" charset="0"/>
              </a:rPr>
              <a:t>1a. Oficina – Derivar as fórmulas</a:t>
            </a:r>
            <a:endParaRPr lang="pt-BR" sz="2800">
              <a:latin typeface="Tahoma" charset="0"/>
            </a:endParaRPr>
          </a:p>
        </p:txBody>
      </p:sp>
      <p:graphicFrame>
        <p:nvGraphicFramePr>
          <p:cNvPr id="98306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63677"/>
              </p:ext>
            </p:extLst>
          </p:nvPr>
        </p:nvGraphicFramePr>
        <p:xfrm>
          <a:off x="1635125" y="2206625"/>
          <a:ext cx="587692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3" imgW="5880100" imgH="3340100" progId="Word.Document.12">
                  <p:embed/>
                </p:oleObj>
              </mc:Choice>
              <mc:Fallback>
                <p:oleObj name="Document" r:id="rId3" imgW="5880100" imgH="3340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2206625"/>
                        <a:ext cx="587692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1598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Tahoma" charset="0"/>
              </a:rPr>
              <a:t>Simbologia</a:t>
            </a:r>
          </a:p>
        </p:txBody>
      </p:sp>
      <p:sp>
        <p:nvSpPr>
          <p:cNvPr id="993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>
                <a:latin typeface="Tahoma" charset="0"/>
              </a:rPr>
              <a:t>(P/F) – VALOR FUTURO (MONTANTE?)</a:t>
            </a:r>
          </a:p>
          <a:p>
            <a:pPr eaLnBrk="1" hangingPunct="1"/>
            <a:r>
              <a:rPr lang="pt-BR" sz="2400">
                <a:latin typeface="Tahoma" charset="0"/>
              </a:rPr>
              <a:t>(F/P) – VALOR PRESENTE (VALOR PRESENTE?)</a:t>
            </a:r>
          </a:p>
          <a:p>
            <a:pPr eaLnBrk="1" hangingPunct="1"/>
            <a:r>
              <a:rPr lang="pt-BR" sz="2400">
                <a:latin typeface="Tahoma" charset="0"/>
              </a:rPr>
              <a:t>(F/A) – fator de acumulação de capital de uma série uniforme (fator de valor futuro) - FAC</a:t>
            </a:r>
          </a:p>
          <a:p>
            <a:pPr eaLnBrk="1" hangingPunct="1"/>
            <a:r>
              <a:rPr lang="pt-BR" sz="2400">
                <a:latin typeface="Tahoma" charset="0"/>
              </a:rPr>
              <a:t>(A/F) – fator de formação de capital de uma série uniforme - FFC</a:t>
            </a:r>
          </a:p>
          <a:p>
            <a:pPr eaLnBrk="1" hangingPunct="1"/>
            <a:r>
              <a:rPr lang="pt-BR" sz="2400">
                <a:latin typeface="Tahoma" charset="0"/>
              </a:rPr>
              <a:t>(P/A) – fator de valor atual de uma série uniforme</a:t>
            </a:r>
          </a:p>
          <a:p>
            <a:pPr eaLnBrk="1" hangingPunct="1">
              <a:buFont typeface="Wingdings" charset="0"/>
              <a:buNone/>
            </a:pPr>
            <a:r>
              <a:rPr lang="pt-BR" sz="2400">
                <a:latin typeface="Tahoma" charset="0"/>
              </a:rPr>
              <a:t>	(Tabela </a:t>
            </a:r>
            <a:r>
              <a:rPr lang="pt-BR" sz="2400" i="1">
                <a:latin typeface="Tahoma" charset="0"/>
              </a:rPr>
              <a:t>Price</a:t>
            </a:r>
            <a:r>
              <a:rPr lang="pt-BR" sz="2400">
                <a:latin typeface="Tahoma" charset="0"/>
              </a:rPr>
              <a:t>) FVA</a:t>
            </a:r>
          </a:p>
          <a:p>
            <a:pPr eaLnBrk="1" hangingPunct="1"/>
            <a:r>
              <a:rPr lang="pt-BR" sz="2400">
                <a:latin typeface="Tahoma" charset="0"/>
              </a:rPr>
              <a:t>(A/P) – fator de recuperação de uma série uniforme (Tabela </a:t>
            </a:r>
            <a:r>
              <a:rPr lang="pt-BR" sz="2400" i="1">
                <a:latin typeface="Tahoma" charset="0"/>
              </a:rPr>
              <a:t>Price</a:t>
            </a:r>
            <a:r>
              <a:rPr lang="pt-BR" sz="2400">
                <a:latin typeface="Tahoma" charset="0"/>
              </a:rPr>
              <a:t>) - FRC</a:t>
            </a:r>
          </a:p>
          <a:p>
            <a:pPr eaLnBrk="1" hangingPunct="1"/>
            <a:endParaRPr lang="pt-BR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243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tângulo 1"/>
          <p:cNvSpPr>
            <a:spLocks noChangeArrowheads="1"/>
          </p:cNvSpPr>
          <p:nvPr/>
        </p:nvSpPr>
        <p:spPr bwMode="auto">
          <a:xfrm>
            <a:off x="2268538" y="1557338"/>
            <a:ext cx="5759450" cy="21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pt-BR" b="1" i="1" dirty="0" err="1">
                <a:solidFill>
                  <a:srgbClr val="000000"/>
                </a:solidFill>
              </a:rPr>
              <a:t>P</a:t>
            </a:r>
            <a:r>
              <a:rPr lang="pt-BR" b="1" i="1" dirty="0">
                <a:solidFill>
                  <a:srgbClr val="000000"/>
                </a:solidFill>
              </a:rPr>
              <a:t> -&gt; </a:t>
            </a:r>
            <a:r>
              <a:rPr lang="pt-BR" b="1" i="1" dirty="0" err="1">
                <a:solidFill>
                  <a:srgbClr val="000000"/>
                </a:solidFill>
              </a:rPr>
              <a:t>F</a:t>
            </a:r>
            <a:r>
              <a:rPr lang="pt-BR" b="1" i="1" dirty="0">
                <a:solidFill>
                  <a:srgbClr val="000000"/>
                </a:solidFill>
              </a:rPr>
              <a:t>	(</a:t>
            </a:r>
            <a:r>
              <a:rPr lang="pt-BR" b="1" i="1" dirty="0" err="1">
                <a:solidFill>
                  <a:srgbClr val="000000"/>
                </a:solidFill>
              </a:rPr>
              <a:t>P</a:t>
            </a:r>
            <a:r>
              <a:rPr lang="pt-BR" b="1" i="1" dirty="0">
                <a:solidFill>
                  <a:srgbClr val="000000"/>
                </a:solidFill>
              </a:rPr>
              <a:t>/</a:t>
            </a:r>
            <a:r>
              <a:rPr lang="pt-BR" b="1" i="1" dirty="0" err="1">
                <a:solidFill>
                  <a:srgbClr val="000000"/>
                </a:solidFill>
              </a:rPr>
              <a:t>F,i,n</a:t>
            </a:r>
            <a:r>
              <a:rPr lang="pt-BR" b="1" i="1" dirty="0">
                <a:solidFill>
                  <a:srgbClr val="000000"/>
                </a:solidFill>
              </a:rPr>
              <a:t>) 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en-US" b="1" i="1" dirty="0">
                <a:solidFill>
                  <a:srgbClr val="000000"/>
                </a:solidFill>
              </a:rPr>
              <a:t>F -&gt; P</a:t>
            </a:r>
            <a:r>
              <a:rPr lang="pt-BR" b="1" i="1" dirty="0">
                <a:solidFill>
                  <a:srgbClr val="000000"/>
                </a:solidFill>
              </a:rPr>
              <a:t>  (</a:t>
            </a:r>
            <a:r>
              <a:rPr lang="pt-BR" b="1" i="1" dirty="0" err="1">
                <a:solidFill>
                  <a:srgbClr val="000000"/>
                </a:solidFill>
              </a:rPr>
              <a:t>F</a:t>
            </a:r>
            <a:r>
              <a:rPr lang="pt-BR" b="1" i="1" dirty="0">
                <a:solidFill>
                  <a:srgbClr val="000000"/>
                </a:solidFill>
              </a:rPr>
              <a:t>/</a:t>
            </a:r>
            <a:r>
              <a:rPr lang="pt-BR" b="1" i="1" dirty="0" err="1">
                <a:solidFill>
                  <a:srgbClr val="000000"/>
                </a:solidFill>
              </a:rPr>
              <a:t>P,i,n</a:t>
            </a:r>
            <a:r>
              <a:rPr lang="pt-BR" b="1" i="1" dirty="0">
                <a:solidFill>
                  <a:srgbClr val="000000"/>
                </a:solidFill>
              </a:rPr>
              <a:t>) - </a:t>
            </a:r>
            <a:endParaRPr lang="pt-BR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 dirty="0">
              <a:solidFill>
                <a:srgbClr val="000000"/>
              </a:solidFill>
            </a:endParaRPr>
          </a:p>
        </p:txBody>
      </p:sp>
      <p:graphicFrame>
        <p:nvGraphicFramePr>
          <p:cNvPr id="10035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438615"/>
              </p:ext>
            </p:extLst>
          </p:nvPr>
        </p:nvGraphicFramePr>
        <p:xfrm>
          <a:off x="182563" y="3178175"/>
          <a:ext cx="7769225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1752600" imgH="279400" progId="Equation.3">
                  <p:embed/>
                </p:oleObj>
              </mc:Choice>
              <mc:Fallback>
                <p:oleObj name="Equation" r:id="rId4" imgW="1752600" imgH="279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3178175"/>
                        <a:ext cx="7769225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Text Box 1034"/>
          <p:cNvSpPr txBox="1">
            <a:spLocks noChangeArrowheads="1"/>
          </p:cNvSpPr>
          <p:nvPr/>
        </p:nvSpPr>
        <p:spPr bwMode="auto">
          <a:xfrm>
            <a:off x="38100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Relações de equivalência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364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tângulo 1"/>
          <p:cNvSpPr>
            <a:spLocks noChangeArrowheads="1"/>
          </p:cNvSpPr>
          <p:nvPr/>
        </p:nvSpPr>
        <p:spPr bwMode="auto">
          <a:xfrm>
            <a:off x="2268538" y="1628775"/>
            <a:ext cx="554355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A -&gt; F	(F/A,i,n)\- FFC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F -&gt; A	(A/F,i,n) - FAC</a:t>
            </a: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>
              <a:solidFill>
                <a:srgbClr val="000000"/>
              </a:solidFill>
            </a:endParaRPr>
          </a:p>
        </p:txBody>
      </p:sp>
      <p:sp>
        <p:nvSpPr>
          <p:cNvPr id="101378" name="Text Box 1034"/>
          <p:cNvSpPr txBox="1">
            <a:spLocks noChangeArrowheads="1"/>
          </p:cNvSpPr>
          <p:nvPr/>
        </p:nvSpPr>
        <p:spPr bwMode="auto">
          <a:xfrm>
            <a:off x="38100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Relações de equivalência</a:t>
            </a:r>
            <a:endParaRPr lang="pt-BR"/>
          </a:p>
        </p:txBody>
      </p:sp>
      <p:graphicFrame>
        <p:nvGraphicFramePr>
          <p:cNvPr id="101379" name="Object 3"/>
          <p:cNvGraphicFramePr>
            <a:graphicFrameLocks/>
          </p:cNvGraphicFramePr>
          <p:nvPr/>
        </p:nvGraphicFramePr>
        <p:xfrm>
          <a:off x="1512888" y="2786063"/>
          <a:ext cx="5367337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2260600" imgH="1308100" progId="Equation.3">
                  <p:embed/>
                </p:oleObj>
              </mc:Choice>
              <mc:Fallback>
                <p:oleObj name="Equation" r:id="rId4" imgW="2260600" imgH="1308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786063"/>
                        <a:ext cx="5367337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CaixaDeTexto 5"/>
          <p:cNvSpPr txBox="1">
            <a:spLocks noChangeArrowheads="1"/>
          </p:cNvSpPr>
          <p:nvPr/>
        </p:nvSpPr>
        <p:spPr bwMode="auto">
          <a:xfrm>
            <a:off x="1116013" y="5516563"/>
            <a:ext cx="68405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/>
            <a:r>
              <a:rPr lang="pt-PT" sz="1400"/>
              <a:t>9 – Suponha que você esteja com 30 anos e deseje fazer uma poupança para complementar sua aposentadoria que se dará aos 65 anos. Considerando um rendimento real de 5% ao ano qual deve ser o valor poupado anualmente para acumular um total de R$ 1.000.000,00?</a:t>
            </a:r>
            <a:endParaRPr lang="pt-BR" sz="1400"/>
          </a:p>
          <a:p>
            <a:pPr eaLnBrk="1"/>
            <a:r>
              <a:rPr lang="pt-PT" sz="1400"/>
              <a:t> </a:t>
            </a:r>
            <a:endParaRPr lang="pt-BR" sz="1400"/>
          </a:p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5139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tângulo 1"/>
          <p:cNvSpPr>
            <a:spLocks noChangeArrowheads="1"/>
          </p:cNvSpPr>
          <p:nvPr/>
        </p:nvSpPr>
        <p:spPr bwMode="auto">
          <a:xfrm>
            <a:off x="1258888" y="1628775"/>
            <a:ext cx="45910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P -&gt; A	(A/P,i,n) -FVA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A-&gt; P	(P/A,i,n) - FRC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endParaRPr lang="pt-BR" sz="14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1400"/>
              <a:t>Dem:</a:t>
            </a:r>
            <a:endParaRPr lang="pt-BR" sz="14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pt-BR" sz="1400"/>
              <a:t>(P/A) = (P/F)x(F/A).</a:t>
            </a:r>
            <a:endParaRPr lang="pt-BR" sz="14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en-US" sz="14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en-US" sz="14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sz="1400" b="1" i="1">
              <a:solidFill>
                <a:srgbClr val="000000"/>
              </a:solidFill>
            </a:endParaRPr>
          </a:p>
        </p:txBody>
      </p:sp>
      <p:sp>
        <p:nvSpPr>
          <p:cNvPr id="102402" name="Text Box 1034"/>
          <p:cNvSpPr txBox="1">
            <a:spLocks noChangeArrowheads="1"/>
          </p:cNvSpPr>
          <p:nvPr/>
        </p:nvSpPr>
        <p:spPr bwMode="auto">
          <a:xfrm>
            <a:off x="38100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Relações de equivalência</a:t>
            </a:r>
            <a:endParaRPr lang="pt-BR"/>
          </a:p>
        </p:txBody>
      </p:sp>
      <p:graphicFrame>
        <p:nvGraphicFramePr>
          <p:cNvPr id="102403" name="Object 4"/>
          <p:cNvGraphicFramePr>
            <a:graphicFrameLocks/>
          </p:cNvGraphicFramePr>
          <p:nvPr/>
        </p:nvGraphicFramePr>
        <p:xfrm>
          <a:off x="1187450" y="2924175"/>
          <a:ext cx="640873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4" imgW="3251200" imgH="469900" progId="Equation.3">
                  <p:embed/>
                </p:oleObj>
              </mc:Choice>
              <mc:Fallback>
                <p:oleObj name="Equation" r:id="rId4" imgW="3251200" imgH="469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640873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6011863" y="2205038"/>
          <a:ext cx="25209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ção" r:id="rId6" imgW="1155700" imgH="330200" progId="Equation.3">
                  <p:embed/>
                </p:oleObj>
              </mc:Choice>
              <mc:Fallback>
                <p:oleObj name="Equação" r:id="rId6" imgW="11557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205038"/>
                        <a:ext cx="25209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3413125" y="4773613"/>
          <a:ext cx="12303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ção" r:id="rId8" imgW="558800" imgH="190500" progId="Equation.3">
                  <p:embed/>
                </p:oleObj>
              </mc:Choice>
              <mc:Fallback>
                <p:oleObj name="Equação" r:id="rId8" imgW="558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773613"/>
                        <a:ext cx="12303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5219700" y="4581525"/>
          <a:ext cx="16557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10" imgW="672808" imgH="342751" progId="Equation.3">
                  <p:embed/>
                </p:oleObj>
              </mc:Choice>
              <mc:Fallback>
                <p:oleObj name="Equation" r:id="rId10" imgW="672808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81525"/>
                        <a:ext cx="165576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7" name="Retângulo 8"/>
          <p:cNvSpPr>
            <a:spLocks noChangeArrowheads="1"/>
          </p:cNvSpPr>
          <p:nvPr/>
        </p:nvSpPr>
        <p:spPr bwMode="auto">
          <a:xfrm>
            <a:off x="1187450" y="5287963"/>
            <a:ext cx="705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Monotype Sorts" charset="0"/>
              <a:buChar char="è"/>
            </a:pPr>
            <a:r>
              <a:rPr lang="pt-BR" sz="1400" dirty="0">
                <a:solidFill>
                  <a:srgbClr val="000000"/>
                </a:solidFill>
              </a:rPr>
              <a:t>Paulo pagou $50 à vista por moto de $400. O resto foi financiado em </a:t>
            </a:r>
            <a:r>
              <a:rPr lang="pt-BR" sz="1400" i="1" dirty="0" err="1">
                <a:solidFill>
                  <a:srgbClr val="000000"/>
                </a:solidFill>
              </a:rPr>
              <a:t>n</a:t>
            </a:r>
            <a:r>
              <a:rPr lang="pt-BR" sz="1400" dirty="0">
                <a:solidFill>
                  <a:srgbClr val="000000"/>
                </a:solidFill>
              </a:rPr>
              <a:t> = 10 e </a:t>
            </a:r>
            <a:r>
              <a:rPr lang="pt-BR" sz="1400" i="1" dirty="0" err="1">
                <a:solidFill>
                  <a:srgbClr val="000000"/>
                </a:solidFill>
              </a:rPr>
              <a:t>i</a:t>
            </a:r>
            <a:r>
              <a:rPr lang="pt-BR" sz="1400" dirty="0">
                <a:solidFill>
                  <a:srgbClr val="000000"/>
                </a:solidFill>
              </a:rPr>
              <a:t> = 5% a.m.? Qual a prestação? (PRICE E SAC)</a:t>
            </a:r>
          </a:p>
        </p:txBody>
      </p:sp>
    </p:spTree>
    <p:extLst>
      <p:ext uri="{BB962C8B-B14F-4D97-AF65-F5344CB8AC3E}">
        <p14:creationId xmlns:p14="http://schemas.microsoft.com/office/powerpoint/2010/main" val="1991186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Taxas de Juros</a:t>
            </a:r>
          </a:p>
        </p:txBody>
      </p:sp>
      <p:sp>
        <p:nvSpPr>
          <p:cNvPr id="1454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>
                <a:latin typeface="Tahoma" charset="0"/>
              </a:rPr>
              <a:t>Sistemas de Amortização</a:t>
            </a: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Amortização: modo de saldar-se uma dívida.</a:t>
            </a:r>
          </a:p>
          <a:p>
            <a:pPr eaLnBrk="1" hangingPunct="1">
              <a:buFont typeface="Wingdings" charset="0"/>
              <a:buNone/>
            </a:pPr>
            <a:endParaRPr lang="pt-BR" sz="200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pt-BR" sz="2000">
                <a:latin typeface="Tahoma" charset="0"/>
              </a:rPr>
              <a:t>Principais sistemas de amortização (MATHIAS 1978):</a:t>
            </a:r>
          </a:p>
          <a:p>
            <a:pPr eaLnBrk="1" hangingPunct="1"/>
            <a:r>
              <a:rPr lang="pt-BR" sz="2000">
                <a:latin typeface="Tahoma" charset="0"/>
              </a:rPr>
              <a:t>SAC (Sistema de Amortização Constante): parcelas iguais, juros crescentes e amortização decrescente;</a:t>
            </a:r>
          </a:p>
          <a:p>
            <a:pPr eaLnBrk="1" hangingPunct="1"/>
            <a:r>
              <a:rPr lang="pt-BR" sz="2000">
                <a:latin typeface="Tahoma" charset="0"/>
              </a:rPr>
              <a:t>Sistema Price (ou Francês): prestações iguais, umas pagam o principal, outras os juros </a:t>
            </a:r>
            <a:r>
              <a:rPr lang="pt-BR" sz="2000">
                <a:latin typeface="Tahoma" charset="0"/>
                <a:sym typeface="Symbol" charset="0"/>
              </a:rPr>
              <a:t>até a ú</a:t>
            </a:r>
            <a:r>
              <a:rPr lang="pt-BR" sz="2000">
                <a:latin typeface="Tahoma" charset="0"/>
              </a:rPr>
              <a:t>ltima prestação.</a:t>
            </a:r>
          </a:p>
          <a:p>
            <a:pPr eaLnBrk="1" hangingPunct="1"/>
            <a:r>
              <a:rPr lang="pt-BR" sz="2000">
                <a:latin typeface="Tahoma" charset="0"/>
              </a:rPr>
              <a:t>Sistema Americano:  paga-se uma única parcela após um certo período e juros durante a carência.</a:t>
            </a:r>
          </a:p>
        </p:txBody>
      </p:sp>
    </p:spTree>
    <p:extLst>
      <p:ext uri="{BB962C8B-B14F-4D97-AF65-F5344CB8AC3E}">
        <p14:creationId xmlns:p14="http://schemas.microsoft.com/office/powerpoint/2010/main" val="827821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20713"/>
            <a:ext cx="7772400" cy="504825"/>
          </a:xfrm>
          <a:noFill/>
        </p:spPr>
        <p:txBody>
          <a:bodyPr/>
          <a:lstStyle/>
          <a:p>
            <a:r>
              <a:rPr lang="pt-BR" sz="1800">
                <a:latin typeface="Tahoma" charset="0"/>
              </a:rPr>
              <a:t>Sistema de amortização constante - SAC</a:t>
            </a:r>
          </a:p>
        </p:txBody>
      </p:sp>
      <p:sp>
        <p:nvSpPr>
          <p:cNvPr id="1187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49250" y="1412875"/>
            <a:ext cx="8402638" cy="4856163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Neste sistema a amortização da divida é constante e igual a  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, isto é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				</a:t>
            </a:r>
            <a:r>
              <a:rPr lang="pt-BR" sz="1800" dirty="0" err="1">
                <a:latin typeface="Tahoma" charset="0"/>
                <a:cs typeface="Times New Roman" charset="0"/>
              </a:rPr>
              <a:t>A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mk</a:t>
            </a:r>
            <a:r>
              <a:rPr lang="pt-BR" sz="1800" dirty="0">
                <a:latin typeface="Tahoma" charset="0"/>
                <a:cs typeface="Times New Roman" charset="0"/>
              </a:rPr>
              <a:t> = 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 A</a:t>
            </a:r>
            <a:r>
              <a:rPr lang="pt-BR" sz="1800" baseline="-30000" dirty="0">
                <a:latin typeface="Tahoma" charset="0"/>
                <a:cs typeface="Times New Roman" charset="0"/>
              </a:rPr>
              <a:t>1</a:t>
            </a:r>
            <a:r>
              <a:rPr lang="pt-BR" sz="1800" dirty="0">
                <a:latin typeface="Tahoma" charset="0"/>
                <a:cs typeface="Times New Roman" charset="0"/>
              </a:rPr>
              <a:t> = 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+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 = (1+nj)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                               SD</a:t>
            </a:r>
            <a:r>
              <a:rPr lang="pt-BR" sz="1800" baseline="-30000" dirty="0">
                <a:latin typeface="Tahoma" charset="0"/>
                <a:cs typeface="Times New Roman" charset="0"/>
              </a:rPr>
              <a:t>1</a:t>
            </a:r>
            <a:r>
              <a:rPr lang="pt-BR" sz="1800" dirty="0">
                <a:latin typeface="Tahoma" charset="0"/>
                <a:cs typeface="Times New Roman" charset="0"/>
              </a:rPr>
              <a:t> = (n-1)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endParaRPr lang="pt-BR" sz="1800" dirty="0">
              <a:latin typeface="Tahoma" charset="0"/>
              <a:cs typeface="Times New Roman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 A</a:t>
            </a:r>
            <a:r>
              <a:rPr lang="pt-BR" sz="1800" baseline="-30000" dirty="0">
                <a:latin typeface="Tahoma" charset="0"/>
                <a:cs typeface="Times New Roman" charset="0"/>
              </a:rPr>
              <a:t>2</a:t>
            </a:r>
            <a:r>
              <a:rPr lang="pt-BR" sz="1800" dirty="0">
                <a:latin typeface="Tahoma" charset="0"/>
                <a:cs typeface="Times New Roman" charset="0"/>
              </a:rPr>
              <a:t> = 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+ </a:t>
            </a:r>
            <a:r>
              <a:rPr lang="pt-BR" sz="1800" dirty="0" err="1">
                <a:latin typeface="Tahoma" charset="0"/>
                <a:cs typeface="Times New Roman" charset="0"/>
              </a:rPr>
              <a:t>j</a:t>
            </a:r>
            <a:r>
              <a:rPr lang="pt-BR" sz="1800" dirty="0">
                <a:latin typeface="Tahoma" charset="0"/>
                <a:cs typeface="Times New Roman" charset="0"/>
              </a:rPr>
              <a:t>(n-1)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= [1+j(n-1)]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              SD</a:t>
            </a:r>
            <a:r>
              <a:rPr lang="pt-BR" sz="1800" baseline="-30000" dirty="0">
                <a:latin typeface="Tahoma" charset="0"/>
                <a:cs typeface="Times New Roman" charset="0"/>
              </a:rPr>
              <a:t>2</a:t>
            </a:r>
            <a:r>
              <a:rPr lang="pt-BR" sz="1800" dirty="0">
                <a:latin typeface="Tahoma" charset="0"/>
                <a:cs typeface="Times New Roman" charset="0"/>
              </a:rPr>
              <a:t> = (n-2)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endParaRPr lang="pt-BR" sz="1800" dirty="0">
              <a:latin typeface="Tahoma" charset="0"/>
              <a:cs typeface="Times New Roman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 </a:t>
            </a:r>
          </a:p>
          <a:p>
            <a:pPr algn="just">
              <a:lnSpc>
                <a:spcPct val="80000"/>
              </a:lnSpc>
              <a:buFont typeface="Wingdings" charset="0"/>
              <a:buChar char="•"/>
            </a:pPr>
            <a:r>
              <a:rPr lang="pt-BR" sz="1800" dirty="0">
                <a:latin typeface="Tahoma" charset="0"/>
                <a:cs typeface="Times New Roman" charset="0"/>
              </a:rPr>
              <a:t>Como a divida diminui de  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 por período, as parcelas  </a:t>
            </a:r>
            <a:r>
              <a:rPr lang="pt-BR" sz="1800" dirty="0" err="1">
                <a:latin typeface="Tahoma" charset="0"/>
                <a:cs typeface="Times New Roman" charset="0"/>
              </a:rPr>
              <a:t>A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jk</a:t>
            </a:r>
            <a:r>
              <a:rPr lang="pt-BR" sz="1800" dirty="0">
                <a:latin typeface="Tahoma" charset="0"/>
                <a:cs typeface="Times New Roman" charset="0"/>
              </a:rPr>
              <a:t> dos juros diminuem  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 por período e portanto as prestações formam uma progressão aritmética decrescente de razão  -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	 </a:t>
            </a:r>
            <a:r>
              <a:rPr lang="pt-BR" sz="1800" dirty="0" err="1">
                <a:latin typeface="Tahoma" charset="0"/>
                <a:cs typeface="Times New Roman" charset="0"/>
              </a:rPr>
              <a:t>A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k</a:t>
            </a:r>
            <a:r>
              <a:rPr lang="pt-BR" sz="1800" dirty="0">
                <a:latin typeface="Tahoma" charset="0"/>
                <a:cs typeface="Times New Roman" charset="0"/>
              </a:rPr>
              <a:t> = A</a:t>
            </a:r>
            <a:r>
              <a:rPr lang="pt-BR" sz="1800" baseline="-30000" dirty="0">
                <a:latin typeface="Tahoma" charset="0"/>
                <a:cs typeface="Times New Roman" charset="0"/>
              </a:rPr>
              <a:t>1</a:t>
            </a:r>
            <a:r>
              <a:rPr lang="pt-BR" sz="1800" dirty="0">
                <a:latin typeface="Tahoma" charset="0"/>
                <a:cs typeface="Times New Roman" charset="0"/>
              </a:rPr>
              <a:t> - (k-1)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= [1+j(n-k+1)]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                            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	 </a:t>
            </a:r>
            <a:r>
              <a:rPr lang="pt-BR" sz="1800" dirty="0" err="1">
                <a:latin typeface="Tahoma" charset="0"/>
                <a:cs typeface="Times New Roman" charset="0"/>
              </a:rPr>
              <a:t>SD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k</a:t>
            </a:r>
            <a:r>
              <a:rPr lang="pt-BR" sz="1800" dirty="0">
                <a:latin typeface="Tahoma" charset="0"/>
                <a:cs typeface="Times New Roman" charset="0"/>
              </a:rPr>
              <a:t> = (</a:t>
            </a:r>
            <a:r>
              <a:rPr lang="pt-BR" sz="1800" dirty="0" err="1">
                <a:latin typeface="Tahoma" charset="0"/>
                <a:cs typeface="Times New Roman" charset="0"/>
              </a:rPr>
              <a:t>n-k</a:t>
            </a:r>
            <a:r>
              <a:rPr lang="pt-BR" sz="1800" dirty="0">
                <a:latin typeface="Tahoma" charset="0"/>
                <a:cs typeface="Times New Roman" charset="0"/>
              </a:rPr>
              <a:t>)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endParaRPr lang="pt-BR" sz="1800" dirty="0">
              <a:latin typeface="Tahoma" charset="0"/>
              <a:cs typeface="Times New Roman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 	</a:t>
            </a:r>
            <a:r>
              <a:rPr lang="pt-BR" sz="1800" dirty="0" err="1">
                <a:latin typeface="Tahoma" charset="0"/>
                <a:cs typeface="Times New Roman" charset="0"/>
              </a:rPr>
              <a:t>A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= (1+j)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endParaRPr lang="pt-BR" sz="1800" dirty="0">
              <a:latin typeface="Tahoma" charset="0"/>
              <a:cs typeface="Times New Roman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O total amortizado até o fim do período  </a:t>
            </a:r>
            <a:r>
              <a:rPr lang="pt-BR" sz="1800" dirty="0" err="1">
                <a:latin typeface="Tahoma" charset="0"/>
                <a:cs typeface="Times New Roman" charset="0"/>
              </a:rPr>
              <a:t>k</a:t>
            </a:r>
            <a:r>
              <a:rPr lang="pt-BR" sz="1800" dirty="0">
                <a:latin typeface="Tahoma" charset="0"/>
                <a:cs typeface="Times New Roman" charset="0"/>
              </a:rPr>
              <a:t>  , depois de paga a  </a:t>
            </a:r>
            <a:r>
              <a:rPr lang="pt-BR" sz="1800" dirty="0" err="1">
                <a:latin typeface="Tahoma" charset="0"/>
                <a:cs typeface="Times New Roman" charset="0"/>
              </a:rPr>
              <a:t>k</a:t>
            </a:r>
            <a:r>
              <a:rPr lang="pt-BR" sz="1800" u="sng" baseline="30000" dirty="0" err="1">
                <a:latin typeface="Tahoma" charset="0"/>
                <a:cs typeface="Times New Roman" charset="0"/>
              </a:rPr>
              <a:t>a</a:t>
            </a:r>
            <a:r>
              <a:rPr lang="pt-BR" sz="1800" dirty="0">
                <a:latin typeface="Tahoma" charset="0"/>
                <a:cs typeface="Times New Roman" charset="0"/>
              </a:rPr>
              <a:t>  prestação, será: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 		</a:t>
            </a:r>
            <a:r>
              <a:rPr lang="pt-BR" sz="1800" dirty="0" err="1">
                <a:latin typeface="Tahoma" charset="0"/>
                <a:cs typeface="Times New Roman" charset="0"/>
              </a:rPr>
              <a:t>Amort</a:t>
            </a:r>
            <a:r>
              <a:rPr lang="pt-BR" sz="1800" dirty="0">
                <a:latin typeface="Tahoma" charset="0"/>
                <a:cs typeface="Times New Roman" charset="0"/>
              </a:rPr>
              <a:t> 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k</a:t>
            </a:r>
            <a:r>
              <a:rPr lang="pt-BR" sz="1800" dirty="0">
                <a:latin typeface="Tahoma" charset="0"/>
                <a:cs typeface="Times New Roman" charset="0"/>
              </a:rPr>
              <a:t> = </a:t>
            </a:r>
            <a:r>
              <a:rPr lang="pt-BR" sz="1800" dirty="0" err="1">
                <a:latin typeface="Tahoma" charset="0"/>
                <a:cs typeface="Times New Roman" charset="0"/>
              </a:rPr>
              <a:t>kP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endParaRPr lang="pt-BR" sz="1800" dirty="0">
              <a:latin typeface="Tahoma" charset="0"/>
              <a:cs typeface="Times New Roman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Os juros pagos até este instante serão: Juros 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k</a:t>
            </a:r>
            <a:r>
              <a:rPr lang="pt-BR" sz="1800" dirty="0">
                <a:latin typeface="Tahoma" charset="0"/>
                <a:cs typeface="Times New Roman" charset="0"/>
              </a:rPr>
              <a:t> = 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(k+1)/2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		Total de juros pagos = 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(n+1)/2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	Total pago = </a:t>
            </a:r>
            <a:r>
              <a:rPr lang="pt-BR" sz="1800" dirty="0" err="1">
                <a:latin typeface="Tahoma" charset="0"/>
                <a:cs typeface="Times New Roman" charset="0"/>
              </a:rPr>
              <a:t>P</a:t>
            </a:r>
            <a:r>
              <a:rPr lang="pt-BR" sz="1800" dirty="0">
                <a:latin typeface="Tahoma" charset="0"/>
                <a:cs typeface="Times New Roman" charset="0"/>
              </a:rPr>
              <a:t>[1+j(n+1)/2]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pt-BR" sz="1800" dirty="0">
                <a:latin typeface="Tahoma" charset="0"/>
                <a:cs typeface="Times New Roman" charset="0"/>
              </a:rPr>
              <a:t>Quando as prestações do SAC e da Tabela </a:t>
            </a:r>
            <a:r>
              <a:rPr lang="pt-BR" sz="1800" dirty="0" err="1">
                <a:latin typeface="Tahoma" charset="0"/>
                <a:cs typeface="Times New Roman" charset="0"/>
              </a:rPr>
              <a:t>Price</a:t>
            </a:r>
            <a:r>
              <a:rPr lang="pt-BR" sz="1800" dirty="0">
                <a:latin typeface="Tahoma" charset="0"/>
                <a:cs typeface="Times New Roman" charset="0"/>
              </a:rPr>
              <a:t> serão iguais ? Devemos ter:</a:t>
            </a:r>
          </a:p>
          <a:p>
            <a:pPr algn="just">
              <a:lnSpc>
                <a:spcPct val="80000"/>
              </a:lnSpc>
              <a:buFont typeface="Wingdings" charset="0"/>
              <a:buChar char="•"/>
            </a:pPr>
            <a:r>
              <a:rPr lang="pt-BR" sz="1800" dirty="0">
                <a:latin typeface="Tahoma" charset="0"/>
                <a:cs typeface="Times New Roman" charset="0"/>
              </a:rPr>
              <a:t> </a:t>
            </a:r>
            <a:r>
              <a:rPr lang="pt-BR" sz="1800" dirty="0" err="1">
                <a:latin typeface="Tahoma" charset="0"/>
                <a:cs typeface="Times New Roman" charset="0"/>
              </a:rPr>
              <a:t>A</a:t>
            </a:r>
            <a:r>
              <a:rPr lang="pt-BR" sz="1800" baseline="-30000" dirty="0" err="1">
                <a:latin typeface="Tahoma" charset="0"/>
                <a:cs typeface="Times New Roman" charset="0"/>
              </a:rPr>
              <a:t>k</a:t>
            </a:r>
            <a:r>
              <a:rPr lang="pt-BR" sz="1800" dirty="0">
                <a:latin typeface="Tahoma" charset="0"/>
                <a:cs typeface="Times New Roman" charset="0"/>
              </a:rPr>
              <a:t> = A</a:t>
            </a:r>
            <a:r>
              <a:rPr lang="pt-BR" sz="1800" baseline="-30000" dirty="0">
                <a:latin typeface="Tahoma" charset="0"/>
                <a:cs typeface="Times New Roman" charset="0"/>
              </a:rPr>
              <a:t>1</a:t>
            </a:r>
            <a:r>
              <a:rPr lang="pt-BR" sz="1800" dirty="0">
                <a:latin typeface="Tahoma" charset="0"/>
                <a:cs typeface="Times New Roman" charset="0"/>
              </a:rPr>
              <a:t> - (k-1)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/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= A             </a:t>
            </a:r>
            <a:r>
              <a:rPr lang="pt-BR" sz="1800" dirty="0" err="1">
                <a:latin typeface="Tahoma" charset="0"/>
                <a:cs typeface="Times New Roman" charset="0"/>
              </a:rPr>
              <a:t>k</a:t>
            </a:r>
            <a:r>
              <a:rPr lang="pt-BR" sz="1800" dirty="0">
                <a:latin typeface="Tahoma" charset="0"/>
                <a:cs typeface="Times New Roman" charset="0"/>
              </a:rPr>
              <a:t> = 1+(A</a:t>
            </a:r>
            <a:r>
              <a:rPr lang="pt-BR" sz="1800" baseline="-30000" dirty="0">
                <a:latin typeface="Tahoma" charset="0"/>
                <a:cs typeface="Times New Roman" charset="0"/>
              </a:rPr>
              <a:t>1</a:t>
            </a:r>
            <a:r>
              <a:rPr lang="pt-BR" sz="1800" dirty="0">
                <a:latin typeface="Tahoma" charset="0"/>
                <a:cs typeface="Times New Roman" charset="0"/>
              </a:rPr>
              <a:t> - A)</a:t>
            </a:r>
            <a:r>
              <a:rPr lang="pt-BR" sz="1800" dirty="0" err="1">
                <a:latin typeface="Tahoma" charset="0"/>
                <a:cs typeface="Times New Roman" charset="0"/>
              </a:rPr>
              <a:t>n</a:t>
            </a:r>
            <a:r>
              <a:rPr lang="pt-BR" sz="1800" dirty="0">
                <a:latin typeface="Tahoma" charset="0"/>
                <a:cs typeface="Times New Roman" charset="0"/>
              </a:rPr>
              <a:t> / </a:t>
            </a:r>
            <a:r>
              <a:rPr lang="pt-BR" sz="1800" dirty="0" err="1">
                <a:latin typeface="Tahoma" charset="0"/>
                <a:cs typeface="Times New Roman" charset="0"/>
              </a:rPr>
              <a:t>jP</a:t>
            </a:r>
            <a:r>
              <a:rPr lang="pt-BR" sz="1800" dirty="0">
                <a:latin typeface="Tahoma" charset="0"/>
                <a:cs typeface="Times New Roman" charset="0"/>
              </a:rPr>
              <a:t>.                </a:t>
            </a:r>
            <a:endParaRPr lang="pt-BR" sz="1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B8202E6-66B6-AE4C-BA06-85A13404AB5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3449575" y="2778368"/>
            <a:ext cx="163019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3" name="Picture 1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2608556-9A0E-EF47-B684-DA9B54621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38" y="799984"/>
            <a:ext cx="3458308" cy="50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47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620000" cy="838200"/>
          </a:xfrm>
        </p:spPr>
        <p:txBody>
          <a:bodyPr/>
          <a:lstStyle/>
          <a:p>
            <a:pPr algn="r"/>
            <a:r>
              <a:rPr lang="en-US" sz="3600">
                <a:latin typeface="Tahoma" charset="0"/>
              </a:rPr>
              <a:t>Tabela Price</a:t>
            </a:r>
            <a:endParaRPr lang="pt-BR" sz="3600">
              <a:latin typeface="Tahoma" charset="0"/>
            </a:endParaRPr>
          </a:p>
        </p:txBody>
      </p:sp>
      <p:graphicFrame>
        <p:nvGraphicFramePr>
          <p:cNvPr id="135170" name="Object 2"/>
          <p:cNvGraphicFramePr>
            <a:graphicFrameLocks noGrp="1"/>
          </p:cNvGraphicFramePr>
          <p:nvPr>
            <p:ph type="subTitle" idx="1"/>
          </p:nvPr>
        </p:nvGraphicFramePr>
        <p:xfrm>
          <a:off x="2133600" y="1717675"/>
          <a:ext cx="40020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4" imgW="2235200" imgH="469900" progId="Equation.3">
                  <p:embed/>
                </p:oleObj>
              </mc:Choice>
              <mc:Fallback>
                <p:oleObj name="Equation" r:id="rId4" imgW="2235200" imgH="4699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717675"/>
                        <a:ext cx="400208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1" name="Line 4"/>
          <p:cNvSpPr>
            <a:spLocks noChangeShapeType="1"/>
          </p:cNvSpPr>
          <p:nvPr/>
        </p:nvSpPr>
        <p:spPr bwMode="auto">
          <a:xfrm flipV="1">
            <a:off x="2971800" y="2590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2" name="Text Box 5"/>
          <p:cNvSpPr txBox="1">
            <a:spLocks noChangeArrowheads="1"/>
          </p:cNvSpPr>
          <p:nvPr/>
        </p:nvSpPr>
        <p:spPr bwMode="auto">
          <a:xfrm>
            <a:off x="2286000" y="3505200"/>
            <a:ext cx="137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Amortização (depreciação?)</a:t>
            </a:r>
            <a:endParaRPr lang="pt-BR" sz="1400">
              <a:solidFill>
                <a:srgbClr val="40458C"/>
              </a:solidFill>
            </a:endParaRPr>
          </a:p>
        </p:txBody>
      </p:sp>
      <p:sp>
        <p:nvSpPr>
          <p:cNvPr id="135173" name="Text Box 6"/>
          <p:cNvSpPr txBox="1">
            <a:spLocks noChangeArrowheads="1"/>
          </p:cNvSpPr>
          <p:nvPr/>
        </p:nvSpPr>
        <p:spPr bwMode="auto">
          <a:xfrm>
            <a:off x="4191000" y="32766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Remuneração do K</a:t>
            </a:r>
            <a:endParaRPr lang="pt-BR" sz="1400">
              <a:solidFill>
                <a:srgbClr val="40458C"/>
              </a:solidFill>
            </a:endParaRPr>
          </a:p>
        </p:txBody>
      </p:sp>
      <p:sp>
        <p:nvSpPr>
          <p:cNvPr id="135174" name="Line 7"/>
          <p:cNvSpPr>
            <a:spLocks noChangeShapeType="1"/>
          </p:cNvSpPr>
          <p:nvPr/>
        </p:nvSpPr>
        <p:spPr bwMode="auto">
          <a:xfrm flipH="1" flipV="1">
            <a:off x="4267200" y="23622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5" name="Text Box 8"/>
          <p:cNvSpPr txBox="1">
            <a:spLocks noChangeArrowheads="1"/>
          </p:cNvSpPr>
          <p:nvPr/>
        </p:nvSpPr>
        <p:spPr bwMode="auto">
          <a:xfrm>
            <a:off x="6553200" y="1676400"/>
            <a:ext cx="16764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Fator de recuperação do K</a:t>
            </a: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(A/P)</a:t>
            </a:r>
            <a:endParaRPr lang="pt-BR" sz="1400">
              <a:solidFill>
                <a:srgbClr val="40458C"/>
              </a:solidFill>
            </a:endParaRPr>
          </a:p>
        </p:txBody>
      </p:sp>
      <p:sp>
        <p:nvSpPr>
          <p:cNvPr id="135176" name="Line 9"/>
          <p:cNvSpPr>
            <a:spLocks noChangeShapeType="1"/>
          </p:cNvSpPr>
          <p:nvPr/>
        </p:nvSpPr>
        <p:spPr bwMode="auto">
          <a:xfrm flipH="1">
            <a:off x="6096000" y="1828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5177" name="Text Box 10"/>
          <p:cNvSpPr txBox="1">
            <a:spLocks noChangeArrowheads="1"/>
          </p:cNvSpPr>
          <p:nvPr/>
        </p:nvSpPr>
        <p:spPr bwMode="auto">
          <a:xfrm>
            <a:off x="685800" y="16764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40458C"/>
                </a:solidFill>
              </a:rPr>
              <a:t>1) Se VR = 0</a:t>
            </a:r>
            <a:endParaRPr lang="pt-BR" sz="1600">
              <a:solidFill>
                <a:srgbClr val="40458C"/>
              </a:solidFill>
            </a:endParaRPr>
          </a:p>
        </p:txBody>
      </p:sp>
      <p:sp>
        <p:nvSpPr>
          <p:cNvPr id="135178" name="Text Box 11"/>
          <p:cNvSpPr txBox="1">
            <a:spLocks noChangeArrowheads="1"/>
          </p:cNvSpPr>
          <p:nvPr/>
        </p:nvSpPr>
        <p:spPr bwMode="auto">
          <a:xfrm>
            <a:off x="838200" y="4464050"/>
            <a:ext cx="464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40458C"/>
                </a:solidFill>
              </a:rPr>
              <a:t>Fazer um fluxo com os três componentes</a:t>
            </a:r>
            <a:endParaRPr lang="pt-BR" sz="1600">
              <a:solidFill>
                <a:srgbClr val="40458C"/>
              </a:solidFill>
            </a:endParaRPr>
          </a:p>
        </p:txBody>
      </p:sp>
      <p:sp>
        <p:nvSpPr>
          <p:cNvPr id="135179" name="Text Box 5"/>
          <p:cNvSpPr txBox="1">
            <a:spLocks noChangeArrowheads="1"/>
          </p:cNvSpPr>
          <p:nvPr/>
        </p:nvSpPr>
        <p:spPr bwMode="auto">
          <a:xfrm>
            <a:off x="3055938" y="1412875"/>
            <a:ext cx="79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(A/F)</a:t>
            </a:r>
            <a:endParaRPr lang="pt-BR" sz="1400">
              <a:solidFill>
                <a:srgbClr val="40458C"/>
              </a:solidFill>
            </a:endParaRPr>
          </a:p>
        </p:txBody>
      </p:sp>
      <p:sp>
        <p:nvSpPr>
          <p:cNvPr id="135180" name="Line 4"/>
          <p:cNvSpPr>
            <a:spLocks noChangeShapeType="1"/>
          </p:cNvSpPr>
          <p:nvPr/>
        </p:nvSpPr>
        <p:spPr bwMode="auto">
          <a:xfrm>
            <a:off x="3203575" y="1670050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470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620000" cy="838200"/>
          </a:xfrm>
        </p:spPr>
        <p:txBody>
          <a:bodyPr/>
          <a:lstStyle/>
          <a:p>
            <a:pPr algn="r"/>
            <a:r>
              <a:rPr lang="en-US" sz="3600">
                <a:latin typeface="Tahoma" charset="0"/>
              </a:rPr>
              <a:t>Tabela Price</a:t>
            </a:r>
            <a:endParaRPr lang="pt-BR" sz="3600">
              <a:latin typeface="Tahoma" charset="0"/>
            </a:endParaRPr>
          </a:p>
        </p:txBody>
      </p:sp>
      <p:graphicFrame>
        <p:nvGraphicFramePr>
          <p:cNvPr id="137218" name="Object 2"/>
          <p:cNvGraphicFramePr>
            <a:graphicFrameLocks noGrp="1"/>
          </p:cNvGraphicFramePr>
          <p:nvPr>
            <p:ph type="subTitle" idx="1"/>
          </p:nvPr>
        </p:nvGraphicFramePr>
        <p:xfrm>
          <a:off x="2133600" y="1824038"/>
          <a:ext cx="400208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4" imgW="2755900" imgH="431800" progId="Equation.3">
                  <p:embed/>
                </p:oleObj>
              </mc:Choice>
              <mc:Fallback>
                <p:oleObj name="Equation" r:id="rId4" imgW="2755900" imgH="4318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24038"/>
                        <a:ext cx="4002088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9" name="Line 4"/>
          <p:cNvSpPr>
            <a:spLocks noChangeShapeType="1"/>
          </p:cNvSpPr>
          <p:nvPr/>
        </p:nvSpPr>
        <p:spPr bwMode="auto">
          <a:xfrm flipV="1">
            <a:off x="2971800" y="2590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20" name="Text Box 5"/>
          <p:cNvSpPr txBox="1">
            <a:spLocks noChangeArrowheads="1"/>
          </p:cNvSpPr>
          <p:nvPr/>
        </p:nvSpPr>
        <p:spPr bwMode="auto">
          <a:xfrm>
            <a:off x="2286000" y="3505200"/>
            <a:ext cx="1371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Amortização (depreciação?)</a:t>
            </a:r>
            <a:endParaRPr lang="pt-BR" sz="1400">
              <a:solidFill>
                <a:srgbClr val="40458C"/>
              </a:solidFill>
            </a:endParaRPr>
          </a:p>
        </p:txBody>
      </p:sp>
      <p:sp>
        <p:nvSpPr>
          <p:cNvPr id="137221" name="Text Box 6"/>
          <p:cNvSpPr txBox="1">
            <a:spLocks noChangeArrowheads="1"/>
          </p:cNvSpPr>
          <p:nvPr/>
        </p:nvSpPr>
        <p:spPr bwMode="auto">
          <a:xfrm>
            <a:off x="4191000" y="32766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Remuneração do K</a:t>
            </a:r>
            <a:endParaRPr lang="pt-BR" sz="1400">
              <a:solidFill>
                <a:srgbClr val="40458C"/>
              </a:solidFill>
            </a:endParaRPr>
          </a:p>
        </p:txBody>
      </p:sp>
      <p:sp>
        <p:nvSpPr>
          <p:cNvPr id="137222" name="Line 7"/>
          <p:cNvSpPr>
            <a:spLocks noChangeShapeType="1"/>
          </p:cNvSpPr>
          <p:nvPr/>
        </p:nvSpPr>
        <p:spPr bwMode="auto">
          <a:xfrm flipV="1">
            <a:off x="5181600" y="2514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7223" name="Text Box 10"/>
          <p:cNvSpPr txBox="1">
            <a:spLocks noChangeArrowheads="1"/>
          </p:cNvSpPr>
          <p:nvPr/>
        </p:nvSpPr>
        <p:spPr bwMode="auto">
          <a:xfrm>
            <a:off x="685800" y="16764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40458C"/>
                </a:solidFill>
              </a:rPr>
              <a:t>1) Se VR ≠ 0</a:t>
            </a:r>
            <a:endParaRPr lang="pt-BR" sz="1600">
              <a:solidFill>
                <a:srgbClr val="40458C"/>
              </a:solidFill>
            </a:endParaRPr>
          </a:p>
        </p:txBody>
      </p:sp>
      <p:sp>
        <p:nvSpPr>
          <p:cNvPr id="137225" name="Text Box 5"/>
          <p:cNvSpPr txBox="1">
            <a:spLocks noChangeArrowheads="1"/>
          </p:cNvSpPr>
          <p:nvPr/>
        </p:nvSpPr>
        <p:spPr bwMode="auto">
          <a:xfrm>
            <a:off x="3779838" y="1412875"/>
            <a:ext cx="795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40458C"/>
                </a:solidFill>
              </a:rPr>
              <a:t>(A/F)</a:t>
            </a:r>
            <a:endParaRPr lang="pt-BR" sz="1400">
              <a:solidFill>
                <a:srgbClr val="40458C"/>
              </a:solidFill>
            </a:endParaRPr>
          </a:p>
        </p:txBody>
      </p:sp>
      <p:sp>
        <p:nvSpPr>
          <p:cNvPr id="137226" name="Line 4"/>
          <p:cNvSpPr>
            <a:spLocks noChangeShapeType="1"/>
          </p:cNvSpPr>
          <p:nvPr/>
        </p:nvSpPr>
        <p:spPr bwMode="auto">
          <a:xfrm>
            <a:off x="4067175" y="1670050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D89CB-29C7-F149-9F96-7CFD036EE399}"/>
              </a:ext>
            </a:extLst>
          </p:cNvPr>
          <p:cNvSpPr txBox="1"/>
          <p:nvPr/>
        </p:nvSpPr>
        <p:spPr>
          <a:xfrm>
            <a:off x="1503947" y="4022725"/>
            <a:ext cx="4744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R" dirty="0"/>
              <a:t>P.{i/[(1+i)^n]-1} + P.i</a:t>
            </a:r>
          </a:p>
          <a:p>
            <a:r>
              <a:rPr lang="en-BR" dirty="0"/>
              <a:t>P {[ i/(1+i)ˆn]-1} + i</a:t>
            </a:r>
          </a:p>
          <a:p>
            <a:r>
              <a:rPr lang="en-BR" dirty="0"/>
              <a:t>P{[ i/(1+i)ˆn]-1}/(1+i)^n = FRC (PRICE) </a:t>
            </a:r>
          </a:p>
        </p:txBody>
      </p:sp>
    </p:spTree>
    <p:extLst>
      <p:ext uri="{BB962C8B-B14F-4D97-AF65-F5344CB8AC3E}">
        <p14:creationId xmlns:p14="http://schemas.microsoft.com/office/powerpoint/2010/main" val="2612756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620000" cy="838200"/>
          </a:xfrm>
        </p:spPr>
        <p:txBody>
          <a:bodyPr/>
          <a:lstStyle/>
          <a:p>
            <a:pPr algn="r"/>
            <a:r>
              <a:rPr lang="en-US" sz="3600">
                <a:latin typeface="Tahoma" charset="0"/>
              </a:rPr>
              <a:t>Tabela Price</a:t>
            </a:r>
            <a:endParaRPr lang="pt-BR" sz="3600">
              <a:latin typeface="Tahoma" charset="0"/>
            </a:endParaRPr>
          </a:p>
        </p:txBody>
      </p:sp>
      <p:sp>
        <p:nvSpPr>
          <p:cNvPr id="139266" name="Text Box 10"/>
          <p:cNvSpPr txBox="1">
            <a:spLocks noChangeArrowheads="1"/>
          </p:cNvSpPr>
          <p:nvPr/>
        </p:nvSpPr>
        <p:spPr bwMode="auto">
          <a:xfrm>
            <a:off x="762000" y="762000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dirty="0">
                <a:solidFill>
                  <a:srgbClr val="40458C"/>
                </a:solidFill>
              </a:rPr>
              <a:t>1) Se VR≠0</a:t>
            </a:r>
            <a:endParaRPr lang="pt-BR" sz="1600" dirty="0">
              <a:solidFill>
                <a:srgbClr val="40458C"/>
              </a:solidFill>
            </a:endParaRPr>
          </a:p>
        </p:txBody>
      </p:sp>
      <p:graphicFrame>
        <p:nvGraphicFramePr>
          <p:cNvPr id="13926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699263"/>
              </p:ext>
            </p:extLst>
          </p:nvPr>
        </p:nvGraphicFramePr>
        <p:xfrm>
          <a:off x="1462527" y="2063666"/>
          <a:ext cx="6363274" cy="383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4" imgW="4876800" imgH="4559300" progId="Equation.3">
                  <p:embed/>
                </p:oleObj>
              </mc:Choice>
              <mc:Fallback>
                <p:oleObj name="Equation" r:id="rId4" imgW="4876800" imgH="45593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527" y="2063666"/>
                        <a:ext cx="6363274" cy="3835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48552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>
                <a:latin typeface="Tahoma" charset="0"/>
              </a:rPr>
              <a:t>Exemplo price</a:t>
            </a:r>
          </a:p>
        </p:txBody>
      </p:sp>
      <p:sp>
        <p:nvSpPr>
          <p:cNvPr id="942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Tahoma" charset="0"/>
                <a:cs typeface="Times New Roman" charset="0"/>
              </a:rPr>
              <a:t>Em dezembro de 1998 um automóvel G-1000 era anunciado por  R$13.191,00. Supondo uma entrada de  50%  e juros de  3,67%  ao mês, num plano de 36 meses,  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Tahoma" charset="0"/>
                <a:cs typeface="Times New Roman" charset="0"/>
              </a:rPr>
              <a:t>a) qual seria a prestação pela Tabela </a:t>
            </a:r>
            <a:r>
              <a:rPr lang="pt-BR" sz="2000" dirty="0" err="1">
                <a:latin typeface="Tahoma" charset="0"/>
                <a:cs typeface="Times New Roman" charset="0"/>
              </a:rPr>
              <a:t>Price</a:t>
            </a:r>
            <a:r>
              <a:rPr lang="pt-BR" sz="2000" dirty="0">
                <a:latin typeface="Tahoma" charset="0"/>
                <a:cs typeface="Times New Roman" charset="0"/>
              </a:rPr>
              <a:t>,?  </a:t>
            </a:r>
          </a:p>
          <a:p>
            <a:pPr algn="just">
              <a:lnSpc>
                <a:spcPct val="150000"/>
              </a:lnSpc>
            </a:pPr>
            <a:r>
              <a:rPr lang="pt-BR" sz="2000" dirty="0" err="1">
                <a:latin typeface="Tahoma" charset="0"/>
                <a:cs typeface="Times New Roman" charset="0"/>
              </a:rPr>
              <a:t>b</a:t>
            </a:r>
            <a:r>
              <a:rPr lang="pt-BR" sz="2000" dirty="0">
                <a:latin typeface="Tahoma" charset="0"/>
                <a:cs typeface="Times New Roman" charset="0"/>
              </a:rPr>
              <a:t>) qual o total de juros pagos ?  </a:t>
            </a:r>
          </a:p>
          <a:p>
            <a:pPr algn="just">
              <a:lnSpc>
                <a:spcPct val="150000"/>
              </a:lnSpc>
            </a:pPr>
            <a:r>
              <a:rPr lang="pt-BR" sz="2000" dirty="0" err="1">
                <a:latin typeface="Tahoma" charset="0"/>
                <a:cs typeface="Times New Roman" charset="0"/>
              </a:rPr>
              <a:t>c</a:t>
            </a:r>
            <a:r>
              <a:rPr lang="pt-BR" sz="2000" dirty="0">
                <a:latin typeface="Tahoma" charset="0"/>
                <a:cs typeface="Times New Roman" charset="0"/>
              </a:rPr>
              <a:t>) se o cliente resolver liquidar a dívida no fim de 12 meses, quanto deverá pagar ?</a:t>
            </a:r>
          </a:p>
          <a:p>
            <a:pPr>
              <a:lnSpc>
                <a:spcPct val="150000"/>
              </a:lnSpc>
            </a:pPr>
            <a:endParaRPr lang="pt-BR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97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9820"/>
            <a:ext cx="7772400" cy="5629980"/>
          </a:xfrm>
        </p:spPr>
        <p:txBody>
          <a:bodyPr/>
          <a:lstStyle/>
          <a:p>
            <a:pPr marL="0" indent="0">
              <a:buNone/>
            </a:pPr>
            <a:r>
              <a:rPr lang="pt-BR" sz="1200" dirty="0"/>
              <a:t>A pluralidade de óticas na análise de investimentos </a:t>
            </a:r>
          </a:p>
          <a:p>
            <a:pPr marL="0" indent="0">
              <a:buNone/>
            </a:pPr>
            <a:r>
              <a:rPr lang="pt-BR" sz="1200" dirty="0"/>
              <a:t>(</a:t>
            </a:r>
            <a:r>
              <a:rPr lang="pt-BR" sz="1200" dirty="0" err="1"/>
              <a:t>Prof</a:t>
            </a:r>
            <a:r>
              <a:rPr lang="pt-BR" sz="1200" dirty="0"/>
              <a:t> Reinaldo Pacheco da Costa)</a:t>
            </a:r>
          </a:p>
          <a:p>
            <a:pPr marL="0" indent="0">
              <a:buNone/>
            </a:pPr>
            <a:r>
              <a:rPr lang="pt-BR" sz="1200" dirty="0"/>
              <a:t> </a:t>
            </a:r>
          </a:p>
          <a:p>
            <a:pPr marL="0" indent="0">
              <a:buNone/>
            </a:pPr>
            <a:r>
              <a:rPr lang="pt-BR" sz="1200" dirty="0"/>
              <a:t> </a:t>
            </a:r>
          </a:p>
          <a:p>
            <a:pPr marL="0" indent="0">
              <a:buNone/>
            </a:pPr>
            <a:r>
              <a:rPr lang="pt-BR" sz="1200" dirty="0"/>
              <a:t>Suponha um projeto de Indústria de Tratores, Investimentos de $ 40.000 M; receita de $ 9.000 M/ano; custos operacionais de $ 3.000 M / ano (60% matérias primas com diferimento de ICMS). O Estado impõe ICMS de 18 % sobre o valor agregado de produção.</a:t>
            </a:r>
          </a:p>
          <a:p>
            <a:pPr marL="0" indent="0">
              <a:buNone/>
            </a:pPr>
            <a:r>
              <a:rPr lang="pt-BR" sz="1200" dirty="0"/>
              <a:t> </a:t>
            </a:r>
          </a:p>
          <a:p>
            <a:pPr marL="0" indent="0">
              <a:buNone/>
            </a:pPr>
            <a:r>
              <a:rPr lang="pt-BR" sz="1200" dirty="0"/>
              <a:t>A depreciação é permitida com finalidade de abater o Imposto de Renda devido, com método linear e prazo legal de 10 anos. (25% ALIQUOTA  DE IRPJ).</a:t>
            </a:r>
          </a:p>
          <a:p>
            <a:pPr marL="0" indent="0">
              <a:buNone/>
            </a:pPr>
            <a:r>
              <a:rPr lang="pt-BR" sz="1200" dirty="0"/>
              <a:t> </a:t>
            </a:r>
          </a:p>
          <a:p>
            <a:pPr marL="0" indent="0">
              <a:buNone/>
            </a:pPr>
            <a:r>
              <a:rPr lang="pt-BR" sz="1200" dirty="0"/>
              <a:t>O horizonte do projeto considerado pelos investidores é de 15 anos.</a:t>
            </a:r>
          </a:p>
          <a:p>
            <a:pPr marL="0" indent="0">
              <a:buNone/>
            </a:pPr>
            <a:r>
              <a:rPr lang="pt-BR" sz="1200" dirty="0"/>
              <a:t> </a:t>
            </a:r>
          </a:p>
          <a:p>
            <a:pPr marL="0" indent="0">
              <a:buNone/>
            </a:pPr>
            <a:r>
              <a:rPr lang="pt-PT" sz="1200" dirty="0"/>
              <a:t>Um Estado da federação está interessado na implantação deste projeto. Note-se que o interesse do Estado não corresponde necessariamente ao da economia como um todo, e o seu comportamento, nestes casos, não difere da ótica privada. Para atrair a empresa, o Estado oferece inventivos fiscais e facilidades para as obras civis no valor de $ 800 mil na implantação. Também durante os primeiros 5 anos, há isenção do ICMS.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 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O Banco Regional oferece um empréstimo de $ 20.000 M a uma taxa subsidiada de 6 % </a:t>
            </a:r>
            <a:r>
              <a:rPr lang="pt-PT" sz="1200" dirty="0" err="1"/>
              <a:t>a.a</a:t>
            </a:r>
            <a:r>
              <a:rPr lang="pt-PT" sz="1200" dirty="0"/>
              <a:t>   (a de mercado é de 12 % </a:t>
            </a:r>
            <a:r>
              <a:rPr lang="pt-PT" sz="1200" dirty="0" err="1"/>
              <a:t>a.a.</a:t>
            </a:r>
            <a:r>
              <a:rPr lang="pt-PT" sz="1200" dirty="0"/>
              <a:t>), por um prazo de 10 anos (Sistema PRICE). O Banco Regional estima uma receita adicional (serviços, tarifas etc.) devido ao </a:t>
            </a:r>
            <a:r>
              <a:rPr lang="pt-PT" sz="1200" dirty="0" err="1"/>
              <a:t>pólo</a:t>
            </a:r>
            <a:r>
              <a:rPr lang="pt-PT" sz="1200" dirty="0"/>
              <a:t> de desenvolvimento gerado pela fábrica de tratores de $ 1.000 M /ano.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 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Analisar o projeto sob os pontos de vista: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 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1. Empresarial sem as facilidades oferecidas pelo Estado e pelo Banco Regional;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2. Empresarial com as facilidades oferecidas;</a:t>
            </a:r>
            <a:endParaRPr lang="pt-BR" sz="1200" dirty="0"/>
          </a:p>
          <a:p>
            <a:pPr marL="0" indent="0">
              <a:buNone/>
            </a:pPr>
            <a:r>
              <a:rPr lang="pt-PT" sz="1200" dirty="0"/>
              <a:t>3. Estado</a:t>
            </a:r>
            <a:endParaRPr lang="pt-BR" sz="1200" dirty="0"/>
          </a:p>
          <a:p>
            <a:pPr marL="0" indent="0">
              <a:buNone/>
            </a:pPr>
            <a:r>
              <a:rPr lang="pt-BR" sz="1200" dirty="0"/>
              <a:t>4. Banco Regional</a:t>
            </a:r>
          </a:p>
        </p:txBody>
      </p:sp>
    </p:spTree>
    <p:extLst>
      <p:ext uri="{BB962C8B-B14F-4D97-AF65-F5344CB8AC3E}">
        <p14:creationId xmlns:p14="http://schemas.microsoft.com/office/powerpoint/2010/main" val="3705694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ixaDeTexto 2"/>
          <p:cNvSpPr txBox="1">
            <a:spLocks noChangeArrowheads="1"/>
          </p:cNvSpPr>
          <p:nvPr/>
        </p:nvSpPr>
        <p:spPr bwMode="auto">
          <a:xfrm>
            <a:off x="2771775" y="908050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/>
              <a:t>FADIGAS</a:t>
            </a:r>
          </a:p>
        </p:txBody>
      </p:sp>
      <p:sp>
        <p:nvSpPr>
          <p:cNvPr id="36866" name="Retângulo 2"/>
          <p:cNvSpPr>
            <a:spLocks noChangeArrowheads="1"/>
          </p:cNvSpPr>
          <p:nvPr/>
        </p:nvSpPr>
        <p:spPr bwMode="auto">
          <a:xfrm>
            <a:off x="1403350" y="1773238"/>
            <a:ext cx="6408738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pt-BR" sz="1400"/>
              <a:t>MATEMÁTICA FINANCEIRA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Taxas de 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Fluxo de Caixa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Regimes de 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Juros Simples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Juros Compostos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 Contínua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Equivalência de Taxas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Período de Capitalização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Taxas Nominal x Taxa Efetiva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Considerações sobre Taxas de 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Período de capitalização, taxa nominal e taxa efetiva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Taxas Correntes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TAXA SELIC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Taxas Reais</a:t>
            </a:r>
          </a:p>
          <a:p>
            <a:pPr marL="457200" indent="-457200">
              <a:lnSpc>
                <a:spcPct val="90000"/>
              </a:lnSpc>
            </a:pPr>
            <a:r>
              <a:rPr lang="pt-BR" sz="1400"/>
              <a:t>ENGENHARIA ECONÔMICA </a:t>
            </a:r>
          </a:p>
          <a:p>
            <a:pPr marL="914400" lvl="1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Métodos para Análise de Alternativas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Valor Presente Líqüido (VPL);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Futuro Líqüido;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Valor Uniforme Líqüido;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Benefício-Custo;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da Taxa de Retorno ou Taxa Interna de Retorno (TIR); e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Prazo de Retorno ou Payback.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2458273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pt-BR" sz="2400" dirty="0">
                <a:solidFill>
                  <a:srgbClr val="C00000"/>
                </a:solidFill>
                <a:latin typeface="Tahoma" charset="0"/>
              </a:rPr>
              <a:t>Projetos Econômicos</a:t>
            </a:r>
          </a:p>
        </p:txBody>
      </p:sp>
      <p:sp>
        <p:nvSpPr>
          <p:cNvPr id="4096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52425" y="1609725"/>
            <a:ext cx="7877175" cy="4638675"/>
          </a:xfrm>
        </p:spPr>
        <p:txBody>
          <a:bodyPr lIns="92075" tIns="46038" rIns="92075" bIns="46038"/>
          <a:lstStyle/>
          <a:p>
            <a:pPr algn="just"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PROJETO: </a:t>
            </a:r>
            <a:r>
              <a:rPr lang="ja-JP" altLang="pt-BR" sz="1600">
                <a:solidFill>
                  <a:srgbClr val="060606"/>
                </a:solidFill>
                <a:latin typeface="Tahoma" charset="0"/>
              </a:rPr>
              <a:t>“</a:t>
            </a:r>
            <a:r>
              <a:rPr lang="pt-BR" altLang="ja-JP" sz="1600" i="1" dirty="0">
                <a:solidFill>
                  <a:srgbClr val="060606"/>
                </a:solidFill>
                <a:latin typeface="Tahoma" charset="0"/>
              </a:rPr>
              <a:t>(...) o desenvolvimento econômico é um processo de longo prazo, do qual fazem parte inúmeras atividades; dentro do grande elenco de atividades </a:t>
            </a:r>
            <a:r>
              <a:rPr lang="pt-BR" altLang="ja-JP" sz="1600" i="1" dirty="0" err="1">
                <a:solidFill>
                  <a:srgbClr val="060606"/>
                </a:solidFill>
                <a:latin typeface="Tahoma" charset="0"/>
              </a:rPr>
              <a:t>relaccionadas</a:t>
            </a:r>
            <a:r>
              <a:rPr lang="pt-BR" altLang="ja-JP" sz="1600" i="1" dirty="0">
                <a:solidFill>
                  <a:srgbClr val="060606"/>
                </a:solidFill>
                <a:latin typeface="Tahoma" charset="0"/>
              </a:rPr>
              <a:t> a este objetivo superior, o PROJETO constitui a menor unidade que se pode formular , analisar e executar administrativamente</a:t>
            </a:r>
            <a:r>
              <a:rPr lang="ja-JP" altLang="pt-BR" sz="1600">
                <a:solidFill>
                  <a:srgbClr val="060606"/>
                </a:solidFill>
                <a:latin typeface="Tahoma" charset="0"/>
              </a:rPr>
              <a:t>”</a:t>
            </a:r>
            <a:r>
              <a:rPr lang="pt-BR" altLang="ja-JP" sz="1600" dirty="0">
                <a:solidFill>
                  <a:srgbClr val="060606"/>
                </a:solidFill>
                <a:latin typeface="Tahoma" charset="0"/>
              </a:rPr>
              <a:t> (Morris </a:t>
            </a:r>
            <a:r>
              <a:rPr lang="pt-BR" altLang="ja-JP" sz="1600" dirty="0" err="1">
                <a:solidFill>
                  <a:srgbClr val="060606"/>
                </a:solidFill>
                <a:latin typeface="Tahoma" charset="0"/>
              </a:rPr>
              <a:t>Solomon</a:t>
            </a:r>
            <a:r>
              <a:rPr lang="pt-BR" altLang="ja-JP" sz="1600" dirty="0">
                <a:solidFill>
                  <a:srgbClr val="060606"/>
                </a:solidFill>
                <a:latin typeface="Tahoma" charset="0"/>
              </a:rPr>
              <a:t> in </a:t>
            </a:r>
            <a:r>
              <a:rPr lang="ja-JP" altLang="pt-BR" sz="1600">
                <a:solidFill>
                  <a:srgbClr val="060606"/>
                </a:solidFill>
                <a:latin typeface="Tahoma" charset="0"/>
              </a:rPr>
              <a:t>“</a:t>
            </a:r>
            <a:r>
              <a:rPr lang="pt-BR" altLang="ja-JP" sz="1600" i="1" dirty="0" err="1">
                <a:solidFill>
                  <a:srgbClr val="060606"/>
                </a:solidFill>
                <a:latin typeface="Tahoma" charset="0"/>
              </a:rPr>
              <a:t>Analysis</a:t>
            </a:r>
            <a:r>
              <a:rPr lang="pt-BR" altLang="ja-JP" sz="1600" i="1" dirty="0">
                <a:solidFill>
                  <a:srgbClr val="060606"/>
                </a:solidFill>
                <a:latin typeface="Tahoma" charset="0"/>
              </a:rPr>
              <a:t> do </a:t>
            </a:r>
            <a:r>
              <a:rPr lang="pt-BR" altLang="ja-JP" sz="1600" i="1" dirty="0" err="1">
                <a:solidFill>
                  <a:srgbClr val="060606"/>
                </a:solidFill>
                <a:latin typeface="Tahoma" charset="0"/>
              </a:rPr>
              <a:t>Projects</a:t>
            </a:r>
            <a:r>
              <a:rPr lang="pt-BR" altLang="ja-JP" sz="1600" i="1" dirty="0">
                <a:solidFill>
                  <a:srgbClr val="060606"/>
                </a:solidFill>
                <a:latin typeface="Tahoma" charset="0"/>
              </a:rPr>
              <a:t> for </a:t>
            </a:r>
            <a:r>
              <a:rPr lang="pt-BR" altLang="ja-JP" sz="1600" i="1" dirty="0" err="1">
                <a:solidFill>
                  <a:srgbClr val="060606"/>
                </a:solidFill>
                <a:latin typeface="Tahoma" charset="0"/>
              </a:rPr>
              <a:t>Economic</a:t>
            </a:r>
            <a:r>
              <a:rPr lang="pt-BR" altLang="ja-JP" sz="1600" i="1" dirty="0">
                <a:solidFill>
                  <a:srgbClr val="060606"/>
                </a:solidFill>
                <a:latin typeface="Tahoma" charset="0"/>
              </a:rPr>
              <a:t> </a:t>
            </a:r>
            <a:r>
              <a:rPr lang="pt-BR" altLang="ja-JP" sz="1600" i="1" dirty="0" err="1">
                <a:solidFill>
                  <a:srgbClr val="060606"/>
                </a:solidFill>
                <a:latin typeface="Tahoma" charset="0"/>
              </a:rPr>
              <a:t>Growth</a:t>
            </a:r>
            <a:r>
              <a:rPr lang="ja-JP" altLang="pt-BR" sz="1600">
                <a:solidFill>
                  <a:srgbClr val="060606"/>
                </a:solidFill>
                <a:latin typeface="Tahoma" charset="0"/>
              </a:rPr>
              <a:t>”</a:t>
            </a:r>
            <a:endParaRPr lang="pt-BR" altLang="ja-JP" sz="1600" dirty="0">
              <a:solidFill>
                <a:srgbClr val="060606"/>
              </a:solidFill>
              <a:latin typeface="Tahoma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pt-BR" sz="1600" dirty="0">
              <a:solidFill>
                <a:srgbClr val="060606"/>
              </a:solidFill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Projetos para atividades primárias: Agricultura; Pecuária; Extrativismo.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Projetos para atividades secundárias: Indústria </a:t>
            </a:r>
            <a:r>
              <a:rPr lang="pt-BR" sz="1600" dirty="0" err="1">
                <a:solidFill>
                  <a:srgbClr val="060606"/>
                </a:solidFill>
                <a:latin typeface="Tahoma" charset="0"/>
              </a:rPr>
              <a:t>detransformação</a:t>
            </a: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; Indústria de Construção.</a:t>
            </a:r>
          </a:p>
          <a:p>
            <a:pPr eaLnBrk="1" hangingPunct="1">
              <a:lnSpc>
                <a:spcPct val="90000"/>
              </a:lnSpc>
            </a:pP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Projetos para atividades terciárias: Serviços Básicos (transportes, portos, etc.); </a:t>
            </a:r>
            <a:r>
              <a:rPr lang="pt-BR" sz="1600" dirty="0" err="1">
                <a:solidFill>
                  <a:srgbClr val="060606"/>
                </a:solidFill>
                <a:latin typeface="Tahoma" charset="0"/>
              </a:rPr>
              <a:t>Seviços</a:t>
            </a: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  Sociais.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1600" dirty="0">
              <a:solidFill>
                <a:srgbClr val="060606"/>
              </a:solidFill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Do ponto de vista privado, o PROJETO surge como uma resposta às possibilidades de mercado, às indicações do sistema de preços e aos estímulos criados pelo governo.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1600" dirty="0">
              <a:solidFill>
                <a:srgbClr val="060606"/>
              </a:solidFill>
              <a:latin typeface="Tahoma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1600" dirty="0">
                <a:solidFill>
                  <a:srgbClr val="060606"/>
                </a:solidFill>
                <a:latin typeface="Tahoma" charset="0"/>
              </a:rPr>
              <a:t>Ressalte-se os seguintes outros aspectos de um PROJETO que não farão parte da presente disciplina: Aspectos Jurídicos, Contábeis, Administrativos, Mercadológicos, técnicos, etc...</a:t>
            </a:r>
          </a:p>
        </p:txBody>
      </p:sp>
    </p:spTree>
    <p:extLst>
      <p:ext uri="{BB962C8B-B14F-4D97-AF65-F5344CB8AC3E}">
        <p14:creationId xmlns:p14="http://schemas.microsoft.com/office/powerpoint/2010/main" val="660208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1143000" y="1752600"/>
            <a:ext cx="6477000" cy="4413250"/>
            <a:chOff x="780" y="1104"/>
            <a:chExt cx="4420" cy="2780"/>
          </a:xfrm>
        </p:grpSpPr>
        <p:grpSp>
          <p:nvGrpSpPr>
            <p:cNvPr id="43013" name="Group 3"/>
            <p:cNvGrpSpPr>
              <a:grpSpLocks/>
            </p:cNvGrpSpPr>
            <p:nvPr/>
          </p:nvGrpSpPr>
          <p:grpSpPr bwMode="auto">
            <a:xfrm>
              <a:off x="780" y="1104"/>
              <a:ext cx="4420" cy="2780"/>
              <a:chOff x="780" y="1104"/>
              <a:chExt cx="4420" cy="2780"/>
            </a:xfrm>
          </p:grpSpPr>
          <p:grpSp>
            <p:nvGrpSpPr>
              <p:cNvPr id="43017" name="Group 4"/>
              <p:cNvGrpSpPr>
                <a:grpSpLocks/>
              </p:cNvGrpSpPr>
              <p:nvPr/>
            </p:nvGrpSpPr>
            <p:grpSpPr bwMode="auto">
              <a:xfrm>
                <a:off x="1408" y="1108"/>
                <a:ext cx="3792" cy="2776"/>
                <a:chOff x="1408" y="1108"/>
                <a:chExt cx="3792" cy="2776"/>
              </a:xfrm>
            </p:grpSpPr>
            <p:sp>
              <p:nvSpPr>
                <p:cNvPr id="43021" name="Rectangle 5"/>
                <p:cNvSpPr>
                  <a:spLocks noChangeArrowheads="1"/>
                </p:cNvSpPr>
                <p:nvPr/>
              </p:nvSpPr>
              <p:spPr bwMode="auto">
                <a:xfrm>
                  <a:off x="1716" y="1728"/>
                  <a:ext cx="98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pt-BR" sz="1200">
                      <a:solidFill>
                        <a:srgbClr val="000000"/>
                      </a:solidFill>
                      <a:latin typeface="Times New Roman" charset="0"/>
                    </a:rPr>
                    <a:t>Quanto Produzir?</a:t>
                  </a:r>
                </a:p>
              </p:txBody>
            </p:sp>
            <p:grpSp>
              <p:nvGrpSpPr>
                <p:cNvPr id="43022" name="Group 6"/>
                <p:cNvGrpSpPr>
                  <a:grpSpLocks/>
                </p:cNvGrpSpPr>
                <p:nvPr/>
              </p:nvGrpSpPr>
              <p:grpSpPr bwMode="auto">
                <a:xfrm>
                  <a:off x="1408" y="1108"/>
                  <a:ext cx="3034" cy="2776"/>
                  <a:chOff x="1408" y="1108"/>
                  <a:chExt cx="3034" cy="2776"/>
                </a:xfrm>
              </p:grpSpPr>
              <p:grpSp>
                <p:nvGrpSpPr>
                  <p:cNvPr id="4302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408" y="1108"/>
                    <a:ext cx="3034" cy="2776"/>
                    <a:chOff x="1408" y="1108"/>
                    <a:chExt cx="3034" cy="2776"/>
                  </a:xfrm>
                </p:grpSpPr>
                <p:sp>
                  <p:nvSpPr>
                    <p:cNvPr id="43027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2" y="3604"/>
                      <a:ext cx="746" cy="28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 anchor="ctr"/>
                    <a:lstStyle/>
                    <a:p>
                      <a:pPr algn="ctr" eaLnBrk="0" hangingPunct="0"/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charset="0"/>
                        </a:rPr>
                        <a:t>AVALIAÇÃO</a:t>
                      </a:r>
                    </a:p>
                  </p:txBody>
                </p:sp>
                <p:grpSp>
                  <p:nvGrpSpPr>
                    <p:cNvPr id="43028" name="Group 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08" y="1108"/>
                      <a:ext cx="3034" cy="1936"/>
                      <a:chOff x="1408" y="1108"/>
                      <a:chExt cx="3034" cy="1936"/>
                    </a:xfrm>
                  </p:grpSpPr>
                  <p:grpSp>
                    <p:nvGrpSpPr>
                      <p:cNvPr id="43033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08" y="1108"/>
                        <a:ext cx="3034" cy="1096"/>
                        <a:chOff x="1408" y="1108"/>
                        <a:chExt cx="3034" cy="1096"/>
                      </a:xfrm>
                    </p:grpSpPr>
                    <p:sp>
                      <p:nvSpPr>
                        <p:cNvPr id="43039" name="Rectangle 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2" y="1108"/>
                          <a:ext cx="746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2075" tIns="46038" rIns="92075" bIns="46038" anchor="ctr"/>
                        <a:lstStyle/>
                        <a:p>
                          <a:pPr algn="ctr" eaLnBrk="0" hangingPunct="0"/>
                          <a:r>
                            <a:rPr lang="pt-BR" sz="10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MERCADO</a:t>
                          </a:r>
                        </a:p>
                      </p:txBody>
                    </p:sp>
                    <p:sp>
                      <p:nvSpPr>
                        <p:cNvPr id="43040" name="Rectangle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2" y="1924"/>
                          <a:ext cx="746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2075" tIns="46038" rIns="92075" bIns="46038" anchor="ctr"/>
                        <a:lstStyle/>
                        <a:p>
                          <a:pPr algn="ctr" eaLnBrk="0" hangingPunct="0"/>
                          <a:r>
                            <a:rPr lang="pt-BR" sz="10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ENGENHARIA</a:t>
                          </a:r>
                        </a:p>
                      </p:txBody>
                    </p:sp>
                    <p:sp>
                      <p:nvSpPr>
                        <p:cNvPr id="43041" name="Rectangl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96" y="1924"/>
                          <a:ext cx="746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2075" tIns="46038" rIns="92075" bIns="46038" anchor="ctr"/>
                        <a:lstStyle/>
                        <a:p>
                          <a:pPr algn="ctr" eaLnBrk="0" hangingPunct="0"/>
                          <a:r>
                            <a:rPr lang="pt-BR" sz="10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LOCALIZAÇÃO</a:t>
                          </a:r>
                        </a:p>
                      </p:txBody>
                    </p:sp>
                    <p:sp>
                      <p:nvSpPr>
                        <p:cNvPr id="43042" name="Rectangle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08" y="1924"/>
                          <a:ext cx="746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2075" tIns="46038" rIns="92075" bIns="46038" anchor="ctr"/>
                        <a:lstStyle/>
                        <a:p>
                          <a:pPr algn="ctr" eaLnBrk="0" hangingPunct="0"/>
                          <a:r>
                            <a:rPr lang="pt-BR" sz="10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TAMANHO</a:t>
                          </a:r>
                        </a:p>
                      </p:txBody>
                    </p:sp>
                    <p:sp>
                      <p:nvSpPr>
                        <p:cNvPr id="43043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84" y="2064"/>
                          <a:ext cx="36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stealth" w="med" len="med"/>
                          <a:tailEnd type="stealth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044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28" y="2064"/>
                          <a:ext cx="364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stealth" w="med" len="med"/>
                          <a:tailEnd type="stealth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045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16" y="1248"/>
                          <a:ext cx="833" cy="673"/>
                        </a:xfrm>
                        <a:custGeom>
                          <a:avLst/>
                          <a:gdLst>
                            <a:gd name="T0" fmla="*/ 832 w 833"/>
                            <a:gd name="T1" fmla="*/ 0 h 673"/>
                            <a:gd name="T2" fmla="*/ 0 w 833"/>
                            <a:gd name="T3" fmla="*/ 0 h 673"/>
                            <a:gd name="T4" fmla="*/ 0 w 833"/>
                            <a:gd name="T5" fmla="*/ 672 h 673"/>
                            <a:gd name="T6" fmla="*/ 0 60000 65536"/>
                            <a:gd name="T7" fmla="*/ 0 60000 65536"/>
                            <a:gd name="T8" fmla="*/ 0 60000 65536"/>
                            <a:gd name="T9" fmla="*/ 0 w 833"/>
                            <a:gd name="T10" fmla="*/ 0 h 673"/>
                            <a:gd name="T11" fmla="*/ 833 w 833"/>
                            <a:gd name="T12" fmla="*/ 673 h 673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833" h="673">
                              <a:moveTo>
                                <a:pt x="832" y="0"/>
                              </a:moveTo>
                              <a:lnTo>
                                <a:pt x="0" y="0"/>
                              </a:lnTo>
                              <a:lnTo>
                                <a:pt x="0" y="672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stealth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304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28" y="1248"/>
                          <a:ext cx="833" cy="673"/>
                        </a:xfrm>
                        <a:custGeom>
                          <a:avLst/>
                          <a:gdLst>
                            <a:gd name="T0" fmla="*/ 0 w 833"/>
                            <a:gd name="T1" fmla="*/ 0 h 673"/>
                            <a:gd name="T2" fmla="*/ 832 w 833"/>
                            <a:gd name="T3" fmla="*/ 0 h 673"/>
                            <a:gd name="T4" fmla="*/ 832 w 833"/>
                            <a:gd name="T5" fmla="*/ 672 h 673"/>
                            <a:gd name="T6" fmla="*/ 0 60000 65536"/>
                            <a:gd name="T7" fmla="*/ 0 60000 65536"/>
                            <a:gd name="T8" fmla="*/ 0 60000 65536"/>
                            <a:gd name="T9" fmla="*/ 0 w 833"/>
                            <a:gd name="T10" fmla="*/ 0 h 673"/>
                            <a:gd name="T11" fmla="*/ 833 w 833"/>
                            <a:gd name="T12" fmla="*/ 673 h 673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833" h="673">
                              <a:moveTo>
                                <a:pt x="0" y="0"/>
                              </a:moveTo>
                              <a:lnTo>
                                <a:pt x="832" y="0"/>
                              </a:lnTo>
                              <a:lnTo>
                                <a:pt x="832" y="672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stealth" w="med" len="med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43034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8" y="2764"/>
                        <a:ext cx="1994" cy="280"/>
                        <a:chOff x="1928" y="2764"/>
                        <a:chExt cx="1994" cy="280"/>
                      </a:xfrm>
                    </p:grpSpPr>
                    <p:sp>
                      <p:nvSpPr>
                        <p:cNvPr id="43037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8" y="2764"/>
                          <a:ext cx="746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2075" tIns="46038" rIns="92075" bIns="46038" anchor="ctr"/>
                        <a:lstStyle/>
                        <a:p>
                          <a:pPr algn="ctr" eaLnBrk="0" hangingPunct="0"/>
                          <a:r>
                            <a:rPr lang="pt-BR" sz="10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CUSTOS E</a:t>
                          </a:r>
                        </a:p>
                        <a:p>
                          <a:pPr algn="ctr" eaLnBrk="0" hangingPunct="0"/>
                          <a:r>
                            <a:rPr lang="pt-BR" sz="10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RECEITAS</a:t>
                          </a:r>
                        </a:p>
                      </p:txBody>
                    </p:sp>
                    <p:sp>
                      <p:nvSpPr>
                        <p:cNvPr id="43038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76" y="2764"/>
                          <a:ext cx="746" cy="28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wrap="none" lIns="92075" tIns="46038" rIns="92075" bIns="46038" anchor="ctr"/>
                        <a:lstStyle/>
                        <a:p>
                          <a:pPr algn="ctr" eaLnBrk="0" hangingPunct="0"/>
                          <a:r>
                            <a:rPr lang="pt-BR" sz="10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INVESTIMENTOS</a:t>
                          </a:r>
                        </a:p>
                      </p:txBody>
                    </p:sp>
                  </p:grpSp>
                  <p:sp>
                    <p:nvSpPr>
                      <p:cNvPr id="4303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52" y="2208"/>
                        <a:ext cx="209" cy="673"/>
                      </a:xfrm>
                      <a:custGeom>
                        <a:avLst/>
                        <a:gdLst>
                          <a:gd name="T0" fmla="*/ 0 w 209"/>
                          <a:gd name="T1" fmla="*/ 672 h 673"/>
                          <a:gd name="T2" fmla="*/ 208 w 209"/>
                          <a:gd name="T3" fmla="*/ 672 h 673"/>
                          <a:gd name="T4" fmla="*/ 208 w 209"/>
                          <a:gd name="T5" fmla="*/ 0 h 673"/>
                          <a:gd name="T6" fmla="*/ 0 60000 65536"/>
                          <a:gd name="T7" fmla="*/ 0 60000 65536"/>
                          <a:gd name="T8" fmla="*/ 0 60000 65536"/>
                          <a:gd name="T9" fmla="*/ 0 w 209"/>
                          <a:gd name="T10" fmla="*/ 0 h 673"/>
                          <a:gd name="T11" fmla="*/ 209 w 209"/>
                          <a:gd name="T12" fmla="*/ 673 h 67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09" h="673">
                            <a:moveTo>
                              <a:pt x="0" y="672"/>
                            </a:moveTo>
                            <a:lnTo>
                              <a:pt x="208" y="672"/>
                            </a:lnTo>
                            <a:lnTo>
                              <a:pt x="208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stealth" w="med" len="med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303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64" y="2208"/>
                        <a:ext cx="261" cy="673"/>
                      </a:xfrm>
                      <a:custGeom>
                        <a:avLst/>
                        <a:gdLst>
                          <a:gd name="T0" fmla="*/ 260 w 261"/>
                          <a:gd name="T1" fmla="*/ 672 h 673"/>
                          <a:gd name="T2" fmla="*/ 0 w 261"/>
                          <a:gd name="T3" fmla="*/ 672 h 673"/>
                          <a:gd name="T4" fmla="*/ 0 w 261"/>
                          <a:gd name="T5" fmla="*/ 0 h 673"/>
                          <a:gd name="T6" fmla="*/ 0 60000 65536"/>
                          <a:gd name="T7" fmla="*/ 0 60000 65536"/>
                          <a:gd name="T8" fmla="*/ 0 60000 65536"/>
                          <a:gd name="T9" fmla="*/ 0 w 261"/>
                          <a:gd name="T10" fmla="*/ 0 h 673"/>
                          <a:gd name="T11" fmla="*/ 261 w 261"/>
                          <a:gd name="T12" fmla="*/ 673 h 673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61" h="673">
                            <a:moveTo>
                              <a:pt x="260" y="672"/>
                            </a:moveTo>
                            <a:lnTo>
                              <a:pt x="0" y="67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stealth" w="med" len="med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3029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0" y="2208"/>
                      <a:ext cx="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30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24" y="3048"/>
                      <a:ext cx="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stealth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31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0" y="3048"/>
                      <a:ext cx="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stealth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32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24" y="2208"/>
                      <a:ext cx="0" cy="52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02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25" y="1392"/>
                    <a:ext cx="0" cy="52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stealth" w="med" len="med"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023" name="Rectangle 29"/>
                <p:cNvSpPr>
                  <a:spLocks noChangeArrowheads="1"/>
                </p:cNvSpPr>
                <p:nvPr/>
              </p:nvSpPr>
              <p:spPr bwMode="auto">
                <a:xfrm>
                  <a:off x="2964" y="1728"/>
                  <a:ext cx="98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pt-BR" sz="1200">
                      <a:solidFill>
                        <a:srgbClr val="000000"/>
                      </a:solidFill>
                      <a:latin typeface="Times New Roman" charset="0"/>
                    </a:rPr>
                    <a:t>Como Produzir?</a:t>
                  </a:r>
                </a:p>
              </p:txBody>
            </p:sp>
            <p:sp>
              <p:nvSpPr>
                <p:cNvPr id="43024" name="Rectangle 30"/>
                <p:cNvSpPr>
                  <a:spLocks noChangeArrowheads="1"/>
                </p:cNvSpPr>
                <p:nvPr/>
              </p:nvSpPr>
              <p:spPr bwMode="auto">
                <a:xfrm>
                  <a:off x="4212" y="1728"/>
                  <a:ext cx="988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pt-BR" sz="1200">
                      <a:solidFill>
                        <a:srgbClr val="000000"/>
                      </a:solidFill>
                      <a:latin typeface="Times New Roman" charset="0"/>
                    </a:rPr>
                    <a:t>Onde Produzir?</a:t>
                  </a:r>
                </a:p>
              </p:txBody>
            </p:sp>
          </p:grpSp>
          <p:sp>
            <p:nvSpPr>
              <p:cNvPr id="43018" name="Line 31"/>
              <p:cNvSpPr>
                <a:spLocks noChangeShapeType="1"/>
              </p:cNvSpPr>
              <p:nvPr/>
            </p:nvSpPr>
            <p:spPr bwMode="auto">
              <a:xfrm flipH="1">
                <a:off x="780" y="1104"/>
                <a:ext cx="8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9" name="Line 32"/>
              <p:cNvSpPr>
                <a:spLocks noChangeShapeType="1"/>
              </p:cNvSpPr>
              <p:nvPr/>
            </p:nvSpPr>
            <p:spPr bwMode="auto">
              <a:xfrm flipH="1">
                <a:off x="780" y="2400"/>
                <a:ext cx="8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0" name="Line 33"/>
              <p:cNvSpPr>
                <a:spLocks noChangeShapeType="1"/>
              </p:cNvSpPr>
              <p:nvPr/>
            </p:nvSpPr>
            <p:spPr bwMode="auto">
              <a:xfrm flipH="1">
                <a:off x="780" y="3168"/>
                <a:ext cx="8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14" name="Rectangle 34"/>
            <p:cNvSpPr>
              <a:spLocks noChangeArrowheads="1"/>
            </p:cNvSpPr>
            <p:nvPr/>
          </p:nvSpPr>
          <p:spPr bwMode="auto">
            <a:xfrm>
              <a:off x="780" y="1152"/>
              <a:ext cx="7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200">
                  <a:solidFill>
                    <a:srgbClr val="000000"/>
                  </a:solidFill>
                  <a:latin typeface="Times New Roman" charset="0"/>
                </a:rPr>
                <a:t>Geração de Alternativas</a:t>
              </a:r>
            </a:p>
          </p:txBody>
        </p:sp>
        <p:sp>
          <p:nvSpPr>
            <p:cNvPr id="43015" name="Rectangle 35"/>
            <p:cNvSpPr>
              <a:spLocks noChangeArrowheads="1"/>
            </p:cNvSpPr>
            <p:nvPr/>
          </p:nvSpPr>
          <p:spPr bwMode="auto">
            <a:xfrm>
              <a:off x="780" y="2496"/>
              <a:ext cx="7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200">
                  <a:solidFill>
                    <a:srgbClr val="000000"/>
                  </a:solidFill>
                  <a:latin typeface="Times New Roman" charset="0"/>
                </a:rPr>
                <a:t>Elaboração do Fluxo de Caixa</a:t>
              </a:r>
            </a:p>
          </p:txBody>
        </p:sp>
        <p:sp>
          <p:nvSpPr>
            <p:cNvPr id="43016" name="Rectangle 36"/>
            <p:cNvSpPr>
              <a:spLocks noChangeArrowheads="1"/>
            </p:cNvSpPr>
            <p:nvPr/>
          </p:nvSpPr>
          <p:spPr bwMode="auto">
            <a:xfrm>
              <a:off x="780" y="3264"/>
              <a:ext cx="7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200">
                  <a:solidFill>
                    <a:srgbClr val="000000"/>
                  </a:solidFill>
                  <a:latin typeface="Times New Roman" charset="0"/>
                </a:rPr>
                <a:t>Análises das Alternativas</a:t>
              </a:r>
            </a:p>
          </p:txBody>
        </p:sp>
      </p:grpSp>
      <p:sp>
        <p:nvSpPr>
          <p:cNvPr id="43010" name="Rectangle 37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pt-BR" sz="2400">
                <a:solidFill>
                  <a:srgbClr val="C00000"/>
                </a:solidFill>
                <a:latin typeface="Tahoma" charset="0"/>
              </a:rPr>
              <a:t>Componentes de um Projeto</a:t>
            </a:r>
          </a:p>
        </p:txBody>
      </p:sp>
      <p:sp>
        <p:nvSpPr>
          <p:cNvPr id="43011" name="Line 38"/>
          <p:cNvSpPr>
            <a:spLocks noChangeShapeType="1"/>
          </p:cNvSpPr>
          <p:nvPr/>
        </p:nvSpPr>
        <p:spPr bwMode="auto">
          <a:xfrm>
            <a:off x="3962400" y="4572000"/>
            <a:ext cx="68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Rectangle 39"/>
          <p:cNvSpPr>
            <a:spLocks noChangeArrowheads="1"/>
          </p:cNvSpPr>
          <p:nvPr/>
        </p:nvSpPr>
        <p:spPr bwMode="auto">
          <a:xfrm>
            <a:off x="323850" y="6165850"/>
            <a:ext cx="4291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imes New Roman" charset="0"/>
              </a:rPr>
              <a:t>Fonte: Cesar das Neves - Análise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31972310"/>
      </p:ext>
    </p:extLst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1813"/>
          </a:xfrm>
        </p:spPr>
        <p:txBody>
          <a:bodyPr lIns="92075" tIns="46038" rIns="92075" bIns="46038"/>
          <a:lstStyle/>
          <a:p>
            <a:pPr eaLnBrk="1" hangingPunct="1"/>
            <a:r>
              <a:rPr lang="pt-BR" sz="2400">
                <a:solidFill>
                  <a:srgbClr val="C00000"/>
                </a:solidFill>
                <a:latin typeface="Tahoma" charset="0"/>
              </a:rPr>
              <a:t>Metodologia de Análise de um Projeto</a:t>
            </a:r>
          </a:p>
        </p:txBody>
      </p:sp>
      <p:sp>
        <p:nvSpPr>
          <p:cNvPr id="4505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42925" y="1052513"/>
            <a:ext cx="7727950" cy="4738687"/>
          </a:xfrm>
        </p:spPr>
        <p:txBody>
          <a:bodyPr lIns="92075" tIns="46038" rIns="92075" bIns="46038"/>
          <a:lstStyle/>
          <a:p>
            <a:pPr eaLnBrk="1" hangingPunct="1">
              <a:buFont typeface="Wingdings" charset="0"/>
              <a:buNone/>
            </a:pPr>
            <a:r>
              <a:rPr lang="pt-BR" sz="1200" i="1">
                <a:solidFill>
                  <a:srgbClr val="000000"/>
                </a:solidFill>
                <a:latin typeface="Tahoma" charset="0"/>
              </a:rPr>
              <a:t>A metodologia da análise de investimentos pode ser esquematizado de diversas maneiras. Pode-se, no entanto, dizer que qualquer tentativa de dividir em fases é necessariamente simplificadora uma vez que o processo de decisão de investir é realizado iterativamente, seguindo um caminho de raciocínio não-linear. Mesmo assim, objetivando uma maior compreensão da metodologia de análise de investimentos, a dividiremos em fases.</a:t>
            </a:r>
          </a:p>
          <a:p>
            <a:pPr eaLnBrk="1" hangingPunct="1">
              <a:buFont typeface="Wingdings" charset="0"/>
              <a:buNone/>
            </a:pPr>
            <a:r>
              <a:rPr lang="pt-BR" sz="1200" i="1">
                <a:solidFill>
                  <a:srgbClr val="000000"/>
                </a:solidFill>
                <a:latin typeface="Tahoma" charset="0"/>
              </a:rPr>
              <a:t>Consideraremos as seguintes fases, delineando as principais realizações de cada uma delas.</a:t>
            </a:r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2051050" y="2205038"/>
            <a:ext cx="5400675" cy="3887787"/>
            <a:chOff x="1608" y="1776"/>
            <a:chExt cx="3428" cy="2108"/>
          </a:xfrm>
        </p:grpSpPr>
        <p:sp>
          <p:nvSpPr>
            <p:cNvPr id="45061" name="Rectangle 5"/>
            <p:cNvSpPr>
              <a:spLocks noChangeArrowheads="1"/>
            </p:cNvSpPr>
            <p:nvPr/>
          </p:nvSpPr>
          <p:spPr bwMode="auto">
            <a:xfrm>
              <a:off x="2038" y="3220"/>
              <a:ext cx="688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Considerações 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Adicionais e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Tomada de Decisão</a:t>
              </a:r>
            </a:p>
          </p:txBody>
        </p:sp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2050" y="1780"/>
              <a:ext cx="664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Identificação das 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Alternativas</a:t>
              </a: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2038" y="2068"/>
              <a:ext cx="688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Estudo de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Pré-viablidade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das Alternativas</a:t>
              </a:r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2382" y="1968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2382" y="2352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382" y="2736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382" y="3120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382" y="3504"/>
              <a:ext cx="0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2038" y="2836"/>
              <a:ext cx="688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Estudo deViablidade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das Alternativas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Selecionadas</a:t>
              </a:r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2038" y="2452"/>
              <a:ext cx="688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Seleção das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Alternativas a Nível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Preliminar</a:t>
              </a:r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2038" y="3604"/>
              <a:ext cx="688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Realização das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Alternativas</a:t>
              </a: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Selecionadas</a:t>
              </a:r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2860" y="1780"/>
              <a:ext cx="188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identificação de A, B, C etc. como alternativas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de investimento.</a:t>
              </a:r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2860" y="2068"/>
              <a:ext cx="1936" cy="3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estimação preliminar dos Investimentos, custos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e receitas dos projetos A, B, C etc. anteriormente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identificados.</a:t>
              </a:r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>
              <a:off x="2860" y="2500"/>
              <a:ext cx="1888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aplicação de critérios simples de decisão e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seleção das alternativas.</a:t>
              </a:r>
            </a:p>
          </p:txBody>
        </p:sp>
        <p:sp>
          <p:nvSpPr>
            <p:cNvPr id="45075" name="Rectangle 19"/>
            <p:cNvSpPr>
              <a:spLocks noChangeArrowheads="1"/>
            </p:cNvSpPr>
            <p:nvPr/>
          </p:nvSpPr>
          <p:spPr bwMode="auto">
            <a:xfrm>
              <a:off x="2860" y="2836"/>
              <a:ext cx="2176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estimação detalhada dos investimentos, custos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e receitas das alternativas seleciondas e aplicação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dos critérios quantitativos de decisão.</a:t>
              </a:r>
            </a:p>
          </p:txBody>
        </p:sp>
        <p:sp>
          <p:nvSpPr>
            <p:cNvPr id="45076" name="Rectangle 20"/>
            <p:cNvSpPr>
              <a:spLocks noChangeArrowheads="1"/>
            </p:cNvSpPr>
            <p:nvPr/>
          </p:nvSpPr>
          <p:spPr bwMode="auto">
            <a:xfrm>
              <a:off x="2860" y="3220"/>
              <a:ext cx="2128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considerações sobre risco, incerteza, análise de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fatores intangíveis etc. sobre as alternativas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selecionadas e seleção final das alternativas.</a:t>
              </a:r>
            </a:p>
          </p:txBody>
        </p:sp>
        <p:sp>
          <p:nvSpPr>
            <p:cNvPr id="45077" name="Rectangle 21"/>
            <p:cNvSpPr>
              <a:spLocks noChangeArrowheads="1"/>
            </p:cNvSpPr>
            <p:nvPr/>
          </p:nvSpPr>
          <p:spPr bwMode="auto">
            <a:xfrm>
              <a:off x="2860" y="3604"/>
              <a:ext cx="1984" cy="28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implantação dos projetos de investimento</a:t>
              </a:r>
            </a:p>
            <a:p>
              <a:pPr eaLnBrk="0" hangingPunct="0"/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selecionados até o funcionamento normal.</a:t>
              </a:r>
            </a:p>
          </p:txBody>
        </p:sp>
        <p:sp>
          <p:nvSpPr>
            <p:cNvPr id="45078" name="Rectangle 22"/>
            <p:cNvSpPr>
              <a:spLocks noChangeArrowheads="1"/>
            </p:cNvSpPr>
            <p:nvPr/>
          </p:nvSpPr>
          <p:spPr bwMode="auto">
            <a:xfrm>
              <a:off x="1608" y="1776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Fase 1:</a:t>
              </a:r>
            </a:p>
          </p:txBody>
        </p:sp>
        <p:sp>
          <p:nvSpPr>
            <p:cNvPr id="45079" name="Rectangle 23"/>
            <p:cNvSpPr>
              <a:spLocks noChangeArrowheads="1"/>
            </p:cNvSpPr>
            <p:nvPr/>
          </p:nvSpPr>
          <p:spPr bwMode="auto">
            <a:xfrm>
              <a:off x="1608" y="2064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Fase 2:</a:t>
              </a:r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1608" y="2448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Fase 3:</a:t>
              </a:r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1608" y="283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Fase 4:</a:t>
              </a:r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auto">
            <a:xfrm>
              <a:off x="1608" y="3216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Fase 5:</a:t>
              </a:r>
            </a:p>
          </p:txBody>
        </p:sp>
        <p:sp>
          <p:nvSpPr>
            <p:cNvPr id="45083" name="Rectangle 27"/>
            <p:cNvSpPr>
              <a:spLocks noChangeArrowheads="1"/>
            </p:cNvSpPr>
            <p:nvPr/>
          </p:nvSpPr>
          <p:spPr bwMode="auto">
            <a:xfrm>
              <a:off x="1608" y="3600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Fase 6:</a:t>
              </a:r>
            </a:p>
          </p:txBody>
        </p:sp>
      </p:grpSp>
      <p:sp>
        <p:nvSpPr>
          <p:cNvPr id="45060" name="Rectangle 28"/>
          <p:cNvSpPr>
            <a:spLocks noChangeArrowheads="1"/>
          </p:cNvSpPr>
          <p:nvPr/>
        </p:nvSpPr>
        <p:spPr bwMode="auto">
          <a:xfrm>
            <a:off x="323850" y="6165850"/>
            <a:ext cx="4291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imes New Roman" charset="0"/>
              </a:rPr>
              <a:t>Fonte: Cesar das Neves - Análise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3707400769"/>
      </p:ext>
    </p:extLst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pt-BR" sz="2400">
                <a:solidFill>
                  <a:srgbClr val="C00000"/>
                </a:solidFill>
                <a:latin typeface="Tahoma" charset="0"/>
              </a:rPr>
              <a:t>O Problema Econômico e a Análise de Projetos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28600" y="1905000"/>
            <a:ext cx="1060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000">
                <a:solidFill>
                  <a:srgbClr val="000000"/>
                </a:solidFill>
                <a:latin typeface="Times New Roman" charset="0"/>
              </a:rPr>
              <a:t>Matérias-Primas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152400" y="2286000"/>
            <a:ext cx="1035050" cy="854075"/>
            <a:chOff x="104" y="1440"/>
            <a:chExt cx="706" cy="538"/>
          </a:xfrm>
        </p:grpSpPr>
        <p:sp>
          <p:nvSpPr>
            <p:cNvPr id="47152" name="Rectangle 5"/>
            <p:cNvSpPr>
              <a:spLocks noChangeArrowheads="1"/>
            </p:cNvSpPr>
            <p:nvPr/>
          </p:nvSpPr>
          <p:spPr bwMode="auto">
            <a:xfrm>
              <a:off x="104" y="1440"/>
              <a:ext cx="6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Mão-de-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Obra</a:t>
              </a:r>
            </a:p>
          </p:txBody>
        </p:sp>
        <p:sp>
          <p:nvSpPr>
            <p:cNvPr id="47153" name="Line 6"/>
            <p:cNvSpPr>
              <a:spLocks noChangeShapeType="1"/>
            </p:cNvSpPr>
            <p:nvPr/>
          </p:nvSpPr>
          <p:spPr bwMode="auto">
            <a:xfrm flipH="1" flipV="1">
              <a:off x="364" y="1631"/>
              <a:ext cx="446" cy="347"/>
            </a:xfrm>
            <a:prstGeom prst="line">
              <a:avLst/>
            </a:prstGeom>
            <a:noFill/>
            <a:ln w="12700">
              <a:solidFill>
                <a:srgbClr val="06060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Line 7"/>
          <p:cNvSpPr>
            <a:spLocks noChangeShapeType="1"/>
          </p:cNvSpPr>
          <p:nvPr/>
        </p:nvSpPr>
        <p:spPr bwMode="auto">
          <a:xfrm flipH="1" flipV="1">
            <a:off x="760413" y="2133600"/>
            <a:ext cx="490537" cy="990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7109" name="Group 8"/>
          <p:cNvGrpSpPr>
            <a:grpSpLocks/>
          </p:cNvGrpSpPr>
          <p:nvPr/>
        </p:nvGrpSpPr>
        <p:grpSpPr bwMode="auto">
          <a:xfrm>
            <a:off x="457200" y="1676400"/>
            <a:ext cx="7848600" cy="4557713"/>
            <a:chOff x="312" y="1056"/>
            <a:chExt cx="5356" cy="2871"/>
          </a:xfrm>
        </p:grpSpPr>
        <p:sp>
          <p:nvSpPr>
            <p:cNvPr id="47110" name="Rectangle 9"/>
            <p:cNvSpPr>
              <a:spLocks noChangeArrowheads="1"/>
            </p:cNvSpPr>
            <p:nvPr/>
          </p:nvSpPr>
          <p:spPr bwMode="auto">
            <a:xfrm>
              <a:off x="970" y="1056"/>
              <a:ext cx="51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000">
                  <a:solidFill>
                    <a:srgbClr val="000000"/>
                  </a:solidFill>
                  <a:latin typeface="Times New Roman" charset="0"/>
                </a:rPr>
                <a:t>Energia</a:t>
              </a:r>
            </a:p>
          </p:txBody>
        </p:sp>
        <p:sp>
          <p:nvSpPr>
            <p:cNvPr id="47111" name="Line 10"/>
            <p:cNvSpPr>
              <a:spLocks noChangeShapeType="1"/>
            </p:cNvSpPr>
            <p:nvPr/>
          </p:nvSpPr>
          <p:spPr bwMode="auto">
            <a:xfrm flipV="1">
              <a:off x="875" y="1247"/>
              <a:ext cx="187" cy="7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2" name="Group 11"/>
            <p:cNvGrpSpPr>
              <a:grpSpLocks/>
            </p:cNvGrpSpPr>
            <p:nvPr/>
          </p:nvGrpSpPr>
          <p:grpSpPr bwMode="auto">
            <a:xfrm>
              <a:off x="312" y="1152"/>
              <a:ext cx="5356" cy="2775"/>
              <a:chOff x="312" y="1152"/>
              <a:chExt cx="5356" cy="2775"/>
            </a:xfrm>
          </p:grpSpPr>
          <p:sp>
            <p:nvSpPr>
              <p:cNvPr id="47113" name="Rectangle 12"/>
              <p:cNvSpPr>
                <a:spLocks noChangeArrowheads="1"/>
              </p:cNvSpPr>
              <p:nvPr/>
            </p:nvSpPr>
            <p:spPr bwMode="auto">
              <a:xfrm>
                <a:off x="1110" y="1248"/>
                <a:ext cx="80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>
                  <a:lnSpc>
                    <a:spcPct val="45000"/>
                  </a:lnSpc>
                  <a:spcBef>
                    <a:spcPct val="50000"/>
                  </a:spcBef>
                </a:pPr>
                <a:r>
                  <a:rPr lang="pt-BR" sz="1000">
                    <a:solidFill>
                      <a:srgbClr val="000000"/>
                    </a:solidFill>
                    <a:latin typeface="Times New Roman" charset="0"/>
                  </a:rPr>
                  <a:t>Equipamentos</a:t>
                </a:r>
              </a:p>
              <a:p>
                <a:pPr eaLnBrk="0" hangingPunct="0">
                  <a:lnSpc>
                    <a:spcPct val="45000"/>
                  </a:lnSpc>
                  <a:spcBef>
                    <a:spcPct val="50000"/>
                  </a:spcBef>
                </a:pPr>
                <a:r>
                  <a:rPr lang="pt-BR" sz="1000">
                    <a:solidFill>
                      <a:srgbClr val="000000"/>
                    </a:solidFill>
                    <a:latin typeface="Times New Roman" charset="0"/>
                  </a:rPr>
                  <a:t>etc.</a:t>
                </a:r>
              </a:p>
            </p:txBody>
          </p:sp>
          <p:sp>
            <p:nvSpPr>
              <p:cNvPr id="47114" name="Line 13"/>
              <p:cNvSpPr>
                <a:spLocks noChangeShapeType="1"/>
              </p:cNvSpPr>
              <p:nvPr/>
            </p:nvSpPr>
            <p:spPr bwMode="auto">
              <a:xfrm flipV="1">
                <a:off x="1016" y="1487"/>
                <a:ext cx="253" cy="4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15" name="Group 14"/>
              <p:cNvGrpSpPr>
                <a:grpSpLocks/>
              </p:cNvGrpSpPr>
              <p:nvPr/>
            </p:nvGrpSpPr>
            <p:grpSpPr bwMode="auto">
              <a:xfrm>
                <a:off x="312" y="1152"/>
                <a:ext cx="5356" cy="2775"/>
                <a:chOff x="312" y="1152"/>
                <a:chExt cx="5356" cy="2775"/>
              </a:xfrm>
            </p:grpSpPr>
            <p:sp>
              <p:nvSpPr>
                <p:cNvPr id="47116" name="Rectangle 15"/>
                <p:cNvSpPr>
                  <a:spLocks noChangeArrowheads="1"/>
                </p:cNvSpPr>
                <p:nvPr/>
              </p:nvSpPr>
              <p:spPr bwMode="auto">
                <a:xfrm>
                  <a:off x="1344" y="1488"/>
                  <a:ext cx="941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eaLnBrk="0" hangingPunct="0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pt-BR" sz="1000">
                      <a:solidFill>
                        <a:srgbClr val="000000"/>
                      </a:solidFill>
                      <a:latin typeface="Times New Roman" charset="0"/>
                    </a:rPr>
                    <a:t>Projetos de</a:t>
                  </a:r>
                </a:p>
                <a:p>
                  <a:pPr eaLnBrk="0" hangingPunct="0">
                    <a:lnSpc>
                      <a:spcPct val="50000"/>
                    </a:lnSpc>
                    <a:spcBef>
                      <a:spcPct val="50000"/>
                    </a:spcBef>
                  </a:pPr>
                  <a:r>
                    <a:rPr lang="pt-BR" sz="1000">
                      <a:solidFill>
                        <a:srgbClr val="000000"/>
                      </a:solidFill>
                      <a:latin typeface="Times New Roman" charset="0"/>
                    </a:rPr>
                    <a:t>Investimentos</a:t>
                  </a:r>
                </a:p>
              </p:txBody>
            </p:sp>
            <p:grpSp>
              <p:nvGrpSpPr>
                <p:cNvPr id="47117" name="Group 16"/>
                <p:cNvGrpSpPr>
                  <a:grpSpLocks/>
                </p:cNvGrpSpPr>
                <p:nvPr/>
              </p:nvGrpSpPr>
              <p:grpSpPr bwMode="auto">
                <a:xfrm>
                  <a:off x="312" y="1152"/>
                  <a:ext cx="5356" cy="2775"/>
                  <a:chOff x="312" y="1152"/>
                  <a:chExt cx="5356" cy="2775"/>
                </a:xfrm>
              </p:grpSpPr>
              <p:sp>
                <p:nvSpPr>
                  <p:cNvPr id="4711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12" y="3792"/>
                    <a:ext cx="1691" cy="1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pt-BR" sz="800">
                        <a:solidFill>
                          <a:srgbClr val="000000"/>
                        </a:solidFill>
                        <a:latin typeface="Times New Roman" charset="0"/>
                      </a:rPr>
                      <a:t>Fonte: Cesar das Neves - Análise de Investimentos</a:t>
                    </a:r>
                  </a:p>
                </p:txBody>
              </p:sp>
              <p:grpSp>
                <p:nvGrpSpPr>
                  <p:cNvPr id="4712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93" y="1152"/>
                    <a:ext cx="5275" cy="2266"/>
                    <a:chOff x="393" y="1152"/>
                    <a:chExt cx="5275" cy="2266"/>
                  </a:xfrm>
                </p:grpSpPr>
                <p:grpSp>
                  <p:nvGrpSpPr>
                    <p:cNvPr id="4712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" y="1152"/>
                      <a:ext cx="4917" cy="2266"/>
                      <a:chOff x="393" y="1152"/>
                      <a:chExt cx="4917" cy="2266"/>
                    </a:xfrm>
                  </p:grpSpPr>
                  <p:sp>
                    <p:nvSpPr>
                      <p:cNvPr id="47128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73" y="1536"/>
                        <a:ext cx="659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r>
                          <a:rPr lang="pt-BR" sz="100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Alimentos</a:t>
                        </a:r>
                      </a:p>
                    </p:txBody>
                  </p:sp>
                  <p:sp>
                    <p:nvSpPr>
                      <p:cNvPr id="47129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56" y="1344"/>
                        <a:ext cx="658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r>
                          <a:rPr lang="pt-BR" sz="100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Vestuários</a:t>
                        </a:r>
                      </a:p>
                    </p:txBody>
                  </p:sp>
                  <p:sp>
                    <p:nvSpPr>
                      <p:cNvPr id="47130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80" y="1152"/>
                        <a:ext cx="750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/>
                      <a:p>
                        <a:pPr eaLnBrk="0" hangingPunct="0">
                          <a:spcBef>
                            <a:spcPct val="50000"/>
                          </a:spcBef>
                        </a:pPr>
                        <a:r>
                          <a:rPr lang="pt-BR" sz="100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Transportes</a:t>
                        </a:r>
                      </a:p>
                    </p:txBody>
                  </p:sp>
                  <p:sp>
                    <p:nvSpPr>
                      <p:cNvPr id="47131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09" y="1392"/>
                        <a:ext cx="751" cy="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/>
                      <a:p>
                        <a:pPr eaLnBrk="0" hangingPunct="0">
                          <a:lnSpc>
                            <a:spcPct val="50000"/>
                          </a:lnSpc>
                          <a:spcBef>
                            <a:spcPct val="50000"/>
                          </a:spcBef>
                        </a:pPr>
                        <a:r>
                          <a:rPr lang="pt-BR" sz="100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Educação</a:t>
                        </a:r>
                      </a:p>
                      <a:p>
                        <a:pPr eaLnBrk="0" hangingPunct="0">
                          <a:lnSpc>
                            <a:spcPct val="50000"/>
                          </a:lnSpc>
                          <a:spcBef>
                            <a:spcPct val="50000"/>
                          </a:spcBef>
                        </a:pPr>
                        <a:r>
                          <a:rPr lang="pt-BR" sz="1000">
                            <a:solidFill>
                              <a:srgbClr val="000000"/>
                            </a:solidFill>
                            <a:latin typeface="Times New Roman" charset="0"/>
                          </a:rPr>
                          <a:t>etc.</a:t>
                        </a:r>
                      </a:p>
                    </p:txBody>
                  </p:sp>
                  <p:grpSp>
                    <p:nvGrpSpPr>
                      <p:cNvPr id="47132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" y="1828"/>
                        <a:ext cx="4917" cy="1590"/>
                        <a:chOff x="393" y="1828"/>
                        <a:chExt cx="4917" cy="1590"/>
                      </a:xfrm>
                    </p:grpSpPr>
                    <p:sp>
                      <p:nvSpPr>
                        <p:cNvPr id="47137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96" y="3017"/>
                          <a:ext cx="1586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138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7" y="2604"/>
                          <a:ext cx="0" cy="41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139" name="Rectangl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83" y="3140"/>
                          <a:ext cx="1253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2075" tIns="46038" rIns="92075" bIns="46038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70000"/>
                            </a:lnSpc>
                            <a:spcBef>
                              <a:spcPct val="50000"/>
                            </a:spcBef>
                          </a:pPr>
                          <a:r>
                            <a:rPr lang="pt-BR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ótica social</a:t>
                          </a:r>
                        </a:p>
                        <a:p>
                          <a:pPr algn="ctr" eaLnBrk="0" hangingPunct="0">
                            <a:lnSpc>
                              <a:spcPct val="70000"/>
                            </a:lnSpc>
                            <a:spcBef>
                              <a:spcPct val="50000"/>
                            </a:spcBef>
                          </a:pPr>
                          <a:r>
                            <a:rPr lang="pt-BR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(análise benefício custo)</a:t>
                          </a:r>
                        </a:p>
                      </p:txBody>
                    </p:sp>
                    <p:sp>
                      <p:nvSpPr>
                        <p:cNvPr id="47140" name="Rectangl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46" y="2687"/>
                          <a:ext cx="114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2075" tIns="46038" rIns="92075" bIns="46038">
                          <a:spAutoFit/>
                        </a:bodyPr>
                        <a:lstStyle/>
                        <a:p>
                          <a:pPr eaLnBrk="0" hangingPunct="0">
                            <a:spcBef>
                              <a:spcPct val="50000"/>
                            </a:spcBef>
                          </a:pPr>
                          <a:r>
                            <a:rPr lang="pt-BR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é a alocação de recursos </a:t>
                          </a:r>
                          <a:r>
                            <a:rPr lang="ja-JP" altLang="pt-BR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“</a:t>
                          </a:r>
                          <a:r>
                            <a:rPr lang="pt-BR" altLang="ja-JP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eficiente</a:t>
                          </a:r>
                          <a:r>
                            <a:rPr lang="ja-JP" altLang="pt-BR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”</a:t>
                          </a:r>
                          <a:r>
                            <a:rPr lang="pt-BR" altLang="ja-JP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?  </a:t>
                          </a:r>
                          <a:endParaRPr lang="pt-BR" sz="1200">
                            <a:solidFill>
                              <a:srgbClr val="000000"/>
                            </a:solidFill>
                            <a:latin typeface="Times New Roman" charset="0"/>
                          </a:endParaRPr>
                        </a:p>
                      </p:txBody>
                    </p:sp>
                    <p:sp>
                      <p:nvSpPr>
                        <p:cNvPr id="47141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82" y="3017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60606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142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96" y="3017"/>
                          <a:ext cx="0" cy="8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60606"/>
                          </a:solidFill>
                          <a:round/>
                          <a:headEnd type="none" w="sm" len="sm"/>
                          <a:tailEnd type="none" w="sm" len="sm"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47143" name="Rectangle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3" y="3140"/>
                          <a:ext cx="1252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lIns="92075" tIns="46038" rIns="92075" bIns="46038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70000"/>
                            </a:lnSpc>
                            <a:spcBef>
                              <a:spcPct val="50000"/>
                            </a:spcBef>
                          </a:pPr>
                          <a:r>
                            <a:rPr lang="pt-BR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ótica privada</a:t>
                          </a:r>
                        </a:p>
                        <a:p>
                          <a:pPr algn="ctr" eaLnBrk="0" hangingPunct="0">
                            <a:lnSpc>
                              <a:spcPct val="70000"/>
                            </a:lnSpc>
                            <a:spcBef>
                              <a:spcPct val="50000"/>
                            </a:spcBef>
                          </a:pPr>
                          <a:r>
                            <a:rPr lang="pt-BR" sz="1200">
                              <a:solidFill>
                                <a:srgbClr val="000000"/>
                              </a:solidFill>
                              <a:latin typeface="Times New Roman" charset="0"/>
                            </a:rPr>
                            <a:t>(análise de rentabilidade)</a:t>
                          </a:r>
                        </a:p>
                      </p:txBody>
                    </p:sp>
                    <p:grpSp>
                      <p:nvGrpSpPr>
                        <p:cNvPr id="47144" name="Group 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3" y="1828"/>
                          <a:ext cx="4917" cy="772"/>
                          <a:chOff x="393" y="1828"/>
                          <a:chExt cx="4917" cy="772"/>
                        </a:xfrm>
                      </p:grpSpPr>
                      <p:sp>
                        <p:nvSpPr>
                          <p:cNvPr id="47145" name="Rectangl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507" y="1971"/>
                            <a:ext cx="803" cy="48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060606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lIns="92075" tIns="46038" rIns="92075" bIns="46038" anchor="ctr"/>
                          <a:lstStyle/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Necessidades </a:t>
                            </a:r>
                          </a:p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da Sociedade</a:t>
                            </a:r>
                          </a:p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(Abundantes)</a:t>
                            </a:r>
                          </a:p>
                        </p:txBody>
                      </p:sp>
                      <p:sp>
                        <p:nvSpPr>
                          <p:cNvPr id="47146" name="AutoShape 3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806" y="1828"/>
                            <a:ext cx="804" cy="772"/>
                          </a:xfrm>
                          <a:prstGeom prst="diamond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060606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lIns="92075" tIns="46038" rIns="92075" bIns="46038" anchor="ctr"/>
                          <a:lstStyle/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Análise de</a:t>
                            </a:r>
                          </a:p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Investimentos</a:t>
                            </a:r>
                          </a:p>
                        </p:txBody>
                      </p:sp>
                      <p:sp>
                        <p:nvSpPr>
                          <p:cNvPr id="47147" name="Rectangle 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51" y="1971"/>
                            <a:ext cx="805" cy="48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060606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lIns="92075" tIns="46038" rIns="92075" bIns="46038" anchor="ctr"/>
                          <a:lstStyle/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Produção de</a:t>
                            </a:r>
                          </a:p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Bens e Serviços</a:t>
                            </a:r>
                          </a:p>
                        </p:txBody>
                      </p:sp>
                      <p:sp>
                        <p:nvSpPr>
                          <p:cNvPr id="47148" name="Rectangle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3" y="1971"/>
                            <a:ext cx="865" cy="48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rgbClr val="060606"/>
                            </a:solidFill>
                            <a:miter lim="800000"/>
                            <a:headEnd/>
                            <a:tailEnd/>
                          </a:ln>
                        </p:spPr>
                        <p:txBody>
                          <a:bodyPr wrap="none" lIns="92075" tIns="46038" rIns="92075" bIns="46038" anchor="ctr"/>
                          <a:lstStyle/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Fatores de </a:t>
                            </a:r>
                          </a:p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Produção</a:t>
                            </a:r>
                          </a:p>
                          <a:p>
                            <a:pPr algn="ctr" eaLnBrk="0" hangingPunct="0"/>
                            <a:r>
                              <a:rPr lang="pt-BR" sz="1000">
                                <a:solidFill>
                                  <a:srgbClr val="060606"/>
                                </a:solidFill>
                                <a:latin typeface="Times New Roman" charset="0"/>
                              </a:rPr>
                              <a:t>(Escassos)</a:t>
                            </a:r>
                          </a:p>
                        </p:txBody>
                      </p:sp>
                      <p:sp>
                        <p:nvSpPr>
                          <p:cNvPr id="47149" name="Lin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7" y="2214"/>
                            <a:ext cx="561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stealth" w="med" len="med"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7150" name="Line 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60" y="2214"/>
                            <a:ext cx="560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stealth" w="med" len="med"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47151" name="Line 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603" y="2214"/>
                            <a:ext cx="560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 type="none" w="sm" len="sm"/>
                            <a:tailEnd type="stealth" w="med" len="med"/>
                          </a:ln>
                          <a:extLst>
                            <a:ext uri="{909E8E84-426E-40dd-AFC4-6F175D3DCCD1}">
                              <a14:hiddenFill xmlns=""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47133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3" y="1680"/>
                        <a:ext cx="282" cy="28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60606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134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180" y="1488"/>
                        <a:ext cx="139" cy="48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135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366" y="1344"/>
                        <a:ext cx="95" cy="6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7136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461" y="1632"/>
                        <a:ext cx="140" cy="33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60606"/>
                        </a:solidFill>
                        <a:round/>
                        <a:headEnd type="none" w="sm" len="sm"/>
                        <a:tailEnd type="none" w="sm" len="sm"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7122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2" y="1344"/>
                      <a:ext cx="564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charset="0"/>
                        </a:rPr>
                        <a:t>Materiais</a:t>
                      </a:r>
                    </a:p>
                  </p:txBody>
                </p:sp>
                <p:sp>
                  <p:nvSpPr>
                    <p:cNvPr id="47123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41" y="1152"/>
                      <a:ext cx="753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 eaLnBrk="0" hangingPunct="0">
                        <a:spcBef>
                          <a:spcPct val="50000"/>
                        </a:spcBef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charset="0"/>
                        </a:rPr>
                        <a:t>Emocionais</a:t>
                      </a:r>
                    </a:p>
                  </p:txBody>
                </p:sp>
                <p:sp>
                  <p:nvSpPr>
                    <p:cNvPr id="47124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17" y="1440"/>
                      <a:ext cx="751" cy="20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/>
                    <a:p>
                      <a:pPr eaLnBrk="0" hangingPunct="0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charset="0"/>
                        </a:rPr>
                        <a:t>Espirituais</a:t>
                      </a:r>
                    </a:p>
                    <a:p>
                      <a:pPr eaLnBrk="0" hangingPunct="0">
                        <a:lnSpc>
                          <a:spcPct val="50000"/>
                        </a:lnSpc>
                        <a:spcBef>
                          <a:spcPct val="50000"/>
                        </a:spcBef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charset="0"/>
                        </a:rPr>
                        <a:t>etc.</a:t>
                      </a:r>
                    </a:p>
                  </p:txBody>
                </p:sp>
                <p:sp>
                  <p:nvSpPr>
                    <p:cNvPr id="47125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05" y="1584"/>
                      <a:ext cx="142" cy="38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26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776" y="1344"/>
                      <a:ext cx="47" cy="62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27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94" y="1488"/>
                      <a:ext cx="142" cy="48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47118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486" y="1728"/>
                  <a:ext cx="142" cy="4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21048044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aixaDeTexto 2"/>
          <p:cNvSpPr txBox="1">
            <a:spLocks noChangeArrowheads="1"/>
          </p:cNvSpPr>
          <p:nvPr/>
        </p:nvSpPr>
        <p:spPr bwMode="auto">
          <a:xfrm>
            <a:off x="2771775" y="908050"/>
            <a:ext cx="4948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/>
              <a:t>ENGENHARIA ECONÔMICA</a:t>
            </a:r>
          </a:p>
        </p:txBody>
      </p:sp>
      <p:sp>
        <p:nvSpPr>
          <p:cNvPr id="36866" name="Retângulo 2"/>
          <p:cNvSpPr>
            <a:spLocks noChangeArrowheads="1"/>
          </p:cNvSpPr>
          <p:nvPr/>
        </p:nvSpPr>
        <p:spPr bwMode="auto">
          <a:xfrm>
            <a:off x="1403350" y="1773238"/>
            <a:ext cx="6408738" cy="42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</a:pPr>
            <a:r>
              <a:rPr lang="pt-BR" sz="1400"/>
              <a:t>MATEMÁTICA FINANCEIRA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Taxas de 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Fluxo de Caixa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Regimes de 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Juros Simples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Juros Compostos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 Contínua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Equivalência de Taxas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Período de Capitalização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Taxas Nominal x Taxa Efetiva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Considerações sobre Taxas de Juros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Período de capitalização, taxa nominal e taxa efetiva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Taxas Correntes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TAXA SELIC</a:t>
            </a:r>
          </a:p>
          <a:p>
            <a:pPr marL="914400" lvl="1" indent="-457200">
              <a:lnSpc>
                <a:spcPct val="80000"/>
              </a:lnSpc>
            </a:pPr>
            <a:r>
              <a:rPr lang="pt-BR" sz="1400"/>
              <a:t>Taxas Reais</a:t>
            </a:r>
          </a:p>
          <a:p>
            <a:pPr marL="457200" indent="-457200">
              <a:lnSpc>
                <a:spcPct val="90000"/>
              </a:lnSpc>
            </a:pPr>
            <a:r>
              <a:rPr lang="pt-BR" sz="1400"/>
              <a:t>ENGENHARIA ECONÔMICA </a:t>
            </a:r>
          </a:p>
          <a:p>
            <a:pPr marL="914400" lvl="1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Métodos para Análise de Alternativas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Valor Presente Líqüido (VPL);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Futuro Líqüido;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Valor Uniforme Líqüido;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Benefício-Custo;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da Taxa de Retorno ou Taxa Interna de Retorno (TIR); e</a:t>
            </a:r>
          </a:p>
          <a:p>
            <a:pPr marL="1371600" lvl="2" indent="-457200" algn="just">
              <a:lnSpc>
                <a:spcPct val="80000"/>
              </a:lnSpc>
            </a:pPr>
            <a:r>
              <a:rPr lang="pt-BR" sz="1400">
                <a:cs typeface="Times New Roman" charset="0"/>
              </a:rPr>
              <a:t>Método do Prazo de Retorno ou Payback.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7559971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433388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pt-BR" sz="2400" dirty="0">
                <a:solidFill>
                  <a:srgbClr val="C00000"/>
                </a:solidFill>
                <a:ea typeface="+mj-ea"/>
                <a:cs typeface="+mj-cs"/>
              </a:rPr>
              <a:t>Exemplos de Análise de Projetos por Fluxo de Caixa</a:t>
            </a:r>
          </a:p>
        </p:txBody>
      </p:sp>
      <p:sp>
        <p:nvSpPr>
          <p:cNvPr id="5939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035050" y="1447800"/>
            <a:ext cx="7727950" cy="4343400"/>
          </a:xfrm>
        </p:spPr>
        <p:txBody>
          <a:bodyPr lIns="92075" tIns="46038" rIns="92075" bIns="46038"/>
          <a:lstStyle/>
          <a:p>
            <a:pPr eaLnBrk="1" hangingPunct="1">
              <a:buFont typeface="Wingdings" charset="0"/>
              <a:buNone/>
            </a:pPr>
            <a:r>
              <a:rPr lang="pt-BR" sz="1000">
                <a:solidFill>
                  <a:srgbClr val="000000"/>
                </a:solidFill>
                <a:latin typeface="Tahoma" charset="0"/>
              </a:rPr>
              <a:t>Exemplos de Custos e Benefícios de Projeto</a:t>
            </a:r>
          </a:p>
        </p:txBody>
      </p:sp>
      <p:graphicFrame>
        <p:nvGraphicFramePr>
          <p:cNvPr id="59395" name="Object 4"/>
          <p:cNvGraphicFramePr>
            <a:graphicFrameLocks/>
          </p:cNvGraphicFramePr>
          <p:nvPr/>
        </p:nvGraphicFramePr>
        <p:xfrm>
          <a:off x="1336675" y="914400"/>
          <a:ext cx="6907213" cy="489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o" r:id="rId4" imgW="6604000" imgH="4540250" progId="Word.Document.8">
                  <p:embed/>
                </p:oleObj>
              </mc:Choice>
              <mc:Fallback>
                <p:oleObj name="Documento" r:id="rId4" imgW="6604000" imgH="4540250" progId="Word.Document.8">
                  <p:embed/>
                  <p:pic>
                    <p:nvPicPr>
                      <p:cNvPr id="59395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914400"/>
                        <a:ext cx="6907213" cy="489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60845"/>
      </p:ext>
    </p:extLst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0413" y="2819400"/>
            <a:ext cx="7772400" cy="1143000"/>
          </a:xfrm>
        </p:spPr>
        <p:txBody>
          <a:bodyPr/>
          <a:lstStyle/>
          <a:p>
            <a:pPr eaLnBrk="1" hangingPunct="1"/>
            <a:r>
              <a:rPr lang="pt-BR" sz="3600">
                <a:latin typeface="Tahoma" charset="0"/>
              </a:rPr>
              <a:t>Matemática Financeira</a:t>
            </a:r>
            <a:endParaRPr lang="pt-BR" sz="3600">
              <a:latin typeface="Arial" charset="0"/>
              <a:cs typeface="Arial" charset="0"/>
            </a:endParaRPr>
          </a:p>
        </p:txBody>
      </p:sp>
      <p:sp>
        <p:nvSpPr>
          <p:cNvPr id="4915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57200"/>
            <a:ext cx="7162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1800" dirty="0">
                <a:latin typeface="Tahoma" charset="0"/>
              </a:rPr>
              <a:t>Escola Politécnica da Universidade de São Paulo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1800" dirty="0">
                <a:latin typeface="Tahoma" charset="0"/>
              </a:rPr>
              <a:t>PRO – Departamento de Engenharia de Produção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1800" dirty="0">
                <a:latin typeface="Tahoma" charset="0"/>
              </a:rPr>
              <a:t>Prof. Dr. Reinaldo Pacheco da Costa</a:t>
            </a:r>
          </a:p>
        </p:txBody>
      </p:sp>
    </p:spTree>
    <p:extLst>
      <p:ext uri="{BB962C8B-B14F-4D97-AF65-F5344CB8AC3E}">
        <p14:creationId xmlns:p14="http://schemas.microsoft.com/office/powerpoint/2010/main" val="4344926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dirty="0">
                <a:latin typeface="Tahoma" charset="0"/>
              </a:rPr>
              <a:t>Matemática Financeira</a:t>
            </a:r>
          </a:p>
        </p:txBody>
      </p:sp>
      <p:sp>
        <p:nvSpPr>
          <p:cNvPr id="5120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Wingdings" charset="0"/>
              <a:buNone/>
            </a:pPr>
            <a:r>
              <a:rPr lang="pt-BR" sz="1600" b="1" dirty="0">
                <a:latin typeface="Tahoma" charset="0"/>
              </a:rPr>
              <a:t>15 aulas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pt-BR" sz="2400" b="1" dirty="0">
              <a:latin typeface="Tahom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pt-BR" sz="1800" dirty="0">
                <a:latin typeface="Tahoma" charset="0"/>
              </a:rPr>
              <a:t>Introdução à Matemática Financeira; economia e finanças;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pt-BR" sz="1800" dirty="0">
                <a:latin typeface="Tahoma" charset="0"/>
              </a:rPr>
              <a:t>Variável tempo: juros simples, juros compostos, juros contínuos</a:t>
            </a:r>
          </a:p>
          <a:p>
            <a:pPr marL="0" indent="0">
              <a:buNone/>
            </a:pPr>
            <a:r>
              <a:rPr lang="pt-BR" sz="1800" dirty="0">
                <a:latin typeface="Tahoma" charset="0"/>
              </a:rPr>
              <a:t>Equivalência de métodos; </a:t>
            </a:r>
            <a:r>
              <a:rPr lang="pt-BR" sz="1800" dirty="0" err="1">
                <a:latin typeface="Tahoma" charset="0"/>
              </a:rPr>
              <a:t>P</a:t>
            </a:r>
            <a:r>
              <a:rPr lang="pt-BR" sz="1800" dirty="0">
                <a:latin typeface="Tahoma" charset="0"/>
              </a:rPr>
              <a:t>, </a:t>
            </a:r>
            <a:r>
              <a:rPr lang="pt-BR" sz="1800" dirty="0" err="1">
                <a:latin typeface="Tahoma" charset="0"/>
              </a:rPr>
              <a:t>F</a:t>
            </a:r>
            <a:r>
              <a:rPr lang="pt-BR" sz="1800" dirty="0">
                <a:latin typeface="Tahoma" charset="0"/>
              </a:rPr>
              <a:t>, A</a:t>
            </a:r>
          </a:p>
          <a:p>
            <a:pPr marL="0" indent="0">
              <a:buNone/>
            </a:pPr>
            <a:r>
              <a:rPr lang="pt-BR" sz="1800" dirty="0"/>
              <a:t>Séries uniformes</a:t>
            </a:r>
          </a:p>
          <a:p>
            <a:pPr marL="0" indent="0">
              <a:buNone/>
            </a:pPr>
            <a:r>
              <a:rPr lang="pt-BR" sz="1800" dirty="0"/>
              <a:t>Projetos com diferentes horizontes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pt-BR" sz="1800" dirty="0">
                <a:latin typeface="Tahoma" charset="0"/>
              </a:rPr>
              <a:t>Métodos de amortização; </a:t>
            </a:r>
            <a:r>
              <a:rPr lang="pt-BR" sz="1800" dirty="0" err="1">
                <a:latin typeface="Tahoma" charset="0"/>
              </a:rPr>
              <a:t>price</a:t>
            </a:r>
            <a:r>
              <a:rPr lang="pt-BR" sz="1800" dirty="0">
                <a:latin typeface="Tahoma" charset="0"/>
              </a:rPr>
              <a:t>, </a:t>
            </a:r>
            <a:r>
              <a:rPr lang="pt-BR" sz="1800" dirty="0" err="1">
                <a:latin typeface="Tahoma" charset="0"/>
              </a:rPr>
              <a:t>sac</a:t>
            </a:r>
            <a:r>
              <a:rPr lang="pt-BR" sz="1800" dirty="0">
                <a:latin typeface="Tahoma" charset="0"/>
              </a:rPr>
              <a:t>, americano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1800" dirty="0" err="1">
                <a:latin typeface="Tahoma" charset="0"/>
              </a:rPr>
              <a:t>Inflação</a:t>
            </a:r>
            <a:endParaRPr lang="en-US" sz="1800" dirty="0">
              <a:latin typeface="Tahom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1800" dirty="0" err="1">
                <a:latin typeface="Tahoma" charset="0"/>
              </a:rPr>
              <a:t>Depreciação</a:t>
            </a:r>
            <a:r>
              <a:rPr lang="en-US" sz="1800" dirty="0">
                <a:latin typeface="Tahoma" charset="0"/>
              </a:rPr>
              <a:t> e </a:t>
            </a:r>
            <a:r>
              <a:rPr lang="en-US" sz="1800" dirty="0" err="1">
                <a:latin typeface="Tahoma" charset="0"/>
              </a:rPr>
              <a:t>impostos</a:t>
            </a:r>
            <a:endParaRPr lang="en-US" sz="1800" dirty="0">
              <a:latin typeface="Tahom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sz="1800" dirty="0" err="1">
                <a:latin typeface="Tahoma" charset="0"/>
              </a:rPr>
              <a:t>Análise</a:t>
            </a:r>
            <a:r>
              <a:rPr lang="en-US" sz="1800" dirty="0">
                <a:latin typeface="Tahoma" charset="0"/>
              </a:rPr>
              <a:t> de </a:t>
            </a:r>
            <a:r>
              <a:rPr lang="en-US" sz="1800" dirty="0" err="1">
                <a:latin typeface="Tahoma" charset="0"/>
              </a:rPr>
              <a:t>Alternativas</a:t>
            </a:r>
            <a:endParaRPr lang="en-US" sz="1800" dirty="0">
              <a:latin typeface="Tahoma" charset="0"/>
            </a:endParaRPr>
          </a:p>
          <a:p>
            <a:pPr marL="0" indent="0">
              <a:buNone/>
            </a:pPr>
            <a:r>
              <a:rPr lang="pt-BR" sz="1800" dirty="0"/>
              <a:t>Substituição Econômica</a:t>
            </a:r>
          </a:p>
          <a:p>
            <a:pPr marL="0" indent="0">
              <a:buNone/>
            </a:pPr>
            <a:r>
              <a:rPr lang="pt-BR" sz="1800" dirty="0"/>
              <a:t>Métodos de Análise</a:t>
            </a:r>
          </a:p>
          <a:p>
            <a:pPr marL="0" indent="0">
              <a:buNone/>
            </a:pPr>
            <a:endParaRPr lang="pt-BR" sz="1800" dirty="0">
              <a:latin typeface="Tahoma" charset="0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pt-BR" sz="1600" dirty="0"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pt-BR" sz="20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08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029"/>
          <p:cNvSpPr>
            <a:spLocks noChangeArrowheads="1"/>
          </p:cNvSpPr>
          <p:nvPr/>
        </p:nvSpPr>
        <p:spPr bwMode="auto">
          <a:xfrm>
            <a:off x="771525" y="1676400"/>
            <a:ext cx="83724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4"/>
              </a:buBlip>
            </a:pPr>
            <a:r>
              <a:rPr lang="pt-BR" sz="1600" b="1" i="1">
                <a:solidFill>
                  <a:srgbClr val="000000"/>
                </a:solidFill>
              </a:rPr>
              <a:t>P</a:t>
            </a:r>
            <a:r>
              <a:rPr lang="pt-BR" sz="1600" b="1" i="1" baseline="-25000">
                <a:solidFill>
                  <a:srgbClr val="000000"/>
                </a:solidFill>
              </a:rPr>
              <a:t>0</a:t>
            </a:r>
            <a:r>
              <a:rPr lang="pt-BR" sz="1600" b="1" i="1">
                <a:solidFill>
                  <a:srgbClr val="000000"/>
                </a:solidFill>
              </a:rPr>
              <a:t> e F</a:t>
            </a:r>
            <a:r>
              <a:rPr lang="pt-BR" sz="1600" b="1" i="1" baseline="-25000">
                <a:solidFill>
                  <a:srgbClr val="000000"/>
                </a:solidFill>
              </a:rPr>
              <a:t>n</a:t>
            </a:r>
            <a:r>
              <a:rPr lang="pt-BR" sz="1600" b="1" i="1">
                <a:solidFill>
                  <a:srgbClr val="000000"/>
                </a:solidFill>
              </a:rPr>
              <a:t>	(P/F,i,n)</a:t>
            </a:r>
            <a:endParaRPr lang="pt-BR" sz="16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4"/>
              </a:buBlip>
            </a:pPr>
            <a:r>
              <a:rPr lang="pt-BR" sz="1600" b="1" i="1">
                <a:solidFill>
                  <a:srgbClr val="000000"/>
                </a:solidFill>
              </a:rPr>
              <a:t>F</a:t>
            </a:r>
            <a:r>
              <a:rPr lang="pt-BR" sz="1600" b="1" i="1" baseline="-25000">
                <a:solidFill>
                  <a:srgbClr val="000000"/>
                </a:solidFill>
              </a:rPr>
              <a:t>n</a:t>
            </a:r>
            <a:r>
              <a:rPr lang="pt-BR" sz="1600" b="1" i="1">
                <a:solidFill>
                  <a:srgbClr val="000000"/>
                </a:solidFill>
              </a:rPr>
              <a:t> e A		(A/F,i,n)</a:t>
            </a: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pt-BR" sz="2000" b="1" i="1">
                <a:solidFill>
                  <a:srgbClr val="000000"/>
                </a:solidFill>
              </a:rPr>
              <a:t>	</a:t>
            </a:r>
            <a:r>
              <a:rPr lang="pt-BR" sz="1600" b="1" i="1">
                <a:solidFill>
                  <a:srgbClr val="000000"/>
                </a:solidFill>
              </a:rPr>
              <a:t>A</a:t>
            </a:r>
            <a:r>
              <a:rPr lang="pt-BR" sz="1400">
                <a:solidFill>
                  <a:srgbClr val="000000"/>
                </a:solidFill>
              </a:rPr>
              <a:t> - série uniforme (P.ex.: depósitos programados para uma futura retirada)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4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4"/>
              </a:buBlip>
            </a:pPr>
            <a:r>
              <a:rPr lang="pt-BR" sz="1600" b="1" i="1">
                <a:solidFill>
                  <a:srgbClr val="000000"/>
                </a:solidFill>
              </a:rPr>
              <a:t>P</a:t>
            </a:r>
            <a:r>
              <a:rPr lang="pt-BR" sz="1600" b="1" i="1" baseline="-25000">
                <a:solidFill>
                  <a:srgbClr val="000000"/>
                </a:solidFill>
              </a:rPr>
              <a:t>0</a:t>
            </a:r>
            <a:r>
              <a:rPr lang="pt-BR" sz="1600" b="1" i="1">
                <a:solidFill>
                  <a:srgbClr val="000000"/>
                </a:solidFill>
              </a:rPr>
              <a:t> e A	(P</a:t>
            </a:r>
            <a:r>
              <a:rPr lang="pt-BR" sz="1600" b="1" i="1" baseline="-25000">
                <a:solidFill>
                  <a:srgbClr val="000000"/>
                </a:solidFill>
              </a:rPr>
              <a:t>o</a:t>
            </a:r>
            <a:r>
              <a:rPr lang="pt-BR" sz="1600" b="1" i="1">
                <a:solidFill>
                  <a:srgbClr val="000000"/>
                </a:solidFill>
              </a:rPr>
              <a:t>,i,n)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8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18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Monotype Sorts" charset="0"/>
              <a:buChar char="è"/>
            </a:pPr>
            <a:r>
              <a:rPr lang="pt-BR" sz="1600">
                <a:solidFill>
                  <a:srgbClr val="000000"/>
                </a:solidFill>
              </a:rPr>
              <a:t>Paulo pagou $50 à vista por moto de $400. O resto foi financiado em </a:t>
            </a:r>
            <a:r>
              <a:rPr lang="pt-BR" sz="1600" i="1">
                <a:solidFill>
                  <a:srgbClr val="000000"/>
                </a:solidFill>
              </a:rPr>
              <a:t>n</a:t>
            </a:r>
            <a:r>
              <a:rPr lang="pt-BR" sz="1600">
                <a:solidFill>
                  <a:srgbClr val="000000"/>
                </a:solidFill>
              </a:rPr>
              <a:t> = 10 e </a:t>
            </a:r>
            <a:r>
              <a:rPr lang="pt-BR" sz="1600" i="1">
                <a:solidFill>
                  <a:srgbClr val="000000"/>
                </a:solidFill>
              </a:rPr>
              <a:t>i</a:t>
            </a:r>
            <a:r>
              <a:rPr lang="pt-BR" sz="1600">
                <a:solidFill>
                  <a:srgbClr val="000000"/>
                </a:solidFill>
              </a:rPr>
              <a:t> = 5% a.m.? Qual a prestação?</a:t>
            </a:r>
          </a:p>
        </p:txBody>
      </p:sp>
      <p:graphicFrame>
        <p:nvGraphicFramePr>
          <p:cNvPr id="96258" name="Object 2"/>
          <p:cNvGraphicFramePr>
            <a:graphicFrameLocks/>
          </p:cNvGraphicFramePr>
          <p:nvPr/>
        </p:nvGraphicFramePr>
        <p:xfrm>
          <a:off x="2590800" y="2014538"/>
          <a:ext cx="3746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Equation" r:id="rId5" imgW="3746500" imgH="282575" progId="Equation.2">
                  <p:embed/>
                </p:oleObj>
              </mc:Choice>
              <mc:Fallback>
                <p:oleObj name="Equation" r:id="rId5" imgW="3746500" imgH="282575" progId="Equation.2">
                  <p:embed/>
                  <p:pic>
                    <p:nvPicPr>
                      <p:cNvPr id="96258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14538"/>
                        <a:ext cx="37465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59" name="Object 3"/>
          <p:cNvGraphicFramePr>
            <a:graphicFrameLocks/>
          </p:cNvGraphicFramePr>
          <p:nvPr/>
        </p:nvGraphicFramePr>
        <p:xfrm>
          <a:off x="933450" y="3289300"/>
          <a:ext cx="760730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Equação" r:id="rId7" imgW="3962400" imgH="1168400" progId="Equation.3">
                  <p:embed/>
                </p:oleObj>
              </mc:Choice>
              <mc:Fallback>
                <p:oleObj name="Equação" r:id="rId7" imgW="3962400" imgH="1168400" progId="Equation.3">
                  <p:embed/>
                  <p:pic>
                    <p:nvPicPr>
                      <p:cNvPr id="9625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3289300"/>
                        <a:ext cx="7607300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Object 4"/>
          <p:cNvGraphicFramePr>
            <a:graphicFrameLocks/>
          </p:cNvGraphicFramePr>
          <p:nvPr/>
        </p:nvGraphicFramePr>
        <p:xfrm>
          <a:off x="3087688" y="5060950"/>
          <a:ext cx="3251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Equation" r:id="rId9" imgW="3251200" imgH="469900" progId="Equation.3">
                  <p:embed/>
                </p:oleObj>
              </mc:Choice>
              <mc:Fallback>
                <p:oleObj name="Equation" r:id="rId9" imgW="3251200" imgH="469900" progId="Equation.3">
                  <p:embed/>
                  <p:pic>
                    <p:nvPicPr>
                      <p:cNvPr id="9626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5060950"/>
                        <a:ext cx="3251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Text Box 1034"/>
          <p:cNvSpPr txBox="1">
            <a:spLocks noChangeArrowheads="1"/>
          </p:cNvSpPr>
          <p:nvPr/>
        </p:nvSpPr>
        <p:spPr bwMode="auto">
          <a:xfrm>
            <a:off x="38100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Relações de equivalência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6590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Tahoma" charset="0"/>
              </a:rPr>
              <a:t>1a. Oficina – Derivar as fórmulas</a:t>
            </a:r>
            <a:endParaRPr lang="pt-BR" sz="2800">
              <a:latin typeface="Tahoma" charset="0"/>
            </a:endParaRPr>
          </a:p>
        </p:txBody>
      </p:sp>
      <p:graphicFrame>
        <p:nvGraphicFramePr>
          <p:cNvPr id="98306" name="Object 90"/>
          <p:cNvGraphicFramePr>
            <a:graphicFrameLocks noChangeAspect="1"/>
          </p:cNvGraphicFramePr>
          <p:nvPr/>
        </p:nvGraphicFramePr>
        <p:xfrm>
          <a:off x="1692275" y="1628775"/>
          <a:ext cx="5762625" cy="450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Documento" r:id="rId3" imgW="5765800" imgH="4495800" progId="Word.Document.12">
                  <p:embed/>
                </p:oleObj>
              </mc:Choice>
              <mc:Fallback>
                <p:oleObj name="Documento" r:id="rId3" imgW="5765800" imgH="4495800" progId="Word.Document.12">
                  <p:embed/>
                  <p:pic>
                    <p:nvPicPr>
                      <p:cNvPr id="98306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628775"/>
                        <a:ext cx="5762625" cy="450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4327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Tahoma" charset="0"/>
              </a:rPr>
              <a:t>Simbologia</a:t>
            </a:r>
          </a:p>
        </p:txBody>
      </p:sp>
      <p:sp>
        <p:nvSpPr>
          <p:cNvPr id="9933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400">
                <a:latin typeface="Tahoma" charset="0"/>
              </a:rPr>
              <a:t>(P/F) – VALOR FUTURO (MONTANTE?)</a:t>
            </a:r>
          </a:p>
          <a:p>
            <a:pPr eaLnBrk="1" hangingPunct="1"/>
            <a:r>
              <a:rPr lang="pt-BR" sz="2400">
                <a:latin typeface="Tahoma" charset="0"/>
              </a:rPr>
              <a:t>(F/P) – VALOR PRESENTE (VALOR PRESENTE?)</a:t>
            </a:r>
          </a:p>
          <a:p>
            <a:pPr eaLnBrk="1" hangingPunct="1"/>
            <a:r>
              <a:rPr lang="pt-BR" sz="2400">
                <a:latin typeface="Tahoma" charset="0"/>
              </a:rPr>
              <a:t>(F/A) – fator de acumulação de capital de uma série uniforme (fator de valor futuro) - FAC</a:t>
            </a:r>
          </a:p>
          <a:p>
            <a:pPr eaLnBrk="1" hangingPunct="1"/>
            <a:r>
              <a:rPr lang="pt-BR" sz="2400">
                <a:latin typeface="Tahoma" charset="0"/>
              </a:rPr>
              <a:t>(A/F) – fator de formação de capital de uma série uniforme - FFC</a:t>
            </a:r>
          </a:p>
          <a:p>
            <a:pPr eaLnBrk="1" hangingPunct="1"/>
            <a:r>
              <a:rPr lang="pt-BR" sz="2400">
                <a:latin typeface="Tahoma" charset="0"/>
              </a:rPr>
              <a:t>(P/A) – fator de valor atual de uma série uniforme</a:t>
            </a:r>
          </a:p>
          <a:p>
            <a:pPr eaLnBrk="1" hangingPunct="1">
              <a:buFont typeface="Wingdings" charset="0"/>
              <a:buNone/>
            </a:pPr>
            <a:r>
              <a:rPr lang="pt-BR" sz="2400">
                <a:latin typeface="Tahoma" charset="0"/>
              </a:rPr>
              <a:t>	(Tabela </a:t>
            </a:r>
            <a:r>
              <a:rPr lang="pt-BR" sz="2400" i="1">
                <a:latin typeface="Tahoma" charset="0"/>
              </a:rPr>
              <a:t>Price</a:t>
            </a:r>
            <a:r>
              <a:rPr lang="pt-BR" sz="2400">
                <a:latin typeface="Tahoma" charset="0"/>
              </a:rPr>
              <a:t>) FVA</a:t>
            </a:r>
          </a:p>
          <a:p>
            <a:pPr eaLnBrk="1" hangingPunct="1"/>
            <a:r>
              <a:rPr lang="pt-BR" sz="2400">
                <a:latin typeface="Tahoma" charset="0"/>
              </a:rPr>
              <a:t>(A/P) – fator de recuperação de uma série uniforme (Tabela </a:t>
            </a:r>
            <a:r>
              <a:rPr lang="pt-BR" sz="2400" i="1">
                <a:latin typeface="Tahoma" charset="0"/>
              </a:rPr>
              <a:t>Price</a:t>
            </a:r>
            <a:r>
              <a:rPr lang="pt-BR" sz="2400">
                <a:latin typeface="Tahoma" charset="0"/>
              </a:rPr>
              <a:t>) - FRC</a:t>
            </a:r>
          </a:p>
          <a:p>
            <a:pPr eaLnBrk="1" hangingPunct="1"/>
            <a:endParaRPr lang="pt-BR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767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tângulo 1"/>
          <p:cNvSpPr>
            <a:spLocks noChangeArrowheads="1"/>
          </p:cNvSpPr>
          <p:nvPr/>
        </p:nvSpPr>
        <p:spPr bwMode="auto">
          <a:xfrm>
            <a:off x="2268538" y="1557338"/>
            <a:ext cx="575945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P -&gt; F	(P/F,i,n) -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en-US" b="1" i="1">
                <a:solidFill>
                  <a:srgbClr val="000000"/>
                </a:solidFill>
              </a:rPr>
              <a:t>F -&gt; P</a:t>
            </a:r>
            <a:r>
              <a:rPr lang="pt-BR" b="1" i="1">
                <a:solidFill>
                  <a:srgbClr val="000000"/>
                </a:solidFill>
              </a:rPr>
              <a:t>      (F/P,i,n) - </a:t>
            </a: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>
              <a:solidFill>
                <a:srgbClr val="000000"/>
              </a:solidFill>
            </a:endParaRPr>
          </a:p>
        </p:txBody>
      </p:sp>
      <p:graphicFrame>
        <p:nvGraphicFramePr>
          <p:cNvPr id="100354" name="Object 2"/>
          <p:cNvGraphicFramePr>
            <a:graphicFrameLocks/>
          </p:cNvGraphicFramePr>
          <p:nvPr/>
        </p:nvGraphicFramePr>
        <p:xfrm>
          <a:off x="1336675" y="3429000"/>
          <a:ext cx="5461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4" imgW="1231366" imgH="190417" progId="Equation.3">
                  <p:embed/>
                </p:oleObj>
              </mc:Choice>
              <mc:Fallback>
                <p:oleObj name="Equation" r:id="rId4" imgW="1231366" imgH="190417" progId="Equation.3">
                  <p:embed/>
                  <p:pic>
                    <p:nvPicPr>
                      <p:cNvPr id="100354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3429000"/>
                        <a:ext cx="54610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5" name="Text Box 1034"/>
          <p:cNvSpPr txBox="1">
            <a:spLocks noChangeArrowheads="1"/>
          </p:cNvSpPr>
          <p:nvPr/>
        </p:nvSpPr>
        <p:spPr bwMode="auto">
          <a:xfrm>
            <a:off x="38100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Relações de equivalência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778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tângulo 1"/>
          <p:cNvSpPr>
            <a:spLocks noChangeArrowheads="1"/>
          </p:cNvSpPr>
          <p:nvPr/>
        </p:nvSpPr>
        <p:spPr bwMode="auto">
          <a:xfrm>
            <a:off x="2268538" y="1628775"/>
            <a:ext cx="5543550" cy="334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A -&gt; F	(F/A,i,n)\- FFC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F -&gt; A	(A/F,i,n) - FAC</a:t>
            </a: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b="1" i="1">
              <a:solidFill>
                <a:srgbClr val="000000"/>
              </a:solidFill>
            </a:endParaRPr>
          </a:p>
        </p:txBody>
      </p:sp>
      <p:sp>
        <p:nvSpPr>
          <p:cNvPr id="101378" name="Text Box 1034"/>
          <p:cNvSpPr txBox="1">
            <a:spLocks noChangeArrowheads="1"/>
          </p:cNvSpPr>
          <p:nvPr/>
        </p:nvSpPr>
        <p:spPr bwMode="auto">
          <a:xfrm>
            <a:off x="38100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Relações de equivalência</a:t>
            </a:r>
            <a:endParaRPr lang="pt-BR"/>
          </a:p>
        </p:txBody>
      </p:sp>
      <p:graphicFrame>
        <p:nvGraphicFramePr>
          <p:cNvPr id="101379" name="Object 3"/>
          <p:cNvGraphicFramePr>
            <a:graphicFrameLocks/>
          </p:cNvGraphicFramePr>
          <p:nvPr/>
        </p:nvGraphicFramePr>
        <p:xfrm>
          <a:off x="1512888" y="2786063"/>
          <a:ext cx="5367337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4" imgW="2260600" imgH="1308100" progId="Equation.3">
                  <p:embed/>
                </p:oleObj>
              </mc:Choice>
              <mc:Fallback>
                <p:oleObj name="Equation" r:id="rId4" imgW="2260600" imgH="1308100" progId="Equation.3">
                  <p:embed/>
                  <p:pic>
                    <p:nvPicPr>
                      <p:cNvPr id="101379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2786063"/>
                        <a:ext cx="5367337" cy="258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CaixaDeTexto 5"/>
          <p:cNvSpPr txBox="1">
            <a:spLocks noChangeArrowheads="1"/>
          </p:cNvSpPr>
          <p:nvPr/>
        </p:nvSpPr>
        <p:spPr bwMode="auto">
          <a:xfrm>
            <a:off x="1116013" y="5516563"/>
            <a:ext cx="6840537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/>
            <a:r>
              <a:rPr lang="pt-PT" sz="1400"/>
              <a:t>9 – Suponha que você esteja com 30 anos e deseje fazer uma poupança para complementar sua aposentadoria que se dará aos 65 anos. Considerando um rendimento real de 5% ao ano qual deve ser o valor poupado anualmente para acumular um total de R$ 1.000.000,00?</a:t>
            </a:r>
            <a:endParaRPr lang="pt-BR" sz="1400"/>
          </a:p>
          <a:p>
            <a:pPr eaLnBrk="1"/>
            <a:r>
              <a:rPr lang="pt-PT" sz="1400"/>
              <a:t> </a:t>
            </a:r>
            <a:endParaRPr lang="pt-BR" sz="1400"/>
          </a:p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2040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tângulo 1"/>
          <p:cNvSpPr>
            <a:spLocks noChangeArrowheads="1"/>
          </p:cNvSpPr>
          <p:nvPr/>
        </p:nvSpPr>
        <p:spPr bwMode="auto">
          <a:xfrm>
            <a:off x="1258888" y="1628775"/>
            <a:ext cx="459105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P -&gt; A	(A/P,i,n) -FVA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Tx/>
              <a:buBlip>
                <a:blip r:embed="rId3"/>
              </a:buBlip>
            </a:pPr>
            <a:r>
              <a:rPr lang="pt-BR" b="1" i="1">
                <a:solidFill>
                  <a:srgbClr val="000000"/>
                </a:solidFill>
              </a:rPr>
              <a:t>A-&gt; P	(P/A,i,n) - FRC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en-US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pt-BR" sz="200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endParaRPr lang="pt-BR" sz="14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1400"/>
              <a:t>Dem:</a:t>
            </a:r>
            <a:endParaRPr lang="pt-BR" sz="140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pt-BR" sz="1400"/>
              <a:t>(P/A) = (P/F)x(F/A).</a:t>
            </a:r>
            <a:endParaRPr lang="pt-BR" sz="14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en-US" sz="14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en-US" sz="1400" b="1" i="1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Blip>
                <a:blip r:embed="rId3"/>
              </a:buBlip>
            </a:pPr>
            <a:endParaRPr lang="pt-BR" sz="1400" b="1" i="1">
              <a:solidFill>
                <a:srgbClr val="000000"/>
              </a:solidFill>
            </a:endParaRPr>
          </a:p>
        </p:txBody>
      </p:sp>
      <p:sp>
        <p:nvSpPr>
          <p:cNvPr id="102402" name="Text Box 1034"/>
          <p:cNvSpPr txBox="1">
            <a:spLocks noChangeArrowheads="1"/>
          </p:cNvSpPr>
          <p:nvPr/>
        </p:nvSpPr>
        <p:spPr bwMode="auto">
          <a:xfrm>
            <a:off x="3810000" y="4572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Relações de equivalência</a:t>
            </a:r>
            <a:endParaRPr lang="pt-BR"/>
          </a:p>
        </p:txBody>
      </p:sp>
      <p:graphicFrame>
        <p:nvGraphicFramePr>
          <p:cNvPr id="102403" name="Object 4"/>
          <p:cNvGraphicFramePr>
            <a:graphicFrameLocks/>
          </p:cNvGraphicFramePr>
          <p:nvPr/>
        </p:nvGraphicFramePr>
        <p:xfrm>
          <a:off x="1187450" y="2924175"/>
          <a:ext cx="640873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Equation" r:id="rId4" imgW="3251200" imgH="469900" progId="Equation.3">
                  <p:embed/>
                </p:oleObj>
              </mc:Choice>
              <mc:Fallback>
                <p:oleObj name="Equation" r:id="rId4" imgW="3251200" imgH="469900" progId="Equation.3">
                  <p:embed/>
                  <p:pic>
                    <p:nvPicPr>
                      <p:cNvPr id="102403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24175"/>
                        <a:ext cx="640873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6011863" y="2205038"/>
          <a:ext cx="2520950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ção" r:id="rId6" imgW="1155700" imgH="330200" progId="Equation.3">
                  <p:embed/>
                </p:oleObj>
              </mc:Choice>
              <mc:Fallback>
                <p:oleObj name="Equação" r:id="rId6" imgW="1155700" imgH="330200" progId="Equation.3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205038"/>
                        <a:ext cx="2520950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/>
        </p:nvGraphicFramePr>
        <p:xfrm>
          <a:off x="3413125" y="4773613"/>
          <a:ext cx="12303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ção" r:id="rId8" imgW="558800" imgH="190500" progId="Equation.3">
                  <p:embed/>
                </p:oleObj>
              </mc:Choice>
              <mc:Fallback>
                <p:oleObj name="Equação" r:id="rId8" imgW="558800" imgH="190500" progId="Equation.3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773613"/>
                        <a:ext cx="12303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5219700" y="4581525"/>
          <a:ext cx="1655763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10" imgW="672808" imgH="342751" progId="Equation.3">
                  <p:embed/>
                </p:oleObj>
              </mc:Choice>
              <mc:Fallback>
                <p:oleObj name="Equation" r:id="rId10" imgW="672808" imgH="342751" progId="Equation.3">
                  <p:embed/>
                  <p:pic>
                    <p:nvPicPr>
                      <p:cNvPr id="102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581525"/>
                        <a:ext cx="1655763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7" name="Retângulo 8"/>
          <p:cNvSpPr>
            <a:spLocks noChangeArrowheads="1"/>
          </p:cNvSpPr>
          <p:nvPr/>
        </p:nvSpPr>
        <p:spPr bwMode="auto">
          <a:xfrm>
            <a:off x="1187450" y="5287963"/>
            <a:ext cx="7056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Monotype Sorts" charset="0"/>
              <a:buChar char="è"/>
            </a:pPr>
            <a:r>
              <a:rPr lang="pt-BR" sz="1400">
                <a:solidFill>
                  <a:srgbClr val="000000"/>
                </a:solidFill>
              </a:rPr>
              <a:t>Paulo pagou $50 à vista por moto de $400. O resto foi financiado em </a:t>
            </a:r>
            <a:r>
              <a:rPr lang="pt-BR" sz="1400" i="1">
                <a:solidFill>
                  <a:srgbClr val="000000"/>
                </a:solidFill>
              </a:rPr>
              <a:t>n</a:t>
            </a:r>
            <a:r>
              <a:rPr lang="pt-BR" sz="1400">
                <a:solidFill>
                  <a:srgbClr val="000000"/>
                </a:solidFill>
              </a:rPr>
              <a:t> = 10 e </a:t>
            </a:r>
            <a:r>
              <a:rPr lang="pt-BR" sz="1400" i="1">
                <a:solidFill>
                  <a:srgbClr val="000000"/>
                </a:solidFill>
              </a:rPr>
              <a:t>i</a:t>
            </a:r>
            <a:r>
              <a:rPr lang="pt-BR" sz="1400">
                <a:solidFill>
                  <a:srgbClr val="000000"/>
                </a:solidFill>
              </a:rPr>
              <a:t> = 5% a.m.? Qual a prestação?</a:t>
            </a:r>
          </a:p>
        </p:txBody>
      </p:sp>
    </p:spTree>
    <p:extLst>
      <p:ext uri="{BB962C8B-B14F-4D97-AF65-F5344CB8AC3E}">
        <p14:creationId xmlns:p14="http://schemas.microsoft.com/office/powerpoint/2010/main" val="25712848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454400" y="252413"/>
            <a:ext cx="2352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304800" y="849313"/>
            <a:ext cx="8839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600" b="1">
                <a:solidFill>
                  <a:srgbClr val="000066"/>
                </a:solidFill>
              </a:rPr>
              <a:t>Cálculo de uma série uniforme postecipada</a:t>
            </a:r>
          </a:p>
          <a:p>
            <a:pPr eaLnBrk="1" hangingPunct="1">
              <a:buFont typeface="Webdings" charset="0"/>
              <a:buNone/>
            </a:pPr>
            <a:r>
              <a:rPr lang="en-US" sz="1600">
                <a:solidFill>
                  <a:srgbClr val="000066"/>
                </a:solidFill>
              </a:rPr>
              <a:t>Podemos entender uma série uniforme de pagamentos como uma série de pagamentos</a:t>
            </a:r>
          </a:p>
          <a:p>
            <a:pPr eaLnBrk="1" hangingPunct="1">
              <a:buFont typeface="Webdings" charset="0"/>
              <a:buNone/>
            </a:pPr>
            <a:r>
              <a:rPr lang="en-US" sz="1600">
                <a:solidFill>
                  <a:srgbClr val="000066"/>
                </a:solidFill>
              </a:rPr>
              <a:t>que possui as seguintes características: (i) os valores dos pagamentos são todos iguais; </a:t>
            </a:r>
          </a:p>
          <a:p>
            <a:pPr eaLnBrk="1" hangingPunct="1">
              <a:buFont typeface="Webdings" charset="0"/>
              <a:buNone/>
            </a:pPr>
            <a:r>
              <a:rPr lang="en-US" sz="1600">
                <a:solidFill>
                  <a:srgbClr val="000066"/>
                </a:solidFill>
              </a:rPr>
              <a:t>e (ii) consecutivos, como ilustrado abaixo:</a:t>
            </a:r>
          </a:p>
        </p:txBody>
      </p:sp>
      <p:grpSp>
        <p:nvGrpSpPr>
          <p:cNvPr id="104451" name="Group 79"/>
          <p:cNvGrpSpPr>
            <a:grpSpLocks/>
          </p:cNvGrpSpPr>
          <p:nvPr/>
        </p:nvGrpSpPr>
        <p:grpSpPr bwMode="auto">
          <a:xfrm>
            <a:off x="3086100" y="2060575"/>
            <a:ext cx="2498725" cy="1060450"/>
            <a:chOff x="1944" y="1884"/>
            <a:chExt cx="1574" cy="668"/>
          </a:xfrm>
        </p:grpSpPr>
        <p:sp>
          <p:nvSpPr>
            <p:cNvPr id="104480" name="Line 6"/>
            <p:cNvSpPr>
              <a:spLocks noChangeShapeType="1"/>
            </p:cNvSpPr>
            <p:nvPr/>
          </p:nvSpPr>
          <p:spPr bwMode="auto">
            <a:xfrm>
              <a:off x="1988" y="2374"/>
              <a:ext cx="1444" cy="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1" name="Line 7"/>
            <p:cNvSpPr>
              <a:spLocks noChangeShapeType="1"/>
            </p:cNvSpPr>
            <p:nvPr/>
          </p:nvSpPr>
          <p:spPr bwMode="auto">
            <a:xfrm>
              <a:off x="2280" y="235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2" name="Line 8"/>
            <p:cNvSpPr>
              <a:spLocks noChangeShapeType="1"/>
            </p:cNvSpPr>
            <p:nvPr/>
          </p:nvSpPr>
          <p:spPr bwMode="auto">
            <a:xfrm flipH="1">
              <a:off x="2278" y="203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3" name="Line 9"/>
            <p:cNvSpPr>
              <a:spLocks noChangeShapeType="1"/>
            </p:cNvSpPr>
            <p:nvPr/>
          </p:nvSpPr>
          <p:spPr bwMode="auto">
            <a:xfrm>
              <a:off x="2568" y="235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4" name="Line 10"/>
            <p:cNvSpPr>
              <a:spLocks noChangeShapeType="1"/>
            </p:cNvSpPr>
            <p:nvPr/>
          </p:nvSpPr>
          <p:spPr bwMode="auto">
            <a:xfrm flipH="1">
              <a:off x="2564" y="203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5" name="Line 11"/>
            <p:cNvSpPr>
              <a:spLocks noChangeShapeType="1"/>
            </p:cNvSpPr>
            <p:nvPr/>
          </p:nvSpPr>
          <p:spPr bwMode="auto">
            <a:xfrm>
              <a:off x="2856" y="235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6" name="Line 12"/>
            <p:cNvSpPr>
              <a:spLocks noChangeShapeType="1"/>
            </p:cNvSpPr>
            <p:nvPr/>
          </p:nvSpPr>
          <p:spPr bwMode="auto">
            <a:xfrm flipH="1">
              <a:off x="2852" y="203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7" name="Line 13"/>
            <p:cNvSpPr>
              <a:spLocks noChangeShapeType="1"/>
            </p:cNvSpPr>
            <p:nvPr/>
          </p:nvSpPr>
          <p:spPr bwMode="auto">
            <a:xfrm>
              <a:off x="3432" y="235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8" name="Line 14"/>
            <p:cNvSpPr>
              <a:spLocks noChangeShapeType="1"/>
            </p:cNvSpPr>
            <p:nvPr/>
          </p:nvSpPr>
          <p:spPr bwMode="auto">
            <a:xfrm flipH="1">
              <a:off x="3426" y="203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89" name="Line 15"/>
            <p:cNvSpPr>
              <a:spLocks noChangeShapeType="1"/>
            </p:cNvSpPr>
            <p:nvPr/>
          </p:nvSpPr>
          <p:spPr bwMode="auto">
            <a:xfrm>
              <a:off x="3144" y="235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0" name="Line 16"/>
            <p:cNvSpPr>
              <a:spLocks noChangeShapeType="1"/>
            </p:cNvSpPr>
            <p:nvPr/>
          </p:nvSpPr>
          <p:spPr bwMode="auto">
            <a:xfrm flipH="1">
              <a:off x="3144" y="203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91" name="Text Box 17"/>
            <p:cNvSpPr txBox="1">
              <a:spLocks noChangeArrowheads="1"/>
            </p:cNvSpPr>
            <p:nvPr/>
          </p:nvSpPr>
          <p:spPr bwMode="auto">
            <a:xfrm>
              <a:off x="2206" y="239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04492" name="Oval 18"/>
            <p:cNvSpPr>
              <a:spLocks noChangeArrowheads="1"/>
            </p:cNvSpPr>
            <p:nvPr/>
          </p:nvSpPr>
          <p:spPr bwMode="auto">
            <a:xfrm>
              <a:off x="1984" y="2350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3" name="Text Box 19"/>
            <p:cNvSpPr txBox="1">
              <a:spLocks noChangeArrowheads="1"/>
            </p:cNvSpPr>
            <p:nvPr/>
          </p:nvSpPr>
          <p:spPr bwMode="auto">
            <a:xfrm>
              <a:off x="2786" y="239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04494" name="Text Box 20"/>
            <p:cNvSpPr txBox="1">
              <a:spLocks noChangeArrowheads="1"/>
            </p:cNvSpPr>
            <p:nvPr/>
          </p:nvSpPr>
          <p:spPr bwMode="auto">
            <a:xfrm>
              <a:off x="3070" y="239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04495" name="Text Box 21"/>
            <p:cNvSpPr txBox="1">
              <a:spLocks noChangeArrowheads="1"/>
            </p:cNvSpPr>
            <p:nvPr/>
          </p:nvSpPr>
          <p:spPr bwMode="auto">
            <a:xfrm>
              <a:off x="3362" y="239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5</a:t>
              </a:r>
              <a:endParaRPr lang="pt-BR" sz="1000"/>
            </a:p>
          </p:txBody>
        </p:sp>
        <p:sp>
          <p:nvSpPr>
            <p:cNvPr id="104496" name="Text Box 22"/>
            <p:cNvSpPr txBox="1">
              <a:spLocks noChangeArrowheads="1"/>
            </p:cNvSpPr>
            <p:nvPr/>
          </p:nvSpPr>
          <p:spPr bwMode="auto">
            <a:xfrm>
              <a:off x="2498" y="239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04497" name="Text Box 24"/>
            <p:cNvSpPr txBox="1">
              <a:spLocks noChangeArrowheads="1"/>
            </p:cNvSpPr>
            <p:nvPr/>
          </p:nvSpPr>
          <p:spPr bwMode="auto">
            <a:xfrm>
              <a:off x="2146" y="1890"/>
              <a:ext cx="2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498" name="Text Box 25"/>
            <p:cNvSpPr txBox="1">
              <a:spLocks noChangeArrowheads="1"/>
            </p:cNvSpPr>
            <p:nvPr/>
          </p:nvSpPr>
          <p:spPr bwMode="auto">
            <a:xfrm>
              <a:off x="2454" y="1884"/>
              <a:ext cx="2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499" name="Text Box 26"/>
            <p:cNvSpPr txBox="1">
              <a:spLocks noChangeArrowheads="1"/>
            </p:cNvSpPr>
            <p:nvPr/>
          </p:nvSpPr>
          <p:spPr bwMode="auto">
            <a:xfrm>
              <a:off x="3000" y="1889"/>
              <a:ext cx="2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500" name="Text Box 27"/>
            <p:cNvSpPr txBox="1">
              <a:spLocks noChangeArrowheads="1"/>
            </p:cNvSpPr>
            <p:nvPr/>
          </p:nvSpPr>
          <p:spPr bwMode="auto">
            <a:xfrm>
              <a:off x="2712" y="1886"/>
              <a:ext cx="27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501" name="Text Box 30"/>
            <p:cNvSpPr txBox="1">
              <a:spLocks noChangeArrowheads="1"/>
            </p:cNvSpPr>
            <p:nvPr/>
          </p:nvSpPr>
          <p:spPr bwMode="auto">
            <a:xfrm>
              <a:off x="1944" y="239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</p:grpSp>
      <p:sp>
        <p:nvSpPr>
          <p:cNvPr id="104452" name="Text Box 32"/>
          <p:cNvSpPr txBox="1">
            <a:spLocks noChangeArrowheads="1"/>
          </p:cNvSpPr>
          <p:nvPr/>
        </p:nvSpPr>
        <p:spPr bwMode="auto">
          <a:xfrm>
            <a:off x="5638800" y="2420938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66"/>
                </a:solidFill>
              </a:rPr>
              <a:t>(a)</a:t>
            </a:r>
            <a:endParaRPr lang="pt-BR" sz="1800">
              <a:solidFill>
                <a:srgbClr val="000066"/>
              </a:solidFill>
            </a:endParaRPr>
          </a:p>
        </p:txBody>
      </p:sp>
      <p:sp>
        <p:nvSpPr>
          <p:cNvPr id="104453" name="Text Box 76"/>
          <p:cNvSpPr txBox="1">
            <a:spLocks noChangeArrowheads="1"/>
          </p:cNvSpPr>
          <p:nvPr/>
        </p:nvSpPr>
        <p:spPr bwMode="auto">
          <a:xfrm>
            <a:off x="5638800" y="4005263"/>
            <a:ext cx="450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66"/>
                </a:solidFill>
              </a:rPr>
              <a:t>(b)</a:t>
            </a:r>
            <a:endParaRPr lang="pt-BR" sz="1800">
              <a:solidFill>
                <a:srgbClr val="000066"/>
              </a:solidFill>
            </a:endParaRPr>
          </a:p>
        </p:txBody>
      </p:sp>
      <p:grpSp>
        <p:nvGrpSpPr>
          <p:cNvPr id="104454" name="Group 80"/>
          <p:cNvGrpSpPr>
            <a:grpSpLocks/>
          </p:cNvGrpSpPr>
          <p:nvPr/>
        </p:nvGrpSpPr>
        <p:grpSpPr bwMode="auto">
          <a:xfrm>
            <a:off x="2971800" y="3429000"/>
            <a:ext cx="2587625" cy="1060450"/>
            <a:chOff x="1872" y="2668"/>
            <a:chExt cx="1630" cy="668"/>
          </a:xfrm>
        </p:grpSpPr>
        <p:sp>
          <p:nvSpPr>
            <p:cNvPr id="104457" name="Line 53"/>
            <p:cNvSpPr>
              <a:spLocks noChangeShapeType="1"/>
            </p:cNvSpPr>
            <p:nvPr/>
          </p:nvSpPr>
          <p:spPr bwMode="auto">
            <a:xfrm>
              <a:off x="1972" y="3158"/>
              <a:ext cx="1444" cy="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Line 54"/>
            <p:cNvSpPr>
              <a:spLocks noChangeShapeType="1"/>
            </p:cNvSpPr>
            <p:nvPr/>
          </p:nvSpPr>
          <p:spPr bwMode="auto">
            <a:xfrm>
              <a:off x="2264" y="314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Line 55"/>
            <p:cNvSpPr>
              <a:spLocks noChangeShapeType="1"/>
            </p:cNvSpPr>
            <p:nvPr/>
          </p:nvSpPr>
          <p:spPr bwMode="auto">
            <a:xfrm flipH="1">
              <a:off x="1992" y="281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0" name="Line 56"/>
            <p:cNvSpPr>
              <a:spLocks noChangeShapeType="1"/>
            </p:cNvSpPr>
            <p:nvPr/>
          </p:nvSpPr>
          <p:spPr bwMode="auto">
            <a:xfrm>
              <a:off x="2552" y="314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1" name="Line 57"/>
            <p:cNvSpPr>
              <a:spLocks noChangeShapeType="1"/>
            </p:cNvSpPr>
            <p:nvPr/>
          </p:nvSpPr>
          <p:spPr bwMode="auto">
            <a:xfrm flipH="1">
              <a:off x="2264" y="281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2" name="Line 58"/>
            <p:cNvSpPr>
              <a:spLocks noChangeShapeType="1"/>
            </p:cNvSpPr>
            <p:nvPr/>
          </p:nvSpPr>
          <p:spPr bwMode="auto">
            <a:xfrm>
              <a:off x="2840" y="314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3" name="Line 59"/>
            <p:cNvSpPr>
              <a:spLocks noChangeShapeType="1"/>
            </p:cNvSpPr>
            <p:nvPr/>
          </p:nvSpPr>
          <p:spPr bwMode="auto">
            <a:xfrm flipH="1">
              <a:off x="2548" y="281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4" name="Line 60"/>
            <p:cNvSpPr>
              <a:spLocks noChangeShapeType="1"/>
            </p:cNvSpPr>
            <p:nvPr/>
          </p:nvSpPr>
          <p:spPr bwMode="auto">
            <a:xfrm>
              <a:off x="3416" y="313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5" name="Line 61"/>
            <p:cNvSpPr>
              <a:spLocks noChangeShapeType="1"/>
            </p:cNvSpPr>
            <p:nvPr/>
          </p:nvSpPr>
          <p:spPr bwMode="auto">
            <a:xfrm flipH="1">
              <a:off x="3126" y="281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6" name="Line 62"/>
            <p:cNvSpPr>
              <a:spLocks noChangeShapeType="1"/>
            </p:cNvSpPr>
            <p:nvPr/>
          </p:nvSpPr>
          <p:spPr bwMode="auto">
            <a:xfrm>
              <a:off x="3128" y="313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7" name="Line 63"/>
            <p:cNvSpPr>
              <a:spLocks noChangeShapeType="1"/>
            </p:cNvSpPr>
            <p:nvPr/>
          </p:nvSpPr>
          <p:spPr bwMode="auto">
            <a:xfrm flipH="1">
              <a:off x="2840" y="281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Text Box 64"/>
            <p:cNvSpPr txBox="1">
              <a:spLocks noChangeArrowheads="1"/>
            </p:cNvSpPr>
            <p:nvPr/>
          </p:nvSpPr>
          <p:spPr bwMode="auto">
            <a:xfrm>
              <a:off x="2190" y="318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04469" name="Oval 65"/>
            <p:cNvSpPr>
              <a:spLocks noChangeArrowheads="1"/>
            </p:cNvSpPr>
            <p:nvPr/>
          </p:nvSpPr>
          <p:spPr bwMode="auto">
            <a:xfrm>
              <a:off x="1968" y="3134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70" name="Text Box 66"/>
            <p:cNvSpPr txBox="1">
              <a:spLocks noChangeArrowheads="1"/>
            </p:cNvSpPr>
            <p:nvPr/>
          </p:nvSpPr>
          <p:spPr bwMode="auto">
            <a:xfrm>
              <a:off x="2770" y="318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04471" name="Text Box 67"/>
            <p:cNvSpPr txBox="1">
              <a:spLocks noChangeArrowheads="1"/>
            </p:cNvSpPr>
            <p:nvPr/>
          </p:nvSpPr>
          <p:spPr bwMode="auto">
            <a:xfrm>
              <a:off x="3054" y="318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04472" name="Text Box 68"/>
            <p:cNvSpPr txBox="1">
              <a:spLocks noChangeArrowheads="1"/>
            </p:cNvSpPr>
            <p:nvPr/>
          </p:nvSpPr>
          <p:spPr bwMode="auto">
            <a:xfrm>
              <a:off x="3346" y="318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5</a:t>
              </a:r>
              <a:endParaRPr lang="pt-BR" sz="1000"/>
            </a:p>
          </p:txBody>
        </p:sp>
        <p:sp>
          <p:nvSpPr>
            <p:cNvPr id="104473" name="Text Box 69"/>
            <p:cNvSpPr txBox="1">
              <a:spLocks noChangeArrowheads="1"/>
            </p:cNvSpPr>
            <p:nvPr/>
          </p:nvSpPr>
          <p:spPr bwMode="auto">
            <a:xfrm>
              <a:off x="2482" y="317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04474" name="Text Box 70"/>
            <p:cNvSpPr txBox="1">
              <a:spLocks noChangeArrowheads="1"/>
            </p:cNvSpPr>
            <p:nvPr/>
          </p:nvSpPr>
          <p:spPr bwMode="auto">
            <a:xfrm>
              <a:off x="1872" y="2678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475" name="Text Box 71"/>
            <p:cNvSpPr txBox="1">
              <a:spLocks noChangeArrowheads="1"/>
            </p:cNvSpPr>
            <p:nvPr/>
          </p:nvSpPr>
          <p:spPr bwMode="auto">
            <a:xfrm>
              <a:off x="2160" y="2668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476" name="Text Box 72"/>
            <p:cNvSpPr txBox="1">
              <a:spLocks noChangeArrowheads="1"/>
            </p:cNvSpPr>
            <p:nvPr/>
          </p:nvSpPr>
          <p:spPr bwMode="auto">
            <a:xfrm>
              <a:off x="2976" y="2673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477" name="Text Box 73"/>
            <p:cNvSpPr txBox="1">
              <a:spLocks noChangeArrowheads="1"/>
            </p:cNvSpPr>
            <p:nvPr/>
          </p:nvSpPr>
          <p:spPr bwMode="auto">
            <a:xfrm>
              <a:off x="2696" y="2670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  <p:sp>
          <p:nvSpPr>
            <p:cNvPr id="104478" name="Text Box 75"/>
            <p:cNvSpPr txBox="1">
              <a:spLocks noChangeArrowheads="1"/>
            </p:cNvSpPr>
            <p:nvPr/>
          </p:nvSpPr>
          <p:spPr bwMode="auto">
            <a:xfrm>
              <a:off x="1928" y="318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  <p:sp>
          <p:nvSpPr>
            <p:cNvPr id="104479" name="Text Box 78"/>
            <p:cNvSpPr txBox="1">
              <a:spLocks noChangeArrowheads="1"/>
            </p:cNvSpPr>
            <p:nvPr/>
          </p:nvSpPr>
          <p:spPr bwMode="auto">
            <a:xfrm>
              <a:off x="2424" y="2672"/>
              <a:ext cx="2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500</a:t>
              </a:r>
              <a:endParaRPr lang="pt-BR" sz="1200"/>
            </a:p>
          </p:txBody>
        </p:sp>
      </p:grpSp>
      <p:sp>
        <p:nvSpPr>
          <p:cNvPr id="104455" name="Text Box 81"/>
          <p:cNvSpPr txBox="1">
            <a:spLocks noChangeArrowheads="1"/>
          </p:cNvSpPr>
          <p:nvPr/>
        </p:nvSpPr>
        <p:spPr bwMode="auto">
          <a:xfrm>
            <a:off x="304800" y="4797425"/>
            <a:ext cx="8839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900" b="1">
                <a:solidFill>
                  <a:srgbClr val="000066"/>
                </a:solidFill>
              </a:rPr>
              <a:t>Série postecipada e antecipada</a:t>
            </a:r>
          </a:p>
          <a:p>
            <a:pPr eaLnBrk="1" hangingPunct="1">
              <a:buFont typeface="Webdings" charset="0"/>
              <a:buNone/>
            </a:pPr>
            <a:r>
              <a:rPr lang="en-US" sz="1900">
                <a:solidFill>
                  <a:srgbClr val="000066"/>
                </a:solidFill>
              </a:rPr>
              <a:t>Numa série postecipada (a) o primeiro pagamento ocorre a partir do primeiro período, enquanto uma série antecipada (b) é caracterizada pelo fato do primeiro pagamento ocorrer no início do período.</a:t>
            </a:r>
            <a:endParaRPr lang="en-US" sz="800">
              <a:solidFill>
                <a:srgbClr val="000066"/>
              </a:solidFill>
            </a:endParaRPr>
          </a:p>
        </p:txBody>
      </p:sp>
      <p:sp>
        <p:nvSpPr>
          <p:cNvPr id="104456" name="Text Box 26"/>
          <p:cNvSpPr txBox="1">
            <a:spLocks noChangeArrowheads="1"/>
          </p:cNvSpPr>
          <p:nvPr/>
        </p:nvSpPr>
        <p:spPr bwMode="auto">
          <a:xfrm>
            <a:off x="5218113" y="2071688"/>
            <a:ext cx="4333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500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85120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Taxas</a:t>
            </a:r>
            <a:r>
              <a:rPr lang="en-US" dirty="0"/>
              <a:t> de </a:t>
            </a:r>
            <a:r>
              <a:rPr lang="en-US" dirty="0" err="1"/>
              <a:t>juros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4928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Nominal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808" y="24928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Efetiva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3717032"/>
            <a:ext cx="14401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Período</a:t>
            </a:r>
            <a:r>
              <a:rPr lang="en-US" sz="1600" dirty="0"/>
              <a:t> de </a:t>
            </a:r>
            <a:r>
              <a:rPr lang="en-US" sz="1600" dirty="0" err="1"/>
              <a:t>capitalização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4928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Corrente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24928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080" y="3717032"/>
            <a:ext cx="14401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Inflação</a:t>
            </a:r>
            <a:r>
              <a:rPr lang="en-US" sz="1600" dirty="0"/>
              <a:t> (aula)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267744" y="2996952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2915816" y="3140968"/>
            <a:ext cx="432048" cy="584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5580112" y="3068960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0"/>
          </p:cNvCxnSpPr>
          <p:nvPr/>
        </p:nvCxnSpPr>
        <p:spPr bwMode="auto">
          <a:xfrm flipV="1">
            <a:off x="6012160" y="2996952"/>
            <a:ext cx="576064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491880" y="445859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4458598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1920" y="5682734"/>
            <a:ext cx="19442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Passado</a:t>
            </a:r>
            <a:r>
              <a:rPr lang="en-US" sz="1600" dirty="0"/>
              <a:t> x </a:t>
            </a:r>
            <a:r>
              <a:rPr lang="en-US" sz="1600" dirty="0" err="1"/>
              <a:t>futuro</a:t>
            </a:r>
            <a:r>
              <a:rPr lang="en-US" sz="1600" dirty="0"/>
              <a:t> (</a:t>
            </a:r>
            <a:r>
              <a:rPr lang="en-US" sz="1600" dirty="0" err="1"/>
              <a:t>aulas</a:t>
            </a:r>
            <a:r>
              <a:rPr lang="en-US" sz="1600" dirty="0"/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4139952" y="5034662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9" idx="0"/>
          </p:cNvCxnSpPr>
          <p:nvPr/>
        </p:nvCxnSpPr>
        <p:spPr bwMode="auto">
          <a:xfrm flipV="1">
            <a:off x="4824028" y="4962654"/>
            <a:ext cx="324036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4" name="Lightning Bolt 23"/>
          <p:cNvSpPr/>
          <p:nvPr/>
        </p:nvSpPr>
        <p:spPr bwMode="auto">
          <a:xfrm flipV="1">
            <a:off x="2195736" y="5013176"/>
            <a:ext cx="1368152" cy="43204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Lightning Bolt 24"/>
          <p:cNvSpPr/>
          <p:nvPr/>
        </p:nvSpPr>
        <p:spPr bwMode="auto">
          <a:xfrm>
            <a:off x="1835696" y="1988840"/>
            <a:ext cx="1008112" cy="360040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Lightning Bolt 25"/>
          <p:cNvSpPr/>
          <p:nvPr/>
        </p:nvSpPr>
        <p:spPr bwMode="auto">
          <a:xfrm>
            <a:off x="5004048" y="1700808"/>
            <a:ext cx="936104" cy="43204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Lightning Bolt 26"/>
          <p:cNvSpPr/>
          <p:nvPr/>
        </p:nvSpPr>
        <p:spPr bwMode="auto">
          <a:xfrm flipH="1" flipV="1">
            <a:off x="5436096" y="5013176"/>
            <a:ext cx="864096" cy="432048"/>
          </a:xfrm>
          <a:prstGeom prst="lightningBol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9592" y="162880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Matemática</a:t>
            </a:r>
            <a:r>
              <a:rPr lang="en-US" sz="1000" dirty="0"/>
              <a:t> </a:t>
            </a:r>
            <a:r>
              <a:rPr lang="en-US" sz="1000" dirty="0" err="1"/>
              <a:t>financeira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84168" y="5661248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Engenharia </a:t>
            </a:r>
            <a:r>
              <a:rPr lang="en-US" sz="1000" dirty="0" err="1"/>
              <a:t>Econômica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9552" y="5589240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Contabilidade</a:t>
            </a:r>
            <a:r>
              <a:rPr lang="en-US" sz="1000" dirty="0"/>
              <a:t> </a:t>
            </a:r>
            <a:r>
              <a:rPr lang="en-US" sz="1000" dirty="0" err="1"/>
              <a:t>Financeira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48064" y="1268760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Finanças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5840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 Box 2"/>
          <p:cNvSpPr txBox="1">
            <a:spLocks noChangeArrowheads="1"/>
          </p:cNvSpPr>
          <p:nvPr/>
        </p:nvSpPr>
        <p:spPr bwMode="auto">
          <a:xfrm>
            <a:off x="304800" y="781050"/>
            <a:ext cx="8839200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900" b="1">
                <a:solidFill>
                  <a:srgbClr val="000066"/>
                </a:solidFill>
              </a:rPr>
              <a:t>Cálculo do valor presente P de uma série uniforme postecipada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Consideremos uma série uniforme postecipada do tipo:</a:t>
            </a:r>
          </a:p>
          <a:p>
            <a:pPr eaLnBrk="1" hangingPunct="1">
              <a:buFont typeface="Webdings" charset="0"/>
              <a:buNone/>
            </a:pPr>
            <a:endParaRPr lang="en-US" sz="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O valor presente P, pode ser calculado através da fórmula: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Onde: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P = valor presente das prestações da série postecipada; A = valor das prestações; n = número das prestações.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O fator                  é denominado fator de valor atual, FVA, sendo encontrado, como anexo, em tabelas em livros de matemática financeira.</a:t>
            </a:r>
          </a:p>
          <a:p>
            <a:pPr eaLnBrk="1" hangingPunct="1">
              <a:buFont typeface="Webdings" charset="0"/>
              <a:buNone/>
            </a:pPr>
            <a:endParaRPr lang="en-US" sz="1200" b="1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200" b="1">
                <a:solidFill>
                  <a:srgbClr val="000066"/>
                </a:solidFill>
              </a:rPr>
              <a:t>Exercício</a:t>
            </a:r>
          </a:p>
          <a:p>
            <a:pPr eaLnBrk="1" hangingPunct="1">
              <a:buFont typeface="Webdings" charset="0"/>
              <a:buNone/>
            </a:pPr>
            <a:r>
              <a:rPr lang="en-US" sz="1200">
                <a:solidFill>
                  <a:srgbClr val="000066"/>
                </a:solidFill>
              </a:rPr>
              <a:t>Calcular o valor atual de uma série de 12 prestações mensais, iguais e consecutivas de $150, capitalizadas a uma taxa mensal de $ 5% ao mes.</a:t>
            </a:r>
          </a:p>
          <a:p>
            <a:pPr eaLnBrk="1" hangingPunct="1">
              <a:buFont typeface="Webdings" charset="0"/>
              <a:buNone/>
            </a:pPr>
            <a:r>
              <a:rPr lang="en-US" sz="1200">
                <a:solidFill>
                  <a:srgbClr val="000066"/>
                </a:solidFill>
              </a:rPr>
              <a:t>                                P = A x FVA</a:t>
            </a:r>
            <a:r>
              <a:rPr lang="en-US" sz="1200" baseline="-25000">
                <a:solidFill>
                  <a:srgbClr val="000066"/>
                </a:solidFill>
              </a:rPr>
              <a:t>(5%,12)</a:t>
            </a:r>
            <a:r>
              <a:rPr lang="en-US" sz="1200">
                <a:solidFill>
                  <a:srgbClr val="000066"/>
                </a:solidFill>
              </a:rPr>
              <a:t>= 150 x 8,86325 = $ 1.329,48</a:t>
            </a:r>
          </a:p>
          <a:p>
            <a:pPr eaLnBrk="1" hangingPunct="1">
              <a:buFont typeface="Webdings" charset="0"/>
              <a:buNone/>
            </a:pPr>
            <a:r>
              <a:rPr lang="en-US" sz="120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54400" y="252413"/>
            <a:ext cx="2427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graphicFrame>
        <p:nvGraphicFramePr>
          <p:cNvPr id="105475" name="Object 2"/>
          <p:cNvGraphicFramePr>
            <a:graphicFrameLocks noChangeAspect="1"/>
          </p:cNvGraphicFramePr>
          <p:nvPr/>
        </p:nvGraphicFramePr>
        <p:xfrm>
          <a:off x="6588125" y="2708275"/>
          <a:ext cx="14366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1054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708275"/>
                        <a:ext cx="143668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476" name="Group 36"/>
          <p:cNvGrpSpPr>
            <a:grpSpLocks/>
          </p:cNvGrpSpPr>
          <p:nvPr/>
        </p:nvGrpSpPr>
        <p:grpSpPr bwMode="auto">
          <a:xfrm>
            <a:off x="3059113" y="1412875"/>
            <a:ext cx="2482850" cy="1651000"/>
            <a:chOff x="1980" y="1101"/>
            <a:chExt cx="1564" cy="1040"/>
          </a:xfrm>
        </p:grpSpPr>
        <p:sp>
          <p:nvSpPr>
            <p:cNvPr id="105478" name="Line 27"/>
            <p:cNvSpPr>
              <a:spLocks noChangeShapeType="1"/>
            </p:cNvSpPr>
            <p:nvPr/>
          </p:nvSpPr>
          <p:spPr bwMode="auto">
            <a:xfrm flipV="1">
              <a:off x="2008" y="15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Line 4"/>
            <p:cNvSpPr>
              <a:spLocks noChangeShapeType="1"/>
            </p:cNvSpPr>
            <p:nvPr/>
          </p:nvSpPr>
          <p:spPr bwMode="auto">
            <a:xfrm flipV="1">
              <a:off x="2008" y="1600"/>
              <a:ext cx="1440" cy="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Line 5"/>
            <p:cNvSpPr>
              <a:spLocks noChangeShapeType="1"/>
            </p:cNvSpPr>
            <p:nvPr/>
          </p:nvSpPr>
          <p:spPr bwMode="auto">
            <a:xfrm>
              <a:off x="2280" y="157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Line 7"/>
            <p:cNvSpPr>
              <a:spLocks noChangeShapeType="1"/>
            </p:cNvSpPr>
            <p:nvPr/>
          </p:nvSpPr>
          <p:spPr bwMode="auto">
            <a:xfrm>
              <a:off x="2568" y="157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Line 8"/>
            <p:cNvSpPr>
              <a:spLocks noChangeShapeType="1"/>
            </p:cNvSpPr>
            <p:nvPr/>
          </p:nvSpPr>
          <p:spPr bwMode="auto">
            <a:xfrm flipH="1">
              <a:off x="2278" y="125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Line 9"/>
            <p:cNvSpPr>
              <a:spLocks noChangeShapeType="1"/>
            </p:cNvSpPr>
            <p:nvPr/>
          </p:nvSpPr>
          <p:spPr bwMode="auto">
            <a:xfrm>
              <a:off x="2856" y="157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4" name="Line 10"/>
            <p:cNvSpPr>
              <a:spLocks noChangeShapeType="1"/>
            </p:cNvSpPr>
            <p:nvPr/>
          </p:nvSpPr>
          <p:spPr bwMode="auto">
            <a:xfrm flipH="1">
              <a:off x="2568" y="125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Line 12"/>
            <p:cNvSpPr>
              <a:spLocks noChangeShapeType="1"/>
            </p:cNvSpPr>
            <p:nvPr/>
          </p:nvSpPr>
          <p:spPr bwMode="auto">
            <a:xfrm flipH="1">
              <a:off x="3142" y="125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Line 13"/>
            <p:cNvSpPr>
              <a:spLocks noChangeShapeType="1"/>
            </p:cNvSpPr>
            <p:nvPr/>
          </p:nvSpPr>
          <p:spPr bwMode="auto">
            <a:xfrm>
              <a:off x="3144" y="157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Line 14"/>
            <p:cNvSpPr>
              <a:spLocks noChangeShapeType="1"/>
            </p:cNvSpPr>
            <p:nvPr/>
          </p:nvSpPr>
          <p:spPr bwMode="auto">
            <a:xfrm flipH="1">
              <a:off x="2854" y="125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Text Box 15"/>
            <p:cNvSpPr txBox="1">
              <a:spLocks noChangeArrowheads="1"/>
            </p:cNvSpPr>
            <p:nvPr/>
          </p:nvSpPr>
          <p:spPr bwMode="auto">
            <a:xfrm>
              <a:off x="2206" y="161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05489" name="Oval 16"/>
            <p:cNvSpPr>
              <a:spLocks noChangeArrowheads="1"/>
            </p:cNvSpPr>
            <p:nvPr/>
          </p:nvSpPr>
          <p:spPr bwMode="auto">
            <a:xfrm>
              <a:off x="1980" y="1572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Text Box 17"/>
            <p:cNvSpPr txBox="1">
              <a:spLocks noChangeArrowheads="1"/>
            </p:cNvSpPr>
            <p:nvPr/>
          </p:nvSpPr>
          <p:spPr bwMode="auto">
            <a:xfrm>
              <a:off x="2786" y="161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05491" name="Text Box 18"/>
            <p:cNvSpPr txBox="1">
              <a:spLocks noChangeArrowheads="1"/>
            </p:cNvSpPr>
            <p:nvPr/>
          </p:nvSpPr>
          <p:spPr bwMode="auto">
            <a:xfrm>
              <a:off x="3058" y="161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05492" name="Text Box 20"/>
            <p:cNvSpPr txBox="1">
              <a:spLocks noChangeArrowheads="1"/>
            </p:cNvSpPr>
            <p:nvPr/>
          </p:nvSpPr>
          <p:spPr bwMode="auto">
            <a:xfrm>
              <a:off x="2498" y="161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05493" name="Text Box 21"/>
            <p:cNvSpPr txBox="1">
              <a:spLocks noChangeArrowheads="1"/>
            </p:cNvSpPr>
            <p:nvPr/>
          </p:nvSpPr>
          <p:spPr bwMode="auto">
            <a:xfrm>
              <a:off x="2154" y="1110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 A</a:t>
              </a:r>
              <a:endParaRPr lang="pt-BR" sz="1200"/>
            </a:p>
          </p:txBody>
        </p:sp>
        <p:sp>
          <p:nvSpPr>
            <p:cNvPr id="105494" name="Text Box 22"/>
            <p:cNvSpPr txBox="1">
              <a:spLocks noChangeArrowheads="1"/>
            </p:cNvSpPr>
            <p:nvPr/>
          </p:nvSpPr>
          <p:spPr bwMode="auto">
            <a:xfrm>
              <a:off x="2454" y="1104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  <p:sp>
          <p:nvSpPr>
            <p:cNvPr id="105495" name="Text Box 23"/>
            <p:cNvSpPr txBox="1">
              <a:spLocks noChangeArrowheads="1"/>
            </p:cNvSpPr>
            <p:nvPr/>
          </p:nvSpPr>
          <p:spPr bwMode="auto">
            <a:xfrm>
              <a:off x="3032" y="1101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  <p:sp>
          <p:nvSpPr>
            <p:cNvPr id="105496" name="Text Box 24"/>
            <p:cNvSpPr txBox="1">
              <a:spLocks noChangeArrowheads="1"/>
            </p:cNvSpPr>
            <p:nvPr/>
          </p:nvSpPr>
          <p:spPr bwMode="auto">
            <a:xfrm>
              <a:off x="2744" y="1106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  <p:sp>
          <p:nvSpPr>
            <p:cNvPr id="105497" name="Text Box 26"/>
            <p:cNvSpPr txBox="1">
              <a:spLocks noChangeArrowheads="1"/>
            </p:cNvSpPr>
            <p:nvPr/>
          </p:nvSpPr>
          <p:spPr bwMode="auto">
            <a:xfrm>
              <a:off x="1980" y="161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  <p:sp>
          <p:nvSpPr>
            <p:cNvPr id="105498" name="Text Box 28"/>
            <p:cNvSpPr txBox="1">
              <a:spLocks noChangeArrowheads="1"/>
            </p:cNvSpPr>
            <p:nvPr/>
          </p:nvSpPr>
          <p:spPr bwMode="auto">
            <a:xfrm>
              <a:off x="2064" y="1968"/>
              <a:ext cx="24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P =</a:t>
              </a:r>
              <a:endParaRPr lang="pt-BR" sz="1200"/>
            </a:p>
          </p:txBody>
        </p:sp>
        <p:sp>
          <p:nvSpPr>
            <p:cNvPr id="105499" name="Line 31"/>
            <p:cNvSpPr>
              <a:spLocks noChangeShapeType="1"/>
            </p:cNvSpPr>
            <p:nvPr/>
          </p:nvSpPr>
          <p:spPr bwMode="auto">
            <a:xfrm flipH="1">
              <a:off x="3446" y="125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Text Box 32"/>
            <p:cNvSpPr txBox="1">
              <a:spLocks noChangeArrowheads="1"/>
            </p:cNvSpPr>
            <p:nvPr/>
          </p:nvSpPr>
          <p:spPr bwMode="auto">
            <a:xfrm>
              <a:off x="3360" y="161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n</a:t>
              </a:r>
              <a:endParaRPr lang="pt-BR" sz="1000"/>
            </a:p>
          </p:txBody>
        </p:sp>
        <p:sp>
          <p:nvSpPr>
            <p:cNvPr id="105501" name="Text Box 33"/>
            <p:cNvSpPr txBox="1">
              <a:spLocks noChangeArrowheads="1"/>
            </p:cNvSpPr>
            <p:nvPr/>
          </p:nvSpPr>
          <p:spPr bwMode="auto">
            <a:xfrm>
              <a:off x="3335" y="1101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</p:grpSp>
      <p:graphicFrame>
        <p:nvGraphicFramePr>
          <p:cNvPr id="105477" name="Object 3"/>
          <p:cNvGraphicFramePr>
            <a:graphicFrameLocks noChangeAspect="1"/>
          </p:cNvGraphicFramePr>
          <p:nvPr/>
        </p:nvGraphicFramePr>
        <p:xfrm>
          <a:off x="1331913" y="4598988"/>
          <a:ext cx="823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5" imgW="647419" imgH="444307" progId="Equation.3">
                  <p:embed/>
                </p:oleObj>
              </mc:Choice>
              <mc:Fallback>
                <p:oleObj name="Equation" r:id="rId5" imgW="647419" imgH="444307" progId="Equation.3">
                  <p:embed/>
                  <p:pic>
                    <p:nvPicPr>
                      <p:cNvPr id="10547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98988"/>
                        <a:ext cx="82391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22838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2"/>
          <p:cNvSpPr txBox="1">
            <a:spLocks noChangeArrowheads="1"/>
          </p:cNvSpPr>
          <p:nvPr/>
        </p:nvSpPr>
        <p:spPr bwMode="auto">
          <a:xfrm>
            <a:off x="304800" y="781050"/>
            <a:ext cx="8839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900" b="1">
                <a:solidFill>
                  <a:srgbClr val="000066"/>
                </a:solidFill>
              </a:rPr>
              <a:t>Cálculo do montante F de uma série uniforme antecipada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Consideremos uma série uniforme antecipada do tipo:</a:t>
            </a:r>
          </a:p>
          <a:p>
            <a:pPr eaLnBrk="1" hangingPunct="1">
              <a:buFont typeface="Webdings" charset="0"/>
              <a:buNone/>
            </a:pPr>
            <a:endParaRPr lang="en-US" sz="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O montante F pode ser calculado através da fórmula: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onde: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F = montante acumulado no final do período;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A = valor das prestações;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i = taxa de juros.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</p:txBody>
      </p:sp>
      <p:grpSp>
        <p:nvGrpSpPr>
          <p:cNvPr id="103426" name="Group 3"/>
          <p:cNvGrpSpPr>
            <a:grpSpLocks/>
          </p:cNvGrpSpPr>
          <p:nvPr/>
        </p:nvGrpSpPr>
        <p:grpSpPr bwMode="auto">
          <a:xfrm>
            <a:off x="2484438" y="1484313"/>
            <a:ext cx="2644775" cy="1617662"/>
            <a:chOff x="1878" y="1101"/>
            <a:chExt cx="1666" cy="1019"/>
          </a:xfrm>
        </p:grpSpPr>
        <p:sp>
          <p:nvSpPr>
            <p:cNvPr id="103429" name="Line 4"/>
            <p:cNvSpPr>
              <a:spLocks noChangeShapeType="1"/>
            </p:cNvSpPr>
            <p:nvPr/>
          </p:nvSpPr>
          <p:spPr bwMode="auto">
            <a:xfrm flipV="1">
              <a:off x="2008" y="1600"/>
              <a:ext cx="1440" cy="0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0" name="Line 5"/>
            <p:cNvSpPr>
              <a:spLocks noChangeShapeType="1"/>
            </p:cNvSpPr>
            <p:nvPr/>
          </p:nvSpPr>
          <p:spPr bwMode="auto">
            <a:xfrm>
              <a:off x="2280" y="157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1" name="Line 6"/>
            <p:cNvSpPr>
              <a:spLocks noChangeShapeType="1"/>
            </p:cNvSpPr>
            <p:nvPr/>
          </p:nvSpPr>
          <p:spPr bwMode="auto">
            <a:xfrm flipH="1">
              <a:off x="2006" y="125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2" name="Line 7"/>
            <p:cNvSpPr>
              <a:spLocks noChangeShapeType="1"/>
            </p:cNvSpPr>
            <p:nvPr/>
          </p:nvSpPr>
          <p:spPr bwMode="auto">
            <a:xfrm>
              <a:off x="2568" y="157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3" name="Line 8"/>
            <p:cNvSpPr>
              <a:spLocks noChangeShapeType="1"/>
            </p:cNvSpPr>
            <p:nvPr/>
          </p:nvSpPr>
          <p:spPr bwMode="auto">
            <a:xfrm flipH="1">
              <a:off x="2278" y="125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4" name="Line 9"/>
            <p:cNvSpPr>
              <a:spLocks noChangeShapeType="1"/>
            </p:cNvSpPr>
            <p:nvPr/>
          </p:nvSpPr>
          <p:spPr bwMode="auto">
            <a:xfrm>
              <a:off x="2856" y="1576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5" name="Line 10"/>
            <p:cNvSpPr>
              <a:spLocks noChangeShapeType="1"/>
            </p:cNvSpPr>
            <p:nvPr/>
          </p:nvSpPr>
          <p:spPr bwMode="auto">
            <a:xfrm flipH="1">
              <a:off x="2568" y="125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6" name="Line 11"/>
            <p:cNvSpPr>
              <a:spLocks noChangeShapeType="1"/>
            </p:cNvSpPr>
            <p:nvPr/>
          </p:nvSpPr>
          <p:spPr bwMode="auto">
            <a:xfrm flipH="1">
              <a:off x="3142" y="125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7" name="Line 12"/>
            <p:cNvSpPr>
              <a:spLocks noChangeShapeType="1"/>
            </p:cNvSpPr>
            <p:nvPr/>
          </p:nvSpPr>
          <p:spPr bwMode="auto">
            <a:xfrm>
              <a:off x="3144" y="157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8" name="Line 13"/>
            <p:cNvSpPr>
              <a:spLocks noChangeShapeType="1"/>
            </p:cNvSpPr>
            <p:nvPr/>
          </p:nvSpPr>
          <p:spPr bwMode="auto">
            <a:xfrm flipH="1">
              <a:off x="2854" y="125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9" name="Text Box 14"/>
            <p:cNvSpPr txBox="1">
              <a:spLocks noChangeArrowheads="1"/>
            </p:cNvSpPr>
            <p:nvPr/>
          </p:nvSpPr>
          <p:spPr bwMode="auto">
            <a:xfrm>
              <a:off x="2206" y="161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03440" name="Oval 15"/>
            <p:cNvSpPr>
              <a:spLocks noChangeArrowheads="1"/>
            </p:cNvSpPr>
            <p:nvPr/>
          </p:nvSpPr>
          <p:spPr bwMode="auto">
            <a:xfrm>
              <a:off x="1980" y="1572"/>
              <a:ext cx="48" cy="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Text Box 16"/>
            <p:cNvSpPr txBox="1">
              <a:spLocks noChangeArrowheads="1"/>
            </p:cNvSpPr>
            <p:nvPr/>
          </p:nvSpPr>
          <p:spPr bwMode="auto">
            <a:xfrm>
              <a:off x="2786" y="161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03442" name="Text Box 17"/>
            <p:cNvSpPr txBox="1">
              <a:spLocks noChangeArrowheads="1"/>
            </p:cNvSpPr>
            <p:nvPr/>
          </p:nvSpPr>
          <p:spPr bwMode="auto">
            <a:xfrm>
              <a:off x="3010" y="161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03443" name="Text Box 18"/>
            <p:cNvSpPr txBox="1">
              <a:spLocks noChangeArrowheads="1"/>
            </p:cNvSpPr>
            <p:nvPr/>
          </p:nvSpPr>
          <p:spPr bwMode="auto">
            <a:xfrm>
              <a:off x="2498" y="161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03444" name="Text Box 19"/>
            <p:cNvSpPr txBox="1">
              <a:spLocks noChangeArrowheads="1"/>
            </p:cNvSpPr>
            <p:nvPr/>
          </p:nvSpPr>
          <p:spPr bwMode="auto">
            <a:xfrm>
              <a:off x="2154" y="1110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 A</a:t>
              </a:r>
              <a:endParaRPr lang="pt-BR" sz="1200"/>
            </a:p>
          </p:txBody>
        </p:sp>
        <p:sp>
          <p:nvSpPr>
            <p:cNvPr id="103445" name="Text Box 20"/>
            <p:cNvSpPr txBox="1">
              <a:spLocks noChangeArrowheads="1"/>
            </p:cNvSpPr>
            <p:nvPr/>
          </p:nvSpPr>
          <p:spPr bwMode="auto">
            <a:xfrm>
              <a:off x="2454" y="1104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  <p:sp>
          <p:nvSpPr>
            <p:cNvPr id="103446" name="Text Box 21"/>
            <p:cNvSpPr txBox="1">
              <a:spLocks noChangeArrowheads="1"/>
            </p:cNvSpPr>
            <p:nvPr/>
          </p:nvSpPr>
          <p:spPr bwMode="auto">
            <a:xfrm>
              <a:off x="3032" y="1101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  <p:sp>
          <p:nvSpPr>
            <p:cNvPr id="103447" name="Text Box 22"/>
            <p:cNvSpPr txBox="1">
              <a:spLocks noChangeArrowheads="1"/>
            </p:cNvSpPr>
            <p:nvPr/>
          </p:nvSpPr>
          <p:spPr bwMode="auto">
            <a:xfrm>
              <a:off x="2744" y="1106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  <p:sp>
          <p:nvSpPr>
            <p:cNvPr id="103448" name="Text Box 23"/>
            <p:cNvSpPr txBox="1">
              <a:spLocks noChangeArrowheads="1"/>
            </p:cNvSpPr>
            <p:nvPr/>
          </p:nvSpPr>
          <p:spPr bwMode="auto">
            <a:xfrm>
              <a:off x="1878" y="1104"/>
              <a:ext cx="23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 A</a:t>
              </a:r>
              <a:endParaRPr lang="pt-BR" sz="1200"/>
            </a:p>
          </p:txBody>
        </p:sp>
        <p:sp>
          <p:nvSpPr>
            <p:cNvPr id="103449" name="Text Box 24"/>
            <p:cNvSpPr txBox="1">
              <a:spLocks noChangeArrowheads="1"/>
            </p:cNvSpPr>
            <p:nvPr/>
          </p:nvSpPr>
          <p:spPr bwMode="auto">
            <a:xfrm>
              <a:off x="1944" y="161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  <p:sp>
          <p:nvSpPr>
            <p:cNvPr id="103450" name="Line 25"/>
            <p:cNvSpPr>
              <a:spLocks noChangeShapeType="1"/>
            </p:cNvSpPr>
            <p:nvPr/>
          </p:nvSpPr>
          <p:spPr bwMode="auto">
            <a:xfrm flipV="1">
              <a:off x="3448" y="15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1" name="Line 27"/>
            <p:cNvSpPr>
              <a:spLocks noChangeShapeType="1"/>
            </p:cNvSpPr>
            <p:nvPr/>
          </p:nvSpPr>
          <p:spPr bwMode="auto">
            <a:xfrm flipH="1">
              <a:off x="3446" y="125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2" name="Text Box 28"/>
            <p:cNvSpPr txBox="1">
              <a:spLocks noChangeArrowheads="1"/>
            </p:cNvSpPr>
            <p:nvPr/>
          </p:nvSpPr>
          <p:spPr bwMode="auto">
            <a:xfrm>
              <a:off x="3296" y="160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n</a:t>
              </a:r>
              <a:endParaRPr lang="pt-BR" sz="1000"/>
            </a:p>
          </p:txBody>
        </p:sp>
        <p:sp>
          <p:nvSpPr>
            <p:cNvPr id="103453" name="Text Box 29"/>
            <p:cNvSpPr txBox="1">
              <a:spLocks noChangeArrowheads="1"/>
            </p:cNvSpPr>
            <p:nvPr/>
          </p:nvSpPr>
          <p:spPr bwMode="auto">
            <a:xfrm>
              <a:off x="3335" y="1101"/>
              <a:ext cx="2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 A</a:t>
              </a:r>
              <a:endParaRPr lang="pt-BR" sz="1200"/>
            </a:p>
          </p:txBody>
        </p:sp>
      </p:grpSp>
      <p:sp>
        <p:nvSpPr>
          <p:cNvPr id="44062" name="Text Box 30"/>
          <p:cNvSpPr txBox="1">
            <a:spLocks noChangeArrowheads="1"/>
          </p:cNvSpPr>
          <p:nvPr/>
        </p:nvSpPr>
        <p:spPr bwMode="auto">
          <a:xfrm>
            <a:off x="3454400" y="252413"/>
            <a:ext cx="2427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graphicFrame>
        <p:nvGraphicFramePr>
          <p:cNvPr id="103428" name="Object 2"/>
          <p:cNvGraphicFramePr>
            <a:graphicFrameLocks noChangeAspect="1"/>
          </p:cNvGraphicFramePr>
          <p:nvPr/>
        </p:nvGraphicFramePr>
        <p:xfrm>
          <a:off x="5867400" y="3068638"/>
          <a:ext cx="23971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Equation" r:id="rId3" imgW="1205977" imgH="406224" progId="Equation.3">
                  <p:embed/>
                </p:oleObj>
              </mc:Choice>
              <mc:Fallback>
                <p:oleObj name="Equation" r:id="rId3" imgW="1205977" imgH="406224" progId="Equation.3">
                  <p:embed/>
                  <p:pic>
                    <p:nvPicPr>
                      <p:cNvPr id="1034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068638"/>
                        <a:ext cx="239712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98648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454400" y="252413"/>
            <a:ext cx="2352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292100" y="781050"/>
            <a:ext cx="88392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Note, que a expressão entre colchetes nada mais é que o fator de acumulação de capital, FAC, para séries uniformes antecipadas,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E, portanto, a equação pode ser escrita da seguinte maneira: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endParaRPr lang="en-US" sz="1800" b="1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 b="1">
                <a:solidFill>
                  <a:srgbClr val="000066"/>
                </a:solidFill>
              </a:rPr>
              <a:t>Exemplo: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Quanto terei de aplicar mensamente, a partir de hoje, para acumular no final de 36 meses, um montante de $ 100.000,00, sabendo-se que a taxa de juros efetiva contratada é de 34,5% ao ano, que as prestações são iguais e consecutivas e a primeira prestação é depositada no  período 0.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2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Vamos, inicialmente, transformar a taxa anual em taxa mensal: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800">
              <a:solidFill>
                <a:srgbClr val="000066"/>
              </a:solidFill>
            </a:endParaRPr>
          </a:p>
        </p:txBody>
      </p:sp>
      <p:graphicFrame>
        <p:nvGraphicFramePr>
          <p:cNvPr id="106499" name="Object 2"/>
          <p:cNvGraphicFramePr>
            <a:graphicFrameLocks noChangeAspect="1"/>
          </p:cNvGraphicFramePr>
          <p:nvPr/>
        </p:nvGraphicFramePr>
        <p:xfrm>
          <a:off x="2738438" y="2060575"/>
          <a:ext cx="2560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ção" r:id="rId3" imgW="1117600" imgH="190500" progId="Equation.3">
                  <p:embed/>
                </p:oleObj>
              </mc:Choice>
              <mc:Fallback>
                <p:oleObj name="Equação" r:id="rId3" imgW="1117600" imgH="190500" progId="Equation.3">
                  <p:embed/>
                  <p:pic>
                    <p:nvPicPr>
                      <p:cNvPr id="1064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2060575"/>
                        <a:ext cx="25606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3"/>
          <p:cNvGraphicFramePr>
            <a:graphicFrameLocks noChangeAspect="1"/>
          </p:cNvGraphicFramePr>
          <p:nvPr/>
        </p:nvGraphicFramePr>
        <p:xfrm>
          <a:off x="860425" y="5764213"/>
          <a:ext cx="50546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ção" r:id="rId5" imgW="2146300" imgH="203200" progId="Equation.3">
                  <p:embed/>
                </p:oleObj>
              </mc:Choice>
              <mc:Fallback>
                <p:oleObj name="Equação" r:id="rId5" imgW="2146300" imgH="203200" progId="Equation.3">
                  <p:embed/>
                  <p:pic>
                    <p:nvPicPr>
                      <p:cNvPr id="10650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764213"/>
                        <a:ext cx="50546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501" name="Group 31"/>
          <p:cNvGrpSpPr>
            <a:grpSpLocks/>
          </p:cNvGrpSpPr>
          <p:nvPr/>
        </p:nvGrpSpPr>
        <p:grpSpPr bwMode="auto">
          <a:xfrm>
            <a:off x="3022600" y="3933825"/>
            <a:ext cx="3149600" cy="1298575"/>
            <a:chOff x="1904" y="2648"/>
            <a:chExt cx="1984" cy="818"/>
          </a:xfrm>
        </p:grpSpPr>
        <p:sp>
          <p:nvSpPr>
            <p:cNvPr id="106502" name="Line 4"/>
            <p:cNvSpPr>
              <a:spLocks noChangeShapeType="1"/>
            </p:cNvSpPr>
            <p:nvPr/>
          </p:nvSpPr>
          <p:spPr bwMode="auto">
            <a:xfrm flipV="1">
              <a:off x="2032" y="3072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3" name="Line 5"/>
            <p:cNvSpPr>
              <a:spLocks noChangeShapeType="1"/>
            </p:cNvSpPr>
            <p:nvPr/>
          </p:nvSpPr>
          <p:spPr bwMode="auto">
            <a:xfrm>
              <a:off x="203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4" name="Line 6"/>
            <p:cNvSpPr>
              <a:spLocks noChangeShapeType="1"/>
            </p:cNvSpPr>
            <p:nvPr/>
          </p:nvSpPr>
          <p:spPr bwMode="auto">
            <a:xfrm>
              <a:off x="219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5" name="Line 7"/>
            <p:cNvSpPr>
              <a:spLocks noChangeShapeType="1"/>
            </p:cNvSpPr>
            <p:nvPr/>
          </p:nvSpPr>
          <p:spPr bwMode="auto">
            <a:xfrm>
              <a:off x="235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6" name="Line 8"/>
            <p:cNvSpPr>
              <a:spLocks noChangeShapeType="1"/>
            </p:cNvSpPr>
            <p:nvPr/>
          </p:nvSpPr>
          <p:spPr bwMode="auto">
            <a:xfrm>
              <a:off x="251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7" name="Line 9"/>
            <p:cNvSpPr>
              <a:spLocks noChangeShapeType="1"/>
            </p:cNvSpPr>
            <p:nvPr/>
          </p:nvSpPr>
          <p:spPr bwMode="auto">
            <a:xfrm>
              <a:off x="2688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8" name="Line 10"/>
            <p:cNvSpPr>
              <a:spLocks noChangeShapeType="1"/>
            </p:cNvSpPr>
            <p:nvPr/>
          </p:nvSpPr>
          <p:spPr bwMode="auto">
            <a:xfrm>
              <a:off x="2856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09" name="Line 11"/>
            <p:cNvSpPr>
              <a:spLocks noChangeShapeType="1"/>
            </p:cNvSpPr>
            <p:nvPr/>
          </p:nvSpPr>
          <p:spPr bwMode="auto">
            <a:xfrm>
              <a:off x="3024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0" name="Line 12"/>
            <p:cNvSpPr>
              <a:spLocks noChangeShapeType="1"/>
            </p:cNvSpPr>
            <p:nvPr/>
          </p:nvSpPr>
          <p:spPr bwMode="auto">
            <a:xfrm>
              <a:off x="3616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1" name="Line 13"/>
            <p:cNvSpPr>
              <a:spLocks noChangeShapeType="1"/>
            </p:cNvSpPr>
            <p:nvPr/>
          </p:nvSpPr>
          <p:spPr bwMode="auto">
            <a:xfrm flipH="1" flipV="1">
              <a:off x="3616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12" name="Text Box 18"/>
            <p:cNvSpPr txBox="1">
              <a:spLocks noChangeArrowheads="1"/>
            </p:cNvSpPr>
            <p:nvPr/>
          </p:nvSpPr>
          <p:spPr bwMode="auto">
            <a:xfrm>
              <a:off x="2112" y="2931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06513" name="Text Box 19"/>
            <p:cNvSpPr txBox="1">
              <a:spLocks noChangeArrowheads="1"/>
            </p:cNvSpPr>
            <p:nvPr/>
          </p:nvSpPr>
          <p:spPr bwMode="auto">
            <a:xfrm>
              <a:off x="2282" y="293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06514" name="Text Box 20"/>
            <p:cNvSpPr txBox="1">
              <a:spLocks noChangeArrowheads="1"/>
            </p:cNvSpPr>
            <p:nvPr/>
          </p:nvSpPr>
          <p:spPr bwMode="auto">
            <a:xfrm>
              <a:off x="2952" y="293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6</a:t>
              </a:r>
              <a:endParaRPr lang="pt-BR" sz="1000"/>
            </a:p>
          </p:txBody>
        </p:sp>
        <p:sp>
          <p:nvSpPr>
            <p:cNvPr id="106515" name="Text Box 21"/>
            <p:cNvSpPr txBox="1">
              <a:spLocks noChangeArrowheads="1"/>
            </p:cNvSpPr>
            <p:nvPr/>
          </p:nvSpPr>
          <p:spPr bwMode="auto">
            <a:xfrm>
              <a:off x="2440" y="293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06516" name="Text Box 22"/>
            <p:cNvSpPr txBox="1">
              <a:spLocks noChangeArrowheads="1"/>
            </p:cNvSpPr>
            <p:nvPr/>
          </p:nvSpPr>
          <p:spPr bwMode="auto">
            <a:xfrm>
              <a:off x="2612" y="293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06517" name="Text Box 23"/>
            <p:cNvSpPr txBox="1">
              <a:spLocks noChangeArrowheads="1"/>
            </p:cNvSpPr>
            <p:nvPr/>
          </p:nvSpPr>
          <p:spPr bwMode="auto">
            <a:xfrm>
              <a:off x="2780" y="293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5</a:t>
              </a:r>
              <a:endParaRPr lang="pt-BR" sz="1000"/>
            </a:p>
          </p:txBody>
        </p:sp>
        <p:sp>
          <p:nvSpPr>
            <p:cNvPr id="106518" name="Text Box 24"/>
            <p:cNvSpPr txBox="1">
              <a:spLocks noChangeArrowheads="1"/>
            </p:cNvSpPr>
            <p:nvPr/>
          </p:nvSpPr>
          <p:spPr bwMode="auto">
            <a:xfrm>
              <a:off x="1972" y="293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  <p:sp>
          <p:nvSpPr>
            <p:cNvPr id="106519" name="Text Box 25"/>
            <p:cNvSpPr txBox="1">
              <a:spLocks noChangeArrowheads="1"/>
            </p:cNvSpPr>
            <p:nvPr/>
          </p:nvSpPr>
          <p:spPr bwMode="auto">
            <a:xfrm>
              <a:off x="3600" y="2928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35</a:t>
              </a:r>
              <a:endParaRPr lang="pt-BR" sz="1000"/>
            </a:p>
          </p:txBody>
        </p:sp>
        <p:sp>
          <p:nvSpPr>
            <p:cNvPr id="106520" name="Text Box 26"/>
            <p:cNvSpPr txBox="1">
              <a:spLocks noChangeArrowheads="1"/>
            </p:cNvSpPr>
            <p:nvPr/>
          </p:nvSpPr>
          <p:spPr bwMode="auto">
            <a:xfrm>
              <a:off x="3088" y="2648"/>
              <a:ext cx="52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F=$ 100.000</a:t>
              </a:r>
              <a:endParaRPr lang="pt-BR" sz="1000"/>
            </a:p>
          </p:txBody>
        </p:sp>
        <p:sp>
          <p:nvSpPr>
            <p:cNvPr id="106521" name="Text Box 27"/>
            <p:cNvSpPr txBox="1">
              <a:spLocks noChangeArrowheads="1"/>
            </p:cNvSpPr>
            <p:nvPr/>
          </p:nvSpPr>
          <p:spPr bwMode="auto">
            <a:xfrm>
              <a:off x="1904" y="331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A</a:t>
              </a:r>
              <a:r>
                <a:rPr lang="en-US" sz="1000"/>
                <a:t> =</a:t>
              </a:r>
              <a:endParaRPr lang="pt-BR" sz="1000"/>
            </a:p>
          </p:txBody>
        </p:sp>
      </p:grpSp>
    </p:spTree>
    <p:extLst>
      <p:ext uri="{BB962C8B-B14F-4D97-AF65-F5344CB8AC3E}">
        <p14:creationId xmlns:p14="http://schemas.microsoft.com/office/powerpoint/2010/main" val="126308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454400" y="252413"/>
            <a:ext cx="2352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8546" name="Text Box 3"/>
          <p:cNvSpPr txBox="1">
            <a:spLocks noChangeArrowheads="1"/>
          </p:cNvSpPr>
          <p:nvPr/>
        </p:nvSpPr>
        <p:spPr bwMode="auto">
          <a:xfrm>
            <a:off x="304800" y="849313"/>
            <a:ext cx="8839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Sabemos que S</a:t>
            </a:r>
            <a:r>
              <a:rPr lang="en-US" sz="1400" baseline="-25000">
                <a:solidFill>
                  <a:srgbClr val="000066"/>
                </a:solidFill>
              </a:rPr>
              <a:t>t </a:t>
            </a:r>
            <a:r>
              <a:rPr lang="en-US" sz="1400">
                <a:solidFill>
                  <a:srgbClr val="000066"/>
                </a:solidFill>
              </a:rPr>
              <a:t>= S</a:t>
            </a:r>
            <a:r>
              <a:rPr lang="en-US" sz="1400" baseline="-25000">
                <a:solidFill>
                  <a:srgbClr val="000066"/>
                </a:solidFill>
              </a:rPr>
              <a:t>1 </a:t>
            </a:r>
            <a:r>
              <a:rPr lang="en-US" sz="1400">
                <a:solidFill>
                  <a:srgbClr val="000066"/>
                </a:solidFill>
              </a:rPr>
              <a:t>+ S</a:t>
            </a:r>
            <a:r>
              <a:rPr lang="en-US" sz="1400" baseline="-25000">
                <a:solidFill>
                  <a:srgbClr val="000066"/>
                </a:solidFill>
              </a:rPr>
              <a:t>2 </a:t>
            </a:r>
            <a:r>
              <a:rPr lang="en-US" sz="1400">
                <a:solidFill>
                  <a:srgbClr val="000066"/>
                </a:solidFill>
              </a:rPr>
              <a:t>+ S</a:t>
            </a:r>
            <a:r>
              <a:rPr lang="en-US" sz="1400" baseline="-25000">
                <a:solidFill>
                  <a:srgbClr val="000066"/>
                </a:solidFill>
              </a:rPr>
              <a:t>3 </a:t>
            </a:r>
            <a:r>
              <a:rPr lang="en-US" sz="1400">
                <a:solidFill>
                  <a:srgbClr val="000066"/>
                </a:solidFill>
              </a:rPr>
              <a:t>+ S</a:t>
            </a:r>
            <a:r>
              <a:rPr lang="en-US" sz="1400" baseline="-25000">
                <a:solidFill>
                  <a:srgbClr val="000066"/>
                </a:solidFill>
              </a:rPr>
              <a:t>4 </a:t>
            </a:r>
            <a:r>
              <a:rPr lang="en-US" sz="1400">
                <a:solidFill>
                  <a:srgbClr val="000066"/>
                </a:solidFill>
              </a:rPr>
              <a:t>+ S</a:t>
            </a:r>
            <a:r>
              <a:rPr lang="en-US" sz="1400" baseline="-25000">
                <a:solidFill>
                  <a:srgbClr val="000066"/>
                </a:solidFill>
              </a:rPr>
              <a:t>5</a:t>
            </a:r>
            <a:r>
              <a:rPr lang="en-US" sz="1400">
                <a:solidFill>
                  <a:srgbClr val="000066"/>
                </a:solidFill>
              </a:rPr>
              <a:t>, substituindo S</a:t>
            </a:r>
            <a:r>
              <a:rPr lang="en-US" sz="1400" baseline="-25000">
                <a:solidFill>
                  <a:srgbClr val="000066"/>
                </a:solidFill>
              </a:rPr>
              <a:t>1</a:t>
            </a:r>
            <a:r>
              <a:rPr lang="en-US" sz="1400">
                <a:solidFill>
                  <a:srgbClr val="000066"/>
                </a:solidFill>
              </a:rPr>
              <a:t>, S</a:t>
            </a:r>
            <a:r>
              <a:rPr lang="en-US" sz="1400" baseline="-25000">
                <a:solidFill>
                  <a:srgbClr val="000066"/>
                </a:solidFill>
              </a:rPr>
              <a:t>2 </a:t>
            </a:r>
            <a:r>
              <a:rPr lang="en-US" sz="1400">
                <a:solidFill>
                  <a:srgbClr val="000066"/>
                </a:solidFill>
              </a:rPr>
              <a:t>, S</a:t>
            </a:r>
            <a:r>
              <a:rPr lang="en-US" sz="1400" baseline="-25000">
                <a:solidFill>
                  <a:srgbClr val="000066"/>
                </a:solidFill>
              </a:rPr>
              <a:t>3</a:t>
            </a:r>
            <a:r>
              <a:rPr lang="en-US" sz="1400">
                <a:solidFill>
                  <a:srgbClr val="000066"/>
                </a:solidFill>
              </a:rPr>
              <a:t>...,</a:t>
            </a:r>
            <a:r>
              <a:rPr lang="en-US" sz="1400" baseline="-25000">
                <a:solidFill>
                  <a:srgbClr val="000066"/>
                </a:solidFill>
              </a:rPr>
              <a:t> </a:t>
            </a:r>
            <a:r>
              <a:rPr lang="en-US" sz="1400">
                <a:solidFill>
                  <a:srgbClr val="000066"/>
                </a:solidFill>
              </a:rPr>
              <a:t>por seus respectivos </a:t>
            </a: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valores temos: </a:t>
            </a: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    S</a:t>
            </a:r>
            <a:r>
              <a:rPr lang="en-US" sz="1400" baseline="-25000">
                <a:solidFill>
                  <a:srgbClr val="000066"/>
                </a:solidFill>
              </a:rPr>
              <a:t>t </a:t>
            </a:r>
            <a:r>
              <a:rPr lang="en-US" sz="1400">
                <a:solidFill>
                  <a:srgbClr val="000066"/>
                </a:solidFill>
              </a:rPr>
              <a:t>= 100 x (1,04)</a:t>
            </a:r>
            <a:r>
              <a:rPr lang="en-US" sz="1400" baseline="30000">
                <a:solidFill>
                  <a:srgbClr val="000066"/>
                </a:solidFill>
              </a:rPr>
              <a:t>4</a:t>
            </a:r>
            <a:r>
              <a:rPr lang="en-US" sz="1400">
                <a:solidFill>
                  <a:srgbClr val="000066"/>
                </a:solidFill>
              </a:rPr>
              <a:t> + 100 x (1,04)</a:t>
            </a:r>
            <a:r>
              <a:rPr lang="en-US" sz="1400" baseline="30000">
                <a:solidFill>
                  <a:srgbClr val="000066"/>
                </a:solidFill>
              </a:rPr>
              <a:t>3</a:t>
            </a:r>
            <a:r>
              <a:rPr lang="en-US" sz="1400">
                <a:solidFill>
                  <a:srgbClr val="000066"/>
                </a:solidFill>
              </a:rPr>
              <a:t> </a:t>
            </a:r>
            <a:r>
              <a:rPr lang="en-US" sz="1400" baseline="-25000">
                <a:solidFill>
                  <a:srgbClr val="000066"/>
                </a:solidFill>
              </a:rPr>
              <a:t> </a:t>
            </a:r>
            <a:r>
              <a:rPr lang="en-US" sz="1400">
                <a:solidFill>
                  <a:srgbClr val="000066"/>
                </a:solidFill>
              </a:rPr>
              <a:t>+ 100 x (1,04)</a:t>
            </a:r>
            <a:r>
              <a:rPr lang="en-US" sz="1400" baseline="30000">
                <a:solidFill>
                  <a:srgbClr val="000066"/>
                </a:solidFill>
              </a:rPr>
              <a:t>2</a:t>
            </a:r>
            <a:r>
              <a:rPr lang="en-US" sz="1400">
                <a:solidFill>
                  <a:srgbClr val="000066"/>
                </a:solidFill>
              </a:rPr>
              <a:t> + 100 x (1,04)</a:t>
            </a:r>
            <a:r>
              <a:rPr lang="en-US" sz="1400" baseline="30000">
                <a:solidFill>
                  <a:srgbClr val="000066"/>
                </a:solidFill>
              </a:rPr>
              <a:t>1</a:t>
            </a:r>
            <a:r>
              <a:rPr lang="en-US" sz="1400">
                <a:solidFill>
                  <a:srgbClr val="000066"/>
                </a:solidFill>
              </a:rPr>
              <a:t> + 100 x (1,04)</a:t>
            </a:r>
            <a:r>
              <a:rPr lang="en-US" sz="1400" baseline="30000">
                <a:solidFill>
                  <a:srgbClr val="000066"/>
                </a:solidFill>
              </a:rPr>
              <a:t>0</a:t>
            </a:r>
            <a:r>
              <a:rPr lang="en-US" sz="1400">
                <a:solidFill>
                  <a:srgbClr val="000066"/>
                </a:solidFill>
              </a:rPr>
              <a:t>. </a:t>
            </a: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Como o fator 100 é comum a todos os termos, podemos agrupar a expressão acima:</a:t>
            </a: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           S</a:t>
            </a:r>
            <a:r>
              <a:rPr lang="en-US" sz="1400" baseline="-25000">
                <a:solidFill>
                  <a:srgbClr val="000066"/>
                </a:solidFill>
              </a:rPr>
              <a:t>t </a:t>
            </a:r>
            <a:r>
              <a:rPr lang="en-US" sz="1400">
                <a:solidFill>
                  <a:srgbClr val="000066"/>
                </a:solidFill>
              </a:rPr>
              <a:t>= 100 { (1,04)</a:t>
            </a:r>
            <a:r>
              <a:rPr lang="en-US" sz="1400" baseline="30000">
                <a:solidFill>
                  <a:srgbClr val="000066"/>
                </a:solidFill>
              </a:rPr>
              <a:t>0 </a:t>
            </a:r>
            <a:r>
              <a:rPr lang="en-US" sz="1400">
                <a:solidFill>
                  <a:srgbClr val="000066"/>
                </a:solidFill>
              </a:rPr>
              <a:t>+</a:t>
            </a:r>
            <a:r>
              <a:rPr lang="en-US" sz="1400" baseline="30000">
                <a:solidFill>
                  <a:srgbClr val="000066"/>
                </a:solidFill>
              </a:rPr>
              <a:t> </a:t>
            </a:r>
            <a:r>
              <a:rPr lang="en-US" sz="1400">
                <a:solidFill>
                  <a:srgbClr val="000066"/>
                </a:solidFill>
              </a:rPr>
              <a:t>(1,04)</a:t>
            </a:r>
            <a:r>
              <a:rPr lang="en-US" sz="1400" baseline="30000">
                <a:solidFill>
                  <a:srgbClr val="000066"/>
                </a:solidFill>
              </a:rPr>
              <a:t>1</a:t>
            </a:r>
            <a:r>
              <a:rPr lang="en-US" sz="1400">
                <a:solidFill>
                  <a:srgbClr val="000066"/>
                </a:solidFill>
              </a:rPr>
              <a:t> + (1,04)</a:t>
            </a:r>
            <a:r>
              <a:rPr lang="en-US" sz="1400" baseline="30000">
                <a:solidFill>
                  <a:srgbClr val="000066"/>
                </a:solidFill>
              </a:rPr>
              <a:t>2</a:t>
            </a:r>
            <a:r>
              <a:rPr lang="en-US" sz="1400">
                <a:solidFill>
                  <a:srgbClr val="000066"/>
                </a:solidFill>
              </a:rPr>
              <a:t> + (1,04)</a:t>
            </a:r>
            <a:r>
              <a:rPr lang="en-US" sz="1400" baseline="30000">
                <a:solidFill>
                  <a:srgbClr val="000066"/>
                </a:solidFill>
              </a:rPr>
              <a:t>3</a:t>
            </a:r>
            <a:r>
              <a:rPr lang="en-US" sz="1400">
                <a:solidFill>
                  <a:srgbClr val="000066"/>
                </a:solidFill>
              </a:rPr>
              <a:t> </a:t>
            </a:r>
            <a:r>
              <a:rPr lang="en-US" sz="1400" baseline="-25000">
                <a:solidFill>
                  <a:srgbClr val="000066"/>
                </a:solidFill>
              </a:rPr>
              <a:t> </a:t>
            </a:r>
            <a:r>
              <a:rPr lang="en-US" sz="1400">
                <a:solidFill>
                  <a:srgbClr val="000066"/>
                </a:solidFill>
              </a:rPr>
              <a:t>+ (1,04)</a:t>
            </a:r>
            <a:r>
              <a:rPr lang="en-US" sz="1400" baseline="30000">
                <a:solidFill>
                  <a:srgbClr val="000066"/>
                </a:solidFill>
              </a:rPr>
              <a:t>4</a:t>
            </a:r>
            <a:r>
              <a:rPr lang="en-US" sz="1400">
                <a:solidFill>
                  <a:srgbClr val="000066"/>
                </a:solidFill>
              </a:rPr>
              <a:t> } (equação 10)</a:t>
            </a: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Como a série entre chaves, acima, representa a soma de uma </a:t>
            </a:r>
            <a:r>
              <a:rPr lang="en-US" sz="1400" b="1">
                <a:solidFill>
                  <a:srgbClr val="000066"/>
                </a:solidFill>
              </a:rPr>
              <a:t>progressão geométrica</a:t>
            </a:r>
            <a:r>
              <a:rPr lang="en-US" sz="140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de razão 1,04, podemos aplicar a seguinte fórmula,</a:t>
            </a: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que nos fornece a soma dos termos de uma PG, com a</a:t>
            </a:r>
            <a:r>
              <a:rPr lang="en-US" sz="1400" baseline="-25000">
                <a:solidFill>
                  <a:srgbClr val="000066"/>
                </a:solidFill>
              </a:rPr>
              <a:t>1</a:t>
            </a:r>
            <a:r>
              <a:rPr lang="en-US" sz="1400">
                <a:solidFill>
                  <a:srgbClr val="000066"/>
                </a:solidFill>
              </a:rPr>
              <a:t>= (1,04)</a:t>
            </a:r>
            <a:r>
              <a:rPr lang="en-US" sz="1400" baseline="30000">
                <a:solidFill>
                  <a:srgbClr val="000066"/>
                </a:solidFill>
              </a:rPr>
              <a:t>0 </a:t>
            </a:r>
            <a:r>
              <a:rPr lang="en-US" sz="1400">
                <a:solidFill>
                  <a:srgbClr val="000066"/>
                </a:solidFill>
              </a:rPr>
              <a:t>=1, q = 1,04 e n = 5.</a:t>
            </a: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Transformando a equação 10 com a inclusão da fórmula da soma de uma PG, como</a:t>
            </a:r>
          </a:p>
          <a:p>
            <a:pPr eaLnBrk="1" hangingPunct="1">
              <a:buFont typeface="Webdings" charset="0"/>
              <a:buNone/>
            </a:pPr>
            <a:r>
              <a:rPr lang="en-US" sz="1400">
                <a:solidFill>
                  <a:srgbClr val="000066"/>
                </a:solidFill>
              </a:rPr>
              <a:t>mostrado acima, obtemos: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endParaRPr lang="en-US" sz="1400">
              <a:solidFill>
                <a:srgbClr val="000066"/>
              </a:solidFill>
            </a:endParaRPr>
          </a:p>
        </p:txBody>
      </p:sp>
      <p:graphicFrame>
        <p:nvGraphicFramePr>
          <p:cNvPr id="108547" name="Object 2"/>
          <p:cNvGraphicFramePr>
            <a:graphicFrameLocks noChangeAspect="1"/>
          </p:cNvGraphicFramePr>
          <p:nvPr/>
        </p:nvGraphicFramePr>
        <p:xfrm>
          <a:off x="3851275" y="3213100"/>
          <a:ext cx="9191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3" imgW="723586" imgH="444307" progId="Equation.3">
                  <p:embed/>
                </p:oleObj>
              </mc:Choice>
              <mc:Fallback>
                <p:oleObj name="Equation" r:id="rId3" imgW="723586" imgH="444307" progId="Equation.3">
                  <p:embed/>
                  <p:pic>
                    <p:nvPicPr>
                      <p:cNvPr id="1085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13100"/>
                        <a:ext cx="9191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3"/>
          <p:cNvGraphicFramePr>
            <a:graphicFrameLocks noChangeAspect="1"/>
          </p:cNvGraphicFramePr>
          <p:nvPr/>
        </p:nvGraphicFramePr>
        <p:xfrm>
          <a:off x="3563938" y="4868863"/>
          <a:ext cx="14684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5" imgW="1155199" imgH="444307" progId="Equation.3">
                  <p:embed/>
                </p:oleObj>
              </mc:Choice>
              <mc:Fallback>
                <p:oleObj name="Equation" r:id="rId5" imgW="1155199" imgH="444307" progId="Equation.3">
                  <p:embed/>
                  <p:pic>
                    <p:nvPicPr>
                      <p:cNvPr id="1085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868863"/>
                        <a:ext cx="146843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5481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454400" y="252413"/>
            <a:ext cx="2352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9570" name="Text Box 3"/>
          <p:cNvSpPr txBox="1">
            <a:spLocks noChangeArrowheads="1"/>
          </p:cNvSpPr>
          <p:nvPr/>
        </p:nvSpPr>
        <p:spPr bwMode="auto">
          <a:xfrm>
            <a:off x="304800" y="849313"/>
            <a:ext cx="88392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400" dirty="0" err="1">
                <a:solidFill>
                  <a:srgbClr val="000066"/>
                </a:solidFill>
              </a:rPr>
              <a:t>Substituindo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os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termos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genéricos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na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equação</a:t>
            </a:r>
            <a:r>
              <a:rPr lang="en-US" sz="1400" dirty="0">
                <a:solidFill>
                  <a:srgbClr val="000066"/>
                </a:solidFill>
              </a:rPr>
              <a:t> 11, </a:t>
            </a:r>
            <a:r>
              <a:rPr lang="en-US" sz="1400" dirty="0" err="1">
                <a:solidFill>
                  <a:srgbClr val="000066"/>
                </a:solidFill>
              </a:rPr>
              <a:t>obtemos</a:t>
            </a:r>
            <a:r>
              <a:rPr lang="en-US" sz="1400" dirty="0">
                <a:solidFill>
                  <a:srgbClr val="000066"/>
                </a:solidFill>
              </a:rPr>
              <a:t>: </a:t>
            </a: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                                                                                   (</a:t>
            </a:r>
            <a:r>
              <a:rPr lang="en-US" sz="1400" dirty="0" err="1">
                <a:solidFill>
                  <a:srgbClr val="000066"/>
                </a:solidFill>
              </a:rPr>
              <a:t>equação</a:t>
            </a:r>
            <a:r>
              <a:rPr lang="en-US" sz="1400" dirty="0">
                <a:solidFill>
                  <a:srgbClr val="000066"/>
                </a:solidFill>
              </a:rPr>
              <a:t> 12)</a:t>
            </a: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 err="1">
                <a:solidFill>
                  <a:srgbClr val="000066"/>
                </a:solidFill>
              </a:rPr>
              <a:t>onde</a:t>
            </a:r>
            <a:r>
              <a:rPr lang="en-US" sz="1400" dirty="0">
                <a:solidFill>
                  <a:srgbClr val="000066"/>
                </a:solidFill>
              </a:rPr>
              <a:t>: </a:t>
            </a: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S = </a:t>
            </a:r>
            <a:r>
              <a:rPr lang="en-US" sz="1400" dirty="0" err="1">
                <a:solidFill>
                  <a:srgbClr val="000066"/>
                </a:solidFill>
              </a:rPr>
              <a:t>montante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acumulado</a:t>
            </a:r>
            <a:r>
              <a:rPr lang="en-US" sz="1400" dirty="0">
                <a:solidFill>
                  <a:srgbClr val="000066"/>
                </a:solidFill>
              </a:rPr>
              <a:t> da </a:t>
            </a:r>
            <a:r>
              <a:rPr lang="en-US" sz="1400" dirty="0" err="1">
                <a:solidFill>
                  <a:srgbClr val="000066"/>
                </a:solidFill>
              </a:rPr>
              <a:t>série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uniforme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postecipada</a:t>
            </a:r>
            <a:r>
              <a:rPr lang="en-US" sz="1400" dirty="0">
                <a:solidFill>
                  <a:srgbClr val="000066"/>
                </a:solidFill>
              </a:rPr>
              <a:t>; A = valor das </a:t>
            </a:r>
            <a:r>
              <a:rPr lang="en-US" sz="1400" dirty="0" err="1">
                <a:solidFill>
                  <a:srgbClr val="000066"/>
                </a:solidFill>
              </a:rPr>
              <a:t>prestações</a:t>
            </a:r>
            <a:r>
              <a:rPr lang="en-US" sz="1400" dirty="0">
                <a:solidFill>
                  <a:srgbClr val="000066"/>
                </a:solidFill>
              </a:rPr>
              <a:t>; </a:t>
            </a:r>
          </a:p>
          <a:p>
            <a:pPr eaLnBrk="1" hangingPunct="1">
              <a:buFont typeface="Webdings" charset="0"/>
              <a:buNone/>
            </a:pPr>
            <a:r>
              <a:rPr lang="en-US" sz="1400" dirty="0" err="1">
                <a:solidFill>
                  <a:srgbClr val="000066"/>
                </a:solidFill>
              </a:rPr>
              <a:t>i</a:t>
            </a:r>
            <a:r>
              <a:rPr lang="en-US" sz="1400" dirty="0">
                <a:solidFill>
                  <a:srgbClr val="000066"/>
                </a:solidFill>
              </a:rPr>
              <a:t> = taxa de </a:t>
            </a:r>
            <a:r>
              <a:rPr lang="en-US" sz="1400" dirty="0" err="1">
                <a:solidFill>
                  <a:srgbClr val="000066"/>
                </a:solidFill>
              </a:rPr>
              <a:t>Juros</a:t>
            </a:r>
            <a:r>
              <a:rPr lang="en-US" sz="1400" dirty="0">
                <a:solidFill>
                  <a:srgbClr val="000066"/>
                </a:solidFill>
              </a:rPr>
              <a:t> e n = </a:t>
            </a:r>
            <a:r>
              <a:rPr lang="en-US" sz="1400" dirty="0" err="1">
                <a:solidFill>
                  <a:srgbClr val="000066"/>
                </a:solidFill>
              </a:rPr>
              <a:t>número</a:t>
            </a:r>
            <a:r>
              <a:rPr lang="en-US" sz="1400" dirty="0">
                <a:solidFill>
                  <a:srgbClr val="000066"/>
                </a:solidFill>
              </a:rPr>
              <a:t> de </a:t>
            </a:r>
            <a:r>
              <a:rPr lang="en-US" sz="1400" dirty="0" err="1">
                <a:solidFill>
                  <a:srgbClr val="000066"/>
                </a:solidFill>
              </a:rPr>
              <a:t>períodos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ou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prestações</a:t>
            </a:r>
            <a:r>
              <a:rPr lang="en-US" sz="1400" dirty="0">
                <a:solidFill>
                  <a:srgbClr val="000066"/>
                </a:solidFill>
              </a:rPr>
              <a:t>.</a:t>
            </a: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A </a:t>
            </a:r>
            <a:r>
              <a:rPr lang="en-US" sz="1400" dirty="0" err="1">
                <a:solidFill>
                  <a:srgbClr val="000066"/>
                </a:solidFill>
              </a:rPr>
              <a:t>expressão</a:t>
            </a:r>
            <a:r>
              <a:rPr lang="en-US" sz="1400" dirty="0">
                <a:solidFill>
                  <a:srgbClr val="000066"/>
                </a:solidFill>
              </a:rPr>
              <a:t>                  </a:t>
            </a:r>
            <a:r>
              <a:rPr lang="en-US" sz="1400" dirty="0" err="1">
                <a:solidFill>
                  <a:srgbClr val="000066"/>
                </a:solidFill>
              </a:rPr>
              <a:t>é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chamada</a:t>
            </a:r>
            <a:r>
              <a:rPr lang="en-US" sz="1400" dirty="0">
                <a:solidFill>
                  <a:srgbClr val="000066"/>
                </a:solidFill>
              </a:rPr>
              <a:t>, </a:t>
            </a:r>
            <a:r>
              <a:rPr lang="en-US" sz="1400" dirty="0" err="1">
                <a:solidFill>
                  <a:srgbClr val="000066"/>
                </a:solidFill>
              </a:rPr>
              <a:t>também</a:t>
            </a:r>
            <a:r>
              <a:rPr lang="en-US" sz="1400" dirty="0">
                <a:solidFill>
                  <a:srgbClr val="000066"/>
                </a:solidFill>
              </a:rPr>
              <a:t>, de </a:t>
            </a:r>
            <a:r>
              <a:rPr lang="en-US" sz="1400" dirty="0" err="1">
                <a:solidFill>
                  <a:srgbClr val="000066"/>
                </a:solidFill>
              </a:rPr>
              <a:t>maneira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análoga</a:t>
            </a:r>
            <a:r>
              <a:rPr lang="en-US" sz="1400" dirty="0">
                <a:solidFill>
                  <a:srgbClr val="000066"/>
                </a:solidFill>
              </a:rPr>
              <a:t>, as </a:t>
            </a:r>
            <a:r>
              <a:rPr lang="en-US" sz="1400" dirty="0" err="1">
                <a:solidFill>
                  <a:srgbClr val="000066"/>
                </a:solidFill>
              </a:rPr>
              <a:t>séries</a:t>
            </a:r>
            <a:r>
              <a:rPr lang="en-US" sz="1400" dirty="0">
                <a:solidFill>
                  <a:srgbClr val="000066"/>
                </a:solidFill>
              </a:rPr>
              <a:t> simples, </a:t>
            </a:r>
            <a:r>
              <a:rPr lang="en-US" sz="1400" b="1" dirty="0">
                <a:solidFill>
                  <a:srgbClr val="000066"/>
                </a:solidFill>
              </a:rPr>
              <a:t>de </a:t>
            </a:r>
          </a:p>
          <a:p>
            <a:pPr eaLnBrk="1" hangingPunct="1">
              <a:lnSpc>
                <a:spcPct val="115000"/>
              </a:lnSpc>
              <a:buFont typeface="Webdings" charset="0"/>
              <a:buNone/>
            </a:pPr>
            <a:r>
              <a:rPr lang="en-US" sz="1400" b="1" dirty="0" err="1">
                <a:solidFill>
                  <a:srgbClr val="000066"/>
                </a:solidFill>
              </a:rPr>
              <a:t>fator</a:t>
            </a:r>
            <a:r>
              <a:rPr lang="en-US" sz="1400" b="1" dirty="0">
                <a:solidFill>
                  <a:srgbClr val="000066"/>
                </a:solidFill>
              </a:rPr>
              <a:t> de </a:t>
            </a:r>
            <a:r>
              <a:rPr lang="en-US" sz="1400" b="1" dirty="0" err="1">
                <a:solidFill>
                  <a:srgbClr val="000066"/>
                </a:solidFill>
              </a:rPr>
              <a:t>acumulação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b="1" dirty="0">
                <a:solidFill>
                  <a:srgbClr val="000066"/>
                </a:solidFill>
              </a:rPr>
              <a:t>de capital</a:t>
            </a:r>
            <a:r>
              <a:rPr lang="en-US" sz="1400" dirty="0">
                <a:solidFill>
                  <a:srgbClr val="000066"/>
                </a:solidFill>
              </a:rPr>
              <a:t>, FAC . </a:t>
            </a:r>
            <a:r>
              <a:rPr lang="en-US" sz="1400" dirty="0" err="1">
                <a:solidFill>
                  <a:srgbClr val="000066"/>
                </a:solidFill>
              </a:rPr>
              <a:t>Assim</a:t>
            </a:r>
            <a:r>
              <a:rPr lang="en-US" sz="1400" dirty="0">
                <a:solidFill>
                  <a:srgbClr val="000066"/>
                </a:solidFill>
              </a:rPr>
              <a:t>, a </a:t>
            </a:r>
            <a:r>
              <a:rPr lang="en-US" sz="1400" dirty="0" err="1">
                <a:solidFill>
                  <a:srgbClr val="000066"/>
                </a:solidFill>
              </a:rPr>
              <a:t>série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uniforme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115000"/>
              </a:lnSpc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 err="1">
                <a:solidFill>
                  <a:srgbClr val="000066"/>
                </a:solidFill>
              </a:rPr>
              <a:t>postecipada</a:t>
            </a:r>
            <a:r>
              <a:rPr lang="en-US" sz="1400" dirty="0">
                <a:solidFill>
                  <a:srgbClr val="000066"/>
                </a:solidFill>
              </a:rPr>
              <a:t>, </a:t>
            </a:r>
            <a:r>
              <a:rPr lang="en-US" sz="1400" dirty="0" err="1">
                <a:solidFill>
                  <a:srgbClr val="000066"/>
                </a:solidFill>
              </a:rPr>
              <a:t>poderia</a:t>
            </a:r>
            <a:r>
              <a:rPr lang="en-US" sz="1400" dirty="0">
                <a:solidFill>
                  <a:srgbClr val="000066"/>
                </a:solidFill>
              </a:rPr>
              <a:t>, </a:t>
            </a:r>
            <a:r>
              <a:rPr lang="en-US" sz="1400" dirty="0" err="1">
                <a:solidFill>
                  <a:srgbClr val="000066"/>
                </a:solidFill>
              </a:rPr>
              <a:t>também</a:t>
            </a:r>
            <a:r>
              <a:rPr lang="en-US" sz="1400" dirty="0">
                <a:solidFill>
                  <a:srgbClr val="000066"/>
                </a:solidFill>
              </a:rPr>
              <a:t>, ser </a:t>
            </a:r>
            <a:r>
              <a:rPr lang="en-US" sz="1400" dirty="0" err="1">
                <a:solidFill>
                  <a:srgbClr val="000066"/>
                </a:solidFill>
              </a:rPr>
              <a:t>calculada</a:t>
            </a:r>
            <a:r>
              <a:rPr lang="en-US" sz="1400" dirty="0">
                <a:solidFill>
                  <a:srgbClr val="000066"/>
                </a:solidFill>
              </a:rPr>
              <a:t> da </a:t>
            </a:r>
            <a:r>
              <a:rPr lang="en-US" sz="1400" dirty="0" err="1">
                <a:solidFill>
                  <a:srgbClr val="000066"/>
                </a:solidFill>
              </a:rPr>
              <a:t>seguinte</a:t>
            </a:r>
            <a:r>
              <a:rPr lang="en-US" sz="1400" dirty="0">
                <a:solidFill>
                  <a:srgbClr val="000066"/>
                </a:solidFill>
              </a:rPr>
              <a:t> forma:</a:t>
            </a: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                                   S = 100 x FAC</a:t>
            </a:r>
            <a:r>
              <a:rPr lang="en-US" sz="1400" baseline="-25000" dirty="0">
                <a:solidFill>
                  <a:srgbClr val="000066"/>
                </a:solidFill>
              </a:rPr>
              <a:t>(4%,5)  </a:t>
            </a:r>
            <a:r>
              <a:rPr lang="en-US" sz="1400" dirty="0">
                <a:solidFill>
                  <a:srgbClr val="000066"/>
                </a:solidFill>
              </a:rPr>
              <a:t>= 100 x 5,41632 = $ 541,63</a:t>
            </a: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5.2 </a:t>
            </a:r>
            <a:r>
              <a:rPr lang="en-US" sz="1400" b="1" dirty="0" err="1">
                <a:solidFill>
                  <a:srgbClr val="000066"/>
                </a:solidFill>
              </a:rPr>
              <a:t>Cálculo</a:t>
            </a:r>
            <a:r>
              <a:rPr lang="en-US" sz="1400" b="1" dirty="0">
                <a:solidFill>
                  <a:srgbClr val="000066"/>
                </a:solidFill>
              </a:rPr>
              <a:t> do valor das </a:t>
            </a:r>
            <a:r>
              <a:rPr lang="en-US" sz="1400" b="1" dirty="0" err="1">
                <a:solidFill>
                  <a:srgbClr val="000066"/>
                </a:solidFill>
              </a:rPr>
              <a:t>prestações</a:t>
            </a:r>
            <a:r>
              <a:rPr lang="en-US" sz="1400" b="1" dirty="0">
                <a:solidFill>
                  <a:srgbClr val="000066"/>
                </a:solidFill>
              </a:rPr>
              <a:t> A, </a:t>
            </a:r>
            <a:r>
              <a:rPr lang="en-US" sz="1400" b="1" dirty="0" err="1">
                <a:solidFill>
                  <a:srgbClr val="000066"/>
                </a:solidFill>
              </a:rPr>
              <a:t>conhecido</a:t>
            </a:r>
            <a:r>
              <a:rPr lang="en-US" sz="1400" b="1" dirty="0">
                <a:solidFill>
                  <a:srgbClr val="000066"/>
                </a:solidFill>
              </a:rPr>
              <a:t> o </a:t>
            </a:r>
            <a:r>
              <a:rPr lang="en-US" sz="1400" b="1" dirty="0" err="1">
                <a:solidFill>
                  <a:srgbClr val="000066"/>
                </a:solidFill>
              </a:rPr>
              <a:t>montante</a:t>
            </a:r>
            <a:r>
              <a:rPr lang="en-US" sz="1400" b="1" dirty="0">
                <a:solidFill>
                  <a:srgbClr val="000066"/>
                </a:solidFill>
              </a:rPr>
              <a:t> </a:t>
            </a:r>
            <a:r>
              <a:rPr lang="en-US" sz="1400" b="1" dirty="0" err="1">
                <a:solidFill>
                  <a:srgbClr val="000066"/>
                </a:solidFill>
              </a:rPr>
              <a:t>acumulado</a:t>
            </a:r>
            <a:r>
              <a:rPr lang="en-US" sz="1400" b="1" dirty="0">
                <a:solidFill>
                  <a:srgbClr val="000066"/>
                </a:solidFill>
              </a:rPr>
              <a:t> S</a:t>
            </a: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Podemos </a:t>
            </a:r>
            <a:r>
              <a:rPr lang="en-US" sz="1400" dirty="0" err="1">
                <a:solidFill>
                  <a:srgbClr val="000066"/>
                </a:solidFill>
              </a:rPr>
              <a:t>transformar</a:t>
            </a:r>
            <a:r>
              <a:rPr lang="en-US" sz="1400" dirty="0">
                <a:solidFill>
                  <a:srgbClr val="000066"/>
                </a:solidFill>
              </a:rPr>
              <a:t> a </a:t>
            </a:r>
            <a:r>
              <a:rPr lang="en-US" sz="1400" dirty="0" err="1">
                <a:solidFill>
                  <a:srgbClr val="000066"/>
                </a:solidFill>
              </a:rPr>
              <a:t>equação</a:t>
            </a:r>
            <a:r>
              <a:rPr lang="en-US" sz="1400" dirty="0">
                <a:solidFill>
                  <a:srgbClr val="000066"/>
                </a:solidFill>
              </a:rPr>
              <a:t> 12, </a:t>
            </a:r>
            <a:r>
              <a:rPr lang="en-US" sz="1400" dirty="0" err="1">
                <a:solidFill>
                  <a:srgbClr val="000066"/>
                </a:solidFill>
              </a:rPr>
              <a:t>colocando</a:t>
            </a:r>
            <a:r>
              <a:rPr lang="en-US" sz="1400" dirty="0">
                <a:solidFill>
                  <a:srgbClr val="000066"/>
                </a:solidFill>
              </a:rPr>
              <a:t> A </a:t>
            </a:r>
            <a:r>
              <a:rPr lang="en-US" sz="1400" dirty="0" err="1">
                <a:solidFill>
                  <a:srgbClr val="000066"/>
                </a:solidFill>
              </a:rPr>
              <a:t>em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função</a:t>
            </a:r>
            <a:r>
              <a:rPr lang="en-US" sz="1400" dirty="0">
                <a:solidFill>
                  <a:srgbClr val="000066"/>
                </a:solidFill>
              </a:rPr>
              <a:t> de S:</a:t>
            </a: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                                                                                    (</a:t>
            </a:r>
            <a:r>
              <a:rPr lang="en-US" sz="1400" dirty="0" err="1">
                <a:solidFill>
                  <a:srgbClr val="000066"/>
                </a:solidFill>
              </a:rPr>
              <a:t>equação</a:t>
            </a:r>
            <a:r>
              <a:rPr lang="en-US" sz="1400" dirty="0">
                <a:solidFill>
                  <a:srgbClr val="000066"/>
                </a:solidFill>
              </a:rPr>
              <a:t> 13)</a:t>
            </a: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400" dirty="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400" dirty="0">
                <a:solidFill>
                  <a:srgbClr val="000066"/>
                </a:solidFill>
              </a:rPr>
              <a:t>A </a:t>
            </a:r>
            <a:r>
              <a:rPr lang="en-US" sz="1400" dirty="0" err="1">
                <a:solidFill>
                  <a:srgbClr val="000066"/>
                </a:solidFill>
              </a:rPr>
              <a:t>expressão</a:t>
            </a:r>
            <a:r>
              <a:rPr lang="en-US" sz="1400" dirty="0">
                <a:solidFill>
                  <a:srgbClr val="000066"/>
                </a:solidFill>
              </a:rPr>
              <a:t>                </a:t>
            </a:r>
            <a:r>
              <a:rPr lang="en-US" sz="1400" dirty="0" err="1">
                <a:solidFill>
                  <a:srgbClr val="000066"/>
                </a:solidFill>
              </a:rPr>
              <a:t>é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denominada</a:t>
            </a:r>
            <a:r>
              <a:rPr lang="en-US" sz="1400" dirty="0">
                <a:solidFill>
                  <a:srgbClr val="000066"/>
                </a:solidFill>
              </a:rPr>
              <a:t> de </a:t>
            </a:r>
            <a:r>
              <a:rPr lang="en-US" sz="1400" dirty="0" err="1">
                <a:solidFill>
                  <a:srgbClr val="000066"/>
                </a:solidFill>
              </a:rPr>
              <a:t>fator</a:t>
            </a:r>
            <a:r>
              <a:rPr lang="en-US" sz="1400" dirty="0">
                <a:solidFill>
                  <a:srgbClr val="000066"/>
                </a:solidFill>
              </a:rPr>
              <a:t> de </a:t>
            </a:r>
            <a:r>
              <a:rPr lang="en-US" sz="1400" dirty="0" err="1">
                <a:solidFill>
                  <a:srgbClr val="000066"/>
                </a:solidFill>
              </a:rPr>
              <a:t>formação</a:t>
            </a:r>
            <a:r>
              <a:rPr lang="en-US" sz="1400" dirty="0">
                <a:solidFill>
                  <a:srgbClr val="000066"/>
                </a:solidFill>
              </a:rPr>
              <a:t> de capital (FFC), </a:t>
            </a:r>
            <a:r>
              <a:rPr lang="en-US" sz="1400" dirty="0" err="1">
                <a:solidFill>
                  <a:srgbClr val="000066"/>
                </a:solidFill>
              </a:rPr>
              <a:t>encontrando</a:t>
            </a:r>
            <a:r>
              <a:rPr lang="en-US" sz="1400" dirty="0">
                <a:solidFill>
                  <a:srgbClr val="000066"/>
                </a:solidFill>
              </a:rPr>
              <a:t>-se </a:t>
            </a:r>
          </a:p>
          <a:p>
            <a:pPr eaLnBrk="1" hangingPunct="1">
              <a:buFont typeface="Webdings" charset="0"/>
              <a:buNone/>
            </a:pPr>
            <a:r>
              <a:rPr lang="en-US" sz="1400" dirty="0" err="1">
                <a:solidFill>
                  <a:srgbClr val="000066"/>
                </a:solidFill>
              </a:rPr>
              <a:t>tabelada</a:t>
            </a:r>
            <a:r>
              <a:rPr lang="en-US" sz="1400" dirty="0">
                <a:solidFill>
                  <a:srgbClr val="000066"/>
                </a:solidFill>
              </a:rPr>
              <a:t>, </a:t>
            </a:r>
            <a:r>
              <a:rPr lang="en-US" sz="1400" dirty="0" err="1">
                <a:solidFill>
                  <a:srgbClr val="000066"/>
                </a:solidFill>
              </a:rPr>
              <a:t>na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maioria</a:t>
            </a:r>
            <a:r>
              <a:rPr lang="en-US" sz="1400" dirty="0">
                <a:solidFill>
                  <a:srgbClr val="000066"/>
                </a:solidFill>
              </a:rPr>
              <a:t> dos </a:t>
            </a:r>
            <a:r>
              <a:rPr lang="en-US" sz="1400" dirty="0" err="1">
                <a:solidFill>
                  <a:srgbClr val="000066"/>
                </a:solidFill>
              </a:rPr>
              <a:t>livros</a:t>
            </a:r>
            <a:r>
              <a:rPr lang="en-US" sz="1400" dirty="0">
                <a:solidFill>
                  <a:srgbClr val="000066"/>
                </a:solidFill>
              </a:rPr>
              <a:t> de </a:t>
            </a:r>
            <a:r>
              <a:rPr lang="en-US" sz="1400" dirty="0" err="1">
                <a:solidFill>
                  <a:srgbClr val="000066"/>
                </a:solidFill>
              </a:rPr>
              <a:t>matemática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r>
              <a:rPr lang="en-US" sz="1400" dirty="0" err="1">
                <a:solidFill>
                  <a:srgbClr val="000066"/>
                </a:solidFill>
              </a:rPr>
              <a:t>financeira</a:t>
            </a:r>
            <a:r>
              <a:rPr lang="en-US" sz="1400" dirty="0">
                <a:solidFill>
                  <a:srgbClr val="000066"/>
                </a:solidFill>
              </a:rPr>
              <a:t>.</a:t>
            </a:r>
          </a:p>
          <a:p>
            <a:pPr eaLnBrk="1" hangingPunct="1">
              <a:buFont typeface="Webdings" charset="0"/>
              <a:buNone/>
            </a:pPr>
            <a:endParaRPr lang="en-US" sz="1800" dirty="0">
              <a:solidFill>
                <a:srgbClr val="000066"/>
              </a:solidFill>
            </a:endParaRPr>
          </a:p>
        </p:txBody>
      </p:sp>
      <p:graphicFrame>
        <p:nvGraphicFramePr>
          <p:cNvPr id="109571" name="Object 2"/>
          <p:cNvGraphicFramePr>
            <a:graphicFrameLocks noChangeAspect="1"/>
          </p:cNvGraphicFramePr>
          <p:nvPr/>
        </p:nvGraphicFramePr>
        <p:xfrm>
          <a:off x="3479800" y="1485900"/>
          <a:ext cx="14208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3" imgW="1117600" imgH="419100" progId="Equation.3">
                  <p:embed/>
                </p:oleObj>
              </mc:Choice>
              <mc:Fallback>
                <p:oleObj name="Equation" r:id="rId3" imgW="1117600" imgH="419100" progId="Equation.3">
                  <p:embed/>
                  <p:pic>
                    <p:nvPicPr>
                      <p:cNvPr id="1095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1485900"/>
                        <a:ext cx="14208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3"/>
          <p:cNvGraphicFramePr>
            <a:graphicFrameLocks noChangeAspect="1"/>
          </p:cNvGraphicFramePr>
          <p:nvPr/>
        </p:nvGraphicFramePr>
        <p:xfrm>
          <a:off x="1331913" y="2708275"/>
          <a:ext cx="8223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5" imgW="647700" imgH="419100" progId="Equation.3">
                  <p:embed/>
                </p:oleObj>
              </mc:Choice>
              <mc:Fallback>
                <p:oleObj name="Equation" r:id="rId5" imgW="647700" imgH="419100" progId="Equation.3">
                  <p:embed/>
                  <p:pic>
                    <p:nvPicPr>
                      <p:cNvPr id="10957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708275"/>
                        <a:ext cx="82232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3" name="Object 4"/>
          <p:cNvGraphicFramePr>
            <a:graphicFrameLocks noChangeAspect="1"/>
          </p:cNvGraphicFramePr>
          <p:nvPr/>
        </p:nvGraphicFramePr>
        <p:xfrm>
          <a:off x="3770313" y="5416550"/>
          <a:ext cx="11953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7" imgW="939800" imgH="419100" progId="Equation.3">
                  <p:embed/>
                </p:oleObj>
              </mc:Choice>
              <mc:Fallback>
                <p:oleObj name="Equation" r:id="rId7" imgW="939800" imgH="419100" progId="Equation.3">
                  <p:embed/>
                  <p:pic>
                    <p:nvPicPr>
                      <p:cNvPr id="1095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313" y="5416550"/>
                        <a:ext cx="11953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4" name="Object 5"/>
          <p:cNvGraphicFramePr>
            <a:graphicFrameLocks noChangeAspect="1"/>
          </p:cNvGraphicFramePr>
          <p:nvPr/>
        </p:nvGraphicFramePr>
        <p:xfrm>
          <a:off x="1476375" y="5661025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Equation" r:id="rId9" imgW="647700" imgH="419100" progId="Equation.3">
                  <p:embed/>
                </p:oleObj>
              </mc:Choice>
              <mc:Fallback>
                <p:oleObj name="Equation" r:id="rId9" imgW="647700" imgH="419100" progId="Equation.3">
                  <p:embed/>
                  <p:pic>
                    <p:nvPicPr>
                      <p:cNvPr id="1095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661025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41279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454400" y="252413"/>
            <a:ext cx="2352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292100" y="781050"/>
            <a:ext cx="8839200" cy="677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Note, que a expressão entre parenteses, indicada na equação anterior, nada mais é que o fator de acumulação de capital, FAC, para séries uniformes postecipadas,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E, portanto, a equação pode ser escrita da seguinte maneira: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endParaRPr lang="en-US" sz="1800" b="1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 b="1">
                <a:solidFill>
                  <a:srgbClr val="000066"/>
                </a:solidFill>
              </a:rPr>
              <a:t>Exemplo: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Quanto terei de aplicar mensamente, a partir de hoje, para acumular no final de 36 meses, um montante de $ 100.000,00, sabendo-se que a taxa de juros contratada é de 34,489% ao ano, que as prestações são iguais e consecutivas e a primeira prestação é depositada no  período 0.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2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Vamos, inicialmente, transformar a taxa anual em taxa mensal: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800">
              <a:solidFill>
                <a:srgbClr val="000066"/>
              </a:solidFill>
            </a:endParaRPr>
          </a:p>
        </p:txBody>
      </p:sp>
      <p:graphicFrame>
        <p:nvGraphicFramePr>
          <p:cNvPr id="114691" name="Object 2"/>
          <p:cNvGraphicFramePr>
            <a:graphicFrameLocks noChangeAspect="1"/>
          </p:cNvGraphicFramePr>
          <p:nvPr/>
        </p:nvGraphicFramePr>
        <p:xfrm>
          <a:off x="3627438" y="1916113"/>
          <a:ext cx="1922462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3" imgW="1511300" imgH="241300" progId="Equation.3">
                  <p:embed/>
                </p:oleObj>
              </mc:Choice>
              <mc:Fallback>
                <p:oleObj name="Equation" r:id="rId3" imgW="1511300" imgH="241300" progId="Equation.3">
                  <p:embed/>
                  <p:pic>
                    <p:nvPicPr>
                      <p:cNvPr id="11469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1916113"/>
                        <a:ext cx="1922462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2" name="Object 3"/>
          <p:cNvGraphicFramePr>
            <a:graphicFrameLocks noChangeAspect="1"/>
          </p:cNvGraphicFramePr>
          <p:nvPr/>
        </p:nvGraphicFramePr>
        <p:xfrm>
          <a:off x="2473325" y="5732463"/>
          <a:ext cx="4154488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Equation" r:id="rId5" imgW="3263900" imgH="254000" progId="Equation.3">
                  <p:embed/>
                </p:oleObj>
              </mc:Choice>
              <mc:Fallback>
                <p:oleObj name="Equation" r:id="rId5" imgW="3263900" imgH="254000" progId="Equation.3">
                  <p:embed/>
                  <p:pic>
                    <p:nvPicPr>
                      <p:cNvPr id="1146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5732463"/>
                        <a:ext cx="4154488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693" name="Group 31"/>
          <p:cNvGrpSpPr>
            <a:grpSpLocks/>
          </p:cNvGrpSpPr>
          <p:nvPr/>
        </p:nvGrpSpPr>
        <p:grpSpPr bwMode="auto">
          <a:xfrm>
            <a:off x="3022600" y="3933825"/>
            <a:ext cx="3149600" cy="1298575"/>
            <a:chOff x="1904" y="2648"/>
            <a:chExt cx="1984" cy="818"/>
          </a:xfrm>
        </p:grpSpPr>
        <p:sp>
          <p:nvSpPr>
            <p:cNvPr id="114694" name="Line 4"/>
            <p:cNvSpPr>
              <a:spLocks noChangeShapeType="1"/>
            </p:cNvSpPr>
            <p:nvPr/>
          </p:nvSpPr>
          <p:spPr bwMode="auto">
            <a:xfrm flipV="1">
              <a:off x="2032" y="3072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5" name="Line 5"/>
            <p:cNvSpPr>
              <a:spLocks noChangeShapeType="1"/>
            </p:cNvSpPr>
            <p:nvPr/>
          </p:nvSpPr>
          <p:spPr bwMode="auto">
            <a:xfrm>
              <a:off x="203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6" name="Line 6"/>
            <p:cNvSpPr>
              <a:spLocks noChangeShapeType="1"/>
            </p:cNvSpPr>
            <p:nvPr/>
          </p:nvSpPr>
          <p:spPr bwMode="auto">
            <a:xfrm>
              <a:off x="219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7" name="Line 7"/>
            <p:cNvSpPr>
              <a:spLocks noChangeShapeType="1"/>
            </p:cNvSpPr>
            <p:nvPr/>
          </p:nvSpPr>
          <p:spPr bwMode="auto">
            <a:xfrm>
              <a:off x="235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8" name="Line 8"/>
            <p:cNvSpPr>
              <a:spLocks noChangeShapeType="1"/>
            </p:cNvSpPr>
            <p:nvPr/>
          </p:nvSpPr>
          <p:spPr bwMode="auto">
            <a:xfrm>
              <a:off x="2512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99" name="Line 9"/>
            <p:cNvSpPr>
              <a:spLocks noChangeShapeType="1"/>
            </p:cNvSpPr>
            <p:nvPr/>
          </p:nvSpPr>
          <p:spPr bwMode="auto">
            <a:xfrm>
              <a:off x="2688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0" name="Line 10"/>
            <p:cNvSpPr>
              <a:spLocks noChangeShapeType="1"/>
            </p:cNvSpPr>
            <p:nvPr/>
          </p:nvSpPr>
          <p:spPr bwMode="auto">
            <a:xfrm>
              <a:off x="2856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1" name="Line 11"/>
            <p:cNvSpPr>
              <a:spLocks noChangeShapeType="1"/>
            </p:cNvSpPr>
            <p:nvPr/>
          </p:nvSpPr>
          <p:spPr bwMode="auto">
            <a:xfrm>
              <a:off x="3024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2" name="Line 12"/>
            <p:cNvSpPr>
              <a:spLocks noChangeShapeType="1"/>
            </p:cNvSpPr>
            <p:nvPr/>
          </p:nvSpPr>
          <p:spPr bwMode="auto">
            <a:xfrm>
              <a:off x="3616" y="30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3" name="Line 13"/>
            <p:cNvSpPr>
              <a:spLocks noChangeShapeType="1"/>
            </p:cNvSpPr>
            <p:nvPr/>
          </p:nvSpPr>
          <p:spPr bwMode="auto">
            <a:xfrm flipH="1" flipV="1">
              <a:off x="3616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04" name="Text Box 18"/>
            <p:cNvSpPr txBox="1">
              <a:spLocks noChangeArrowheads="1"/>
            </p:cNvSpPr>
            <p:nvPr/>
          </p:nvSpPr>
          <p:spPr bwMode="auto">
            <a:xfrm>
              <a:off x="2112" y="2931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14705" name="Text Box 19"/>
            <p:cNvSpPr txBox="1">
              <a:spLocks noChangeArrowheads="1"/>
            </p:cNvSpPr>
            <p:nvPr/>
          </p:nvSpPr>
          <p:spPr bwMode="auto">
            <a:xfrm>
              <a:off x="2282" y="293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14706" name="Text Box 20"/>
            <p:cNvSpPr txBox="1">
              <a:spLocks noChangeArrowheads="1"/>
            </p:cNvSpPr>
            <p:nvPr/>
          </p:nvSpPr>
          <p:spPr bwMode="auto">
            <a:xfrm>
              <a:off x="2952" y="293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6</a:t>
              </a:r>
              <a:endParaRPr lang="pt-BR" sz="1000"/>
            </a:p>
          </p:txBody>
        </p:sp>
        <p:sp>
          <p:nvSpPr>
            <p:cNvPr id="114707" name="Text Box 21"/>
            <p:cNvSpPr txBox="1">
              <a:spLocks noChangeArrowheads="1"/>
            </p:cNvSpPr>
            <p:nvPr/>
          </p:nvSpPr>
          <p:spPr bwMode="auto">
            <a:xfrm>
              <a:off x="2440" y="293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14708" name="Text Box 22"/>
            <p:cNvSpPr txBox="1">
              <a:spLocks noChangeArrowheads="1"/>
            </p:cNvSpPr>
            <p:nvPr/>
          </p:nvSpPr>
          <p:spPr bwMode="auto">
            <a:xfrm>
              <a:off x="2612" y="293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14709" name="Text Box 23"/>
            <p:cNvSpPr txBox="1">
              <a:spLocks noChangeArrowheads="1"/>
            </p:cNvSpPr>
            <p:nvPr/>
          </p:nvSpPr>
          <p:spPr bwMode="auto">
            <a:xfrm>
              <a:off x="2780" y="293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5</a:t>
              </a:r>
              <a:endParaRPr lang="pt-BR" sz="1000"/>
            </a:p>
          </p:txBody>
        </p:sp>
        <p:sp>
          <p:nvSpPr>
            <p:cNvPr id="114710" name="Text Box 24"/>
            <p:cNvSpPr txBox="1">
              <a:spLocks noChangeArrowheads="1"/>
            </p:cNvSpPr>
            <p:nvPr/>
          </p:nvSpPr>
          <p:spPr bwMode="auto">
            <a:xfrm>
              <a:off x="1972" y="2932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  <p:sp>
          <p:nvSpPr>
            <p:cNvPr id="114711" name="Text Box 25"/>
            <p:cNvSpPr txBox="1">
              <a:spLocks noChangeArrowheads="1"/>
            </p:cNvSpPr>
            <p:nvPr/>
          </p:nvSpPr>
          <p:spPr bwMode="auto">
            <a:xfrm>
              <a:off x="3600" y="2928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35</a:t>
              </a:r>
              <a:endParaRPr lang="pt-BR" sz="1000"/>
            </a:p>
          </p:txBody>
        </p:sp>
        <p:sp>
          <p:nvSpPr>
            <p:cNvPr id="114712" name="Text Box 26"/>
            <p:cNvSpPr txBox="1">
              <a:spLocks noChangeArrowheads="1"/>
            </p:cNvSpPr>
            <p:nvPr/>
          </p:nvSpPr>
          <p:spPr bwMode="auto">
            <a:xfrm>
              <a:off x="3088" y="264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S=$ 100.000</a:t>
              </a:r>
              <a:endParaRPr lang="pt-BR" sz="1000"/>
            </a:p>
          </p:txBody>
        </p:sp>
        <p:sp>
          <p:nvSpPr>
            <p:cNvPr id="114713" name="Text Box 27"/>
            <p:cNvSpPr txBox="1">
              <a:spLocks noChangeArrowheads="1"/>
            </p:cNvSpPr>
            <p:nvPr/>
          </p:nvSpPr>
          <p:spPr bwMode="auto">
            <a:xfrm>
              <a:off x="1904" y="3312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A</a:t>
              </a:r>
              <a:r>
                <a:rPr lang="en-US" sz="1000"/>
                <a:t> =</a:t>
              </a:r>
              <a:endParaRPr lang="pt-BR" sz="1000"/>
            </a:p>
          </p:txBody>
        </p:sp>
      </p:grpSp>
    </p:spTree>
    <p:extLst>
      <p:ext uri="{BB962C8B-B14F-4D97-AF65-F5344CB8AC3E}">
        <p14:creationId xmlns:p14="http://schemas.microsoft.com/office/powerpoint/2010/main" val="9875092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2"/>
          <p:cNvSpPr txBox="1">
            <a:spLocks noChangeArrowheads="1"/>
          </p:cNvSpPr>
          <p:nvPr/>
        </p:nvSpPr>
        <p:spPr bwMode="auto">
          <a:xfrm>
            <a:off x="368300" y="788988"/>
            <a:ext cx="8839200" cy="746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Transformando a equação 16, e colocando A (prestação) em função de S (valor futuro acumulado das prestações) obtemos: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2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Aplicando a fórmula acima, com S = $ 100.000,00, i = 2,5% a.m. e n = 36, obtemos: </a:t>
            </a:r>
          </a:p>
          <a:p>
            <a:pPr eaLnBrk="1" hangingPunct="1">
              <a:buFont typeface="Webdings" charset="0"/>
              <a:buNone/>
            </a:pPr>
            <a:endParaRPr lang="en-US" sz="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A = 100.000 x 1/(1+0,025) x FFC</a:t>
            </a:r>
            <a:r>
              <a:rPr lang="en-US" sz="1800" baseline="-25000">
                <a:solidFill>
                  <a:srgbClr val="000066"/>
                </a:solidFill>
              </a:rPr>
              <a:t>(2,5%,36)</a:t>
            </a:r>
            <a:r>
              <a:rPr lang="en-US" sz="1800">
                <a:solidFill>
                  <a:srgbClr val="000066"/>
                </a:solidFill>
              </a:rPr>
              <a:t>= 100.000 x 0,97560 x 0,01745 = $ 1.702,42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5.4 </a:t>
            </a:r>
            <a:r>
              <a:rPr lang="en-US" sz="1900" b="1">
                <a:solidFill>
                  <a:srgbClr val="000066"/>
                </a:solidFill>
              </a:rPr>
              <a:t>Cálculo do valor presente P de uma série uniforme antecipada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Consideremos uma série uniforme antecipada do tipo: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O valor presente P pode ser calculado através da expressão: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800">
              <a:solidFill>
                <a:srgbClr val="000066"/>
              </a:solidFill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454400" y="252413"/>
            <a:ext cx="2427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graphicFrame>
        <p:nvGraphicFramePr>
          <p:cNvPr id="115715" name="Object 2"/>
          <p:cNvGraphicFramePr>
            <a:graphicFrameLocks noChangeAspect="1"/>
          </p:cNvGraphicFramePr>
          <p:nvPr/>
        </p:nvGraphicFramePr>
        <p:xfrm>
          <a:off x="2505075" y="1781175"/>
          <a:ext cx="36703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3" imgW="2882900" imgH="419100" progId="Equation.3">
                  <p:embed/>
                </p:oleObj>
              </mc:Choice>
              <mc:Fallback>
                <p:oleObj name="Equation" r:id="rId3" imgW="2882900" imgH="419100" progId="Equation.3">
                  <p:embed/>
                  <p:pic>
                    <p:nvPicPr>
                      <p:cNvPr id="1157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075" y="1781175"/>
                        <a:ext cx="36703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16" name="Group 30"/>
          <p:cNvGrpSpPr>
            <a:grpSpLocks/>
          </p:cNvGrpSpPr>
          <p:nvPr/>
        </p:nvGrpSpPr>
        <p:grpSpPr bwMode="auto">
          <a:xfrm>
            <a:off x="3178175" y="4243388"/>
            <a:ext cx="2994025" cy="1130300"/>
            <a:chOff x="2002" y="2496"/>
            <a:chExt cx="1886" cy="712"/>
          </a:xfrm>
        </p:grpSpPr>
        <p:sp>
          <p:nvSpPr>
            <p:cNvPr id="115719" name="Line 6"/>
            <p:cNvSpPr>
              <a:spLocks noChangeShapeType="1"/>
            </p:cNvSpPr>
            <p:nvPr/>
          </p:nvSpPr>
          <p:spPr bwMode="auto">
            <a:xfrm flipV="1">
              <a:off x="2032" y="2926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0" name="Line 7"/>
            <p:cNvSpPr>
              <a:spLocks noChangeShapeType="1"/>
            </p:cNvSpPr>
            <p:nvPr/>
          </p:nvSpPr>
          <p:spPr bwMode="auto">
            <a:xfrm>
              <a:off x="2032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1" name="Line 8"/>
            <p:cNvSpPr>
              <a:spLocks noChangeShapeType="1"/>
            </p:cNvSpPr>
            <p:nvPr/>
          </p:nvSpPr>
          <p:spPr bwMode="auto">
            <a:xfrm>
              <a:off x="2192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2" name="Line 9"/>
            <p:cNvSpPr>
              <a:spLocks noChangeShapeType="1"/>
            </p:cNvSpPr>
            <p:nvPr/>
          </p:nvSpPr>
          <p:spPr bwMode="auto">
            <a:xfrm>
              <a:off x="2352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3" name="Line 10"/>
            <p:cNvSpPr>
              <a:spLocks noChangeShapeType="1"/>
            </p:cNvSpPr>
            <p:nvPr/>
          </p:nvSpPr>
          <p:spPr bwMode="auto">
            <a:xfrm>
              <a:off x="2512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Line 11"/>
            <p:cNvSpPr>
              <a:spLocks noChangeShapeType="1"/>
            </p:cNvSpPr>
            <p:nvPr/>
          </p:nvSpPr>
          <p:spPr bwMode="auto">
            <a:xfrm>
              <a:off x="2688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5" name="Line 12"/>
            <p:cNvSpPr>
              <a:spLocks noChangeShapeType="1"/>
            </p:cNvSpPr>
            <p:nvPr/>
          </p:nvSpPr>
          <p:spPr bwMode="auto">
            <a:xfrm>
              <a:off x="2856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6" name="Line 13"/>
            <p:cNvSpPr>
              <a:spLocks noChangeShapeType="1"/>
            </p:cNvSpPr>
            <p:nvPr/>
          </p:nvSpPr>
          <p:spPr bwMode="auto">
            <a:xfrm>
              <a:off x="3024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Line 14"/>
            <p:cNvSpPr>
              <a:spLocks noChangeShapeType="1"/>
            </p:cNvSpPr>
            <p:nvPr/>
          </p:nvSpPr>
          <p:spPr bwMode="auto">
            <a:xfrm>
              <a:off x="3616" y="292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8" name="Line 15"/>
            <p:cNvSpPr>
              <a:spLocks noChangeShapeType="1"/>
            </p:cNvSpPr>
            <p:nvPr/>
          </p:nvSpPr>
          <p:spPr bwMode="auto">
            <a:xfrm flipH="1" flipV="1">
              <a:off x="2034" y="255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29" name="Text Box 16"/>
            <p:cNvSpPr txBox="1">
              <a:spLocks noChangeArrowheads="1"/>
            </p:cNvSpPr>
            <p:nvPr/>
          </p:nvSpPr>
          <p:spPr bwMode="auto">
            <a:xfrm>
              <a:off x="2112" y="2785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15730" name="Text Box 17"/>
            <p:cNvSpPr txBox="1">
              <a:spLocks noChangeArrowheads="1"/>
            </p:cNvSpPr>
            <p:nvPr/>
          </p:nvSpPr>
          <p:spPr bwMode="auto">
            <a:xfrm>
              <a:off x="2282" y="278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15731" name="Text Box 18"/>
            <p:cNvSpPr txBox="1">
              <a:spLocks noChangeArrowheads="1"/>
            </p:cNvSpPr>
            <p:nvPr/>
          </p:nvSpPr>
          <p:spPr bwMode="auto">
            <a:xfrm>
              <a:off x="2952" y="278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6</a:t>
              </a:r>
              <a:endParaRPr lang="pt-BR" sz="1000"/>
            </a:p>
          </p:txBody>
        </p:sp>
        <p:sp>
          <p:nvSpPr>
            <p:cNvPr id="115732" name="Text Box 19"/>
            <p:cNvSpPr txBox="1">
              <a:spLocks noChangeArrowheads="1"/>
            </p:cNvSpPr>
            <p:nvPr/>
          </p:nvSpPr>
          <p:spPr bwMode="auto">
            <a:xfrm>
              <a:off x="2440" y="278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15733" name="Text Box 20"/>
            <p:cNvSpPr txBox="1">
              <a:spLocks noChangeArrowheads="1"/>
            </p:cNvSpPr>
            <p:nvPr/>
          </p:nvSpPr>
          <p:spPr bwMode="auto">
            <a:xfrm>
              <a:off x="2612" y="2784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15734" name="Text Box 21"/>
            <p:cNvSpPr txBox="1">
              <a:spLocks noChangeArrowheads="1"/>
            </p:cNvSpPr>
            <p:nvPr/>
          </p:nvSpPr>
          <p:spPr bwMode="auto">
            <a:xfrm>
              <a:off x="2780" y="278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5</a:t>
              </a:r>
              <a:endParaRPr lang="pt-BR" sz="1000"/>
            </a:p>
          </p:txBody>
        </p:sp>
        <p:sp>
          <p:nvSpPr>
            <p:cNvPr id="115735" name="Text Box 22"/>
            <p:cNvSpPr txBox="1">
              <a:spLocks noChangeArrowheads="1"/>
            </p:cNvSpPr>
            <p:nvPr/>
          </p:nvSpPr>
          <p:spPr bwMode="auto">
            <a:xfrm>
              <a:off x="2002" y="278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  <p:sp>
          <p:nvSpPr>
            <p:cNvPr id="115736" name="Text Box 23"/>
            <p:cNvSpPr txBox="1">
              <a:spLocks noChangeArrowheads="1"/>
            </p:cNvSpPr>
            <p:nvPr/>
          </p:nvSpPr>
          <p:spPr bwMode="auto">
            <a:xfrm>
              <a:off x="3600" y="2782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35</a:t>
              </a:r>
              <a:endParaRPr lang="pt-BR" sz="1000"/>
            </a:p>
          </p:txBody>
        </p:sp>
        <p:sp>
          <p:nvSpPr>
            <p:cNvPr id="115737" name="Text Box 24"/>
            <p:cNvSpPr txBox="1">
              <a:spLocks noChangeArrowheads="1"/>
            </p:cNvSpPr>
            <p:nvPr/>
          </p:nvSpPr>
          <p:spPr bwMode="auto">
            <a:xfrm>
              <a:off x="2058" y="2544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000"/>
            </a:p>
          </p:txBody>
        </p:sp>
        <p:sp>
          <p:nvSpPr>
            <p:cNvPr id="115738" name="Text Box 25"/>
            <p:cNvSpPr txBox="1">
              <a:spLocks noChangeArrowheads="1"/>
            </p:cNvSpPr>
            <p:nvPr/>
          </p:nvSpPr>
          <p:spPr bwMode="auto">
            <a:xfrm>
              <a:off x="2064" y="2496"/>
              <a:ext cx="2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P</a:t>
              </a:r>
              <a:r>
                <a:rPr lang="en-US" sz="1000"/>
                <a:t> =</a:t>
              </a:r>
              <a:endParaRPr lang="pt-BR" sz="1000"/>
            </a:p>
          </p:txBody>
        </p:sp>
        <p:sp>
          <p:nvSpPr>
            <p:cNvPr id="115739" name="Text Box 27"/>
            <p:cNvSpPr txBox="1">
              <a:spLocks noChangeArrowheads="1"/>
            </p:cNvSpPr>
            <p:nvPr/>
          </p:nvSpPr>
          <p:spPr bwMode="auto">
            <a:xfrm>
              <a:off x="3216" y="3054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A =$100</a:t>
              </a:r>
              <a:endParaRPr lang="pt-BR" sz="1000" b="1"/>
            </a:p>
          </p:txBody>
        </p:sp>
      </p:grpSp>
      <p:graphicFrame>
        <p:nvGraphicFramePr>
          <p:cNvPr id="115717" name="Object 3"/>
          <p:cNvGraphicFramePr>
            <a:graphicFrameLocks noChangeAspect="1"/>
          </p:cNvGraphicFramePr>
          <p:nvPr/>
        </p:nvGraphicFramePr>
        <p:xfrm>
          <a:off x="3436938" y="5818188"/>
          <a:ext cx="19065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Equation" r:id="rId5" imgW="1497950" imgH="241195" progId="Equation.3">
                  <p:embed/>
                </p:oleObj>
              </mc:Choice>
              <mc:Fallback>
                <p:oleObj name="Equation" r:id="rId5" imgW="1497950" imgH="241195" progId="Equation.3">
                  <p:embed/>
                  <p:pic>
                    <p:nvPicPr>
                      <p:cNvPr id="1157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38" y="5818188"/>
                        <a:ext cx="1906587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29"/>
          <p:cNvSpPr>
            <a:spLocks noChangeArrowheads="1"/>
          </p:cNvSpPr>
          <p:nvPr/>
        </p:nvSpPr>
        <p:spPr bwMode="auto">
          <a:xfrm>
            <a:off x="3340100" y="5765800"/>
            <a:ext cx="2082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665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026"/>
          <p:cNvSpPr txBox="1">
            <a:spLocks noChangeArrowheads="1"/>
          </p:cNvSpPr>
          <p:nvPr/>
        </p:nvSpPr>
        <p:spPr bwMode="auto">
          <a:xfrm>
            <a:off x="292100" y="914400"/>
            <a:ext cx="8839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800" b="1">
                <a:solidFill>
                  <a:srgbClr val="000066"/>
                </a:solidFill>
              </a:rPr>
              <a:t>Exemplo: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Determinar o valor presente do financiamento de um bem financiado em 36 prestações iguais de $ 100,00, sabendo-se que a taxa de juros cobrada é de 3,0% a.m. e que a primeira prestação é paga no ato da assinatura do contrato.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P = A x (1+i) x FVA</a:t>
            </a:r>
            <a:r>
              <a:rPr lang="en-US" sz="1800" baseline="-25000">
                <a:solidFill>
                  <a:srgbClr val="000066"/>
                </a:solidFill>
              </a:rPr>
              <a:t>(3,0,%,36) </a:t>
            </a:r>
            <a:r>
              <a:rPr lang="en-US" sz="1800">
                <a:solidFill>
                  <a:srgbClr val="000066"/>
                </a:solidFill>
              </a:rPr>
              <a:t>= 100 x (1,03) x 21,83225 = $ 2248,72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r>
              <a:rPr lang="en-US" sz="1900" b="1">
                <a:solidFill>
                  <a:srgbClr val="000066"/>
                </a:solidFill>
              </a:rPr>
              <a:t>Cálculo da prestação A, dado o valor presente P de uma série uniforme antecipada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Nestas condições, o valor A da prestação pode ser calculado a partir da transformação da equação 17: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                                                                                                                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800">
              <a:solidFill>
                <a:srgbClr val="000066"/>
              </a:solidFill>
            </a:endParaRPr>
          </a:p>
        </p:txBody>
      </p:sp>
      <p:sp>
        <p:nvSpPr>
          <p:cNvPr id="51203" name="Text Box 1027"/>
          <p:cNvSpPr txBox="1">
            <a:spLocks noChangeArrowheads="1"/>
          </p:cNvSpPr>
          <p:nvPr/>
        </p:nvSpPr>
        <p:spPr bwMode="auto">
          <a:xfrm>
            <a:off x="3454400" y="252413"/>
            <a:ext cx="2427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graphicFrame>
        <p:nvGraphicFramePr>
          <p:cNvPr id="116739" name="Object 2"/>
          <p:cNvGraphicFramePr>
            <a:graphicFrameLocks noChangeAspect="1"/>
          </p:cNvGraphicFramePr>
          <p:nvPr/>
        </p:nvGraphicFramePr>
        <p:xfrm>
          <a:off x="2459038" y="4365625"/>
          <a:ext cx="38623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3" imgW="3035300" imgH="482600" progId="Equation.3">
                  <p:embed/>
                </p:oleObj>
              </mc:Choice>
              <mc:Fallback>
                <p:oleObj name="Equation" r:id="rId3" imgW="3035300" imgH="482600" progId="Equation.3">
                  <p:embed/>
                  <p:pic>
                    <p:nvPicPr>
                      <p:cNvPr id="1167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4365625"/>
                        <a:ext cx="3862387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0521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839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buFont typeface="Webdings" charset="0"/>
              <a:buNone/>
            </a:pPr>
            <a:r>
              <a:rPr lang="en-US" sz="1800" b="1">
                <a:solidFill>
                  <a:srgbClr val="000066"/>
                </a:solidFill>
              </a:rPr>
              <a:t>Exemplo: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Um terreno é colocado a venda por $ 50.000,00 a vista ou em 24 prestações mensais </a:t>
            </a: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sendo a primeira prestação paga na data do contrato. Determinar o valor de cada parcela, sabendo-se que o proprietário está cobrando uma taxa de 3,5 % a.a. pelo financiamento.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r>
              <a:rPr lang="en-US" sz="1800">
                <a:solidFill>
                  <a:srgbClr val="000066"/>
                </a:solidFill>
              </a:rPr>
              <a:t>Aplicando a equação, obtemos:</a:t>
            </a: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  <a:p>
            <a:pPr eaLnBrk="1" hangingPunct="1">
              <a:buFont typeface="Webdings" charset="0"/>
              <a:buNone/>
            </a:pPr>
            <a:endParaRPr lang="en-US" sz="1800">
              <a:solidFill>
                <a:srgbClr val="000066"/>
              </a:solidFill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454400" y="252413"/>
            <a:ext cx="24272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200">
                <a:solidFill>
                  <a:srgbClr val="00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rPr>
              <a:t>Séries uniformes:</a:t>
            </a:r>
            <a:endParaRPr lang="pt-BR" sz="220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grpSp>
        <p:nvGrpSpPr>
          <p:cNvPr id="117763" name="Group 27"/>
          <p:cNvGrpSpPr>
            <a:grpSpLocks/>
          </p:cNvGrpSpPr>
          <p:nvPr/>
        </p:nvGrpSpPr>
        <p:grpSpPr bwMode="auto">
          <a:xfrm>
            <a:off x="3330575" y="2349500"/>
            <a:ext cx="2994025" cy="1108075"/>
            <a:chOff x="2098" y="1448"/>
            <a:chExt cx="1886" cy="698"/>
          </a:xfrm>
        </p:grpSpPr>
        <p:sp>
          <p:nvSpPr>
            <p:cNvPr id="117765" name="Line 5"/>
            <p:cNvSpPr>
              <a:spLocks noChangeShapeType="1"/>
            </p:cNvSpPr>
            <p:nvPr/>
          </p:nvSpPr>
          <p:spPr bwMode="auto">
            <a:xfrm flipV="1">
              <a:off x="2128" y="1878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>
              <a:off x="2128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7" name="Line 7"/>
            <p:cNvSpPr>
              <a:spLocks noChangeShapeType="1"/>
            </p:cNvSpPr>
            <p:nvPr/>
          </p:nvSpPr>
          <p:spPr bwMode="auto">
            <a:xfrm>
              <a:off x="2288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>
              <a:off x="2448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>
              <a:off x="2608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>
              <a:off x="2784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11"/>
            <p:cNvSpPr>
              <a:spLocks noChangeShapeType="1"/>
            </p:cNvSpPr>
            <p:nvPr/>
          </p:nvSpPr>
          <p:spPr bwMode="auto">
            <a:xfrm>
              <a:off x="2952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12"/>
            <p:cNvSpPr>
              <a:spLocks noChangeShapeType="1"/>
            </p:cNvSpPr>
            <p:nvPr/>
          </p:nvSpPr>
          <p:spPr bwMode="auto">
            <a:xfrm>
              <a:off x="3120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13"/>
            <p:cNvSpPr>
              <a:spLocks noChangeShapeType="1"/>
            </p:cNvSpPr>
            <p:nvPr/>
          </p:nvSpPr>
          <p:spPr bwMode="auto">
            <a:xfrm>
              <a:off x="3712" y="187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Line 14"/>
            <p:cNvSpPr>
              <a:spLocks noChangeShapeType="1"/>
            </p:cNvSpPr>
            <p:nvPr/>
          </p:nvSpPr>
          <p:spPr bwMode="auto">
            <a:xfrm flipH="1" flipV="1">
              <a:off x="2130" y="150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Text Box 15"/>
            <p:cNvSpPr txBox="1">
              <a:spLocks noChangeArrowheads="1"/>
            </p:cNvSpPr>
            <p:nvPr/>
          </p:nvSpPr>
          <p:spPr bwMode="auto">
            <a:xfrm>
              <a:off x="2208" y="1737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1</a:t>
              </a:r>
              <a:endParaRPr lang="pt-BR" sz="1000"/>
            </a:p>
          </p:txBody>
        </p:sp>
        <p:sp>
          <p:nvSpPr>
            <p:cNvPr id="117776" name="Text Box 16"/>
            <p:cNvSpPr txBox="1">
              <a:spLocks noChangeArrowheads="1"/>
            </p:cNvSpPr>
            <p:nvPr/>
          </p:nvSpPr>
          <p:spPr bwMode="auto">
            <a:xfrm>
              <a:off x="2378" y="174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</a:t>
              </a:r>
              <a:endParaRPr lang="pt-BR" sz="1000"/>
            </a:p>
          </p:txBody>
        </p:sp>
        <p:sp>
          <p:nvSpPr>
            <p:cNvPr id="117777" name="Text Box 17"/>
            <p:cNvSpPr txBox="1">
              <a:spLocks noChangeArrowheads="1"/>
            </p:cNvSpPr>
            <p:nvPr/>
          </p:nvSpPr>
          <p:spPr bwMode="auto">
            <a:xfrm>
              <a:off x="3048" y="1740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6</a:t>
              </a:r>
              <a:endParaRPr lang="pt-BR" sz="1000"/>
            </a:p>
          </p:txBody>
        </p:sp>
        <p:sp>
          <p:nvSpPr>
            <p:cNvPr id="117778" name="Text Box 18"/>
            <p:cNvSpPr txBox="1">
              <a:spLocks noChangeArrowheads="1"/>
            </p:cNvSpPr>
            <p:nvPr/>
          </p:nvSpPr>
          <p:spPr bwMode="auto">
            <a:xfrm>
              <a:off x="2536" y="173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3</a:t>
              </a:r>
              <a:endParaRPr lang="pt-BR" sz="1000"/>
            </a:p>
          </p:txBody>
        </p:sp>
        <p:sp>
          <p:nvSpPr>
            <p:cNvPr id="117779" name="Text Box 19"/>
            <p:cNvSpPr txBox="1">
              <a:spLocks noChangeArrowheads="1"/>
            </p:cNvSpPr>
            <p:nvPr/>
          </p:nvSpPr>
          <p:spPr bwMode="auto">
            <a:xfrm>
              <a:off x="2708" y="1736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4</a:t>
              </a:r>
              <a:endParaRPr lang="pt-BR" sz="1000"/>
            </a:p>
          </p:txBody>
        </p:sp>
        <p:sp>
          <p:nvSpPr>
            <p:cNvPr id="117780" name="Text Box 20"/>
            <p:cNvSpPr txBox="1">
              <a:spLocks noChangeArrowheads="1"/>
            </p:cNvSpPr>
            <p:nvPr/>
          </p:nvSpPr>
          <p:spPr bwMode="auto">
            <a:xfrm>
              <a:off x="2876" y="173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5</a:t>
              </a:r>
              <a:endParaRPr lang="pt-BR" sz="1000"/>
            </a:p>
          </p:txBody>
        </p:sp>
        <p:sp>
          <p:nvSpPr>
            <p:cNvPr id="117781" name="Text Box 21"/>
            <p:cNvSpPr txBox="1">
              <a:spLocks noChangeArrowheads="1"/>
            </p:cNvSpPr>
            <p:nvPr/>
          </p:nvSpPr>
          <p:spPr bwMode="auto">
            <a:xfrm>
              <a:off x="2098" y="1738"/>
              <a:ext cx="1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0</a:t>
              </a:r>
              <a:endParaRPr lang="pt-BR" sz="1000"/>
            </a:p>
          </p:txBody>
        </p:sp>
        <p:sp>
          <p:nvSpPr>
            <p:cNvPr id="117782" name="Text Box 22"/>
            <p:cNvSpPr txBox="1">
              <a:spLocks noChangeArrowheads="1"/>
            </p:cNvSpPr>
            <p:nvPr/>
          </p:nvSpPr>
          <p:spPr bwMode="auto">
            <a:xfrm>
              <a:off x="3696" y="1734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/>
                <a:t>23</a:t>
              </a:r>
              <a:endParaRPr lang="pt-BR" sz="1000"/>
            </a:p>
          </p:txBody>
        </p:sp>
        <p:sp>
          <p:nvSpPr>
            <p:cNvPr id="117783" name="Text Box 23"/>
            <p:cNvSpPr txBox="1">
              <a:spLocks noChangeArrowheads="1"/>
            </p:cNvSpPr>
            <p:nvPr/>
          </p:nvSpPr>
          <p:spPr bwMode="auto">
            <a:xfrm>
              <a:off x="2154" y="149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000"/>
            </a:p>
          </p:txBody>
        </p:sp>
        <p:sp>
          <p:nvSpPr>
            <p:cNvPr id="117784" name="Text Box 24"/>
            <p:cNvSpPr txBox="1">
              <a:spLocks noChangeArrowheads="1"/>
            </p:cNvSpPr>
            <p:nvPr/>
          </p:nvSpPr>
          <p:spPr bwMode="auto">
            <a:xfrm>
              <a:off x="2160" y="1448"/>
              <a:ext cx="6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P</a:t>
              </a:r>
              <a:r>
                <a:rPr lang="en-US" sz="1000"/>
                <a:t> =$ 50.000,00</a:t>
              </a:r>
              <a:endParaRPr lang="pt-BR" sz="1000"/>
            </a:p>
          </p:txBody>
        </p:sp>
        <p:sp>
          <p:nvSpPr>
            <p:cNvPr id="117785" name="Text Box 25"/>
            <p:cNvSpPr txBox="1">
              <a:spLocks noChangeArrowheads="1"/>
            </p:cNvSpPr>
            <p:nvPr/>
          </p:nvSpPr>
          <p:spPr bwMode="auto">
            <a:xfrm>
              <a:off x="3168" y="1992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prstDash val="lg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/>
                <a:t>A =$</a:t>
              </a:r>
              <a:endParaRPr lang="pt-BR" sz="1000" b="1"/>
            </a:p>
          </p:txBody>
        </p:sp>
      </p:grpSp>
      <p:graphicFrame>
        <p:nvGraphicFramePr>
          <p:cNvPr id="117764" name="Object 2"/>
          <p:cNvGraphicFramePr>
            <a:graphicFrameLocks noChangeAspect="1"/>
          </p:cNvGraphicFramePr>
          <p:nvPr/>
        </p:nvGraphicFramePr>
        <p:xfrm>
          <a:off x="1814513" y="4557713"/>
          <a:ext cx="5399087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3" name="Equation" r:id="rId3" imgW="4241800" imgH="419100" progId="Equation.3">
                  <p:embed/>
                </p:oleObj>
              </mc:Choice>
              <mc:Fallback>
                <p:oleObj name="Equation" r:id="rId3" imgW="4241800" imgH="419100" progId="Equation.3">
                  <p:embed/>
                  <p:pic>
                    <p:nvPicPr>
                      <p:cNvPr id="1177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513" y="4557713"/>
                        <a:ext cx="5399087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1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4676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PT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Taxas de juros</a:t>
            </a:r>
            <a:endParaRPr lang="pt-BR" sz="4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j-ea"/>
              <a:cs typeface="+mj-cs"/>
            </a:endParaRPr>
          </a:p>
        </p:txBody>
      </p:sp>
      <p:sp>
        <p:nvSpPr>
          <p:cNvPr id="53250" name="Rectangle 13"/>
          <p:cNvSpPr>
            <a:spLocks noChangeArrowheads="1"/>
          </p:cNvSpPr>
          <p:nvPr/>
        </p:nvSpPr>
        <p:spPr bwMode="auto">
          <a:xfrm>
            <a:off x="2619375" y="1481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84213" y="1844675"/>
            <a:ext cx="10796587" cy="5595938"/>
            <a:chOff x="341" y="944"/>
            <a:chExt cx="6801" cy="3525"/>
          </a:xfrm>
        </p:grpSpPr>
        <p:sp>
          <p:nvSpPr>
            <p:cNvPr id="53252" name="Text Box 18"/>
            <p:cNvSpPr txBox="1">
              <a:spLocks noChangeArrowheads="1"/>
            </p:cNvSpPr>
            <p:nvPr/>
          </p:nvSpPr>
          <p:spPr bwMode="auto">
            <a:xfrm>
              <a:off x="341" y="944"/>
              <a:ext cx="4896" cy="1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pt-PT">
                  <a:latin typeface="Arial Narrow" charset="0"/>
                  <a:cs typeface="Times New Roman" charset="0"/>
                </a:rPr>
                <a:t> </a:t>
              </a:r>
              <a:r>
                <a:rPr lang="pt-BR" b="1">
                  <a:latin typeface="Arial Narrow" charset="0"/>
                  <a:cs typeface="Times New Roman" charset="0"/>
                </a:rPr>
                <a:t>Juros</a:t>
              </a:r>
            </a:p>
            <a:p>
              <a:pPr lvl="1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pt-BR" b="1">
                  <a:latin typeface="Arial Narrow" charset="0"/>
                  <a:cs typeface="Times New Roman" charset="0"/>
                </a:rPr>
                <a:t> Taxa de juro</a:t>
              </a:r>
            </a:p>
            <a:p>
              <a:pPr lvl="2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pt-BR" b="1">
                  <a:latin typeface="Arial Narrow" charset="0"/>
                  <a:cs typeface="Times New Roman" charset="0"/>
                </a:rPr>
                <a:t>Taxa Nominal e Taxa Efetiva</a:t>
              </a:r>
            </a:p>
            <a:p>
              <a:pPr lvl="3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pt-BR" b="1">
                  <a:latin typeface="Arial Narrow" charset="0"/>
                  <a:cs typeface="Times New Roman" charset="0"/>
                </a:rPr>
                <a:t>Inflação – Juros Correntes e Juros Reais</a:t>
              </a:r>
            </a:p>
            <a:p>
              <a:pPr lvl="4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en-US" b="1">
                  <a:latin typeface="Arial Narrow" charset="0"/>
                  <a:cs typeface="Times New Roman" charset="0"/>
                </a:rPr>
                <a:t>Taxa Básica de juros</a:t>
              </a:r>
              <a:endParaRPr lang="pt-BR" b="1">
                <a:latin typeface="Arial Narrow" charset="0"/>
                <a:cs typeface="Times New Roman" charset="0"/>
              </a:endParaRPr>
            </a:p>
            <a:p>
              <a:pPr lvl="4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pt-BR" b="1">
                  <a:latin typeface="Arial Narrow" charset="0"/>
                  <a:cs typeface="Times New Roman" charset="0"/>
                </a:rPr>
                <a:t>Taxa Mínima de Atratividade</a:t>
              </a:r>
            </a:p>
          </p:txBody>
        </p:sp>
        <p:sp>
          <p:nvSpPr>
            <p:cNvPr id="53253" name="Text Box 22"/>
            <p:cNvSpPr txBox="1">
              <a:spLocks noChangeArrowheads="1"/>
            </p:cNvSpPr>
            <p:nvPr/>
          </p:nvSpPr>
          <p:spPr bwMode="auto">
            <a:xfrm>
              <a:off x="2246" y="3031"/>
              <a:ext cx="4896" cy="1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pt-PT">
                  <a:latin typeface="Arial Narrow" charset="0"/>
                  <a:cs typeface="Times New Roman" charset="0"/>
                </a:rPr>
                <a:t> </a:t>
              </a:r>
              <a:r>
                <a:rPr lang="pt-BR" b="1">
                  <a:latin typeface="Arial Narrow" charset="0"/>
                  <a:cs typeface="Times New Roman" charset="0"/>
                </a:rPr>
                <a:t>Taxa Interna de Retorno</a:t>
              </a:r>
            </a:p>
            <a:p>
              <a:pPr lvl="1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r>
                <a:rPr lang="pt-BR" b="1">
                  <a:latin typeface="Arial Narrow" charset="0"/>
                  <a:cs typeface="Times New Roman" charset="0"/>
                </a:rPr>
                <a:t> Exemplos</a:t>
              </a:r>
            </a:p>
            <a:p>
              <a:pPr lvl="2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endParaRPr lang="pt-BR">
                <a:latin typeface="Arial Narrow" charset="0"/>
                <a:cs typeface="Times New Roman" charset="0"/>
              </a:endParaRPr>
            </a:p>
            <a:p>
              <a:pPr lvl="3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endParaRPr lang="pt-BR">
                <a:latin typeface="Arial Narrow" charset="0"/>
                <a:cs typeface="Times New Roman" charset="0"/>
              </a:endParaRPr>
            </a:p>
            <a:p>
              <a:pPr lvl="4">
                <a:lnSpc>
                  <a:spcPct val="80000"/>
                </a:lnSpc>
                <a:spcBef>
                  <a:spcPct val="50000"/>
                </a:spcBef>
                <a:buFontTx/>
                <a:buBlip>
                  <a:blip r:embed="rId2"/>
                </a:buBlip>
              </a:pPr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19221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>
                <a:latin typeface="Tahoma" charset="0"/>
              </a:rPr>
              <a:t>Taxas de Juros</a:t>
            </a:r>
          </a:p>
        </p:txBody>
      </p:sp>
      <p:sp>
        <p:nvSpPr>
          <p:cNvPr id="5427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772400" cy="3900488"/>
          </a:xfrm>
          <a:noFill/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>
                <a:latin typeface="Tahoma" charset="0"/>
                <a:cs typeface="Times New Roman" charset="0"/>
              </a:rPr>
              <a:t>Taxa de Juros (i)</a:t>
            </a:r>
            <a:endParaRPr lang="pt-BR" sz="1800">
              <a:latin typeface="Tahoma" charset="0"/>
              <a:cs typeface="Times New Roman" charset="0"/>
            </a:endParaRPr>
          </a:p>
          <a:p>
            <a:pPr algn="just">
              <a:lnSpc>
                <a:spcPct val="130000"/>
              </a:lnSpc>
            </a:pPr>
            <a:r>
              <a:rPr lang="pt-BR" sz="1800">
                <a:latin typeface="Tahoma" charset="0"/>
                <a:cs typeface="Times New Roman" charset="0"/>
              </a:rPr>
              <a:t>É a medida dos juros – interesse (em outros idiomas). Pode ser diário, semanal, quinzenal, mensal, anual etc.  </a:t>
            </a:r>
          </a:p>
          <a:p>
            <a:pPr algn="just">
              <a:lnSpc>
                <a:spcPct val="130000"/>
              </a:lnSpc>
            </a:pPr>
            <a:r>
              <a:rPr lang="pt-BR" sz="1800">
                <a:latin typeface="Tahoma" charset="0"/>
                <a:cs typeface="Times New Roman" charset="0"/>
                <a:sym typeface="Symbol" charset="0"/>
              </a:rPr>
              <a:t> porcentagem/unidade de tempo</a:t>
            </a:r>
            <a:endParaRPr lang="pt-BR" sz="1800">
              <a:latin typeface="Tahoma" charset="0"/>
              <a:cs typeface="Times New Roman" charset="0"/>
            </a:endParaRPr>
          </a:p>
          <a:p>
            <a:pPr algn="just">
              <a:lnSpc>
                <a:spcPct val="130000"/>
              </a:lnSpc>
            </a:pPr>
            <a:r>
              <a:rPr lang="pt-BR" sz="1800">
                <a:latin typeface="Tahoma" charset="0"/>
                <a:cs typeface="Times New Roman" charset="0"/>
              </a:rPr>
              <a:t>Pode ser influenciada por: risco de perda (inadimplência); prazo; inflação; custos de transação (comissões, tributos </a:t>
            </a:r>
            <a:r>
              <a:rPr lang="pt-BR" sz="1800">
                <a:latin typeface="Tahoma" charset="0"/>
                <a:cs typeface="Times New Roman" charset="0"/>
                <a:sym typeface="Symbol" charset="0"/>
              </a:rPr>
              <a:t> CPMF+IOF) </a:t>
            </a:r>
            <a:endParaRPr lang="pt-BR" sz="1800">
              <a:latin typeface="Tahoma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1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lano grafico 2">
    <a:dk1>
      <a:srgbClr val="40458C"/>
    </a:dk1>
    <a:lt1>
      <a:srgbClr val="FFFFFF"/>
    </a:lt1>
    <a:dk2>
      <a:srgbClr val="660066"/>
    </a:dk2>
    <a:lt2>
      <a:srgbClr val="B7C1EB"/>
    </a:lt2>
    <a:accent1>
      <a:srgbClr val="ECD882"/>
    </a:accent1>
    <a:accent2>
      <a:srgbClr val="B2B2B2"/>
    </a:accent2>
    <a:accent3>
      <a:srgbClr val="FFFFFF"/>
    </a:accent3>
    <a:accent4>
      <a:srgbClr val="353A77"/>
    </a:accent4>
    <a:accent5>
      <a:srgbClr val="F4E9C1"/>
    </a:accent5>
    <a:accent6>
      <a:srgbClr val="A1A1A1"/>
    </a:accent6>
    <a:hlink>
      <a:srgbClr val="6F89F7"/>
    </a:hlink>
    <a:folHlink>
      <a:srgbClr val="CFDBFD"/>
    </a:folHlink>
  </a:clrScheme>
  <a:fontScheme name="Plano grafico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6893</Words>
  <Application>Microsoft Macintosh PowerPoint</Application>
  <PresentationFormat>On-screen Show (4:3)</PresentationFormat>
  <Paragraphs>953</Paragraphs>
  <Slides>78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92" baseType="lpstr">
      <vt:lpstr>Arial</vt:lpstr>
      <vt:lpstr>Arial Narrow</vt:lpstr>
      <vt:lpstr>Calibri</vt:lpstr>
      <vt:lpstr>Monotype Sorts</vt:lpstr>
      <vt:lpstr>Tahoma</vt:lpstr>
      <vt:lpstr>Times New Roman</vt:lpstr>
      <vt:lpstr>Webdings</vt:lpstr>
      <vt:lpstr>Wingdings</vt:lpstr>
      <vt:lpstr>Office Theme</vt:lpstr>
      <vt:lpstr>Plano grafico</vt:lpstr>
      <vt:lpstr>Document</vt:lpstr>
      <vt:lpstr>Equation</vt:lpstr>
      <vt:lpstr>Equação</vt:lpstr>
      <vt:lpstr>Documento</vt:lpstr>
      <vt:lpstr>ENGENHARIA ECONÔMICA  Prof. Reinaldo Pacheco da Costa</vt:lpstr>
      <vt:lpstr>LIVROS</vt:lpstr>
      <vt:lpstr>PowerPoint Presentation</vt:lpstr>
      <vt:lpstr>PowerPoint Presentation</vt:lpstr>
      <vt:lpstr>PowerPoint Presentation</vt:lpstr>
      <vt:lpstr>PowerPoint Presentation</vt:lpstr>
      <vt:lpstr>Taxas de juros</vt:lpstr>
      <vt:lpstr>Taxas de juros</vt:lpstr>
      <vt:lpstr>Taxas de Juros</vt:lpstr>
      <vt:lpstr>Exemplos</vt:lpstr>
      <vt:lpstr>Exemplos</vt:lpstr>
      <vt:lpstr>Juros</vt:lpstr>
      <vt:lpstr>Taxas de Juros</vt:lpstr>
      <vt:lpstr>Taxas de Juros</vt:lpstr>
      <vt:lpstr>Taxas de Juros</vt:lpstr>
      <vt:lpstr>FORMAS DE CAPITALIZAÇÃO</vt:lpstr>
      <vt:lpstr>Taxas de Juros</vt:lpstr>
      <vt:lpstr>FORMAS DE CAPITALIZAÇÃO (COMPOSTO)</vt:lpstr>
      <vt:lpstr>Taxas de Juros</vt:lpstr>
      <vt:lpstr>Taxas de Juros</vt:lpstr>
      <vt:lpstr>FORMAS DE CAPITALIZAÇÃO (contínuo)</vt:lpstr>
      <vt:lpstr>Capitalização Contínua (Fadigas)</vt:lpstr>
      <vt:lpstr>Taxas de Juros (Finanças)</vt:lpstr>
      <vt:lpstr>Taxas de Juros (Finanças)</vt:lpstr>
      <vt:lpstr>Taxas de Juros</vt:lpstr>
      <vt:lpstr>Considerações sobre Taxas de Juros (Neves)</vt:lpstr>
      <vt:lpstr>Taxas nominal e efetiva</vt:lpstr>
      <vt:lpstr>Período de Capitalização</vt:lpstr>
      <vt:lpstr>Período de Capitalização</vt:lpstr>
      <vt:lpstr>Considerações sobre Taxas de Juros </vt:lpstr>
      <vt:lpstr>Taxas de Juros</vt:lpstr>
      <vt:lpstr>Taxa Corrente e Taxa Real</vt:lpstr>
      <vt:lpstr>Taxa Corrente e Taxa Real</vt:lpstr>
      <vt:lpstr>Taxas Correntes</vt:lpstr>
      <vt:lpstr>Taxas de Juros</vt:lpstr>
      <vt:lpstr>Taxa Corrente e Taxa Real</vt:lpstr>
      <vt:lpstr>Taxa Mínima de Atratividade</vt:lpstr>
      <vt:lpstr>Taxa Mínima de Atratividade (TMA)</vt:lpstr>
      <vt:lpstr>Taxas de Juros</vt:lpstr>
      <vt:lpstr>PowerPoint Presentation</vt:lpstr>
      <vt:lpstr>PowerPoint Presentation</vt:lpstr>
      <vt:lpstr>Taxas de Juros</vt:lpstr>
      <vt:lpstr>1a. Oficina – Derivar as fórmulas</vt:lpstr>
      <vt:lpstr>Simbologia</vt:lpstr>
      <vt:lpstr>PowerPoint Presentation</vt:lpstr>
      <vt:lpstr>PowerPoint Presentation</vt:lpstr>
      <vt:lpstr>PowerPoint Presentation</vt:lpstr>
      <vt:lpstr>Taxas de Juros</vt:lpstr>
      <vt:lpstr>Sistema de amortização constante - SAC</vt:lpstr>
      <vt:lpstr>Tabela Price</vt:lpstr>
      <vt:lpstr>Tabela Price</vt:lpstr>
      <vt:lpstr>Tabela Price</vt:lpstr>
      <vt:lpstr>Exemplo price</vt:lpstr>
      <vt:lpstr>PowerPoint Presentation</vt:lpstr>
      <vt:lpstr>PowerPoint Presentation</vt:lpstr>
      <vt:lpstr>Projetos Econômicos</vt:lpstr>
      <vt:lpstr>Componentes de um Projeto</vt:lpstr>
      <vt:lpstr>Metodologia de Análise de um Projeto</vt:lpstr>
      <vt:lpstr>O Problema Econômico e a Análise de Projetos</vt:lpstr>
      <vt:lpstr>Exemplos de Análise de Projetos por Fluxo de Caixa</vt:lpstr>
      <vt:lpstr>Matemática Financeira</vt:lpstr>
      <vt:lpstr>Matemática Financeira</vt:lpstr>
      <vt:lpstr>PowerPoint Presentation</vt:lpstr>
      <vt:lpstr>1a. Oficina – Derivar as fórmulas</vt:lpstr>
      <vt:lpstr>Simbologia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Departamento de Engenharia de Produção da Escola Politecnica da 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ECONÔMICA  Prof. Reinaldo Pacheco da Costa</dc:title>
  <dc:creator>Reinaldo  Pacheco</dc:creator>
  <cp:lastModifiedBy>Reinaldo Pacheco da Costa</cp:lastModifiedBy>
  <cp:revision>10</cp:revision>
  <dcterms:created xsi:type="dcterms:W3CDTF">2013-11-25T11:09:35Z</dcterms:created>
  <dcterms:modified xsi:type="dcterms:W3CDTF">2020-07-23T12:28:38Z</dcterms:modified>
</cp:coreProperties>
</file>