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21229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51375" y="534850"/>
            <a:ext cx="8520600" cy="288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endParaRPr sz="100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545454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 b="1">
              <a:solidFill>
                <a:srgbClr val="545454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2400" b="1">
                <a:solidFill>
                  <a:srgbClr val="545454"/>
                </a:solidFill>
              </a:rPr>
              <a:t>LES0800 - </a:t>
            </a:r>
            <a:r>
              <a:rPr lang="pt-BR" sz="2400" b="1">
                <a:solidFill>
                  <a:srgbClr val="6A6A6A"/>
                </a:solidFill>
              </a:rPr>
              <a:t>Orçamento Empresarial</a:t>
            </a:r>
          </a:p>
          <a:p>
            <a:pPr lvl="0">
              <a:spcBef>
                <a:spcPts val="0"/>
              </a:spcBef>
              <a:buNone/>
            </a:pPr>
            <a:r>
              <a:rPr lang="pt-BR" sz="2400" b="1">
                <a:solidFill>
                  <a:srgbClr val="6A6A6A"/>
                </a:solidFill>
              </a:rPr>
              <a:t>Prof. Dr. Alex Coltro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rgbClr val="6A6A6A"/>
              </a:solidFill>
              <a:highlight>
                <a:srgbClr val="FFFFFF"/>
              </a:highlight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-245900" y="385700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1800" b="1"/>
              <a:t>Ricardo Frajácomo- NºUSP 9425981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pt-BR" sz="1800" b="1"/>
              <a:t>Guilherme Gamberini - NºUSP 9323406</a:t>
            </a:r>
          </a:p>
          <a:p>
            <a:pPr lvl="0" algn="r">
              <a:spcBef>
                <a:spcPts val="0"/>
              </a:spcBef>
              <a:buNone/>
            </a:pPr>
            <a:r>
              <a:rPr lang="pt-BR" sz="1800" b="1"/>
              <a:t>  Henrique Provenzzano - Nº USP 9323639                             </a:t>
            </a:r>
          </a:p>
        </p:txBody>
      </p:sp>
      <p:pic>
        <p:nvPicPr>
          <p:cNvPr id="56" name="Shape 56" descr="A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23478"/>
            <a:ext cx="9143999" cy="210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/>
              <a:t>7 Passos do Planejamento Estratégico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</a:t>
            </a:r>
            <a:r>
              <a:rPr lang="pt-BR" b="1"/>
              <a:t>6. </a:t>
            </a:r>
            <a:r>
              <a:rPr lang="pt-BR" sz="1600" b="1">
                <a:solidFill>
                  <a:srgbClr val="222222"/>
                </a:solidFill>
                <a:highlight>
                  <a:srgbClr val="FFFFFF"/>
                </a:highlight>
              </a:rPr>
              <a:t>Execute o planejamento estratégico</a:t>
            </a:r>
          </a:p>
          <a:p>
            <a:pPr marL="457200" lvl="0" indent="-317500">
              <a:spcBef>
                <a:spcPts val="0"/>
              </a:spcBef>
              <a:buSzPct val="100000"/>
              <a:buChar char="➢"/>
            </a:pPr>
            <a:r>
              <a:rPr lang="pt-BR" sz="1400">
                <a:solidFill>
                  <a:srgbClr val="252525"/>
                </a:solidFill>
                <a:highlight>
                  <a:srgbClr val="FFFFFF"/>
                </a:highlight>
              </a:rPr>
              <a:t>Depois de aprender sobre estratégia empresarial e definir toda a parte teórica do plano, chegou a hora de mobilizar e alinhar a organização, buscando executar o que foi planejado. Nesse momento, deve-se estar sempre alinhado com os planos de ação, a fim de cumprir com tudo o que foi pensado.</a:t>
            </a:r>
          </a:p>
        </p:txBody>
      </p:sp>
      <p:pic>
        <p:nvPicPr>
          <p:cNvPr id="116" name="Shape 116" descr="1 (1)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599" y="2551900"/>
            <a:ext cx="4259699" cy="25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7 Passos do Planejamento Estratégico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 </a:t>
            </a:r>
            <a:r>
              <a:rPr lang="pt-BR" b="1" dirty="0"/>
              <a:t>7. </a:t>
            </a:r>
            <a:r>
              <a:rPr lang="pt-BR" sz="1600" b="1" dirty="0" err="1">
                <a:solidFill>
                  <a:srgbClr val="222222"/>
                </a:solidFill>
                <a:highlight>
                  <a:srgbClr val="FFFFFF"/>
                </a:highlight>
              </a:rPr>
              <a:t>Replaneje</a:t>
            </a:r>
            <a:r>
              <a:rPr lang="pt-BR" sz="1600" b="1" dirty="0">
                <a:solidFill>
                  <a:srgbClr val="222222"/>
                </a:solidFill>
                <a:highlight>
                  <a:srgbClr val="FFFFFF"/>
                </a:highlight>
              </a:rPr>
              <a:t> frequentemente para perceber os benefícios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1500"/>
              </a:spcAft>
              <a:buClr>
                <a:srgbClr val="222222"/>
              </a:buClr>
              <a:buSzPct val="100000"/>
              <a:buChar char="➢"/>
            </a:pPr>
            <a:r>
              <a:rPr lang="pt-BR" sz="1400" dirty="0">
                <a:solidFill>
                  <a:srgbClr val="252525"/>
                </a:solidFill>
                <a:highlight>
                  <a:srgbClr val="FFFFFF"/>
                </a:highlight>
              </a:rPr>
              <a:t>Lembre-se que o mercado está em constante mudança. Contínuas e imprevisíveis alterações nas características dos consumidores, surgimento de novos produtos, concorrentes e fornecedores e a mudança no posicionamento estratégico da organização implicam na necessidade de ininterrupta revisão dos objetivos e ações.</a:t>
            </a:r>
          </a:p>
          <a:p>
            <a:pPr marL="457200" lvl="0" indent="-317500" rtl="0">
              <a:spcBef>
                <a:spcPts val="0"/>
              </a:spcBef>
              <a:spcAft>
                <a:spcPts val="1500"/>
              </a:spcAft>
              <a:buClr>
                <a:srgbClr val="222222"/>
              </a:buClr>
              <a:buSzPct val="100000"/>
              <a:buChar char="➢"/>
            </a:pPr>
            <a:r>
              <a:rPr lang="pt-BR" sz="1400" dirty="0">
                <a:solidFill>
                  <a:srgbClr val="252525"/>
                </a:solidFill>
                <a:highlight>
                  <a:srgbClr val="FFFFFF"/>
                </a:highlight>
              </a:rPr>
              <a:t>Esse replanejamento constante garante que o negócio esteja sempre atualizado e progredindo.</a:t>
            </a:r>
          </a:p>
          <a:p>
            <a:pPr lvl="0">
              <a:spcBef>
                <a:spcPts val="0"/>
              </a:spcBef>
              <a:buNone/>
            </a:pPr>
            <a:endParaRPr b="1" dirty="0"/>
          </a:p>
        </p:txBody>
      </p:sp>
      <p:pic>
        <p:nvPicPr>
          <p:cNvPr id="123" name="Shape 123" descr="replanejamento-ee-milton-silva-rodrigues-9-72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875" y="3219822"/>
            <a:ext cx="3239424" cy="192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Cadeia de Valor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>
                <a:solidFill>
                  <a:schemeClr val="dk1"/>
                </a:solidFill>
              </a:rPr>
              <a:t>O que é ?</a:t>
            </a:r>
          </a:p>
          <a:p>
            <a:pPr lvl="0">
              <a:spcBef>
                <a:spcPts val="0"/>
              </a:spcBef>
              <a:buNone/>
            </a:pPr>
            <a:r>
              <a:rPr lang="pt-BR" sz="2400">
                <a:solidFill>
                  <a:schemeClr val="dk1"/>
                </a:solidFill>
              </a:rPr>
              <a:t>Quais são seus elementos ?</a:t>
            </a:r>
          </a:p>
          <a:p>
            <a:pPr lvl="0">
              <a:spcBef>
                <a:spcPts val="0"/>
              </a:spcBef>
              <a:buNone/>
            </a:pPr>
            <a:r>
              <a:rPr lang="pt-BR" sz="2400">
                <a:solidFill>
                  <a:schemeClr val="dk1"/>
                </a:solidFill>
              </a:rPr>
              <a:t>Para que serve ?</a:t>
            </a:r>
          </a:p>
          <a:p>
            <a:pPr lvl="0">
              <a:spcBef>
                <a:spcPts val="0"/>
              </a:spcBef>
              <a:buNone/>
            </a:pPr>
            <a:r>
              <a:rPr lang="pt-BR" sz="2400">
                <a:solidFill>
                  <a:schemeClr val="dk1"/>
                </a:solidFill>
              </a:rPr>
              <a:t>Como funciona ?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130" name="Shape 130" descr="imagem 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810" y="51470"/>
            <a:ext cx="4168299" cy="41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Conceito da cadeia de valor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Para Michael Porter é um modelo que ajuda a analisar atividades específicas através das quais as empresas criam valor e vantagem competitiva. Ou seja, é um conjunto de atividades que uma organização realiza para criar valor para os seus clientes. A maneira como as atividades dessa cadeia são realizadas determina os custos e afeta os lucros.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 descr="imagem 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849" y="2743725"/>
            <a:ext cx="4294200" cy="239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Elementos da Cadeia de Porter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 descr="imagem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50" y="1017724"/>
            <a:ext cx="7568602" cy="35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1758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Atividades primárias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23528" y="627534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</a:rPr>
              <a:t>Logística de entrada</a:t>
            </a:r>
            <a:r>
              <a:rPr lang="pt-BR" sz="1600" u="sng" dirty="0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  Os processos relacionados com a recepção, controlo de inventário, marcação de transporte.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</a:rPr>
              <a:t>Operações</a:t>
            </a:r>
            <a:r>
              <a:rPr lang="pt-BR" sz="1600" u="sng" dirty="0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  Maquinaria, embalagens, montagem, manutenção de equipamento, testes e outras atividades de criação de valor que transformam inputs no produto final.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</a:rPr>
              <a:t>Logística de saída: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 Entrega do seu produto ou serviço ao cliente, incluindo sistemas de recolha, armazenamento e distribuição e podem ser internos ou externos à organização.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</a:rPr>
              <a:t>Marketing e Vendas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: São os processos que a empresa utiliza para convencer os clientes a comprarem os seus produtos ou serviços. As fontes de criação de valor aqui são os benefícios que oferece e o modo como os transmite.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 dirty="0">
                <a:solidFill>
                  <a:srgbClr val="000000"/>
                </a:solidFill>
                <a:highlight>
                  <a:srgbClr val="FFFFFF"/>
                </a:highlight>
              </a:rPr>
              <a:t>Serviço: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 as atividades que mantêm e aumentam o valor dos produtos ou serviços após a compra. Aqui incluem-se o apoio ao cliente, serviços de reparação e/ou instalação, formação, etc.</a:t>
            </a:r>
          </a:p>
          <a:p>
            <a:pPr lvl="0" algn="just">
              <a:spcBef>
                <a:spcPts val="0"/>
              </a:spcBef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Atividades de Apoio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49650" y="1152475"/>
            <a:ext cx="8682600" cy="378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pt-BR" sz="1600" b="1" u="sng">
                <a:solidFill>
                  <a:schemeClr val="dk1"/>
                </a:solidFill>
                <a:highlight>
                  <a:srgbClr val="FFFFFF"/>
                </a:highlight>
              </a:rPr>
              <a:t>Infra-estrutura:</a:t>
            </a:r>
            <a:r>
              <a:rPr lang="pt-BR" sz="1600">
                <a:solidFill>
                  <a:schemeClr val="dk1"/>
                </a:solidFill>
                <a:highlight>
                  <a:srgbClr val="FFFFFF"/>
                </a:highlight>
              </a:rPr>
              <a:t>  Gestão geral, administrativa, legal, financeira, contabilística, assuntos públicos, de qualidade, etc.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pt-BR" sz="1600" b="1" u="sng">
                <a:solidFill>
                  <a:schemeClr val="dk1"/>
                </a:solidFill>
                <a:highlight>
                  <a:srgbClr val="FFFFFF"/>
                </a:highlight>
              </a:rPr>
              <a:t>Gestão de Recursos Humanos:</a:t>
            </a:r>
            <a:r>
              <a:rPr lang="pt-BR" sz="1600">
                <a:solidFill>
                  <a:schemeClr val="dk1"/>
                </a:solidFill>
                <a:highlight>
                  <a:srgbClr val="FFFFFF"/>
                </a:highlight>
              </a:rPr>
              <a:t> As atividades associadas ao recrutamento, desenvolvimento, retenção e compensação de colaboradores e gestores.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pt-BR" sz="1600" b="1" u="sng">
                <a:solidFill>
                  <a:schemeClr val="dk1"/>
                </a:solidFill>
                <a:highlight>
                  <a:srgbClr val="FFFFFF"/>
                </a:highlight>
              </a:rPr>
              <a:t>Desenvolvimento Tecnológico:</a:t>
            </a:r>
            <a:r>
              <a:rPr lang="pt-BR" sz="1600">
                <a:solidFill>
                  <a:schemeClr val="dk1"/>
                </a:solidFill>
                <a:highlight>
                  <a:srgbClr val="FFFFFF"/>
                </a:highlight>
              </a:rPr>
              <a:t> Desenvolvimento tecnológico para apoiar as atividades da cadeia de valor, como Investigação e Desenvolvimento (I&amp;D), automação de processos, design, etc.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pt-BR" sz="1600" b="1" u="sng">
                <a:solidFill>
                  <a:schemeClr val="dk1"/>
                </a:solidFill>
                <a:highlight>
                  <a:srgbClr val="FFFFFF"/>
                </a:highlight>
              </a:rPr>
              <a:t>Aquisição/Compra:</a:t>
            </a:r>
            <a:r>
              <a:rPr lang="pt-BR" sz="1600">
                <a:solidFill>
                  <a:schemeClr val="dk1"/>
                </a:solidFill>
                <a:highlight>
                  <a:srgbClr val="FFFFFF"/>
                </a:highlight>
              </a:rPr>
              <a:t> Todos os processos que a empresa realiza para adquirir os recursos necessários para trabalhar: aquisição de matérias-primas, serviços, edifícios, máquinas, etc. Aqui também se inclui encontrar fornecedores e negociar os melhores preços.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Objetivo da cadeia de valor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64600" y="11921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Em suma, pode-se afirmar que a análise da cadeia de valor serve para subsidiar o processo de gerenciamento estratégico, pois permite compreender e agir sobre a estrutura patrimonial, econômica, financeira, e operacional das suas principais atividades, processos e entidades. O objetivo maior é conquistar e manter a vantagem competitiva.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63" name="Shape 163" descr="imagem 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875" y="2556475"/>
            <a:ext cx="4546374" cy="25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Funcionamento da Cadeia de Porter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0" y="1158675"/>
            <a:ext cx="8637900" cy="377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1"/>
                </a:solidFill>
              </a:rPr>
              <a:t>Passo 1: Identificar as sub-atividades para cada atividade primária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Atividades diretas: criam valor por si próprias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Atividades indiretas: permitem que as atividades diretas funcionem sem problemas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Atividades de garantia de qualidade: asseguram que as atividades anteriores cumprem os padrões necessários.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Passo 2: Identificar as sub-atividades para cada atividade de apoio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Passo 3: Identificar ligações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1"/>
                </a:solidFill>
              </a:rPr>
              <a:t>Passo 4: Procurar oportunidades para aumentar o valor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425" y="3564250"/>
            <a:ext cx="2998575" cy="157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Exemplo de cadeia de valor para gestão ambiental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7" name="Shape 177" descr="imagem 6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00" y="1017725"/>
            <a:ext cx="8360350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Planejamento Estratégico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 descr="Business-Strategy-e145294839862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3024" y="0"/>
            <a:ext cx="943766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Modelo de Porter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3624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Char char="➢"/>
            </a:pPr>
            <a:r>
              <a:rPr lang="pt-BR" sz="1400">
                <a:solidFill>
                  <a:srgbClr val="000000"/>
                </a:solidFill>
              </a:rPr>
              <a:t>Concebido por </a:t>
            </a:r>
            <a:r>
              <a:rPr lang="pt-BR" sz="1400" b="1">
                <a:solidFill>
                  <a:srgbClr val="000000"/>
                </a:solidFill>
              </a:rPr>
              <a:t>Michael Porter</a:t>
            </a:r>
            <a:r>
              <a:rPr lang="pt-BR" sz="1400">
                <a:solidFill>
                  <a:srgbClr val="000000"/>
                </a:solidFill>
              </a:rPr>
              <a:t>, em 1979, no artigo “</a:t>
            </a:r>
            <a:r>
              <a:rPr lang="pt-BR" sz="1400" b="1">
                <a:solidFill>
                  <a:srgbClr val="000000"/>
                </a:solidFill>
              </a:rPr>
              <a:t>As cinco forças competitivas que moldam a estratégia”.</a:t>
            </a:r>
            <a:r>
              <a:rPr lang="pt-BR" sz="1400">
                <a:solidFill>
                  <a:srgbClr val="000000"/>
                </a:solidFill>
              </a:rPr>
              <a:t>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Char char="➢"/>
            </a:pPr>
            <a:r>
              <a:rPr lang="pt-BR" sz="1400" b="1">
                <a:solidFill>
                  <a:srgbClr val="000000"/>
                </a:solidFill>
              </a:rPr>
              <a:t>Conceito</a:t>
            </a:r>
            <a:r>
              <a:rPr lang="pt-BR" sz="1400">
                <a:solidFill>
                  <a:srgbClr val="000000"/>
                </a:solidFill>
              </a:rPr>
              <a:t>: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pt-BR" sz="1400">
                <a:solidFill>
                  <a:srgbClr val="000000"/>
                </a:solidFill>
              </a:rPr>
              <a:t>“</a:t>
            </a: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</a:rPr>
              <a:t>O modelo das cinco forças de Porter permite analisar o </a:t>
            </a:r>
            <a:r>
              <a:rPr lang="pt-BR" sz="1400" b="1">
                <a:solidFill>
                  <a:srgbClr val="000000"/>
                </a:solidFill>
                <a:highlight>
                  <a:srgbClr val="FFFFFF"/>
                </a:highlight>
              </a:rPr>
              <a:t>grau de atratividade</a:t>
            </a: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</a:rPr>
              <a:t> de um setor da economia. Ele identifica os </a:t>
            </a:r>
            <a:r>
              <a:rPr lang="pt-BR" sz="1400" b="1">
                <a:solidFill>
                  <a:srgbClr val="000000"/>
                </a:solidFill>
                <a:highlight>
                  <a:srgbClr val="FFFFFF"/>
                </a:highlight>
              </a:rPr>
              <a:t>fatores que afetam a competitividade</a:t>
            </a: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</a:rPr>
              <a:t>, dentre os quais uma das forças está dentro do próprio setor, sendo que os demais são externos.”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5 forças do Modelo de Porter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400" b="1">
                <a:solidFill>
                  <a:srgbClr val="333333"/>
                </a:solidFill>
                <a:highlight>
                  <a:srgbClr val="FFFFFF"/>
                </a:highlight>
              </a:rPr>
              <a:t>1.Rivalidade entre concorrentes :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➢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Considera-se a atividade e agressividade dos concorrentes diretos;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➢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Observar aqueles que vendem um mesmo produto num mesmo mercado que a organização em questão</a:t>
            </a:r>
            <a:r>
              <a:rPr lang="pt-BR" sz="1150">
                <a:solidFill>
                  <a:srgbClr val="333333"/>
                </a:solidFill>
                <a:highlight>
                  <a:srgbClr val="FFFFFF"/>
                </a:highlight>
              </a:rPr>
              <a:t>;</a:t>
            </a:r>
          </a:p>
          <a:p>
            <a:pPr lvl="0">
              <a:spcBef>
                <a:spcPts val="0"/>
              </a:spcBef>
              <a:buNone/>
            </a:pP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275" y="2472625"/>
            <a:ext cx="4541824" cy="23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5 forças do Modelo de Porter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400" b="1">
                <a:solidFill>
                  <a:srgbClr val="333333"/>
                </a:solidFill>
                <a:highlight>
                  <a:srgbClr val="FFFFFF"/>
                </a:highlight>
              </a:rPr>
              <a:t>2.barreiras à entrada de concorrentes: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➢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A ameaça da entrada de novos concorrentes depende das barreiras existentes contra sua entrada, além do poder de reação das organizações já constituídas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➢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Barreiras são os fatores que atrapalham o aparecimento de novas empresas para concorrerem em determinado setor.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➢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Algumas das principais barreiras são: Economia de Escala; Capital Necessário</a:t>
            </a:r>
          </a:p>
          <a:p>
            <a:pPr lvl="0">
              <a:spcBef>
                <a:spcPts val="0"/>
              </a:spcBef>
              <a:buNone/>
            </a:pPr>
            <a:endParaRPr sz="1150" b="1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5132" y="3403949"/>
            <a:ext cx="2902623" cy="1707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5 forças do Modelo de Porter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1400" b="1">
                <a:solidFill>
                  <a:srgbClr val="333333"/>
                </a:solidFill>
                <a:highlight>
                  <a:srgbClr val="FFFFFF"/>
                </a:highlight>
              </a:rPr>
              <a:t>3.Poder de barganha dos compradores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➢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Capacidade de barganha dos clientes para com as empresas do setor.	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➢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Preço e qualidade. 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➢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Os compradores têm poderes quando: 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-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As margens de lucro do setor são estreitas;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-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As compras do setor são de grande volume; 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-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Os produtos a serem comprados são padronizados, e sem grande diferenciação. </a:t>
            </a: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225" y="0"/>
            <a:ext cx="3953850" cy="212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5 forças de Porter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400" b="1">
                <a:solidFill>
                  <a:srgbClr val="333333"/>
                </a:solidFill>
                <a:highlight>
                  <a:srgbClr val="FFFFFF"/>
                </a:highlight>
              </a:rPr>
              <a:t>4.Poder de barganha dos fornecedores</a:t>
            </a:r>
          </a:p>
          <a:p>
            <a:pPr marL="457200" lvl="0" indent="-317500" rtl="0">
              <a:spcBef>
                <a:spcPts val="0"/>
              </a:spcBef>
              <a:buClr>
                <a:srgbClr val="333333"/>
              </a:buClr>
              <a:buSzPct val="100000"/>
              <a:buChar char="➢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Já os fornecedores têm poder de barganha quando: 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-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O setor é dominado por poucas empresas fornecedoras;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-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Os produtos são exclusivos, diferenciados, e o custo para trocar de fornecedor é muito alto; 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-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O setor de negócios em questão não tem representatividade no faturamento deste fornecedor.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➢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Cabe a organização identificar a atual relação da empresa com seus principais fornecedores.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096" y="555526"/>
            <a:ext cx="3286184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5 forças de porter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400" b="1">
                <a:solidFill>
                  <a:srgbClr val="333333"/>
                </a:solidFill>
                <a:highlight>
                  <a:srgbClr val="FFFFFF"/>
                </a:highlight>
              </a:rPr>
              <a:t>5.Ameaça de Produtos ou bens substitutos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➢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São aqueles que não são os mesmos produtos que o seu, mas atendem à mesma necessidade.</a:t>
            </a:r>
          </a:p>
          <a:p>
            <a:pPr marL="457200" lvl="0" indent="-317500">
              <a:spcBef>
                <a:spcPts val="0"/>
              </a:spcBef>
              <a:buClr>
                <a:srgbClr val="333333"/>
              </a:buClr>
              <a:buSzPct val="100000"/>
              <a:buChar char="➢"/>
            </a:pPr>
            <a:r>
              <a:rPr lang="pt-BR" sz="1400">
                <a:solidFill>
                  <a:srgbClr val="333333"/>
                </a:solidFill>
                <a:highlight>
                  <a:srgbClr val="FFFFFF"/>
                </a:highlight>
              </a:rPr>
              <a:t>É prudente avaliar este tipo de produto.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968" y="2715766"/>
            <a:ext cx="4339754" cy="2163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Bibliografia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100"/>
              <a:t>CARVALHO R. et al. Use of an ELISA system for detection of equine herpesvirus 1 (EHV-1) antibodies in non-symptomatic pregnant mares and neonatal foals. Arquivos Brasileiros de Medicina Veterinária e Zootecnia, v.52, p.200-207, 2008.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highlight>
                  <a:srgbClr val="FFFFFF"/>
                </a:highlight>
              </a:rPr>
              <a:t>DE ANTONI C.; KOLLER.S. H. A visão de família entre as adolescentes que sofreram violência intrafamiliar. Estudos de Psicologia, Natal, v.5, n.2, p.347-381, jul./dez. de 2000.</a:t>
            </a:r>
          </a:p>
          <a:p>
            <a:pPr lvl="0">
              <a:spcBef>
                <a:spcPts val="0"/>
              </a:spcBef>
              <a:buNone/>
            </a:pPr>
            <a:r>
              <a:rPr lang="pt-BR" sz="1100"/>
              <a:t>https://pt.wikipedia.org/wiki/Planejamento_estrat%C3%A9gico &lt;Acessado em 22/03/2017&gt;</a:t>
            </a:r>
          </a:p>
          <a:p>
            <a:pPr lvl="0">
              <a:spcBef>
                <a:spcPts val="0"/>
              </a:spcBef>
              <a:buNone/>
            </a:pPr>
            <a:r>
              <a:rPr lang="pt-BR" sz="1100"/>
              <a:t>http://fluxoconsultoria.poli.ufrj.br/blog/gestao-empresarial/planejamento-estrategico-o-que-e-como-fazer-beneficios/ &lt;Acessado em 22/03/2017&gt;</a:t>
            </a:r>
          </a:p>
          <a:p>
            <a:pPr lvl="0">
              <a:spcBef>
                <a:spcPts val="0"/>
              </a:spcBef>
              <a:buNone/>
            </a:pPr>
            <a:r>
              <a:rPr lang="pt-BR" sz="1100"/>
              <a:t>MAXIMIANO, Antonio Cesar Amaru. Introdução à Administração. 6. ed. São Paulo: Atlas, 2006.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>
                <a:solidFill>
                  <a:srgbClr val="333333"/>
                </a:solidFill>
                <a:highlight>
                  <a:srgbClr val="FFFFFF"/>
                </a:highlight>
              </a:rPr>
              <a:t>SERAFIM, Ana.</a:t>
            </a:r>
            <a:r>
              <a:rPr lang="pt-BR" sz="2400" b="1">
                <a:solidFill>
                  <a:srgbClr val="5252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100" b="1">
                <a:solidFill>
                  <a:srgbClr val="333333"/>
                </a:solidFill>
                <a:highlight>
                  <a:srgbClr val="FFFFFF"/>
                </a:highlight>
              </a:rPr>
              <a:t>O modelo de cadeia de valor de michael porter</a:t>
            </a:r>
            <a:r>
              <a:rPr lang="pt-BR" sz="1100">
                <a:solidFill>
                  <a:srgbClr val="333333"/>
                </a:solidFill>
                <a:highlight>
                  <a:srgbClr val="FFFFFF"/>
                </a:highlight>
              </a:rPr>
              <a:t>, 2013. Disponível em:&lt;https://www.portal-gestao.com/artigos/6991-o-modelo-de-cadeia-de-valor-de-michael-porter.html&gt;. Acesso em: 20 de mar. 2017.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Conceitos de Planejamento Estratégico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-252536" y="915566"/>
            <a:ext cx="9145016" cy="38884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pt-BR" sz="1400" dirty="0">
                <a:solidFill>
                  <a:srgbClr val="222222"/>
                </a:solidFill>
                <a:highlight>
                  <a:srgbClr val="FFFFFF"/>
                </a:highlight>
              </a:rPr>
              <a:t>O Planejamento Estratégico seria o processo de elaboração da estratégia, na qual se definiria a relação entre a organização e o ambiente interno e externo, bem como os objetivos organizacionais, com a definição de estratégias alternativas (MAXIMIANO, 2006). 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pt-BR" sz="1400" dirty="0">
                <a:solidFill>
                  <a:srgbClr val="222222"/>
                </a:solidFill>
                <a:highlight>
                  <a:srgbClr val="FFFFFF"/>
                </a:highlight>
              </a:rPr>
              <a:t>Também considera premissas básicas que a empresa deve respeitar para que todo o processo tenha coerência e sustentação.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pt-BR" sz="1400" dirty="0">
                <a:solidFill>
                  <a:srgbClr val="222222"/>
                </a:solidFill>
                <a:highlight>
                  <a:srgbClr val="FFFFFF"/>
                </a:highlight>
              </a:rPr>
              <a:t>O planejamento estratégico prevê o futuro da empresa, em relação ao longo prazo. De uma forma genérica, consiste em saber o que deve ser executado e de que maneira deve ser executado. Este é crucial para o sucesso da organização, e a responsabilidade deste planejamento assenta sobretudo nos gestores de topo, dado o nível de decisões que é necessário tomar. 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pt-BR" sz="1400" dirty="0">
                <a:solidFill>
                  <a:srgbClr val="222222"/>
                </a:solidFill>
                <a:highlight>
                  <a:srgbClr val="FFFFFF"/>
                </a:highlight>
              </a:rPr>
              <a:t>De acordo com CARVALHO et. al. (2008), em estratégia empresarial, existe uma relação entre visão, missão, objetivos, estratégia e valores. Estes autores defendem um esquema, em que a visão funciona como uma "</a:t>
            </a:r>
            <a:r>
              <a:rPr lang="pt-BR" sz="1400" dirty="0" err="1">
                <a:solidFill>
                  <a:srgbClr val="222222"/>
                </a:solidFill>
                <a:highlight>
                  <a:srgbClr val="FFFFFF"/>
                </a:highlight>
              </a:rPr>
              <a:t>umbrella</a:t>
            </a:r>
            <a:r>
              <a:rPr lang="pt-BR" sz="1400" dirty="0">
                <a:solidFill>
                  <a:srgbClr val="222222"/>
                </a:solidFill>
                <a:highlight>
                  <a:srgbClr val="FFFFFF"/>
                </a:highlight>
              </a:rPr>
              <a:t>" à missão, aos </a:t>
            </a:r>
            <a:r>
              <a:rPr lang="pt-BR" sz="1400" dirty="0" err="1">
                <a:solidFill>
                  <a:srgbClr val="222222"/>
                </a:solidFill>
                <a:highlight>
                  <a:srgbClr val="FFFFFF"/>
                </a:highlight>
              </a:rPr>
              <a:t>objectivos</a:t>
            </a:r>
            <a:r>
              <a:rPr lang="pt-BR" sz="1400" dirty="0">
                <a:solidFill>
                  <a:srgbClr val="222222"/>
                </a:solidFill>
                <a:highlight>
                  <a:srgbClr val="FFFFFF"/>
                </a:highlight>
              </a:rPr>
              <a:t> e à estratégia e os valores são o balastro, a fundação de todo o movimento. Segundo os autores a visão, missão, </a:t>
            </a:r>
            <a:r>
              <a:rPr lang="pt-BR" sz="1400" dirty="0" err="1">
                <a:solidFill>
                  <a:srgbClr val="222222"/>
                </a:solidFill>
                <a:highlight>
                  <a:srgbClr val="FFFFFF"/>
                </a:highlight>
              </a:rPr>
              <a:t>objectivos</a:t>
            </a:r>
            <a:r>
              <a:rPr lang="pt-BR" sz="1400" dirty="0">
                <a:solidFill>
                  <a:srgbClr val="222222"/>
                </a:solidFill>
                <a:highlight>
                  <a:srgbClr val="FFFFFF"/>
                </a:highlight>
              </a:rPr>
              <a:t> e valores permitem conhecer o "para onde se quer ir" enquanto a restante estratégia permite resposta ao "por onde se pretende ir".</a:t>
            </a:r>
          </a:p>
          <a:p>
            <a:pPr lvl="0" rtl="0">
              <a:spcBef>
                <a:spcPts val="0"/>
              </a:spcBef>
              <a:buNone/>
            </a:pPr>
            <a:endParaRPr sz="105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 dirty="0"/>
              <a:t>Conceitos de Planejamento Estratégico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0" y="915566"/>
            <a:ext cx="9144000" cy="3818676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222222"/>
                </a:solidFill>
                <a:highlight>
                  <a:srgbClr val="FFFFFF"/>
                </a:highlight>
              </a:rPr>
              <a:t>A formulação de estratégia pode ser desdobrada em três níveis (Kotler, 2000): 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➢"/>
            </a:pPr>
            <a:r>
              <a:rPr lang="pt-BR" sz="1100" b="1" dirty="0">
                <a:solidFill>
                  <a:srgbClr val="222222"/>
                </a:solidFill>
                <a:highlight>
                  <a:srgbClr val="FFFFFF"/>
                </a:highlight>
              </a:rPr>
              <a:t>Corporativo:</a:t>
            </a:r>
            <a:r>
              <a:rPr lang="pt-BR" sz="1100" dirty="0">
                <a:solidFill>
                  <a:srgbClr val="222222"/>
                </a:solidFill>
                <a:highlight>
                  <a:srgbClr val="FFFFFF"/>
                </a:highlight>
              </a:rPr>
              <a:t> Ênfase que cada área deve receber, a questão fundamental é a alocação de recursos entre as áreas de negócio da organização, segundo os critérios de atratividade e posição competitiva de cada uma dessas áreas.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➢"/>
            </a:pPr>
            <a:r>
              <a:rPr lang="pt-BR" sz="1100" b="1" dirty="0">
                <a:solidFill>
                  <a:srgbClr val="222222"/>
                </a:solidFill>
                <a:highlight>
                  <a:srgbClr val="FFFFFF"/>
                </a:highlight>
              </a:rPr>
              <a:t>Empresarial:</a:t>
            </a:r>
            <a:r>
              <a:rPr lang="pt-BR" sz="1100" dirty="0">
                <a:solidFill>
                  <a:srgbClr val="222222"/>
                </a:solidFill>
                <a:highlight>
                  <a:srgbClr val="FFFFFF"/>
                </a:highlight>
              </a:rPr>
              <a:t> está relacionada ao uso eficiente dos recursos e diz respeito ao dimensionamento que a organização irá dar ao portfólio dos negócios. Portanto ressalta-se as estratégias competitivas.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➢"/>
            </a:pPr>
            <a:r>
              <a:rPr lang="pt-BR" sz="1100" b="1" dirty="0">
                <a:solidFill>
                  <a:srgbClr val="222222"/>
                </a:solidFill>
                <a:highlight>
                  <a:srgbClr val="FFFFFF"/>
                </a:highlight>
              </a:rPr>
              <a:t>Funcional: </a:t>
            </a:r>
            <a:r>
              <a:rPr lang="pt-BR" sz="1100" dirty="0">
                <a:solidFill>
                  <a:srgbClr val="222222"/>
                </a:solidFill>
                <a:highlight>
                  <a:srgbClr val="FFFFFF"/>
                </a:highlight>
              </a:rPr>
              <a:t>Estabelecerá como as áreas funcionais da empresa irão usar seus recursos para a implementação das estratégias empresariais, de modo a conquistar vantagem competitiva e contribuir para o crescimento da organização.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222222"/>
                </a:solidFill>
                <a:highlight>
                  <a:srgbClr val="FFFFFF"/>
                </a:highlight>
              </a:rPr>
              <a:t>O plano estratégico será consubstanciado, então, num instrumento esclarecedor quanto:</a:t>
            </a:r>
          </a:p>
          <a:p>
            <a:pPr marL="457200" indent="-304800">
              <a:lnSpc>
                <a:spcPct val="100000"/>
              </a:lnSpc>
              <a:buClr>
                <a:srgbClr val="222222"/>
              </a:buClr>
              <a:buChar char="➢"/>
            </a:pPr>
            <a:r>
              <a:rPr lang="pt-BR" sz="1100" dirty="0">
                <a:solidFill>
                  <a:srgbClr val="222222"/>
                </a:solidFill>
                <a:highlight>
                  <a:srgbClr val="FFFFFF"/>
                </a:highlight>
              </a:rPr>
              <a:t>À Missão: Para que servimos, qual é a nossa razão de ser;</a:t>
            </a:r>
          </a:p>
          <a:p>
            <a:pPr marL="457200" indent="-304800">
              <a:lnSpc>
                <a:spcPct val="100000"/>
              </a:lnSpc>
              <a:buClr>
                <a:srgbClr val="222222"/>
              </a:buClr>
              <a:buChar char="➢"/>
            </a:pPr>
            <a:r>
              <a:rPr lang="pt-BR" sz="1100" dirty="0">
                <a:solidFill>
                  <a:srgbClr val="222222"/>
                </a:solidFill>
                <a:highlight>
                  <a:srgbClr val="FFFFFF"/>
                </a:highlight>
              </a:rPr>
              <a:t>À Visão: Onde queremos chegar como instituição</a:t>
            </a:r>
          </a:p>
          <a:p>
            <a:pPr marL="457200" indent="-304800">
              <a:lnSpc>
                <a:spcPct val="100000"/>
              </a:lnSpc>
              <a:buClr>
                <a:srgbClr val="222222"/>
              </a:buClr>
              <a:buChar char="➢"/>
            </a:pPr>
            <a:r>
              <a:rPr lang="pt-BR" sz="1100" dirty="0">
                <a:solidFill>
                  <a:srgbClr val="222222"/>
                </a:solidFill>
                <a:highlight>
                  <a:srgbClr val="FFFFFF"/>
                </a:highlight>
              </a:rPr>
              <a:t>Aos Valores: Quais são nossas premissas quanto às atitudes para alcançar nossa visão;</a:t>
            </a:r>
          </a:p>
          <a:p>
            <a:pPr marL="457200" indent="-304800">
              <a:lnSpc>
                <a:spcPct val="100000"/>
              </a:lnSpc>
              <a:buClr>
                <a:srgbClr val="222222"/>
              </a:buClr>
              <a:buChar char="➢"/>
            </a:pPr>
            <a:r>
              <a:rPr lang="pt-BR" sz="11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À Estratégia:  Como faremos para alcançar nossa visão e;</a:t>
            </a:r>
          </a:p>
          <a:p>
            <a:pPr marL="457200" indent="-304800">
              <a:lnSpc>
                <a:spcPct val="100000"/>
              </a:lnSpc>
              <a:buClr>
                <a:srgbClr val="222222"/>
              </a:buClr>
              <a:buChar char="➢"/>
            </a:pPr>
            <a:r>
              <a:rPr lang="pt-BR" sz="11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Aos  desdobramentos da estratégia - as grandes ações que precisamos conduzir e que comporão a estratégia, isto é, os objetivos estratégicos.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0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7 Passos do Planejamento Estratégico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2300"/>
              </a:spcBef>
              <a:spcAft>
                <a:spcPts val="1500"/>
              </a:spcAft>
              <a:buClr>
                <a:srgbClr val="222222"/>
              </a:buClr>
              <a:buSzPct val="100000"/>
              <a:buAutoNum type="arabicPeriod"/>
            </a:pPr>
            <a:r>
              <a:rPr lang="pt-BR" sz="1600" b="1" dirty="0">
                <a:solidFill>
                  <a:srgbClr val="222222"/>
                </a:solidFill>
                <a:highlight>
                  <a:srgbClr val="FFFFFF"/>
                </a:highlight>
              </a:rPr>
              <a:t>Defina seu público-alvo e sua proposta de valor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1500"/>
              </a:spcAft>
              <a:buClr>
                <a:srgbClr val="222222"/>
              </a:buClr>
              <a:buSzPct val="100000"/>
              <a:buChar char="➢"/>
            </a:pPr>
            <a:r>
              <a:rPr lang="pt-BR" sz="1400" dirty="0">
                <a:solidFill>
                  <a:srgbClr val="252525"/>
                </a:solidFill>
                <a:highlight>
                  <a:srgbClr val="FFFFFF"/>
                </a:highlight>
              </a:rPr>
              <a:t>Para planejar a estratégia de maneira coerente com o negócio e com a realidade do mercado, é muito importante que se tenha determinado os segmentos de clientes que podem ser atingidos, seus recursos disponíveis e os benefícios, características e diferenciais do produto ou serviço ofertado.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1500"/>
              </a:spcAft>
              <a:buClr>
                <a:srgbClr val="222222"/>
              </a:buClr>
              <a:buSzPct val="100000"/>
              <a:buChar char="➢"/>
            </a:pPr>
            <a:r>
              <a:rPr lang="pt-BR" sz="1400" dirty="0">
                <a:solidFill>
                  <a:srgbClr val="252525"/>
                </a:solidFill>
                <a:highlight>
                  <a:srgbClr val="FFFFFF"/>
                </a:highlight>
              </a:rPr>
              <a:t>Uma ferramenta muito utilizada nessa etapa de estruturação inicial é o Business </a:t>
            </a:r>
            <a:r>
              <a:rPr lang="pt-BR" sz="1400" dirty="0" err="1">
                <a:solidFill>
                  <a:srgbClr val="252525"/>
                </a:solidFill>
                <a:highlight>
                  <a:srgbClr val="FFFFFF"/>
                </a:highlight>
              </a:rPr>
              <a:t>Model</a:t>
            </a:r>
            <a:r>
              <a:rPr lang="pt-BR" sz="1400" dirty="0">
                <a:solidFill>
                  <a:srgbClr val="252525"/>
                </a:solidFill>
                <a:highlight>
                  <a:srgbClr val="FFFFFF"/>
                </a:highlight>
              </a:rPr>
              <a:t> </a:t>
            </a:r>
            <a:r>
              <a:rPr lang="pt-BR" sz="1400" dirty="0" err="1">
                <a:solidFill>
                  <a:srgbClr val="252525"/>
                </a:solidFill>
                <a:highlight>
                  <a:srgbClr val="FFFFFF"/>
                </a:highlight>
              </a:rPr>
              <a:t>Canvas</a:t>
            </a:r>
            <a:r>
              <a:rPr lang="pt-BR" sz="1400" dirty="0">
                <a:solidFill>
                  <a:srgbClr val="252525"/>
                </a:solidFill>
                <a:highlight>
                  <a:srgbClr val="FFFFFF"/>
                </a:highlight>
              </a:rPr>
              <a:t>, que permite a elaboração de Modelos de Negócios focados na oferta de valor.</a:t>
            </a:r>
          </a:p>
          <a:p>
            <a:pPr lvl="0" rtl="0">
              <a:lnSpc>
                <a:spcPct val="150000"/>
              </a:lnSpc>
              <a:spcBef>
                <a:spcPts val="2300"/>
              </a:spcBef>
              <a:spcAft>
                <a:spcPts val="1500"/>
              </a:spcAft>
              <a:buNone/>
            </a:pPr>
            <a:endParaRPr sz="16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1" name="Shape 81" descr="AAEAAQAAAAAAAAf-AAAAJDc0NTMyMDVhLTRhMGUtNGJhNi04ZGUzLWJiOGY0ZDdmYTc3MQ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167" y="3507854"/>
            <a:ext cx="2748131" cy="163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/>
              <a:t>7 Passos do Planejamento Estratégico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</a:t>
            </a:r>
            <a:r>
              <a:rPr lang="pt-BR" b="1"/>
              <a:t>2.</a:t>
            </a:r>
            <a:r>
              <a:rPr lang="pt-BR"/>
              <a:t> </a:t>
            </a:r>
            <a:r>
              <a:rPr lang="pt-BR" sz="1600" b="1">
                <a:solidFill>
                  <a:srgbClr val="222222"/>
                </a:solidFill>
                <a:highlight>
                  <a:srgbClr val="FFFFFF"/>
                </a:highlight>
              </a:rPr>
              <a:t> Determine os princípios essenciais do negócio</a:t>
            </a:r>
          </a:p>
          <a:p>
            <a:pPr marL="457200" lvl="0" indent="-317500" rtl="0">
              <a:spcBef>
                <a:spcPts val="0"/>
              </a:spcBef>
              <a:buClr>
                <a:srgbClr val="222222"/>
              </a:buClr>
              <a:buSzPct val="100000"/>
              <a:buChar char="➢"/>
            </a:pPr>
            <a:r>
              <a:rPr lang="pt-BR" sz="1400">
                <a:solidFill>
                  <a:srgbClr val="252525"/>
                </a:solidFill>
                <a:highlight>
                  <a:srgbClr val="FFFFFF"/>
                </a:highlight>
              </a:rPr>
              <a:t>É imprescindível determinar um conjunto de características que representam uma cultura organizacional, identificando e diferenciando o seu negócio frente a concorrência. </a:t>
            </a:r>
          </a:p>
          <a:p>
            <a:pPr marL="457200" lvl="0" indent="-317500" rtl="0">
              <a:spcBef>
                <a:spcPts val="0"/>
              </a:spcBef>
              <a:buClr>
                <a:srgbClr val="222222"/>
              </a:buClr>
              <a:buSzPct val="100000"/>
              <a:buChar char="➢"/>
            </a:pPr>
            <a:r>
              <a:rPr lang="pt-BR" sz="1400">
                <a:solidFill>
                  <a:srgbClr val="252525"/>
                </a:solidFill>
                <a:highlight>
                  <a:srgbClr val="FFFFFF"/>
                </a:highlight>
              </a:rPr>
              <a:t>Logo em seguida defina a </a:t>
            </a:r>
            <a:r>
              <a:rPr lang="pt-BR" sz="1400" b="1">
                <a:solidFill>
                  <a:srgbClr val="252525"/>
                </a:solidFill>
                <a:highlight>
                  <a:srgbClr val="FFFFFF"/>
                </a:highlight>
              </a:rPr>
              <a:t>Missão, Visão e os Valores.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88" name="Shape 88" descr="MISSAO_VALORES3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669" y="2357125"/>
            <a:ext cx="3706499" cy="26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/>
              <a:t>7 Passos do Planejamento Estratégico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</a:t>
            </a:r>
            <a:r>
              <a:rPr lang="pt-BR" b="1"/>
              <a:t>3. </a:t>
            </a:r>
            <a:r>
              <a:rPr lang="pt-BR" sz="1600" b="1">
                <a:solidFill>
                  <a:srgbClr val="222222"/>
                </a:solidFill>
                <a:highlight>
                  <a:srgbClr val="FFFFFF"/>
                </a:highlight>
              </a:rPr>
              <a:t>Estude o ambiente em que a empresa está inserida</a:t>
            </a:r>
          </a:p>
          <a:p>
            <a:pPr marL="457200" lvl="0" indent="-317500">
              <a:spcBef>
                <a:spcPts val="0"/>
              </a:spcBef>
              <a:buSzPct val="100000"/>
              <a:buChar char="➢"/>
            </a:pPr>
            <a:r>
              <a:rPr lang="pt-BR" sz="1400">
                <a:solidFill>
                  <a:srgbClr val="252525"/>
                </a:solidFill>
                <a:highlight>
                  <a:srgbClr val="FFFFFF"/>
                </a:highlight>
              </a:rPr>
              <a:t>Após a determinação das características que identificam o negócio, deve-se entender o posicionamento atual da organização. Isso é possível a partir da comparação entre as características do ambiente interno – suas forças e fraquezas – e a situação do ambiente externo – oportunidades e ameaças.</a:t>
            </a:r>
          </a:p>
        </p:txBody>
      </p:sp>
      <p:pic>
        <p:nvPicPr>
          <p:cNvPr id="95" name="Shape 95" descr="an-lise-ambient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099" y="2524974"/>
            <a:ext cx="3748625" cy="26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/>
              <a:t>7 Passos do Planejamento Estratégico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</a:t>
            </a:r>
            <a:r>
              <a:rPr lang="pt-BR" b="1"/>
              <a:t>4. </a:t>
            </a:r>
            <a:r>
              <a:rPr lang="pt-BR" sz="1600" b="1">
                <a:solidFill>
                  <a:srgbClr val="222222"/>
                </a:solidFill>
                <a:highlight>
                  <a:srgbClr val="FFFFFF"/>
                </a:highlight>
              </a:rPr>
              <a:t>Elabore objetivos estratégicos a serem alcançados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1500"/>
              </a:spcAft>
              <a:buSzPct val="100000"/>
              <a:buChar char="➢"/>
            </a:pPr>
            <a:r>
              <a:rPr lang="pt-BR" sz="1400">
                <a:solidFill>
                  <a:srgbClr val="252525"/>
                </a:solidFill>
                <a:highlight>
                  <a:srgbClr val="FFFFFF"/>
                </a:highlight>
              </a:rPr>
              <a:t>Conhecido o posicionamento estratégico atual do negócio, já é possível planejar o desenvolvimento esperado. Dessa forma, é o momento de elaborar objetivos que retratem os resultados que a empresa pretende atingir futuramente.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1500"/>
              </a:spcAft>
              <a:buSzPct val="100000"/>
              <a:buChar char="➢"/>
            </a:pPr>
            <a:r>
              <a:rPr lang="pt-BR" sz="1400">
                <a:solidFill>
                  <a:srgbClr val="252525"/>
                </a:solidFill>
                <a:highlight>
                  <a:srgbClr val="FFFFFF"/>
                </a:highlight>
              </a:rPr>
              <a:t>Os objetivos devem sempre ser atingíveis e coerentes com os princípios essenciais do negócio. Além disso, é de extrema importância que sejam acompanhados por indicadores de desempenho, possibilitando seu futuro acompanhamento e controle.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102" name="Shape 102" descr="tabela_jeducacio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4575" y="3240649"/>
            <a:ext cx="4527724" cy="190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7 Passos do Planejamento Estratégico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059582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 </a:t>
            </a:r>
            <a:r>
              <a:rPr lang="pt-BR" b="1" dirty="0"/>
              <a:t>5. </a:t>
            </a:r>
            <a:r>
              <a:rPr lang="pt-BR" sz="1600" b="1" dirty="0">
                <a:solidFill>
                  <a:srgbClr val="222222"/>
                </a:solidFill>
                <a:highlight>
                  <a:srgbClr val="FFFFFF"/>
                </a:highlight>
              </a:rPr>
              <a:t>Estruture planos de ação para o atingimento dos objetivos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1500"/>
              </a:spcAft>
              <a:buClr>
                <a:srgbClr val="252525"/>
              </a:buClr>
              <a:buSzPct val="100000"/>
              <a:buChar char="➢"/>
            </a:pPr>
            <a:r>
              <a:rPr lang="pt-BR" sz="1400" dirty="0">
                <a:solidFill>
                  <a:srgbClr val="252525"/>
                </a:solidFill>
                <a:highlight>
                  <a:srgbClr val="FFFFFF"/>
                </a:highlight>
              </a:rPr>
              <a:t>Após a definição dos resultados esperados para a empresa, deve-se planejar ações que permitam atingir o desenvolvimento pensado.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1500"/>
              </a:spcAft>
              <a:buClr>
                <a:srgbClr val="252525"/>
              </a:buClr>
              <a:buSzPct val="100000"/>
              <a:buChar char="➢"/>
            </a:pPr>
            <a:r>
              <a:rPr lang="pt-BR" sz="1400" dirty="0">
                <a:solidFill>
                  <a:srgbClr val="252525"/>
                </a:solidFill>
                <a:highlight>
                  <a:srgbClr val="FFFFFF"/>
                </a:highlight>
              </a:rPr>
              <a:t>Nesse momento, será necessário pensar no que deverá ser feito, nos recursos necessários, na ordem cronológica de implementação e nos prazos para cada ação. Dessa forma, terá sido planejado um conjunto de ações que deverão resultar no atingimento do objeto esperado.</a:t>
            </a:r>
          </a:p>
          <a:p>
            <a:pPr lvl="0">
              <a:spcBef>
                <a:spcPts val="0"/>
              </a:spcBef>
              <a:buNone/>
            </a:pPr>
            <a:endParaRPr b="1" dirty="0"/>
          </a:p>
        </p:txBody>
      </p:sp>
      <p:pic>
        <p:nvPicPr>
          <p:cNvPr id="109" name="Shape 109" descr="AAEAAQAAAAAAAAL3AAAAJGJiYjliYzI1LTIyZmEtNGE3MS1iNjI5LTA5ZWQ4NTNmOGU0M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047" y="3075806"/>
            <a:ext cx="3828253" cy="206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1951</Words>
  <Application>Microsoft Office PowerPoint</Application>
  <PresentationFormat>Apresentação na tela (16:9)</PresentationFormat>
  <Paragraphs>139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simple-light-2</vt:lpstr>
      <vt:lpstr>           LES0800 - Orçamento Empresarial Prof. Dr. Alex Coltro </vt:lpstr>
      <vt:lpstr>Planejamento Estratégico </vt:lpstr>
      <vt:lpstr>Conceitos de Planejamento Estratégico </vt:lpstr>
      <vt:lpstr>Conceitos de Planejamento Estratégico</vt:lpstr>
      <vt:lpstr>7 Passos do Planejamento Estratégico</vt:lpstr>
      <vt:lpstr>7 Passos do Planejamento Estratégico</vt:lpstr>
      <vt:lpstr>7 Passos do Planejamento Estratégico</vt:lpstr>
      <vt:lpstr>7 Passos do Planejamento Estratégico</vt:lpstr>
      <vt:lpstr>7 Passos do Planejamento Estratégico </vt:lpstr>
      <vt:lpstr>7 Passos do Planejamento Estratégico</vt:lpstr>
      <vt:lpstr>7 Passos do Planejamento Estratégico </vt:lpstr>
      <vt:lpstr>Cadeia de Valor</vt:lpstr>
      <vt:lpstr>Conceito da cadeia de valor </vt:lpstr>
      <vt:lpstr>Elementos da Cadeia de Porter</vt:lpstr>
      <vt:lpstr>Atividades primárias</vt:lpstr>
      <vt:lpstr>Atividades de Apoio</vt:lpstr>
      <vt:lpstr>Objetivo da cadeia de valor</vt:lpstr>
      <vt:lpstr>Funcionamento da Cadeia de Porter</vt:lpstr>
      <vt:lpstr>Exemplo de cadeia de valor para gestão ambiental</vt:lpstr>
      <vt:lpstr>Modelo de Porter</vt:lpstr>
      <vt:lpstr>Apresentação do PowerPoint</vt:lpstr>
      <vt:lpstr>5 forças do Modelo de Porter</vt:lpstr>
      <vt:lpstr>5 forças do Modelo de Porter</vt:lpstr>
      <vt:lpstr>5 forças do Modelo de Porter</vt:lpstr>
      <vt:lpstr>5 forças de Porter</vt:lpstr>
      <vt:lpstr>5 forças de porter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LES0800 - Orçamento Empresarial Prof. Dr. Alex Coltro </dc:title>
  <cp:lastModifiedBy>Hen</cp:lastModifiedBy>
  <cp:revision>1</cp:revision>
  <dcterms:modified xsi:type="dcterms:W3CDTF">2017-03-23T00:53:30Z</dcterms:modified>
</cp:coreProperties>
</file>