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81" r:id="rId5"/>
    <p:sldId id="267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91"/>
  </p:normalViewPr>
  <p:slideViewPr>
    <p:cSldViewPr snapToGrid="0" snapToObjects="1">
      <p:cViewPr varScale="1">
        <p:scale>
          <a:sx n="95" d="100"/>
          <a:sy n="95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5/19/2023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err="1"/>
              <a:t>Mancur</a:t>
            </a:r>
            <a:r>
              <a:rPr lang="pt-BR" dirty="0"/>
              <a:t> </a:t>
            </a:r>
            <a:r>
              <a:rPr lang="pt-BR" dirty="0" err="1"/>
              <a:t>Olson</a:t>
            </a:r>
            <a:endParaRPr lang="pt-BR" dirty="0"/>
          </a:p>
          <a:p>
            <a:pPr lvl="1"/>
            <a:r>
              <a:rPr lang="pt-BR" i="1" dirty="0"/>
              <a:t>The </a:t>
            </a:r>
            <a:r>
              <a:rPr lang="pt-BR" i="1" dirty="0" err="1"/>
              <a:t>Logic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Collective</a:t>
            </a:r>
            <a:r>
              <a:rPr lang="pt-BR" i="1" dirty="0"/>
              <a:t> </a:t>
            </a:r>
            <a:r>
              <a:rPr lang="pt-BR" i="1" dirty="0" err="1"/>
              <a:t>Action</a:t>
            </a:r>
            <a:r>
              <a:rPr lang="pt-BR" i="1" dirty="0"/>
              <a:t> (1971)</a:t>
            </a:r>
            <a:endParaRPr lang="pt-BR" dirty="0"/>
          </a:p>
          <a:p>
            <a:endParaRPr lang="pt-BR" dirty="0"/>
          </a:p>
          <a:p>
            <a:pPr lvl="2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Logic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</a:t>
            </a:r>
            <a:r>
              <a:rPr lang="pt-BR" sz="4000" dirty="0" err="1"/>
              <a:t>Collective</a:t>
            </a:r>
            <a:r>
              <a:rPr lang="pt-BR" sz="4000" dirty="0"/>
              <a:t> </a:t>
            </a:r>
            <a:r>
              <a:rPr lang="pt-BR" sz="4000" dirty="0" err="1"/>
              <a:t>Action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err="1"/>
              <a:t>Mancur</a:t>
            </a:r>
            <a:r>
              <a:rPr lang="pt-BR" sz="3200" dirty="0"/>
              <a:t> </a:t>
            </a:r>
            <a:r>
              <a:rPr lang="pt-BR" sz="3200" dirty="0" err="1"/>
              <a:t>Olson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Tamanho e comportamento dos grupos</a:t>
            </a:r>
          </a:p>
          <a:p>
            <a:r>
              <a:rPr lang="pt-BR" sz="2800" dirty="0"/>
              <a:t>Organizações buscam interesses comuns</a:t>
            </a:r>
          </a:p>
          <a:p>
            <a:r>
              <a:rPr lang="pt-BR" sz="2800" dirty="0"/>
              <a:t>Exemplos de organizações:</a:t>
            </a:r>
          </a:p>
          <a:p>
            <a:pPr lvl="1"/>
            <a:r>
              <a:rPr lang="pt-BR" sz="2400" dirty="0"/>
              <a:t>O mercado, o estado, o sindicato, a firma</a:t>
            </a:r>
          </a:p>
          <a:p>
            <a:r>
              <a:rPr lang="pt-BR" sz="2800" dirty="0"/>
              <a:t>A teoria tradicional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Bens Públicos e Ação Coletiva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i="1" dirty="0"/>
          </a:p>
          <a:p>
            <a:pPr lvl="1"/>
            <a:r>
              <a:rPr lang="pt-BR" dirty="0"/>
              <a:t>Definição de bens públicos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Impossibilidade de exclusão 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Consumo </a:t>
            </a:r>
            <a:r>
              <a:rPr lang="pt-BR" dirty="0" err="1"/>
              <a:t>não-rival</a:t>
            </a:r>
            <a:endParaRPr lang="pt-BR" dirty="0"/>
          </a:p>
          <a:p>
            <a:pPr lvl="1"/>
            <a:r>
              <a:rPr lang="pt-BR" dirty="0"/>
              <a:t>O comportamento do “carona”</a:t>
            </a:r>
          </a:p>
          <a:p>
            <a:pPr lvl="1"/>
            <a:r>
              <a:rPr lang="pt-BR" dirty="0"/>
              <a:t>O dilema da ação coletiva enquanto falha do mercado</a:t>
            </a:r>
          </a:p>
        </p:txBody>
      </p:sp>
    </p:spTree>
    <p:extLst>
      <p:ext uri="{BB962C8B-B14F-4D97-AF65-F5344CB8AC3E}">
        <p14:creationId xmlns:p14="http://schemas.microsoft.com/office/powerpoint/2010/main" val="38474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The </a:t>
            </a:r>
            <a:r>
              <a:rPr lang="pt-BR" sz="3600" dirty="0" err="1"/>
              <a:t>Logic</a:t>
            </a:r>
            <a:r>
              <a:rPr lang="pt-BR" sz="3600" dirty="0"/>
              <a:t> </a:t>
            </a:r>
            <a:r>
              <a:rPr lang="pt-BR" sz="3600" dirty="0" err="1"/>
              <a:t>of</a:t>
            </a:r>
            <a:r>
              <a:rPr lang="pt-BR" sz="3600" dirty="0"/>
              <a:t> </a:t>
            </a:r>
            <a:r>
              <a:rPr lang="pt-BR" sz="3600" dirty="0" err="1"/>
              <a:t>Collective</a:t>
            </a:r>
            <a:r>
              <a:rPr lang="pt-BR" sz="3600" dirty="0"/>
              <a:t> </a:t>
            </a:r>
            <a:r>
              <a:rPr lang="pt-BR" sz="3600" dirty="0" err="1"/>
              <a:t>Action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err="1"/>
              <a:t>Mancur</a:t>
            </a:r>
            <a:r>
              <a:rPr lang="pt-BR" sz="3600" dirty="0"/>
              <a:t> </a:t>
            </a:r>
            <a:r>
              <a:rPr lang="pt-BR" sz="3600" dirty="0" err="1"/>
              <a:t>Olson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Tendência de grupos numerosos a produzir quantidades subótimas do bem público</a:t>
            </a:r>
          </a:p>
          <a:p>
            <a:r>
              <a:rPr lang="pt-BR" sz="2800" dirty="0"/>
              <a:t>Grupos excludentes e inclusivos</a:t>
            </a:r>
          </a:p>
          <a:p>
            <a:pPr lvl="1"/>
            <a:r>
              <a:rPr lang="pt-BR" sz="2400" dirty="0"/>
              <a:t>Natureza do objetivo do grupo</a:t>
            </a:r>
          </a:p>
          <a:p>
            <a:r>
              <a:rPr lang="pt-BR" sz="2800" dirty="0"/>
              <a:t>Tamanho do grupo e o papel da reputação</a:t>
            </a:r>
          </a:p>
          <a:p>
            <a:pPr lvl="2"/>
            <a:r>
              <a:rPr lang="pt-BR" dirty="0"/>
              <a:t>Custos organizacionais</a:t>
            </a:r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Grupos e  Bens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Grupos privilegiados</a:t>
            </a:r>
          </a:p>
          <a:p>
            <a:r>
              <a:rPr lang="pt-BR" sz="2800" dirty="0"/>
              <a:t>Grupos intermediários</a:t>
            </a:r>
          </a:p>
          <a:p>
            <a:pPr lvl="1"/>
            <a:r>
              <a:rPr lang="pt-BR" sz="2400" dirty="0"/>
              <a:t>A ação coletiva pode ou não ocorrer, ela depende de coordenação e organização</a:t>
            </a:r>
          </a:p>
          <a:p>
            <a:r>
              <a:rPr lang="pt-BR" sz="2800" dirty="0"/>
              <a:t>Grupos latentes</a:t>
            </a:r>
          </a:p>
          <a:p>
            <a:pPr lvl="1"/>
            <a:r>
              <a:rPr lang="pt-BR" sz="2400" dirty="0"/>
              <a:t>Incentivos positivos ou negativos, i.e. mecanismo de indução ou coerção</a:t>
            </a:r>
          </a:p>
          <a:p>
            <a:pPr lvl="1"/>
            <a:r>
              <a:rPr lang="pt-BR" sz="2400"/>
              <a:t>Papel dos incentivos seletivos</a:t>
            </a:r>
          </a:p>
          <a:p>
            <a:pPr lvl="1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15309</TotalTime>
  <Words>156</Words>
  <Application>Microsoft Office PowerPoint</Application>
  <PresentationFormat>Apresentação na tela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Introdução à Ciência Política</vt:lpstr>
      <vt:lpstr>Roteiro</vt:lpstr>
      <vt:lpstr>The Logic of Collective Action Mancur Olson</vt:lpstr>
      <vt:lpstr>Bens Públicos e Ação Coletiva</vt:lpstr>
      <vt:lpstr>The Logic of Collective Action Mancur Olson</vt:lpstr>
      <vt:lpstr>Grupos e  Bens Públicos</vt:lpstr>
    </vt:vector>
  </TitlesOfParts>
  <Company>University of Sao Paulo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185</cp:revision>
  <dcterms:created xsi:type="dcterms:W3CDTF">2012-08-17T19:15:05Z</dcterms:created>
  <dcterms:modified xsi:type="dcterms:W3CDTF">2023-05-19T15:08:45Z</dcterms:modified>
</cp:coreProperties>
</file>