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Merriweath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fntdata"/><Relationship Id="rId11" Type="http://schemas.openxmlformats.org/officeDocument/2006/relationships/slide" Target="slides/slide6.xml"/><Relationship Id="rId22" Type="http://schemas.openxmlformats.org/officeDocument/2006/relationships/font" Target="fonts/Merriweather-boldItalic.fntdata"/><Relationship Id="rId10" Type="http://schemas.openxmlformats.org/officeDocument/2006/relationships/slide" Target="slides/slide5.xml"/><Relationship Id="rId21" Type="http://schemas.openxmlformats.org/officeDocument/2006/relationships/font" Target="fonts/Merriweather-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Merriweather-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4932ceba6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4932ceba6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932ceba6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932ceba6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932ceba6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932ceba6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932ceba6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932ceba6f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932ceba6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932ceba6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932ceba6f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932ceba6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932ceba6f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932ceba6f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4932ceba6f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4932ceba6f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Custo Ambiental do Copo Plástico.</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Grupo 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Pergunta.</a:t>
            </a:r>
            <a:endParaRPr/>
          </a:p>
        </p:txBody>
      </p:sp>
      <p:sp>
        <p:nvSpPr>
          <p:cNvPr id="71" name="Google Shape;71;p14"/>
          <p:cNvSpPr txBox="1"/>
          <p:nvPr/>
        </p:nvSpPr>
        <p:spPr>
          <a:xfrm>
            <a:off x="1353300" y="1836125"/>
            <a:ext cx="6254400" cy="280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lang="en">
                <a:solidFill>
                  <a:srgbClr val="393939"/>
                </a:solidFill>
                <a:highlight>
                  <a:srgbClr val="FFFFFF"/>
                </a:highlight>
              </a:rPr>
              <a:t>2. QUAL O CUSTO FINANCEIRO E AMBIENTAL INCORRIDO NO VOLUME DOS COPOS DESCARTÁVEIS E SUAS ALTERNATIVAS NOS RESTAURANTES?</a:t>
            </a:r>
            <a:endParaRPr>
              <a:solidFill>
                <a:srgbClr val="393939"/>
              </a:solidFill>
              <a:highlight>
                <a:srgbClr val="FFFFFF"/>
              </a:highlight>
            </a:endParaRPr>
          </a:p>
          <a:p>
            <a:pPr indent="0" lvl="0" marL="0" rtl="0" algn="l">
              <a:lnSpc>
                <a:spcPct val="115000"/>
              </a:lnSpc>
              <a:spcBef>
                <a:spcPts val="0"/>
              </a:spcBef>
              <a:spcAft>
                <a:spcPts val="0"/>
              </a:spcAft>
              <a:buClr>
                <a:srgbClr val="000000"/>
              </a:buClr>
              <a:buSzPts val="1100"/>
              <a:buFont typeface="Arial"/>
              <a:buNone/>
            </a:pPr>
            <a:r>
              <a:t/>
            </a:r>
            <a:endParaRPr>
              <a:solidFill>
                <a:srgbClr val="393939"/>
              </a:solidFill>
              <a:highlight>
                <a:srgbClr val="FFFFFF"/>
              </a:highlight>
            </a:endParaRPr>
          </a:p>
          <a:p>
            <a:pPr indent="0" lvl="0" marL="0" rtl="0" algn="l">
              <a:lnSpc>
                <a:spcPct val="115000"/>
              </a:lnSpc>
              <a:spcBef>
                <a:spcPts val="0"/>
              </a:spcBef>
              <a:spcAft>
                <a:spcPts val="0"/>
              </a:spcAft>
              <a:buClr>
                <a:srgbClr val="000000"/>
              </a:buClr>
              <a:buSzPts val="1100"/>
              <a:buFont typeface="Arial"/>
              <a:buNone/>
            </a:pPr>
            <a:r>
              <a:rPr lang="en">
                <a:solidFill>
                  <a:srgbClr val="393939"/>
                </a:solidFill>
                <a:highlight>
                  <a:srgbClr val="FFFFFF"/>
                </a:highlight>
              </a:rPr>
              <a:t>C) Qual o custo ambiental do descarte dos copos plásticos?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Lixo em SP.</a:t>
            </a:r>
            <a:endParaRPr/>
          </a:p>
        </p:txBody>
      </p:sp>
      <p:sp>
        <p:nvSpPr>
          <p:cNvPr id="77" name="Google Shape;77;p15"/>
          <p:cNvSpPr txBox="1"/>
          <p:nvPr/>
        </p:nvSpPr>
        <p:spPr>
          <a:xfrm>
            <a:off x="826625" y="1602900"/>
            <a:ext cx="7563900" cy="35406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a:t>A cidade gera, em média, 20 mil toneladas de lixo diariamente (entre resíduos domiciliares, resíduos de saúde, restos de feiras livres, podas de árvores, entulho etc.). Só de resíduos domiciliares são coletados cerca de 12 mil toneladas/dia.</a:t>
            </a:r>
            <a:endParaRPr/>
          </a:p>
          <a:p>
            <a:pPr indent="0" lvl="0" marL="457200" rtl="0" algn="l">
              <a:lnSpc>
                <a:spcPct val="115000"/>
              </a:lnSpc>
              <a:spcBef>
                <a:spcPts val="0"/>
              </a:spcBef>
              <a:spcAft>
                <a:spcPts val="0"/>
              </a:spcAft>
              <a:buNone/>
            </a:pPr>
            <a:r>
              <a:t/>
            </a:r>
            <a:endParaRPr/>
          </a:p>
          <a:p>
            <a:pPr indent="0" lvl="0" marL="457200" rtl="0" algn="l">
              <a:lnSpc>
                <a:spcPct val="115000"/>
              </a:lnSpc>
              <a:spcBef>
                <a:spcPts val="0"/>
              </a:spcBef>
              <a:spcAft>
                <a:spcPts val="0"/>
              </a:spcAft>
              <a:buNone/>
            </a:pPr>
            <a:r>
              <a:t/>
            </a:r>
            <a:endParaRPr/>
          </a:p>
          <a:p>
            <a:pPr indent="-317500" lvl="0" marL="457200" rtl="0" algn="l">
              <a:lnSpc>
                <a:spcPct val="115000"/>
              </a:lnSpc>
              <a:spcBef>
                <a:spcPts val="0"/>
              </a:spcBef>
              <a:spcAft>
                <a:spcPts val="0"/>
              </a:spcAft>
              <a:buSzPts val="1400"/>
              <a:buChar char="●"/>
            </a:pPr>
            <a:r>
              <a:rPr lang="en"/>
              <a:t>Os investimentos em equipamentos e o crescimento do atendimento integram a política de resíduos sólidos da Prefeitura, que tem como meta aumentar o percentual de reciclagem em São Paulo de 2% para 10% até 2016.</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 Copo Plástico</a:t>
            </a:r>
            <a:endParaRPr/>
          </a:p>
        </p:txBody>
      </p:sp>
      <p:sp>
        <p:nvSpPr>
          <p:cNvPr id="83" name="Google Shape;83;p16"/>
          <p:cNvSpPr txBox="1"/>
          <p:nvPr/>
        </p:nvSpPr>
        <p:spPr>
          <a:xfrm>
            <a:off x="460850" y="1572775"/>
            <a:ext cx="8310000" cy="337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500"/>
              <a:t>O Brasil, por sua vez, produz anualmente cerca de 96 mil toneladas de copos plásticos. </a:t>
            </a:r>
            <a:endParaRPr sz="15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Maioria é feita de PS ou poliestireno</a:t>
            </a:r>
            <a:endParaRPr sz="1100"/>
          </a:p>
          <a:p>
            <a:pPr indent="0" lvl="0" marL="0" rtl="0" algn="l">
              <a:lnSpc>
                <a:spcPct val="115000"/>
              </a:lnSpc>
              <a:spcBef>
                <a:spcPts val="0"/>
              </a:spcBef>
              <a:spcAft>
                <a:spcPts val="0"/>
              </a:spcAft>
              <a:buNone/>
            </a:pPr>
            <a:r>
              <a:rPr lang="en" sz="1100"/>
              <a:t>Dentre suas principais características, estão a total reciclabilidade, a baixa resistência a solventes orgânicos, calor, intempéries e fratura - é mais suscetível à quebra que o PP;</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500"/>
              <a:t>Primeiro problema: Emissão de poluentes (carbono) no refinamento do petróleo.</a:t>
            </a:r>
            <a:endParaRPr sz="15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300"/>
              <a:t>Em questões apenas econômicas, a produção é mais barata que reciclagem.</a:t>
            </a:r>
            <a:endParaRPr sz="1300"/>
          </a:p>
          <a:p>
            <a:pPr indent="0" lvl="0" marL="0" rtl="0" algn="l">
              <a:lnSpc>
                <a:spcPct val="115000"/>
              </a:lnSpc>
              <a:spcBef>
                <a:spcPts val="0"/>
              </a:spcBef>
              <a:spcAft>
                <a:spcPts val="0"/>
              </a:spcAft>
              <a:buNone/>
            </a:pPr>
            <a:r>
              <a:t/>
            </a:r>
            <a:endParaRPr sz="1300"/>
          </a:p>
          <a:p>
            <a:pPr indent="0" lvl="0" marL="0" rtl="0" algn="l">
              <a:lnSpc>
                <a:spcPct val="115000"/>
              </a:lnSpc>
              <a:spcBef>
                <a:spcPts val="0"/>
              </a:spcBef>
              <a:spcAft>
                <a:spcPts val="0"/>
              </a:spcAft>
              <a:buNone/>
            </a:pPr>
            <a:r>
              <a:rPr lang="en" sz="1300"/>
              <a:t>Dificuldade a reciclagem: a lavagem é difícil e pouco sustentável e perde a vantagem da facilidade</a:t>
            </a:r>
            <a:endParaRPr sz="13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a:t>A ineficiência e a baixa abrangência da coleta seletiva em São Paulo causam perdas econômicas estimadas em R$ 749 milhões anuais.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O Copo Plástico</a:t>
            </a:r>
            <a:endParaRPr/>
          </a:p>
        </p:txBody>
      </p:sp>
      <p:sp>
        <p:nvSpPr>
          <p:cNvPr id="89" name="Google Shape;89;p17"/>
          <p:cNvSpPr txBox="1"/>
          <p:nvPr/>
        </p:nvSpPr>
        <p:spPr>
          <a:xfrm>
            <a:off x="555950" y="1894650"/>
            <a:ext cx="8222400" cy="3642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lang="en"/>
              <a:t>Custo individual de um copo descartável é R$0,02</a:t>
            </a:r>
            <a:endParaRPr/>
          </a:p>
          <a:p>
            <a:pPr indent="0" lvl="0" marL="0" rtl="0" algn="l">
              <a:lnSpc>
                <a:spcPct val="115000"/>
              </a:lnSpc>
              <a:spcBef>
                <a:spcPts val="0"/>
              </a:spcBef>
              <a:spcAft>
                <a:spcPts val="0"/>
              </a:spcAft>
              <a:buClr>
                <a:srgbClr val="000000"/>
              </a:buClr>
              <a:buSzPts val="1100"/>
              <a:buFont typeface="Arial"/>
              <a:buNone/>
            </a:pPr>
            <a:r>
              <a:t/>
            </a:r>
            <a:endParaRPr/>
          </a:p>
          <a:p>
            <a:pPr indent="0" lvl="0" marL="0" rtl="0" algn="l">
              <a:lnSpc>
                <a:spcPct val="115000"/>
              </a:lnSpc>
              <a:spcBef>
                <a:spcPts val="0"/>
              </a:spcBef>
              <a:spcAft>
                <a:spcPts val="0"/>
              </a:spcAft>
              <a:buClr>
                <a:srgbClr val="000000"/>
              </a:buClr>
              <a:buSzPts val="1100"/>
              <a:buFont typeface="Arial"/>
              <a:buNone/>
            </a:pPr>
            <a:r>
              <a:rPr lang="en"/>
              <a:t>custo de uma caneca durável produzida na USP é de R$1,70.</a:t>
            </a:r>
            <a:endParaRPr/>
          </a:p>
          <a:p>
            <a:pPr indent="0" lvl="0" marL="0" rtl="0" algn="l">
              <a:lnSpc>
                <a:spcPct val="115000"/>
              </a:lnSpc>
              <a:spcBef>
                <a:spcPts val="0"/>
              </a:spcBef>
              <a:spcAft>
                <a:spcPts val="0"/>
              </a:spcAft>
              <a:buClr>
                <a:srgbClr val="000000"/>
              </a:buClr>
              <a:buSzPts val="1100"/>
              <a:buFont typeface="Arial"/>
              <a:buNone/>
            </a:pPr>
            <a:r>
              <a:t/>
            </a:r>
            <a:endParaRPr/>
          </a:p>
          <a:p>
            <a:pPr indent="0" lvl="0" marL="0" rtl="0" algn="l">
              <a:lnSpc>
                <a:spcPct val="115000"/>
              </a:lnSpc>
              <a:spcBef>
                <a:spcPts val="0"/>
              </a:spcBef>
              <a:spcAft>
                <a:spcPts val="0"/>
              </a:spcAft>
              <a:buClr>
                <a:srgbClr val="000000"/>
              </a:buClr>
              <a:buSzPts val="1100"/>
              <a:buFont typeface="Arial"/>
              <a:buNone/>
            </a:pPr>
            <a:r>
              <a:rPr lang="en"/>
              <a:t>a produção de 1 kg de plástico PET (tereftalato de polietileno), por exemplo, requer 17,5 kg de água e resulta em emissões atmosféricas de 2,3 kg de dióxido de carbono, 40 g de hidrocarbonos, 25 g de óxidos sulfúricos, 18 g de monóxido de carbono e 20 g de óxido nitrogênio.</a:t>
            </a:r>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 Copo Plástico</a:t>
            </a:r>
            <a:endParaRPr/>
          </a:p>
        </p:txBody>
      </p:sp>
      <p:sp>
        <p:nvSpPr>
          <p:cNvPr id="95" name="Google Shape;95;p18"/>
          <p:cNvSpPr txBox="1"/>
          <p:nvPr/>
        </p:nvSpPr>
        <p:spPr>
          <a:xfrm>
            <a:off x="460850" y="1572775"/>
            <a:ext cx="8310000" cy="337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Globalmente menos de ⅕ do plástico é reaproveitado</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A produção de plástico se tornou de fato relevante por volta de 1950, temos de lidar com meros 8,3 bilhões de toneladas do material. Desse total, </a:t>
            </a:r>
            <a:r>
              <a:rPr b="1" lang="en"/>
              <a:t>mais de 6,3 bilhões já viraram resíduos. E a quantidade assombrosa de 5,7 bilhões de toneladas jamais passou por nenhum tipo de reciclagem</a:t>
            </a:r>
            <a:r>
              <a:rPr lang="en"/>
              <a:t>.</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Estimativas para desintegração do </a:t>
            </a:r>
            <a:r>
              <a:rPr lang="en"/>
              <a:t>plástico</a:t>
            </a:r>
            <a:r>
              <a:rPr lang="en"/>
              <a:t> no oceano: 200 anos até nunca</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Reciclar 1000kg Plástico evita a extração do dobro de petróleo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Economia Financeira/ambiental devido alternativas</a:t>
            </a:r>
            <a:endParaRPr sz="2400"/>
          </a:p>
        </p:txBody>
      </p:sp>
      <p:sp>
        <p:nvSpPr>
          <p:cNvPr id="101" name="Google Shape;101;p19"/>
          <p:cNvSpPr txBox="1"/>
          <p:nvPr/>
        </p:nvSpPr>
        <p:spPr>
          <a:xfrm>
            <a:off x="402325" y="1324050"/>
            <a:ext cx="8244300" cy="3328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lang="en" sz="1100"/>
              <a:t>Cantina UNICAMP </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A coleta dos dados foi referente à quantidade de produtos usados durante um mês na cantina.</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compra de 200 copos, já que a lotação da Cantina Tropicália é de 134 pessoas sentadas, quantidade suficiente para realizar três lavagens por dia</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Custo total dos copos vidros: R$1026.66</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3000 copos de plástico de 400ml por semana, gasta-se R$171,00 por semana</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Em 6 semanas, o valor dos copos seria pago</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Apesar de poder ser reciclado, encontramos na literatura, que é insignificante a participação do Poliestireno reciclado na obtenção de copos novos, sendo assim, todo copo descartável, utiliza matéria prima extrativa e não sustentável</a:t>
            </a:r>
            <a:endParaRPr sz="1100"/>
          </a:p>
          <a:p>
            <a:pPr indent="0" lvl="0" marL="0" rtl="0" algn="l">
              <a:lnSpc>
                <a:spcPct val="115000"/>
              </a:lnSpc>
              <a:spcBef>
                <a:spcPts val="0"/>
              </a:spcBef>
              <a:spcAft>
                <a:spcPts val="0"/>
              </a:spcAft>
              <a:buClr>
                <a:srgbClr val="000000"/>
              </a:buClr>
              <a:buSzPts val="1100"/>
              <a:buFont typeface="Arial"/>
              <a:buNone/>
            </a:pPr>
            <a:r>
              <a:t/>
            </a:r>
            <a:endParaRPr sz="1100"/>
          </a:p>
          <a:p>
            <a:pPr indent="0" lvl="0" marL="0" rtl="0" algn="l">
              <a:lnSpc>
                <a:spcPct val="115000"/>
              </a:lnSpc>
              <a:spcBef>
                <a:spcPts val="0"/>
              </a:spcBef>
              <a:spcAft>
                <a:spcPts val="0"/>
              </a:spcAft>
              <a:buClr>
                <a:srgbClr val="000000"/>
              </a:buClr>
              <a:buSzPts val="1100"/>
              <a:buFont typeface="Arial"/>
              <a:buNone/>
            </a:pPr>
            <a:r>
              <a:rPr lang="en" sz="1100"/>
              <a:t>No quesito reciclagem, o vidro também é 100% reciclável, e no Brasil, segundo dados de 2004, 45% do vidro utilizado vinha de vidro reciclado</a:t>
            </a:r>
            <a:endParaRPr sz="1100"/>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Economia Financeira/ambiental devido alternativas</a:t>
            </a:r>
            <a:endParaRPr sz="2400"/>
          </a:p>
        </p:txBody>
      </p:sp>
      <p:pic>
        <p:nvPicPr>
          <p:cNvPr id="107" name="Google Shape;107;p20"/>
          <p:cNvPicPr preferRelativeResize="0"/>
          <p:nvPr/>
        </p:nvPicPr>
        <p:blipFill rotWithShape="1">
          <a:blip r:embed="rId3">
            <a:alphaModFix/>
          </a:blip>
          <a:srcRect b="20145" l="38684" r="33064" t="25887"/>
          <a:stretch/>
        </p:blipFill>
        <p:spPr>
          <a:xfrm>
            <a:off x="2727950" y="1282775"/>
            <a:ext cx="3738077" cy="40166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Custo de uma refeição no RU</a:t>
            </a:r>
            <a:endParaRPr/>
          </a:p>
        </p:txBody>
      </p:sp>
      <p:sp>
        <p:nvSpPr>
          <p:cNvPr id="113" name="Google Shape;113;p21"/>
          <p:cNvSpPr txBox="1"/>
          <p:nvPr/>
        </p:nvSpPr>
        <p:spPr>
          <a:xfrm>
            <a:off x="219450" y="1653225"/>
            <a:ext cx="8836800" cy="29406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800"/>
              </a:spcBef>
              <a:spcAft>
                <a:spcPts val="0"/>
              </a:spcAft>
              <a:buNone/>
            </a:pPr>
            <a:r>
              <a:rPr lang="en"/>
              <a:t>Em restaurantes da universidade, preço médio é de R$ 17,51 por refeição; valor fica em R$ 10,02 em terceirizados (2014)</a:t>
            </a:r>
            <a:endParaRPr/>
          </a:p>
          <a:p>
            <a:pPr indent="0" lvl="0" marL="0" rtl="0" algn="just">
              <a:lnSpc>
                <a:spcPct val="115000"/>
              </a:lnSpc>
              <a:spcBef>
                <a:spcPts val="1800"/>
              </a:spcBef>
              <a:spcAft>
                <a:spcPts val="0"/>
              </a:spcAft>
              <a:buNone/>
            </a:pPr>
            <a:r>
              <a:rPr lang="en"/>
              <a:t>O custo elevado está diretamente relacionado aos salários pagos aos servidores que trabalham nas cozinhas da universidade, superiores ao valor de mercado - até quatro vezes maior, em alguns casos. O valor total também considera despesas com consumo de água, energia e gás.</a:t>
            </a:r>
            <a:endParaRPr/>
          </a:p>
          <a:p>
            <a:pPr indent="0" lvl="0" marL="0" rtl="0" algn="just">
              <a:lnSpc>
                <a:spcPct val="115000"/>
              </a:lnSpc>
              <a:spcBef>
                <a:spcPts val="1800"/>
              </a:spcBef>
              <a:spcAft>
                <a:spcPts val="0"/>
              </a:spcAft>
              <a:buClr>
                <a:srgbClr val="000000"/>
              </a:buClr>
              <a:buSzPts val="1100"/>
              <a:buFont typeface="Arial"/>
              <a:buNone/>
            </a:pPr>
            <a:r>
              <a:t/>
            </a:r>
            <a:endParaRPr/>
          </a:p>
          <a:p>
            <a:pPr indent="0" lvl="0" marL="0" rtl="0" algn="l">
              <a:spcBef>
                <a:spcPts val="4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