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67" r:id="rId15"/>
    <p:sldId id="268" r:id="rId16"/>
    <p:sldId id="269" r:id="rId17"/>
    <p:sldId id="272" r:id="rId18"/>
    <p:sldId id="291" r:id="rId19"/>
    <p:sldId id="273" r:id="rId20"/>
    <p:sldId id="290" r:id="rId21"/>
    <p:sldId id="274" r:id="rId22"/>
    <p:sldId id="275" r:id="rId23"/>
    <p:sldId id="276" r:id="rId24"/>
    <p:sldId id="277" r:id="rId25"/>
    <p:sldId id="278" r:id="rId26"/>
    <p:sldId id="279" r:id="rId27"/>
    <p:sldId id="284" r:id="rId28"/>
    <p:sldId id="280" r:id="rId29"/>
    <p:sldId id="285" r:id="rId30"/>
    <p:sldId id="281" r:id="rId31"/>
    <p:sldId id="282" r:id="rId32"/>
    <p:sldId id="286" r:id="rId33"/>
    <p:sldId id="283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9" Type="http://schemas.openxmlformats.org/officeDocument/2006/relationships/image" Target="../media/image6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4" Type="http://schemas.openxmlformats.org/officeDocument/2006/relationships/image" Target="../media/image9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95.wmf"/><Relationship Id="rId6" Type="http://schemas.openxmlformats.org/officeDocument/2006/relationships/image" Target="../media/image105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108.wmf"/><Relationship Id="rId7" Type="http://schemas.openxmlformats.org/officeDocument/2006/relationships/image" Target="../media/image112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Relationship Id="rId9" Type="http://schemas.openxmlformats.org/officeDocument/2006/relationships/image" Target="../media/image1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Relationship Id="rId9" Type="http://schemas.openxmlformats.org/officeDocument/2006/relationships/image" Target="../media/image1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9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5745-628C-443F-94CD-E44476674125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F45745-628C-443F-94CD-E44476674125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062779-8072-4E76-8FF9-D4D065C4AEC5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73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7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8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81.bin"/><Relationship Id="rId4" Type="http://schemas.openxmlformats.org/officeDocument/2006/relationships/image" Target="../media/image8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88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8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9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98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100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oleObject" Target="../embeddings/oleObject10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10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01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0" Type="http://schemas.openxmlformats.org/officeDocument/2006/relationships/image" Target="../media/image103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105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oleObject" Target="../embeddings/oleObject106.bin"/><Relationship Id="rId18" Type="http://schemas.openxmlformats.org/officeDocument/2006/relationships/image" Target="../media/image113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110.wmf"/><Relationship Id="rId1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2.wmf"/><Relationship Id="rId20" Type="http://schemas.openxmlformats.org/officeDocument/2006/relationships/image" Target="../media/image114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07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07.bin"/><Relationship Id="rId10" Type="http://schemas.openxmlformats.org/officeDocument/2006/relationships/image" Target="../media/image109.wmf"/><Relationship Id="rId19" Type="http://schemas.openxmlformats.org/officeDocument/2006/relationships/oleObject" Target="../embeddings/oleObject109.bin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111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13" Type="http://schemas.openxmlformats.org/officeDocument/2006/relationships/oleObject" Target="../embeddings/oleObject115.bin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1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16.wmf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11.bin"/><Relationship Id="rId10" Type="http://schemas.openxmlformats.org/officeDocument/2006/relationships/image" Target="../media/image118.wmf"/><Relationship Id="rId4" Type="http://schemas.openxmlformats.org/officeDocument/2006/relationships/image" Target="../media/image115.wmf"/><Relationship Id="rId9" Type="http://schemas.openxmlformats.org/officeDocument/2006/relationships/oleObject" Target="../embeddings/oleObject113.bin"/><Relationship Id="rId14" Type="http://schemas.openxmlformats.org/officeDocument/2006/relationships/image" Target="../media/image120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13" Type="http://schemas.openxmlformats.org/officeDocument/2006/relationships/oleObject" Target="../embeddings/oleObject121.bin"/><Relationship Id="rId18" Type="http://schemas.openxmlformats.org/officeDocument/2006/relationships/image" Target="../media/image128.wmf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18.bin"/><Relationship Id="rId12" Type="http://schemas.openxmlformats.org/officeDocument/2006/relationships/image" Target="../media/image125.wmf"/><Relationship Id="rId17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7.wmf"/><Relationship Id="rId20" Type="http://schemas.openxmlformats.org/officeDocument/2006/relationships/image" Target="../media/image129.w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22.wmf"/><Relationship Id="rId11" Type="http://schemas.openxmlformats.org/officeDocument/2006/relationships/oleObject" Target="../embeddings/oleObject120.bin"/><Relationship Id="rId5" Type="http://schemas.openxmlformats.org/officeDocument/2006/relationships/oleObject" Target="../embeddings/oleObject117.bin"/><Relationship Id="rId15" Type="http://schemas.openxmlformats.org/officeDocument/2006/relationships/oleObject" Target="../embeddings/oleObject122.bin"/><Relationship Id="rId10" Type="http://schemas.openxmlformats.org/officeDocument/2006/relationships/image" Target="../media/image124.wmf"/><Relationship Id="rId19" Type="http://schemas.openxmlformats.org/officeDocument/2006/relationships/oleObject" Target="../embeddings/oleObject124.bin"/><Relationship Id="rId4" Type="http://schemas.openxmlformats.org/officeDocument/2006/relationships/image" Target="../media/image121.wmf"/><Relationship Id="rId9" Type="http://schemas.openxmlformats.org/officeDocument/2006/relationships/oleObject" Target="../embeddings/oleObject119.bin"/><Relationship Id="rId14" Type="http://schemas.openxmlformats.org/officeDocument/2006/relationships/image" Target="../media/image12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03648" y="1700807"/>
            <a:ext cx="6652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TRANSFORMADA DE LAPLACE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2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764704"/>
            <a:ext cx="26613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800" b="1" dirty="0" smtClean="0">
                <a:solidFill>
                  <a:schemeClr val="bg1"/>
                </a:solidFill>
              </a:rPr>
              <a:t>4) Função </a:t>
            </a:r>
            <a:r>
              <a:rPr lang="pt-BR" sz="2800" b="1" dirty="0">
                <a:solidFill>
                  <a:schemeClr val="bg1"/>
                </a:solidFill>
              </a:rPr>
              <a:t>Seno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43608" y="1831021"/>
            <a:ext cx="3024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f(t) = </a:t>
            </a:r>
            <a:r>
              <a:rPr lang="pt-BR" sz="2800" b="1" i="1" dirty="0" err="1" smtClean="0">
                <a:solidFill>
                  <a:schemeClr val="bg1"/>
                </a:solidFill>
              </a:rPr>
              <a:t>sen</a:t>
            </a:r>
            <a:r>
              <a:rPr lang="pt-BR" sz="2800" b="1" i="1" dirty="0" smtClean="0">
                <a:solidFill>
                  <a:schemeClr val="bg1"/>
                </a:solidFill>
              </a:rPr>
              <a:t>Ωt para  </a:t>
            </a:r>
            <a:endParaRPr lang="pt-BR" sz="2800" b="1" i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184198"/>
              </p:ext>
            </p:extLst>
          </p:nvPr>
        </p:nvGraphicFramePr>
        <p:xfrm>
          <a:off x="4067944" y="1916582"/>
          <a:ext cx="1038536" cy="352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8" name="Equação" r:id="rId3" imgW="342603" imgH="177646" progId="Equation.3">
                  <p:embed/>
                </p:oleObj>
              </mc:Choice>
              <mc:Fallback>
                <p:oleObj name="Equação" r:id="rId3" imgW="342603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916582"/>
                        <a:ext cx="1038536" cy="3520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5436096" y="1831021"/>
            <a:ext cx="2808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i="1" dirty="0" smtClean="0">
                <a:solidFill>
                  <a:schemeClr val="bg1"/>
                </a:solidFill>
              </a:rPr>
              <a:t>f(t)= 0 </a:t>
            </a:r>
            <a:r>
              <a:rPr lang="pt-BR" sz="2800" b="1" i="1" dirty="0">
                <a:solidFill>
                  <a:schemeClr val="bg1"/>
                </a:solidFill>
              </a:rPr>
              <a:t>para t &lt; </a:t>
            </a:r>
            <a:r>
              <a:rPr lang="pt-BR" sz="2800" b="1" i="1" dirty="0" smtClean="0">
                <a:solidFill>
                  <a:schemeClr val="bg1"/>
                </a:solidFill>
              </a:rPr>
              <a:t>0</a:t>
            </a:r>
            <a:endParaRPr lang="pt-BR" sz="2800" b="1" i="1" dirty="0">
              <a:solidFill>
                <a:schemeClr val="bg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310237"/>
              </p:ext>
            </p:extLst>
          </p:nvPr>
        </p:nvGraphicFramePr>
        <p:xfrm>
          <a:off x="2781429" y="2636912"/>
          <a:ext cx="272793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" name="Equação" r:id="rId5" imgW="1726451" imgH="406224" progId="Equation.3">
                  <p:embed/>
                </p:oleObj>
              </mc:Choice>
              <mc:Fallback>
                <p:oleObj name="Equação" r:id="rId5" imgW="1726451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429" y="2636912"/>
                        <a:ext cx="2727931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225043"/>
              </p:ext>
            </p:extLst>
          </p:nvPr>
        </p:nvGraphicFramePr>
        <p:xfrm>
          <a:off x="446484" y="3573016"/>
          <a:ext cx="840831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0" name="Equação" r:id="rId7" imgW="6553200" imgH="622300" progId="Equation.3">
                  <p:embed/>
                </p:oleObj>
              </mc:Choice>
              <mc:Fallback>
                <p:oleObj name="Equação" r:id="rId7" imgW="6553200" imgH="622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84" y="3573016"/>
                        <a:ext cx="8408319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133958"/>
              </p:ext>
            </p:extLst>
          </p:nvPr>
        </p:nvGraphicFramePr>
        <p:xfrm>
          <a:off x="2793465" y="4581128"/>
          <a:ext cx="405254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" name="Equação" r:id="rId9" imgW="2094591" imgH="406224" progId="Equation.3">
                  <p:embed/>
                </p:oleObj>
              </mc:Choice>
              <mc:Fallback>
                <p:oleObj name="Equação" r:id="rId9" imgW="2094591" imgH="4062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3465" y="4581128"/>
                        <a:ext cx="4052543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059987"/>
              </p:ext>
            </p:extLst>
          </p:nvPr>
        </p:nvGraphicFramePr>
        <p:xfrm>
          <a:off x="3312095" y="5589240"/>
          <a:ext cx="352839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2" name="Equação" r:id="rId11" imgW="1396394" imgH="406224" progId="Equation.3">
                  <p:embed/>
                </p:oleObj>
              </mc:Choice>
              <mc:Fallback>
                <p:oleObj name="Equação" r:id="rId11" imgW="1396394" imgH="406224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2095" y="5589240"/>
                        <a:ext cx="3528392" cy="1008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76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620688"/>
            <a:ext cx="3219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800" b="1" dirty="0" smtClean="0">
                <a:solidFill>
                  <a:schemeClr val="bg1"/>
                </a:solidFill>
              </a:rPr>
              <a:t>5) </a:t>
            </a:r>
            <a:r>
              <a:rPr lang="pt-BR" sz="2800" b="1" dirty="0">
                <a:solidFill>
                  <a:schemeClr val="bg1"/>
                </a:solidFill>
              </a:rPr>
              <a:t>Função </a:t>
            </a:r>
            <a:r>
              <a:rPr lang="pt-BR" sz="2800" b="1" dirty="0" smtClean="0">
                <a:solidFill>
                  <a:schemeClr val="bg1"/>
                </a:solidFill>
              </a:rPr>
              <a:t>Cosseno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43608" y="1628800"/>
            <a:ext cx="3025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f(t) = </a:t>
            </a:r>
            <a:r>
              <a:rPr lang="pt-BR" sz="2800" b="1" i="1" dirty="0" smtClean="0">
                <a:solidFill>
                  <a:schemeClr val="bg1"/>
                </a:solidFill>
              </a:rPr>
              <a:t>cosΩt </a:t>
            </a:r>
            <a:r>
              <a:rPr lang="pt-BR" sz="2800" b="1" i="1" dirty="0">
                <a:solidFill>
                  <a:schemeClr val="bg1"/>
                </a:solidFill>
              </a:rPr>
              <a:t>para 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232296"/>
              </p:ext>
            </p:extLst>
          </p:nvPr>
        </p:nvGraphicFramePr>
        <p:xfrm>
          <a:off x="4088483" y="1709435"/>
          <a:ext cx="912739" cy="442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ção" r:id="rId3" imgW="342603" imgH="177646" progId="Equation.3">
                  <p:embed/>
                </p:oleObj>
              </mc:Choice>
              <mc:Fallback>
                <p:oleObj name="Equação" r:id="rId3" imgW="342603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8483" y="1709435"/>
                        <a:ext cx="912739" cy="442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5292080" y="1700808"/>
            <a:ext cx="2808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f(t)= 0 para t &lt; 0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367879"/>
              </p:ext>
            </p:extLst>
          </p:nvPr>
        </p:nvGraphicFramePr>
        <p:xfrm>
          <a:off x="2755734" y="3068960"/>
          <a:ext cx="4166177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Equação" r:id="rId5" imgW="1282700" imgH="406400" progId="Equation.3">
                  <p:embed/>
                </p:oleObj>
              </mc:Choice>
              <mc:Fallback>
                <p:oleObj name="Equação" r:id="rId5" imgW="1282700" imgH="40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734" y="3068960"/>
                        <a:ext cx="4166177" cy="129614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9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260648"/>
            <a:ext cx="4387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FUNÇÕES PERIÓDICAS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270656"/>
              </p:ext>
            </p:extLst>
          </p:nvPr>
        </p:nvGraphicFramePr>
        <p:xfrm>
          <a:off x="323528" y="1052736"/>
          <a:ext cx="6813797" cy="1048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" name="Equação" r:id="rId3" imgW="2869920" imgH="444240" progId="Equation.3">
                  <p:embed/>
                </p:oleObj>
              </mc:Choice>
              <mc:Fallback>
                <p:oleObj name="Equação" r:id="rId3" imgW="286992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2736"/>
                        <a:ext cx="6813797" cy="1048444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431234"/>
              </p:ext>
            </p:extLst>
          </p:nvPr>
        </p:nvGraphicFramePr>
        <p:xfrm>
          <a:off x="1763688" y="3717032"/>
          <a:ext cx="191010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0" name="Equação" r:id="rId5" imgW="685502" imgH="177723" progId="Equation.3">
                  <p:embed/>
                </p:oleObj>
              </mc:Choice>
              <mc:Fallback>
                <p:oleObj name="Equação" r:id="rId5" imgW="685502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717032"/>
                        <a:ext cx="1910107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659069"/>
              </p:ext>
            </p:extLst>
          </p:nvPr>
        </p:nvGraphicFramePr>
        <p:xfrm>
          <a:off x="2136774" y="4817895"/>
          <a:ext cx="24352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1" name="Equação" r:id="rId7" imgW="1130040" imgH="203040" progId="Equation.3">
                  <p:embed/>
                </p:oleObj>
              </mc:Choice>
              <mc:Fallback>
                <p:oleObj name="Equação" r:id="rId7" imgW="11300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4" y="4817895"/>
                        <a:ext cx="2435225" cy="461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972837"/>
              </p:ext>
            </p:extLst>
          </p:nvPr>
        </p:nvGraphicFramePr>
        <p:xfrm>
          <a:off x="1635975" y="5762636"/>
          <a:ext cx="443188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2" name="Equação" r:id="rId9" imgW="2222500" imgH="508000" progId="Equation.3">
                  <p:embed/>
                </p:oleObj>
              </mc:Choice>
              <mc:Fallback>
                <p:oleObj name="Equação" r:id="rId9" imgW="2222500" imgH="508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975" y="5762636"/>
                        <a:ext cx="4431889" cy="100811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51520" y="2342037"/>
            <a:ext cx="6999032" cy="707886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</a:rPr>
              <a:t>POIS, A INTEGRAL CALCULADA EM CADA PERÍODO</a:t>
            </a:r>
          </a:p>
          <a:p>
            <a:pPr algn="ctr"/>
            <a:r>
              <a:rPr lang="pt-BR" sz="2000" b="1" u="sng" dirty="0" smtClean="0">
                <a:solidFill>
                  <a:schemeClr val="bg1"/>
                </a:solidFill>
              </a:rPr>
              <a:t> PRODUZ O MESMO VALOR</a:t>
            </a:r>
            <a:endParaRPr lang="pt-BR" sz="2000" b="1" u="sng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524328" y="1484784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(1)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851920" y="378904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(2)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811907" y="4739952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(3)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12421" y="3360675"/>
            <a:ext cx="775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INTRODUZINDO UMA TRANSFORMAÇÃO DE VARIÁVEIS: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827584" y="4291627"/>
            <a:ext cx="5133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COMO A FUNÇÃO É PERIÓDICA, VEM: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676589" y="5333146"/>
            <a:ext cx="4148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FAZENDO (2) E (3) EM (1), VEM: 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353398"/>
              </p:ext>
            </p:extLst>
          </p:nvPr>
        </p:nvGraphicFramePr>
        <p:xfrm>
          <a:off x="251520" y="1196752"/>
          <a:ext cx="813690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6" name="Equação" r:id="rId3" imgW="4889500" imgH="469900" progId="Equation.3">
                  <p:embed/>
                </p:oleObj>
              </mc:Choice>
              <mc:Fallback>
                <p:oleObj name="Equação" r:id="rId3" imgW="48895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96752"/>
                        <a:ext cx="8136904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777546"/>
              </p:ext>
            </p:extLst>
          </p:nvPr>
        </p:nvGraphicFramePr>
        <p:xfrm>
          <a:off x="3171825" y="2636912"/>
          <a:ext cx="280831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7" name="Equação" r:id="rId5" imgW="1397000" imgH="469900" progId="Equation.3">
                  <p:embed/>
                </p:oleObj>
              </mc:Choice>
              <mc:Fallback>
                <p:oleObj name="Equação" r:id="rId5" imgW="13970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2636912"/>
                        <a:ext cx="2808312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436663"/>
              </p:ext>
            </p:extLst>
          </p:nvPr>
        </p:nvGraphicFramePr>
        <p:xfrm>
          <a:off x="3303511" y="4581128"/>
          <a:ext cx="253697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8" name="Equação" r:id="rId7" imgW="1358900" imgH="660400" progId="Equation.3">
                  <p:embed/>
                </p:oleObj>
              </mc:Choice>
              <mc:Fallback>
                <p:oleObj name="Equação" r:id="rId7" imgW="1358900" imgH="660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11" y="4581128"/>
                        <a:ext cx="2536978" cy="122413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eta para a direita 7"/>
          <p:cNvSpPr/>
          <p:nvPr/>
        </p:nvSpPr>
        <p:spPr>
          <a:xfrm>
            <a:off x="1331640" y="2888940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187624" y="476672"/>
            <a:ext cx="5333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u="sng" dirty="0" smtClean="0">
                <a:solidFill>
                  <a:schemeClr val="bg1"/>
                </a:solidFill>
              </a:rPr>
              <a:t>A SOMATÓRIA PODE SER CALCULADA</a:t>
            </a:r>
            <a:r>
              <a:rPr lang="pt-BR" sz="2000" b="1" dirty="0" smtClean="0"/>
              <a:t>: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9883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980728"/>
            <a:ext cx="3119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PROPRIEDADES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064870"/>
              </p:ext>
            </p:extLst>
          </p:nvPr>
        </p:nvGraphicFramePr>
        <p:xfrm>
          <a:off x="2286598" y="2060849"/>
          <a:ext cx="4085602" cy="673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1" name="Equação" r:id="rId3" imgW="1180588" imgH="203112" progId="Equation.3">
                  <p:embed/>
                </p:oleObj>
              </mc:Choice>
              <mc:Fallback>
                <p:oleObj name="Equação" r:id="rId3" imgW="1180588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598" y="2060849"/>
                        <a:ext cx="4085602" cy="67340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033760"/>
              </p:ext>
            </p:extLst>
          </p:nvPr>
        </p:nvGraphicFramePr>
        <p:xfrm>
          <a:off x="1979712" y="3284984"/>
          <a:ext cx="653707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2" name="Equação" r:id="rId5" imgW="2209800" imgH="215900" progId="Equation.3">
                  <p:embed/>
                </p:oleObj>
              </mc:Choice>
              <mc:Fallback>
                <p:oleObj name="Equação" r:id="rId5" imgW="22098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284984"/>
                        <a:ext cx="6537074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3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813283"/>
              </p:ext>
            </p:extLst>
          </p:nvPr>
        </p:nvGraphicFramePr>
        <p:xfrm>
          <a:off x="3175000" y="2204864"/>
          <a:ext cx="279400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ção" r:id="rId3" imgW="1447560" imgH="672840" progId="Equation.3">
                  <p:embed/>
                </p:oleObj>
              </mc:Choice>
              <mc:Fallback>
                <p:oleObj name="Equação" r:id="rId3" imgW="1447560" imgH="6728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204864"/>
                        <a:ext cx="2794000" cy="13112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788148"/>
              </p:ext>
            </p:extLst>
          </p:nvPr>
        </p:nvGraphicFramePr>
        <p:xfrm>
          <a:off x="467544" y="4293096"/>
          <a:ext cx="835292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ção" r:id="rId5" imgW="4978400" imgH="1016000" progId="Equation.3">
                  <p:embed/>
                </p:oleObj>
              </mc:Choice>
              <mc:Fallback>
                <p:oleObj name="Equação" r:id="rId5" imgW="4978400" imgH="1016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293096"/>
                        <a:ext cx="8352928" cy="172819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403648" y="836712"/>
            <a:ext cx="6271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TRANSFORMADA DA DERIVADA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177707"/>
              </p:ext>
            </p:extLst>
          </p:nvPr>
        </p:nvGraphicFramePr>
        <p:xfrm>
          <a:off x="2093724" y="1556792"/>
          <a:ext cx="495655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9" name="Equação" r:id="rId3" imgW="2247900" imgH="457200" progId="Equation.3">
                  <p:embed/>
                </p:oleObj>
              </mc:Choice>
              <mc:Fallback>
                <p:oleObj name="Equação" r:id="rId3" imgW="22479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724" y="1556792"/>
                        <a:ext cx="4956551" cy="1008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828256"/>
              </p:ext>
            </p:extLst>
          </p:nvPr>
        </p:nvGraphicFramePr>
        <p:xfrm>
          <a:off x="305780" y="3284984"/>
          <a:ext cx="8532440" cy="846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0" name="Equação" r:id="rId5" imgW="5092700" imgH="508000" progId="Equation.3">
                  <p:embed/>
                </p:oleObj>
              </mc:Choice>
              <mc:Fallback>
                <p:oleObj name="Equação" r:id="rId5" imgW="50927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80" y="3284984"/>
                        <a:ext cx="8532440" cy="84685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99592" y="476672"/>
            <a:ext cx="4985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DERIVADAS DE ORDEM N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565588"/>
              </p:ext>
            </p:extLst>
          </p:nvPr>
        </p:nvGraphicFramePr>
        <p:xfrm>
          <a:off x="1907704" y="1268760"/>
          <a:ext cx="345638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4" name="Equação" r:id="rId3" imgW="1485255" imgH="253890" progId="Equation.3">
                  <p:embed/>
                </p:oleObj>
              </mc:Choice>
              <mc:Fallback>
                <p:oleObj name="Equação" r:id="rId3" imgW="1485255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268760"/>
                        <a:ext cx="3456384" cy="57606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024388"/>
              </p:ext>
            </p:extLst>
          </p:nvPr>
        </p:nvGraphicFramePr>
        <p:xfrm>
          <a:off x="1979712" y="2492896"/>
          <a:ext cx="243284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5" name="Equação" r:id="rId5" imgW="1231366" imgH="406224" progId="Equation.3">
                  <p:embed/>
                </p:oleObj>
              </mc:Choice>
              <mc:Fallback>
                <p:oleObj name="Equação" r:id="rId5" imgW="1231366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92896"/>
                        <a:ext cx="2432842" cy="792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493883"/>
              </p:ext>
            </p:extLst>
          </p:nvPr>
        </p:nvGraphicFramePr>
        <p:xfrm>
          <a:off x="1781175" y="3879850"/>
          <a:ext cx="55816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6" name="Equação" r:id="rId7" imgW="1968480" imgH="266400" progId="Equation.3">
                  <p:embed/>
                </p:oleObj>
              </mc:Choice>
              <mc:Fallback>
                <p:oleObj name="Equação" r:id="rId7" imgW="1968480" imgH="26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3879850"/>
                        <a:ext cx="5581650" cy="755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47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50634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6"/>
            <a:ext cx="5076967" cy="1255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53136"/>
            <a:ext cx="635470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4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665102"/>
              </p:ext>
            </p:extLst>
          </p:nvPr>
        </p:nvGraphicFramePr>
        <p:xfrm>
          <a:off x="2615332" y="1772816"/>
          <a:ext cx="3913335" cy="3116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Equação" r:id="rId3" imgW="1587500" imgH="1282700" progId="Equation.3">
                  <p:embed/>
                </p:oleObj>
              </mc:Choice>
              <mc:Fallback>
                <p:oleObj name="Equação" r:id="rId3" imgW="1587500" imgH="1282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5332" y="1772816"/>
                        <a:ext cx="3913335" cy="31166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95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1196752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1. INTRODUÇÃO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-147073" y="1980647"/>
            <a:ext cx="88588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IMPORTÂNCIA DA TRANSFORMADA DE LAPLACE:</a:t>
            </a:r>
          </a:p>
          <a:p>
            <a:endParaRPr lang="pt-BR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SIMPLIFICA A SOLUÇÃO DE EQUAÇÕES DIFERENCIAIS</a:t>
            </a:r>
          </a:p>
          <a:p>
            <a:endParaRPr lang="pt-BR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FERRAMENTA PARA A MODELAGEM E ANÁLISE DE </a:t>
            </a:r>
          </a:p>
          <a:p>
            <a:r>
              <a:rPr lang="pt-B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SISTEMAS DINÂMICOS</a:t>
            </a:r>
          </a:p>
        </p:txBody>
      </p:sp>
    </p:spTree>
    <p:extLst>
      <p:ext uri="{BB962C8B-B14F-4D97-AF65-F5344CB8AC3E}">
        <p14:creationId xmlns:p14="http://schemas.microsoft.com/office/powerpoint/2010/main" val="27441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188640"/>
            <a:ext cx="6340445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386" y="1340768"/>
            <a:ext cx="506936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52" y="2921322"/>
            <a:ext cx="8305828" cy="87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386" y="4050455"/>
            <a:ext cx="5213379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76" y="5517232"/>
            <a:ext cx="7296180" cy="103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6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207076"/>
              </p:ext>
            </p:extLst>
          </p:nvPr>
        </p:nvGraphicFramePr>
        <p:xfrm>
          <a:off x="1208529" y="1124744"/>
          <a:ext cx="672694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" name="Equação" r:id="rId3" imgW="3441700" imgH="292100" progId="Equation.3">
                  <p:embed/>
                </p:oleObj>
              </mc:Choice>
              <mc:Fallback>
                <p:oleObj name="Equação" r:id="rId3" imgW="3441700" imgH="292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529" y="1124744"/>
                        <a:ext cx="6726941" cy="57606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383922"/>
              </p:ext>
            </p:extLst>
          </p:nvPr>
        </p:nvGraphicFramePr>
        <p:xfrm>
          <a:off x="1907704" y="2276872"/>
          <a:ext cx="494891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Equação" r:id="rId5" imgW="1803400" imgH="215900" progId="Equation.3">
                  <p:embed/>
                </p:oleObj>
              </mc:Choice>
              <mc:Fallback>
                <p:oleObj name="Equação" r:id="rId5" imgW="18034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276872"/>
                        <a:ext cx="4948913" cy="57606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74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731682"/>
              </p:ext>
            </p:extLst>
          </p:nvPr>
        </p:nvGraphicFramePr>
        <p:xfrm>
          <a:off x="1547664" y="620688"/>
          <a:ext cx="197507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0" name="Equação" r:id="rId3" imgW="1028700" imgH="596900" progId="Equation.3">
                  <p:embed/>
                </p:oleObj>
              </mc:Choice>
              <mc:Fallback>
                <p:oleObj name="Equação" r:id="rId3" imgW="1028700" imgH="596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620688"/>
                        <a:ext cx="1975076" cy="115212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358735"/>
              </p:ext>
            </p:extLst>
          </p:nvPr>
        </p:nvGraphicFramePr>
        <p:xfrm>
          <a:off x="5436096" y="836712"/>
          <a:ext cx="172819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1" name="Equação" r:id="rId5" imgW="787058" imgH="203112" progId="Equation.3">
                  <p:embed/>
                </p:oleObj>
              </mc:Choice>
              <mc:Fallback>
                <p:oleObj name="Equação" r:id="rId5" imgW="787058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836712"/>
                        <a:ext cx="1728192" cy="57606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406768"/>
              </p:ext>
            </p:extLst>
          </p:nvPr>
        </p:nvGraphicFramePr>
        <p:xfrm>
          <a:off x="1581463" y="2708920"/>
          <a:ext cx="598107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2" name="Equação" r:id="rId7" imgW="3517900" imgH="469900" progId="Equation.3">
                  <p:embed/>
                </p:oleObj>
              </mc:Choice>
              <mc:Fallback>
                <p:oleObj name="Equação" r:id="rId7" imgW="35179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463" y="2708920"/>
                        <a:ext cx="5981073" cy="7920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34471"/>
              </p:ext>
            </p:extLst>
          </p:nvPr>
        </p:nvGraphicFramePr>
        <p:xfrm>
          <a:off x="2646363" y="3644900"/>
          <a:ext cx="38512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3" name="Equação" r:id="rId9" imgW="1917360" imgH="469800" progId="Equation.3">
                  <p:embed/>
                </p:oleObj>
              </mc:Choice>
              <mc:Fallback>
                <p:oleObj name="Equação" r:id="rId9" imgW="191736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3644900"/>
                        <a:ext cx="3851275" cy="9366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414499"/>
              </p:ext>
            </p:extLst>
          </p:nvPr>
        </p:nvGraphicFramePr>
        <p:xfrm>
          <a:off x="971600" y="5301208"/>
          <a:ext cx="1944216" cy="10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4" name="Equação" r:id="rId11" imgW="1143000" imgH="596900" progId="Equation.3">
                  <p:embed/>
                </p:oleObj>
              </mc:Choice>
              <mc:Fallback>
                <p:oleObj name="Equação" r:id="rId11" imgW="1143000" imgH="596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301208"/>
                        <a:ext cx="1944216" cy="1020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373585"/>
              </p:ext>
            </p:extLst>
          </p:nvPr>
        </p:nvGraphicFramePr>
        <p:xfrm>
          <a:off x="4572000" y="5301208"/>
          <a:ext cx="400935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5" name="Equação" r:id="rId13" imgW="2159000" imgH="508000" progId="Equation.3">
                  <p:embed/>
                </p:oleObj>
              </mc:Choice>
              <mc:Fallback>
                <p:oleObj name="Equação" r:id="rId13" imgW="2159000" imgH="508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01208"/>
                        <a:ext cx="4009351" cy="936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eta para a direita 13"/>
          <p:cNvSpPr/>
          <p:nvPr/>
        </p:nvSpPr>
        <p:spPr>
          <a:xfrm>
            <a:off x="3959932" y="960120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35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5940152" y="1078016"/>
            <a:ext cx="432048" cy="1846928"/>
          </a:xfrm>
          <a:prstGeom prst="rect">
            <a:avLst/>
          </a:prstGeom>
          <a:solidFill>
            <a:schemeClr val="tx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5940152" y="1078016"/>
            <a:ext cx="432048" cy="18469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5940152" y="1078016"/>
            <a:ext cx="432048" cy="18469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5940152" y="692696"/>
            <a:ext cx="2664296" cy="22322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848662"/>
              </p:ext>
            </p:extLst>
          </p:nvPr>
        </p:nvGraphicFramePr>
        <p:xfrm>
          <a:off x="2532816" y="1412776"/>
          <a:ext cx="286337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3" name="Equação" r:id="rId3" imgW="1612900" imgH="482600" progId="Equation.3">
                  <p:embed/>
                </p:oleObj>
              </mc:Choice>
              <mc:Fallback>
                <p:oleObj name="Equação" r:id="rId3" imgW="16129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816" y="1412776"/>
                        <a:ext cx="2863377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383501"/>
              </p:ext>
            </p:extLst>
          </p:nvPr>
        </p:nvGraphicFramePr>
        <p:xfrm>
          <a:off x="2699792" y="2708920"/>
          <a:ext cx="257390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4" name="Equação" r:id="rId5" imgW="1600200" imgH="444500" progId="Equation.3">
                  <p:embed/>
                </p:oleObj>
              </mc:Choice>
              <mc:Fallback>
                <p:oleObj name="Equação" r:id="rId5" imgW="16002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708920"/>
                        <a:ext cx="2573903" cy="72008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415349"/>
              </p:ext>
            </p:extLst>
          </p:nvPr>
        </p:nvGraphicFramePr>
        <p:xfrm>
          <a:off x="2123728" y="3789040"/>
          <a:ext cx="583264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5" name="Equação" r:id="rId7" imgW="4114800" imgH="609600" progId="Equation.3">
                  <p:embed/>
                </p:oleObj>
              </mc:Choice>
              <mc:Fallback>
                <p:oleObj name="Equação" r:id="rId7" imgW="4114800" imgH="60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789040"/>
                        <a:ext cx="5832648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581272"/>
              </p:ext>
            </p:extLst>
          </p:nvPr>
        </p:nvGraphicFramePr>
        <p:xfrm>
          <a:off x="3019327" y="5229200"/>
          <a:ext cx="310534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6" name="Equação" r:id="rId9" imgW="1536033" imgH="533169" progId="Equation.3">
                  <p:embed/>
                </p:oleObj>
              </mc:Choice>
              <mc:Fallback>
                <p:oleObj name="Equação" r:id="rId9" imgW="1536033" imgH="53316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327" y="5229200"/>
                        <a:ext cx="3105345" cy="10801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ângulo 9"/>
          <p:cNvSpPr/>
          <p:nvPr/>
        </p:nvSpPr>
        <p:spPr>
          <a:xfrm>
            <a:off x="251520" y="554796"/>
            <a:ext cx="3203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FUNÇÃO PULSO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6372200" y="2564904"/>
            <a:ext cx="1872208" cy="0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V="1">
            <a:off x="6372200" y="1078016"/>
            <a:ext cx="0" cy="1486888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6372200" y="1821460"/>
            <a:ext cx="60664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6968979" y="1821460"/>
            <a:ext cx="9863" cy="74344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6978842" y="2564904"/>
            <a:ext cx="104954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6372343" y="1821460"/>
            <a:ext cx="9863" cy="74344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5940152" y="2552863"/>
            <a:ext cx="442054" cy="1204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to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673585"/>
              </p:ext>
            </p:extLst>
          </p:nvPr>
        </p:nvGraphicFramePr>
        <p:xfrm>
          <a:off x="6986428" y="1589807"/>
          <a:ext cx="470884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7" name="Equação" r:id="rId11" imgW="355320" imgH="228600" progId="Equation.3">
                  <p:embed/>
                </p:oleObj>
              </mc:Choice>
              <mc:Fallback>
                <p:oleObj name="Equação" r:id="rId11" imgW="355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6428" y="1589807"/>
                        <a:ext cx="470884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to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77236"/>
              </p:ext>
            </p:extLst>
          </p:nvPr>
        </p:nvGraphicFramePr>
        <p:xfrm>
          <a:off x="6940023" y="2568918"/>
          <a:ext cx="266987" cy="356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8" name="Equação" r:id="rId13" imgW="152280" imgH="228600" progId="Equation.3">
                  <p:embed/>
                </p:oleObj>
              </mc:Choice>
              <mc:Fallback>
                <p:oleObj name="Equação" r:id="rId13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40023" y="2568918"/>
                        <a:ext cx="266987" cy="356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03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350995"/>
              </p:ext>
            </p:extLst>
          </p:nvPr>
        </p:nvGraphicFramePr>
        <p:xfrm>
          <a:off x="49445" y="1304764"/>
          <a:ext cx="3934723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5" name="Equação" r:id="rId3" imgW="2425700" imgH="533400" progId="Equation.3">
                  <p:embed/>
                </p:oleObj>
              </mc:Choice>
              <mc:Fallback>
                <p:oleObj name="Equação" r:id="rId3" imgW="2425700" imgH="533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5" y="1304764"/>
                        <a:ext cx="3934723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141015"/>
              </p:ext>
            </p:extLst>
          </p:nvPr>
        </p:nvGraphicFramePr>
        <p:xfrm>
          <a:off x="35496" y="2839335"/>
          <a:ext cx="583264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6" name="Equação" r:id="rId5" imgW="3086100" imgH="533400" progId="Equation.3">
                  <p:embed/>
                </p:oleObj>
              </mc:Choice>
              <mc:Fallback>
                <p:oleObj name="Equação" r:id="rId5" imgW="3086100" imgH="533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2839335"/>
                        <a:ext cx="5832648" cy="10081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043643"/>
              </p:ext>
            </p:extLst>
          </p:nvPr>
        </p:nvGraphicFramePr>
        <p:xfrm>
          <a:off x="3095625" y="5516563"/>
          <a:ext cx="31797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7" name="Equation" r:id="rId7" imgW="1650960" imgH="444240" progId="Equation.DSMT4">
                  <p:embed/>
                </p:oleObj>
              </mc:Choice>
              <mc:Fallback>
                <p:oleObj name="Equation" r:id="rId7" imgW="165096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5516563"/>
                        <a:ext cx="3179763" cy="8651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ângulo 7"/>
          <p:cNvSpPr/>
          <p:nvPr/>
        </p:nvSpPr>
        <p:spPr>
          <a:xfrm flipH="1">
            <a:off x="-1836712" y="-2043608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>
                <a:solidFill>
                  <a:srgbClr val="FF0000"/>
                </a:solidFill>
              </a:rPr>
              <a:t>FUNÇÃO IMPULSO</a:t>
            </a:r>
          </a:p>
        </p:txBody>
      </p:sp>
      <p:sp>
        <p:nvSpPr>
          <p:cNvPr id="9" name="Retângulo 8"/>
          <p:cNvSpPr/>
          <p:nvPr/>
        </p:nvSpPr>
        <p:spPr>
          <a:xfrm>
            <a:off x="467544" y="476672"/>
            <a:ext cx="6462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FUNÇÃO </a:t>
            </a:r>
            <a:r>
              <a:rPr lang="pt-BR" sz="2800" b="1" u="sng" dirty="0" smtClean="0">
                <a:solidFill>
                  <a:srgbClr val="FF0000"/>
                </a:solidFill>
              </a:rPr>
              <a:t>IMPULSO: INTRODUÇÃO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763688" y="4581128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NOTE QUE: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940152" y="1114591"/>
            <a:ext cx="3203848" cy="3168352"/>
            <a:chOff x="5592496" y="370130"/>
            <a:chExt cx="3456384" cy="3168352"/>
          </a:xfrm>
        </p:grpSpPr>
        <p:sp>
          <p:nvSpPr>
            <p:cNvPr id="12" name="Retângulo 11"/>
            <p:cNvSpPr/>
            <p:nvPr/>
          </p:nvSpPr>
          <p:spPr>
            <a:xfrm>
              <a:off x="5592496" y="370130"/>
              <a:ext cx="3456384" cy="316835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t</a:t>
              </a:r>
              <a:endParaRPr lang="pt-BR" dirty="0"/>
            </a:p>
          </p:txBody>
        </p:sp>
        <p:cxnSp>
          <p:nvCxnSpPr>
            <p:cNvPr id="13" name="Conector de seta reta 12"/>
            <p:cNvCxnSpPr/>
            <p:nvPr/>
          </p:nvCxnSpPr>
          <p:spPr>
            <a:xfrm>
              <a:off x="5940152" y="2924944"/>
              <a:ext cx="288032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 flipV="1">
              <a:off x="5940152" y="554796"/>
              <a:ext cx="0" cy="237014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tângulo 14"/>
            <p:cNvSpPr/>
            <p:nvPr/>
          </p:nvSpPr>
          <p:spPr>
            <a:xfrm>
              <a:off x="5940152" y="1412776"/>
              <a:ext cx="748680" cy="151216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5940151" y="1916832"/>
              <a:ext cx="1128337" cy="100811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7" name="Conector reto 16"/>
            <p:cNvCxnSpPr/>
            <p:nvPr/>
          </p:nvCxnSpPr>
          <p:spPr>
            <a:xfrm>
              <a:off x="6688832" y="1916832"/>
              <a:ext cx="0" cy="1008112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tângulo 17"/>
            <p:cNvSpPr/>
            <p:nvPr/>
          </p:nvSpPr>
          <p:spPr>
            <a:xfrm>
              <a:off x="5940152" y="816406"/>
              <a:ext cx="216024" cy="59637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9" name="Conector reto 18"/>
            <p:cNvCxnSpPr/>
            <p:nvPr/>
          </p:nvCxnSpPr>
          <p:spPr>
            <a:xfrm>
              <a:off x="6156176" y="1412776"/>
              <a:ext cx="0" cy="1512168"/>
            </a:xfrm>
            <a:prstGeom prst="line">
              <a:avLst/>
            </a:prstGeom>
            <a:ln w="222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8460432" y="2974059"/>
              <a:ext cx="2600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t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5975711" y="407751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/>
                  </a:solidFill>
                </a:rPr>
                <a:t>f</a:t>
              </a:r>
              <a:r>
                <a:rPr lang="pt-BR" b="1" dirty="0" smtClean="0">
                  <a:solidFill>
                    <a:schemeClr val="bg1"/>
                  </a:solidFill>
                </a:rPr>
                <a:t>(t)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22" name="Objeto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1168395"/>
                </p:ext>
              </p:extLst>
            </p:nvPr>
          </p:nvGraphicFramePr>
          <p:xfrm>
            <a:off x="6924472" y="2924944"/>
            <a:ext cx="288032" cy="4320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8" name="Equação" r:id="rId9" imgW="152280" imgH="228600" progId="Equation.3">
                    <p:embed/>
                  </p:oleObj>
                </mc:Choice>
                <mc:Fallback>
                  <p:oleObj name="Equação" r:id="rId9" imgW="1522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924472" y="2924944"/>
                          <a:ext cx="288032" cy="4320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to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7489527"/>
                </p:ext>
              </p:extLst>
            </p:nvPr>
          </p:nvGraphicFramePr>
          <p:xfrm>
            <a:off x="5941007" y="2924944"/>
            <a:ext cx="287337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9" name="Equação" r:id="rId11" imgW="152280" imgH="228600" progId="Equation.3">
                    <p:embed/>
                  </p:oleObj>
                </mc:Choice>
                <mc:Fallback>
                  <p:oleObj name="Equação" r:id="rId11" imgW="152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1007" y="2924944"/>
                          <a:ext cx="287337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to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7395337"/>
                </p:ext>
              </p:extLst>
            </p:nvPr>
          </p:nvGraphicFramePr>
          <p:xfrm>
            <a:off x="6493897" y="2911591"/>
            <a:ext cx="287337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0" name="Equação" r:id="rId13" imgW="152280" imgH="228600" progId="Equation.3">
                    <p:embed/>
                  </p:oleObj>
                </mc:Choice>
                <mc:Fallback>
                  <p:oleObj name="Equação" r:id="rId13" imgW="152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3897" y="2911591"/>
                          <a:ext cx="287337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to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7757956"/>
                </p:ext>
              </p:extLst>
            </p:nvPr>
          </p:nvGraphicFramePr>
          <p:xfrm>
            <a:off x="6194399" y="692696"/>
            <a:ext cx="507791" cy="326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1" name="Equação" r:id="rId15" imgW="355320" imgH="228600" progId="Equation.3">
                    <p:embed/>
                  </p:oleObj>
                </mc:Choice>
                <mc:Fallback>
                  <p:oleObj name="Equação" r:id="rId15" imgW="35532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6194399" y="692696"/>
                          <a:ext cx="507791" cy="3264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to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2830021"/>
                </p:ext>
              </p:extLst>
            </p:nvPr>
          </p:nvGraphicFramePr>
          <p:xfrm>
            <a:off x="6701063" y="1309326"/>
            <a:ext cx="508000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2" name="Equação" r:id="rId17" imgW="355320" imgH="228600" progId="Equation.3">
                    <p:embed/>
                  </p:oleObj>
                </mc:Choice>
                <mc:Fallback>
                  <p:oleObj name="Equação" r:id="rId17" imgW="3553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1063" y="1309326"/>
                          <a:ext cx="508000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to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2368800"/>
                </p:ext>
              </p:extLst>
            </p:nvPr>
          </p:nvGraphicFramePr>
          <p:xfrm>
            <a:off x="7126311" y="1790793"/>
            <a:ext cx="508000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3" name="Equação" r:id="rId19" imgW="355320" imgH="228600" progId="Equation.3">
                    <p:embed/>
                  </p:oleObj>
                </mc:Choice>
                <mc:Fallback>
                  <p:oleObj name="Equação" r:id="rId19" imgW="3553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6311" y="1790793"/>
                          <a:ext cx="508000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5655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935723"/>
              </p:ext>
            </p:extLst>
          </p:nvPr>
        </p:nvGraphicFramePr>
        <p:xfrm>
          <a:off x="3343275" y="1052736"/>
          <a:ext cx="2843581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2" name="Equação" r:id="rId3" imgW="1231366" imgH="469696" progId="Equation.3">
                  <p:embed/>
                </p:oleObj>
              </mc:Choice>
              <mc:Fallback>
                <p:oleObj name="Equação" r:id="rId3" imgW="1231366" imgH="46969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1052736"/>
                        <a:ext cx="2843581" cy="10801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897210"/>
              </p:ext>
            </p:extLst>
          </p:nvPr>
        </p:nvGraphicFramePr>
        <p:xfrm>
          <a:off x="3131840" y="2996952"/>
          <a:ext cx="335351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3" name="Equação" r:id="rId5" imgW="1549400" imgH="469900" progId="Equation.3">
                  <p:embed/>
                </p:oleObj>
              </mc:Choice>
              <mc:Fallback>
                <p:oleObj name="Equação" r:id="rId5" imgW="15494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996952"/>
                        <a:ext cx="3353515" cy="1008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52373"/>
              </p:ext>
            </p:extLst>
          </p:nvPr>
        </p:nvGraphicFramePr>
        <p:xfrm>
          <a:off x="3995936" y="4941167"/>
          <a:ext cx="1800200" cy="1102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4" name="Equação" r:id="rId7" imgW="761669" imgH="469696" progId="Equation.3">
                  <p:embed/>
                </p:oleObj>
              </mc:Choice>
              <mc:Fallback>
                <p:oleObj name="Equação" r:id="rId7" imgW="761669" imgH="46969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941167"/>
                        <a:ext cx="1800200" cy="110262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83568" y="292053"/>
            <a:ext cx="3627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FUNÇÃO IMPULSO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0" y="2564904"/>
            <a:ext cx="2627784" cy="0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899592" y="815274"/>
            <a:ext cx="0" cy="2901758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899592" y="1615746"/>
            <a:ext cx="0" cy="94915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44249"/>
              </p:ext>
            </p:extLst>
          </p:nvPr>
        </p:nvGraphicFramePr>
        <p:xfrm>
          <a:off x="1009091" y="1514146"/>
          <a:ext cx="604029" cy="402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5" name="Equação" r:id="rId9" imgW="304560" imgH="203040" progId="Equation.3">
                  <p:embed/>
                </p:oleObj>
              </mc:Choice>
              <mc:Fallback>
                <p:oleObj name="Equação" r:id="rId9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9091" y="1514146"/>
                        <a:ext cx="604029" cy="402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8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656" y="764704"/>
            <a:ext cx="5243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TRANSFORMADA INVERSA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935058"/>
              </p:ext>
            </p:extLst>
          </p:nvPr>
        </p:nvGraphicFramePr>
        <p:xfrm>
          <a:off x="2625863" y="1700808"/>
          <a:ext cx="294332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9" name="Equação" r:id="rId3" imgW="1040948" imgH="228501" progId="Equation.3">
                  <p:embed/>
                </p:oleObj>
              </mc:Choice>
              <mc:Fallback>
                <p:oleObj name="Equação" r:id="rId3" imgW="1040948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863" y="1700808"/>
                        <a:ext cx="2943327" cy="6480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85065"/>
              </p:ext>
            </p:extLst>
          </p:nvPr>
        </p:nvGraphicFramePr>
        <p:xfrm>
          <a:off x="2266950" y="2824163"/>
          <a:ext cx="5157788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0" name="Equação" r:id="rId5" imgW="2260440" imgH="596880" progId="Equation.3">
                  <p:embed/>
                </p:oleObj>
              </mc:Choice>
              <mc:Fallback>
                <p:oleObj name="Equação" r:id="rId5" imgW="2260440" imgH="596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824163"/>
                        <a:ext cx="5157788" cy="13541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0" y="4547086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B0F0"/>
                </a:solidFill>
              </a:rPr>
              <a:t>	</a:t>
            </a:r>
            <a:r>
              <a:rPr lang="pt-BR" sz="2800" b="1" u="sng" dirty="0" smtClean="0">
                <a:solidFill>
                  <a:srgbClr val="00B0F0"/>
                </a:solidFill>
              </a:rPr>
              <a:t>MANEIRA MAIS SIMPLES</a:t>
            </a:r>
            <a:r>
              <a:rPr lang="pt-BR" sz="2800" b="1" dirty="0" smtClean="0">
                <a:solidFill>
                  <a:srgbClr val="00B0F0"/>
                </a:solidFill>
              </a:rPr>
              <a:t>:</a:t>
            </a:r>
          </a:p>
          <a:p>
            <a:r>
              <a:rPr lang="pt-BR" sz="2800" b="1" dirty="0">
                <a:solidFill>
                  <a:srgbClr val="00B0F0"/>
                </a:solidFill>
              </a:rPr>
              <a:t> </a:t>
            </a:r>
            <a:r>
              <a:rPr lang="pt-BR" sz="2800" b="1" dirty="0" smtClean="0">
                <a:solidFill>
                  <a:srgbClr val="00B0F0"/>
                </a:solidFill>
              </a:rPr>
              <a:t>            INVOCANDO A UNICIDADE DA INVERSA       	</a:t>
            </a:r>
            <a:r>
              <a:rPr lang="pt-BR" sz="28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pt-BR" sz="2800" b="1" dirty="0" smtClean="0">
                <a:solidFill>
                  <a:srgbClr val="00B0F0"/>
                </a:solidFill>
              </a:rPr>
              <a:t>TABELA</a:t>
            </a:r>
            <a:endParaRPr lang="pt-BR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881067"/>
            <a:ext cx="6442869" cy="5716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6643" y="143054"/>
            <a:ext cx="130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Tabela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095185"/>
              </p:ext>
            </p:extLst>
          </p:nvPr>
        </p:nvGraphicFramePr>
        <p:xfrm>
          <a:off x="1619672" y="1556792"/>
          <a:ext cx="6280559" cy="435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1" name="Equação" r:id="rId3" imgW="3162300" imgH="215900" progId="Equation.3">
                  <p:embed/>
                </p:oleObj>
              </mc:Choice>
              <mc:Fallback>
                <p:oleObj name="Equação" r:id="rId3" imgW="3162300" imgH="215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556792"/>
                        <a:ext cx="6280559" cy="43509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327896"/>
              </p:ext>
            </p:extLst>
          </p:nvPr>
        </p:nvGraphicFramePr>
        <p:xfrm>
          <a:off x="2665124" y="2643728"/>
          <a:ext cx="38131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2" name="Equação" r:id="rId5" imgW="2019240" imgH="228600" progId="Equation.3">
                  <p:embed/>
                </p:oleObj>
              </mc:Choice>
              <mc:Fallback>
                <p:oleObj name="Equação" r:id="rId5" imgW="20192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124" y="2643728"/>
                        <a:ext cx="3813175" cy="431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755576" y="548680"/>
            <a:ext cx="4405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COMBINAÇÃO LINEAR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823029"/>
              </p:ext>
            </p:extLst>
          </p:nvPr>
        </p:nvGraphicFramePr>
        <p:xfrm>
          <a:off x="4067944" y="3861048"/>
          <a:ext cx="2661574" cy="47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3" name="Equação" r:id="rId7" imgW="1282680" imgH="228600" progId="Equation.3">
                  <p:embed/>
                </p:oleObj>
              </mc:Choice>
              <mc:Fallback>
                <p:oleObj name="Equação" r:id="rId7" imgW="1282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67944" y="3861048"/>
                        <a:ext cx="2661574" cy="47434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923849"/>
              </p:ext>
            </p:extLst>
          </p:nvPr>
        </p:nvGraphicFramePr>
        <p:xfrm>
          <a:off x="1878098" y="3861048"/>
          <a:ext cx="2160328" cy="48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4" name="Equação" r:id="rId9" imgW="965160" imgH="215640" progId="Equation.3">
                  <p:embed/>
                </p:oleObj>
              </mc:Choice>
              <mc:Fallback>
                <p:oleObj name="Equação" r:id="rId9" imgW="965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78098" y="3861048"/>
                        <a:ext cx="2160328" cy="48323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107504" y="1071900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Sabemos que:</a:t>
            </a:r>
            <a:endParaRPr lang="pt-BR" sz="2800" b="1" u="sng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59044" y="3212976"/>
            <a:ext cx="4612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Mas sabemos também que:</a:t>
            </a:r>
            <a:endParaRPr lang="pt-BR" sz="2800" b="1" u="sng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29488" y="2202208"/>
            <a:ext cx="167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Portanto:</a:t>
            </a:r>
            <a:endParaRPr lang="pt-BR" sz="2800" b="1" u="sng" dirty="0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86256"/>
              </p:ext>
            </p:extLst>
          </p:nvPr>
        </p:nvGraphicFramePr>
        <p:xfrm>
          <a:off x="1243776" y="5301208"/>
          <a:ext cx="302433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5" name="Equação" r:id="rId11" imgW="1066680" imgH="228600" progId="Equation.3">
                  <p:embed/>
                </p:oleObj>
              </mc:Choice>
              <mc:Fallback>
                <p:oleObj name="Equação" r:id="rId11" imgW="1066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43776" y="5301208"/>
                        <a:ext cx="3024336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457826"/>
              </p:ext>
            </p:extLst>
          </p:nvPr>
        </p:nvGraphicFramePr>
        <p:xfrm>
          <a:off x="4287837" y="5301208"/>
          <a:ext cx="400496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6" name="Equação" r:id="rId13" imgW="1409400" imgH="228600" progId="Equation.3">
                  <p:embed/>
                </p:oleObj>
              </mc:Choice>
              <mc:Fallback>
                <p:oleObj name="Equação" r:id="rId13" imgW="1409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87837" y="5301208"/>
                        <a:ext cx="4004966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60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551592"/>
              </p:ext>
            </p:extLst>
          </p:nvPr>
        </p:nvGraphicFramePr>
        <p:xfrm>
          <a:off x="238521" y="2060848"/>
          <a:ext cx="88915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8" name="Equação" r:id="rId3" imgW="4318000" imgH="228600" progId="Equation.3">
                  <p:embed/>
                </p:oleObj>
              </mc:Choice>
              <mc:Fallback>
                <p:oleObj name="Equação" r:id="rId3" imgW="4318000" imgH="22860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21" y="2060848"/>
                        <a:ext cx="8891588" cy="5762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275778"/>
              </p:ext>
            </p:extLst>
          </p:nvPr>
        </p:nvGraphicFramePr>
        <p:xfrm>
          <a:off x="467544" y="3861048"/>
          <a:ext cx="841678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9" name="Equação" r:id="rId5" imgW="4101840" imgH="228600" progId="Equation.3">
                  <p:embed/>
                </p:oleObj>
              </mc:Choice>
              <mc:Fallback>
                <p:oleObj name="Equação" r:id="rId5" imgW="4101840" imgH="22860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861048"/>
                        <a:ext cx="8416787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7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267744" y="1556792"/>
            <a:ext cx="439248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649581"/>
              </p:ext>
            </p:extLst>
          </p:nvPr>
        </p:nvGraphicFramePr>
        <p:xfrm>
          <a:off x="2339752" y="1628800"/>
          <a:ext cx="4159808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ção" r:id="rId3" imgW="1218960" imgH="469800" progId="Equation.3">
                  <p:embed/>
                </p:oleObj>
              </mc:Choice>
              <mc:Fallback>
                <p:oleObj name="Equação" r:id="rId3" imgW="1218960" imgH="46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628800"/>
                        <a:ext cx="4159808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634806"/>
              </p:ext>
            </p:extLst>
          </p:nvPr>
        </p:nvGraphicFramePr>
        <p:xfrm>
          <a:off x="611560" y="3717032"/>
          <a:ext cx="248996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ção" r:id="rId5" imgW="698197" imgH="177723" progId="Equation.3">
                  <p:embed/>
                </p:oleObj>
              </mc:Choice>
              <mc:Fallback>
                <p:oleObj name="Equação" r:id="rId5" imgW="698197" imgH="17772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17032"/>
                        <a:ext cx="2489961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91341" y="4750455"/>
            <a:ext cx="82141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i="1" dirty="0">
                <a:solidFill>
                  <a:schemeClr val="bg1"/>
                </a:solidFill>
              </a:rPr>
              <a:t>f</a:t>
            </a:r>
            <a:r>
              <a:rPr lang="pt-BR" sz="3200" b="1" i="1" dirty="0" smtClean="0">
                <a:solidFill>
                  <a:schemeClr val="bg1"/>
                </a:solidFill>
              </a:rPr>
              <a:t>(t) é função da variável real t, sendo f(t) =0,</a:t>
            </a:r>
          </a:p>
          <a:p>
            <a:r>
              <a:rPr lang="pt-BR" sz="3200" b="1" i="1" dirty="0" smtClean="0">
                <a:solidFill>
                  <a:schemeClr val="bg1"/>
                </a:solidFill>
              </a:rPr>
              <a:t>para t&lt;0</a:t>
            </a:r>
            <a:endParaRPr lang="pt-BR" sz="3200" b="1" i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91341" y="6021288"/>
            <a:ext cx="7327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i="1" dirty="0" smtClean="0">
                <a:solidFill>
                  <a:schemeClr val="bg1"/>
                </a:solidFill>
              </a:rPr>
              <a:t>F(s) é a transformada de Laplace de f(t)</a:t>
            </a:r>
            <a:endParaRPr lang="pt-BR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764704"/>
            <a:ext cx="7720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DECOMPOSIÇÃO EM FRAÇÕES PARCIAIS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9023"/>
              </p:ext>
            </p:extLst>
          </p:nvPr>
        </p:nvGraphicFramePr>
        <p:xfrm>
          <a:off x="4157662" y="1844824"/>
          <a:ext cx="167058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8" name="Equação" r:id="rId3" imgW="825500" imgH="431800" progId="Equation.3">
                  <p:embed/>
                </p:oleObj>
              </mc:Choice>
              <mc:Fallback>
                <p:oleObj name="Equação" r:id="rId3" imgW="8255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62" y="1844824"/>
                        <a:ext cx="1670586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280583"/>
              </p:ext>
            </p:extLst>
          </p:nvPr>
        </p:nvGraphicFramePr>
        <p:xfrm>
          <a:off x="1100876" y="3429000"/>
          <a:ext cx="731781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9" name="Equação" r:id="rId5" imgW="2578100" imgH="228600" progId="Equation.3">
                  <p:embed/>
                </p:oleObj>
              </mc:Choice>
              <mc:Fallback>
                <p:oleObj name="Equação" r:id="rId5" imgW="25781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876" y="3429000"/>
                        <a:ext cx="7317813" cy="6480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433779"/>
              </p:ext>
            </p:extLst>
          </p:nvPr>
        </p:nvGraphicFramePr>
        <p:xfrm>
          <a:off x="1105344" y="4869160"/>
          <a:ext cx="750416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0" name="Equação" r:id="rId7" imgW="4508500" imgH="241300" progId="Equation.3">
                  <p:embed/>
                </p:oleObj>
              </mc:Choice>
              <mc:Fallback>
                <p:oleObj name="Equação" r:id="rId7" imgW="45085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344" y="4869160"/>
                        <a:ext cx="7504168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53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411113"/>
              </p:ext>
            </p:extLst>
          </p:nvPr>
        </p:nvGraphicFramePr>
        <p:xfrm>
          <a:off x="1115616" y="1340768"/>
          <a:ext cx="626622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8" name="Equação" r:id="rId3" imgW="3898900" imgH="444500" progId="Equation.3">
                  <p:embed/>
                </p:oleObj>
              </mc:Choice>
              <mc:Fallback>
                <p:oleObj name="Equação" r:id="rId3" imgW="38989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340768"/>
                        <a:ext cx="6266228" cy="72008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23528" y="452252"/>
            <a:ext cx="3318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PRIMEIRO CASO: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02866" y="2455635"/>
            <a:ext cx="3717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PÓLOS DISTINTOS </a:t>
            </a:r>
            <a:endParaRPr lang="pt-BR" sz="2800" b="1" u="sng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395766"/>
              </p:ext>
            </p:extLst>
          </p:nvPr>
        </p:nvGraphicFramePr>
        <p:xfrm>
          <a:off x="928008" y="3501008"/>
          <a:ext cx="471882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9" name="Equação" r:id="rId5" imgW="2933700" imgH="444500" progId="Equation.3">
                  <p:embed/>
                </p:oleObj>
              </mc:Choice>
              <mc:Fallback>
                <p:oleObj name="Equação" r:id="rId5" imgW="29337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008" y="3501008"/>
                        <a:ext cx="4718822" cy="72008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531316"/>
              </p:ext>
            </p:extLst>
          </p:nvPr>
        </p:nvGraphicFramePr>
        <p:xfrm>
          <a:off x="1073158" y="4653136"/>
          <a:ext cx="350089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0" name="Equação" r:id="rId7" imgW="1816100" imgH="520700" progId="Equation.3">
                  <p:embed/>
                </p:oleObj>
              </mc:Choice>
              <mc:Fallback>
                <p:oleObj name="Equação" r:id="rId7" imgW="18161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8" y="4653136"/>
                        <a:ext cx="3500898" cy="10081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024188"/>
              </p:ext>
            </p:extLst>
          </p:nvPr>
        </p:nvGraphicFramePr>
        <p:xfrm>
          <a:off x="323528" y="6021288"/>
          <a:ext cx="889248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1" name="Equação" r:id="rId9" imgW="5397500" imgH="254000" progId="Equation.3">
                  <p:embed/>
                </p:oleObj>
              </mc:Choice>
              <mc:Fallback>
                <p:oleObj name="Equação" r:id="rId9" imgW="5397500" imgH="254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6021288"/>
                        <a:ext cx="8892480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47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6328" y="1702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>
                <a:solidFill>
                  <a:srgbClr val="FF0000"/>
                </a:solidFill>
              </a:rPr>
              <a:t>SEGUNDO </a:t>
            </a:r>
            <a:r>
              <a:rPr lang="pt-BR" sz="2800" b="1" u="sng" dirty="0" smtClean="0">
                <a:solidFill>
                  <a:srgbClr val="FF0000"/>
                </a:solidFill>
              </a:rPr>
              <a:t>CASO:</a:t>
            </a:r>
            <a:endParaRPr lang="pt-BR" sz="28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373788"/>
              </p:ext>
            </p:extLst>
          </p:nvPr>
        </p:nvGraphicFramePr>
        <p:xfrm>
          <a:off x="1259632" y="764704"/>
          <a:ext cx="71469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5" name="Equação" r:id="rId3" imgW="5549900" imgH="444500" progId="Equation.3">
                  <p:embed/>
                </p:oleObj>
              </mc:Choice>
              <mc:Fallback>
                <p:oleObj name="Equação" r:id="rId3" imgW="5549900" imgH="4445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764704"/>
                        <a:ext cx="7146925" cy="5762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108233"/>
              </p:ext>
            </p:extLst>
          </p:nvPr>
        </p:nvGraphicFramePr>
        <p:xfrm>
          <a:off x="661377" y="1988840"/>
          <a:ext cx="233030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6" name="Equação" r:id="rId5" imgW="1612900" imgH="444500" progId="Equation.3">
                  <p:embed/>
                </p:oleObj>
              </mc:Choice>
              <mc:Fallback>
                <p:oleObj name="Equação" r:id="rId5" imgW="16129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77" y="1988840"/>
                        <a:ext cx="2330301" cy="6480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340785"/>
              </p:ext>
            </p:extLst>
          </p:nvPr>
        </p:nvGraphicFramePr>
        <p:xfrm>
          <a:off x="4211960" y="1916832"/>
          <a:ext cx="263106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7" name="Equação" r:id="rId7" imgW="1803400" imgH="749300" progId="Equation.3">
                  <p:embed/>
                </p:oleObj>
              </mc:Choice>
              <mc:Fallback>
                <p:oleObj name="Equação" r:id="rId7" imgW="1803400" imgH="749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1916832"/>
                        <a:ext cx="2631062" cy="108012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737443"/>
              </p:ext>
            </p:extLst>
          </p:nvPr>
        </p:nvGraphicFramePr>
        <p:xfrm>
          <a:off x="611560" y="3789040"/>
          <a:ext cx="2677919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8" name="Equação" r:id="rId9" imgW="1638300" imgH="711200" progId="Equation.3">
                  <p:embed/>
                </p:oleObj>
              </mc:Choice>
              <mc:Fallback>
                <p:oleObj name="Equação" r:id="rId9" imgW="16383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89040"/>
                        <a:ext cx="2677919" cy="115212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893343"/>
              </p:ext>
            </p:extLst>
          </p:nvPr>
        </p:nvGraphicFramePr>
        <p:xfrm>
          <a:off x="3626728" y="3717032"/>
          <a:ext cx="492793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9" name="Equação" r:id="rId11" imgW="2984500" imgH="749300" progId="Equation.3">
                  <p:embed/>
                </p:oleObj>
              </mc:Choice>
              <mc:Fallback>
                <p:oleObj name="Equação" r:id="rId11" imgW="2984500" imgH="749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6728" y="3717032"/>
                        <a:ext cx="4927932" cy="122413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949852"/>
              </p:ext>
            </p:extLst>
          </p:nvPr>
        </p:nvGraphicFramePr>
        <p:xfrm>
          <a:off x="2843808" y="5445224"/>
          <a:ext cx="3584398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0" name="Equação" r:id="rId13" imgW="2133600" imgH="698500" progId="Equation.3">
                  <p:embed/>
                </p:oleObj>
              </mc:Choice>
              <mc:Fallback>
                <p:oleObj name="Equação" r:id="rId13" imgW="2133600" imgH="698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445224"/>
                        <a:ext cx="3584398" cy="115212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349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088439"/>
              </p:ext>
            </p:extLst>
          </p:nvPr>
        </p:nvGraphicFramePr>
        <p:xfrm>
          <a:off x="539552" y="548680"/>
          <a:ext cx="803885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0" name="Equação" r:id="rId3" imgW="5549900" imgH="444500" progId="Equation.3">
                  <p:embed/>
                </p:oleObj>
              </mc:Choice>
              <mc:Fallback>
                <p:oleObj name="Equação" r:id="rId3" imgW="55499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48680"/>
                        <a:ext cx="8038851" cy="6480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936122"/>
              </p:ext>
            </p:extLst>
          </p:nvPr>
        </p:nvGraphicFramePr>
        <p:xfrm>
          <a:off x="827584" y="2708920"/>
          <a:ext cx="252682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1" name="Equação" r:id="rId5" imgW="1841500" imgH="520700" progId="Equation.3">
                  <p:embed/>
                </p:oleObj>
              </mc:Choice>
              <mc:Fallback>
                <p:oleObj name="Equação" r:id="rId5" imgW="18415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708920"/>
                        <a:ext cx="2526826" cy="72008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291016"/>
              </p:ext>
            </p:extLst>
          </p:nvPr>
        </p:nvGraphicFramePr>
        <p:xfrm>
          <a:off x="755576" y="3645024"/>
          <a:ext cx="296875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2" name="Equação" r:id="rId7" imgW="2234230" imgH="545863" progId="Equation.3">
                  <p:embed/>
                </p:oleObj>
              </mc:Choice>
              <mc:Fallback>
                <p:oleObj name="Equação" r:id="rId7" imgW="2234230" imgH="54586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645024"/>
                        <a:ext cx="2968751" cy="72008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13223"/>
              </p:ext>
            </p:extLst>
          </p:nvPr>
        </p:nvGraphicFramePr>
        <p:xfrm>
          <a:off x="755576" y="4581128"/>
          <a:ext cx="322141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3" name="Equação" r:id="rId9" imgW="2425700" imgH="546100" progId="Equation.3">
                  <p:embed/>
                </p:oleObj>
              </mc:Choice>
              <mc:Fallback>
                <p:oleObj name="Equação" r:id="rId9" imgW="2425700" imgH="546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581128"/>
                        <a:ext cx="3221411" cy="72008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97935"/>
              </p:ext>
            </p:extLst>
          </p:nvPr>
        </p:nvGraphicFramePr>
        <p:xfrm>
          <a:off x="755576" y="5589240"/>
          <a:ext cx="368883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4" name="Equação" r:id="rId11" imgW="2781300" imgH="546100" progId="Equation.3">
                  <p:embed/>
                </p:oleObj>
              </mc:Choice>
              <mc:Fallback>
                <p:oleObj name="Equação" r:id="rId11" imgW="2781300" imgH="546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589240"/>
                        <a:ext cx="3688831" cy="72008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97257"/>
              </p:ext>
            </p:extLst>
          </p:nvPr>
        </p:nvGraphicFramePr>
        <p:xfrm>
          <a:off x="251520" y="1484784"/>
          <a:ext cx="839848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5" name="Equação" r:id="rId13" imgW="6057900" imgH="469900" progId="Equation.3">
                  <p:embed/>
                </p:oleObj>
              </mc:Choice>
              <mc:Fallback>
                <p:oleObj name="Equação" r:id="rId13" imgW="6057900" imgH="469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484784"/>
                        <a:ext cx="8398484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027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707378"/>
              </p:ext>
            </p:extLst>
          </p:nvPr>
        </p:nvGraphicFramePr>
        <p:xfrm>
          <a:off x="395536" y="740634"/>
          <a:ext cx="210317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2" name="Equação" r:id="rId3" imgW="1231366" imgH="507780" progId="Equation.3">
                  <p:embed/>
                </p:oleObj>
              </mc:Choice>
              <mc:Fallback>
                <p:oleObj name="Equação" r:id="rId3" imgW="1231366" imgH="5077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740634"/>
                        <a:ext cx="2103177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0" y="0"/>
            <a:ext cx="2069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u="sng" dirty="0" smtClean="0">
                <a:solidFill>
                  <a:srgbClr val="FF0000"/>
                </a:solidFill>
              </a:rPr>
              <a:t>EXEMPLO:</a:t>
            </a:r>
            <a:endParaRPr lang="pt-BR" sz="2800" b="1" i="1" u="sng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237468"/>
              </p:ext>
            </p:extLst>
          </p:nvPr>
        </p:nvGraphicFramePr>
        <p:xfrm>
          <a:off x="2987824" y="743298"/>
          <a:ext cx="412943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3" name="Equação" r:id="rId5" imgW="2679700" imgH="469900" progId="Equation.3">
                  <p:embed/>
                </p:oleObj>
              </mc:Choice>
              <mc:Fallback>
                <p:oleObj name="Equação" r:id="rId5" imgW="26797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743298"/>
                        <a:ext cx="4129438" cy="72008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711215"/>
              </p:ext>
            </p:extLst>
          </p:nvPr>
        </p:nvGraphicFramePr>
        <p:xfrm>
          <a:off x="611560" y="1772816"/>
          <a:ext cx="538321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4" name="Equação" r:id="rId7" imgW="2578100" imgH="279400" progId="Equation.3">
                  <p:embed/>
                </p:oleObj>
              </mc:Choice>
              <mc:Fallback>
                <p:oleObj name="Equação" r:id="rId7" imgW="25781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772816"/>
                        <a:ext cx="5383219" cy="57606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688315"/>
              </p:ext>
            </p:extLst>
          </p:nvPr>
        </p:nvGraphicFramePr>
        <p:xfrm>
          <a:off x="251520" y="2564904"/>
          <a:ext cx="257428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5" name="Equação" r:id="rId9" imgW="1612900" imgH="495300" progId="Equation.3">
                  <p:embed/>
                </p:oleObj>
              </mc:Choice>
              <mc:Fallback>
                <p:oleObj name="Equação" r:id="rId9" imgW="1612900" imgH="495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564904"/>
                        <a:ext cx="2574286" cy="792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219432"/>
              </p:ext>
            </p:extLst>
          </p:nvPr>
        </p:nvGraphicFramePr>
        <p:xfrm>
          <a:off x="539552" y="3645024"/>
          <a:ext cx="348283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6" name="Equação" r:id="rId11" imgW="2260600" imgH="469900" progId="Equation.3">
                  <p:embed/>
                </p:oleObj>
              </mc:Choice>
              <mc:Fallback>
                <p:oleObj name="Equação" r:id="rId11" imgW="2260600" imgH="469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645024"/>
                        <a:ext cx="3482836" cy="72008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484179"/>
              </p:ext>
            </p:extLst>
          </p:nvPr>
        </p:nvGraphicFramePr>
        <p:xfrm>
          <a:off x="398668" y="5013176"/>
          <a:ext cx="334225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7" name="Equação" r:id="rId13" imgW="1955800" imgH="508000" progId="Equation.3">
                  <p:embed/>
                </p:oleObj>
              </mc:Choice>
              <mc:Fallback>
                <p:oleObj name="Equação" r:id="rId13" imgW="1955800" imgH="5080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68" y="5013176"/>
                        <a:ext cx="3342258" cy="864096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114294"/>
              </p:ext>
            </p:extLst>
          </p:nvPr>
        </p:nvGraphicFramePr>
        <p:xfrm>
          <a:off x="4211960" y="2564904"/>
          <a:ext cx="411190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" name="Equação" r:id="rId15" imgW="1752600" imgH="279400" progId="Equation.3">
                  <p:embed/>
                </p:oleObj>
              </mc:Choice>
              <mc:Fallback>
                <p:oleObj name="Equação" r:id="rId15" imgW="1752600" imgH="279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564904"/>
                        <a:ext cx="4111905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454839"/>
              </p:ext>
            </p:extLst>
          </p:nvPr>
        </p:nvGraphicFramePr>
        <p:xfrm>
          <a:off x="5220072" y="3573016"/>
          <a:ext cx="339944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9" name="Equação" r:id="rId17" imgW="1930400" imgH="406400" progId="Equation.3">
                  <p:embed/>
                </p:oleObj>
              </mc:Choice>
              <mc:Fallback>
                <p:oleObj name="Equação" r:id="rId17" imgW="1930400" imgH="4064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573016"/>
                        <a:ext cx="3399448" cy="72008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509289"/>
              </p:ext>
            </p:extLst>
          </p:nvPr>
        </p:nvGraphicFramePr>
        <p:xfrm>
          <a:off x="4788024" y="5013176"/>
          <a:ext cx="409316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0" name="Equação" r:id="rId19" imgW="2120900" imgH="482600" progId="Equation.3">
                  <p:embed/>
                </p:oleObj>
              </mc:Choice>
              <mc:Fallback>
                <p:oleObj name="Equação" r:id="rId19" imgW="2120900" imgH="482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5013176"/>
                        <a:ext cx="4093161" cy="936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eta para a direita 22"/>
          <p:cNvSpPr/>
          <p:nvPr/>
        </p:nvSpPr>
        <p:spPr>
          <a:xfrm>
            <a:off x="3068608" y="2636912"/>
            <a:ext cx="864096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para a direita 23"/>
          <p:cNvSpPr/>
          <p:nvPr/>
        </p:nvSpPr>
        <p:spPr>
          <a:xfrm>
            <a:off x="4173096" y="3744456"/>
            <a:ext cx="864096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 para a direita 24"/>
          <p:cNvSpPr/>
          <p:nvPr/>
        </p:nvSpPr>
        <p:spPr>
          <a:xfrm>
            <a:off x="3802792" y="5229200"/>
            <a:ext cx="864096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5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836712"/>
            <a:ext cx="6284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u="sng" dirty="0" smtClean="0">
                <a:solidFill>
                  <a:srgbClr val="FF0000"/>
                </a:solidFill>
              </a:rPr>
              <a:t>CASO COM PÓLOS IMAGINÁRIOS:</a:t>
            </a:r>
            <a:endParaRPr lang="pt-BR" sz="2800" b="1" i="1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03607"/>
              </p:ext>
            </p:extLst>
          </p:nvPr>
        </p:nvGraphicFramePr>
        <p:xfrm>
          <a:off x="1475656" y="1844824"/>
          <a:ext cx="396778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5" name="Equação" r:id="rId3" imgW="2146300" imgH="469900" progId="Equation.3">
                  <p:embed/>
                </p:oleObj>
              </mc:Choice>
              <mc:Fallback>
                <p:oleObj name="Equação" r:id="rId3" imgW="21463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844824"/>
                        <a:ext cx="3967788" cy="8640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26180"/>
              </p:ext>
            </p:extLst>
          </p:nvPr>
        </p:nvGraphicFramePr>
        <p:xfrm>
          <a:off x="478147" y="3356992"/>
          <a:ext cx="527568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6" name="Equação" r:id="rId5" imgW="3416300" imgH="469900" progId="Equation.3">
                  <p:embed/>
                </p:oleObj>
              </mc:Choice>
              <mc:Fallback>
                <p:oleObj name="Equação" r:id="rId5" imgW="34163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47" y="3356992"/>
                        <a:ext cx="5275688" cy="72008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984913"/>
              </p:ext>
            </p:extLst>
          </p:nvPr>
        </p:nvGraphicFramePr>
        <p:xfrm>
          <a:off x="611560" y="4581128"/>
          <a:ext cx="439248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7" name="Equação" r:id="rId7" imgW="2323092" imgH="266584" progId="Equation.3">
                  <p:embed/>
                </p:oleObj>
              </mc:Choice>
              <mc:Fallback>
                <p:oleObj name="Equação" r:id="rId7" imgW="2323092" imgH="26658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581128"/>
                        <a:ext cx="4392488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264728"/>
              </p:ext>
            </p:extLst>
          </p:nvPr>
        </p:nvGraphicFramePr>
        <p:xfrm>
          <a:off x="767448" y="5445224"/>
          <a:ext cx="492184" cy="492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8" name="Equação" r:id="rId9" imgW="215619" imgH="215619" progId="Equation.3">
                  <p:embed/>
                </p:oleObj>
              </mc:Choice>
              <mc:Fallback>
                <p:oleObj name="Equação" r:id="rId9" imgW="215619" imgH="21561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448" y="5445224"/>
                        <a:ext cx="492184" cy="49218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022680"/>
              </p:ext>
            </p:extLst>
          </p:nvPr>
        </p:nvGraphicFramePr>
        <p:xfrm>
          <a:off x="1691680" y="5445224"/>
          <a:ext cx="4320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9" name="Equação" r:id="rId11" imgW="215619" imgH="215619" progId="Equation.3">
                  <p:embed/>
                </p:oleObj>
              </mc:Choice>
              <mc:Fallback>
                <p:oleObj name="Equação" r:id="rId11" imgW="215619" imgH="21561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445224"/>
                        <a:ext cx="432048" cy="43204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2267744" y="5413294"/>
            <a:ext cx="6771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u="sng" dirty="0" smtClean="0">
                <a:solidFill>
                  <a:srgbClr val="002060"/>
                </a:solidFill>
              </a:rPr>
              <a:t>SÃO COMPLEXOS CONJUGADOS (MOSTRE)</a:t>
            </a:r>
            <a:endParaRPr lang="pt-BR" sz="2400" b="1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891786"/>
              </p:ext>
            </p:extLst>
          </p:nvPr>
        </p:nvGraphicFramePr>
        <p:xfrm>
          <a:off x="2921309" y="6093296"/>
          <a:ext cx="369041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0" name="Equação" r:id="rId13" imgW="1904760" imgH="266400" progId="Equation.3">
                  <p:embed/>
                </p:oleObj>
              </mc:Choice>
              <mc:Fallback>
                <p:oleObj name="Equação" r:id="rId13" imgW="1904760" imgH="266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309" y="6093296"/>
                        <a:ext cx="3690410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320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960989"/>
              </p:ext>
            </p:extLst>
          </p:nvPr>
        </p:nvGraphicFramePr>
        <p:xfrm>
          <a:off x="1250950" y="1341438"/>
          <a:ext cx="5069114" cy="647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5" name="Equação" r:id="rId3" imgW="3657600" imgH="469800" progId="Equation.3">
                  <p:embed/>
                </p:oleObj>
              </mc:Choice>
              <mc:Fallback>
                <p:oleObj name="Equação" r:id="rId3" imgW="3657600" imgH="46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1341438"/>
                        <a:ext cx="5069114" cy="64740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306136"/>
              </p:ext>
            </p:extLst>
          </p:nvPr>
        </p:nvGraphicFramePr>
        <p:xfrm>
          <a:off x="1979712" y="2564904"/>
          <a:ext cx="170761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6" name="Equação" r:id="rId5" imgW="787058" imgH="266584" progId="Equation.3">
                  <p:embed/>
                </p:oleObj>
              </mc:Choice>
              <mc:Fallback>
                <p:oleObj name="Equação" r:id="rId5" imgW="787058" imgH="26658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564904"/>
                        <a:ext cx="1707618" cy="57606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619672" y="2636912"/>
            <a:ext cx="36004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400" b="1" i="1" dirty="0">
                <a:solidFill>
                  <a:schemeClr val="bg1"/>
                </a:solidFill>
              </a:rPr>
              <a:t>£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528596"/>
              </p:ext>
            </p:extLst>
          </p:nvPr>
        </p:nvGraphicFramePr>
        <p:xfrm>
          <a:off x="3851920" y="2450652"/>
          <a:ext cx="1844278" cy="834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7" name="Equação" r:id="rId7" imgW="1028520" imgH="469800" progId="Equation.3">
                  <p:embed/>
                </p:oleObj>
              </mc:Choice>
              <mc:Fallback>
                <p:oleObj name="Equação" r:id="rId7" imgW="102852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450652"/>
                        <a:ext cx="1844278" cy="83418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433367"/>
              </p:ext>
            </p:extLst>
          </p:nvPr>
        </p:nvGraphicFramePr>
        <p:xfrm>
          <a:off x="2027000" y="3501008"/>
          <a:ext cx="172819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8" name="Equação" r:id="rId9" imgW="799753" imgH="266584" progId="Equation.3">
                  <p:embed/>
                </p:oleObj>
              </mc:Choice>
              <mc:Fallback>
                <p:oleObj name="Equação" r:id="rId9" imgW="799753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000" y="3501008"/>
                        <a:ext cx="1728192" cy="57606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691680" y="3576815"/>
            <a:ext cx="33855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2400" b="1" i="1" dirty="0" smtClean="0">
                <a:solidFill>
                  <a:schemeClr val="bg1"/>
                </a:solidFill>
              </a:rPr>
              <a:t>£</a:t>
            </a:r>
            <a:endParaRPr lang="pt-BR" sz="2400" b="1" i="1" dirty="0">
              <a:solidFill>
                <a:schemeClr val="bg1"/>
              </a:solidFill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750531"/>
              </p:ext>
            </p:extLst>
          </p:nvPr>
        </p:nvGraphicFramePr>
        <p:xfrm>
          <a:off x="3851920" y="3433094"/>
          <a:ext cx="1656184" cy="749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9" name="Equação" r:id="rId11" imgW="1028520" imgH="469800" progId="Equation.3">
                  <p:embed/>
                </p:oleObj>
              </mc:Choice>
              <mc:Fallback>
                <p:oleObj name="Equação" r:id="rId11" imgW="1028520" imgH="469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433094"/>
                        <a:ext cx="1656184" cy="7491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584622"/>
              </p:ext>
            </p:extLst>
          </p:nvPr>
        </p:nvGraphicFramePr>
        <p:xfrm>
          <a:off x="2286848" y="4509120"/>
          <a:ext cx="4251411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0" name="Equação" r:id="rId13" imgW="2501900" imgH="469900" progId="Equation.3">
                  <p:embed/>
                </p:oleObj>
              </mc:Choice>
              <mc:Fallback>
                <p:oleObj name="Equação" r:id="rId13" imgW="2501900" imgH="469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848" y="4509120"/>
                        <a:ext cx="4251411" cy="79208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372048"/>
              </p:ext>
            </p:extLst>
          </p:nvPr>
        </p:nvGraphicFramePr>
        <p:xfrm>
          <a:off x="94645" y="5805264"/>
          <a:ext cx="372641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1" name="Equação" r:id="rId15" imgW="1968500" imgH="266700" progId="Equation.3">
                  <p:embed/>
                </p:oleObj>
              </mc:Choice>
              <mc:Fallback>
                <p:oleObj name="Equação" r:id="rId15" imgW="1968500" imgH="266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45" y="5805264"/>
                        <a:ext cx="3726414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154820"/>
              </p:ext>
            </p:extLst>
          </p:nvPr>
        </p:nvGraphicFramePr>
        <p:xfrm>
          <a:off x="3995935" y="5877272"/>
          <a:ext cx="68218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2" name="Equação" r:id="rId17" imgW="342603" imgH="177646" progId="Equation.3">
                  <p:embed/>
                </p:oleObj>
              </mc:Choice>
              <mc:Fallback>
                <p:oleObj name="Equação" r:id="rId17" imgW="342603" imgH="17764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5" y="5877272"/>
                        <a:ext cx="682181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479920"/>
              </p:ext>
            </p:extLst>
          </p:nvPr>
        </p:nvGraphicFramePr>
        <p:xfrm>
          <a:off x="4932040" y="5738690"/>
          <a:ext cx="3240360" cy="570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3" name="Equação" r:id="rId19" imgW="1511300" imgH="266700" progId="Equation.3">
                  <p:embed/>
                </p:oleObj>
              </mc:Choice>
              <mc:Fallback>
                <p:oleObj name="Equação" r:id="rId19" imgW="1511300" imgH="266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738690"/>
                        <a:ext cx="3240360" cy="57063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86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519772" y="4869160"/>
            <a:ext cx="41044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771800" y="1340768"/>
            <a:ext cx="38164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035639"/>
              </p:ext>
            </p:extLst>
          </p:nvPr>
        </p:nvGraphicFramePr>
        <p:xfrm>
          <a:off x="2843807" y="1412776"/>
          <a:ext cx="3703269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ção" r:id="rId3" imgW="1333500" imgH="469900" progId="Equation.3">
                  <p:embed/>
                </p:oleObj>
              </mc:Choice>
              <mc:Fallback>
                <p:oleObj name="Equação" r:id="rId3" imgW="13335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7" y="1412776"/>
                        <a:ext cx="3703269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287192"/>
              </p:ext>
            </p:extLst>
          </p:nvPr>
        </p:nvGraphicFramePr>
        <p:xfrm>
          <a:off x="2717794" y="5013176"/>
          <a:ext cx="392443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Equação" r:id="rId5" imgW="1040948" imgH="228501" progId="Equation.3">
                  <p:embed/>
                </p:oleObj>
              </mc:Choice>
              <mc:Fallback>
                <p:oleObj name="Equação" r:id="rId5" imgW="1040948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794" y="5013176"/>
                        <a:ext cx="3924436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755576" y="692696"/>
            <a:ext cx="4806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OPERADOR DE LAPLACE: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43608" y="4149080"/>
            <a:ext cx="5333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TRANSFORMADA INVERSA: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5652120" y="3856405"/>
            <a:ext cx="1584176" cy="940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36251" y="3856404"/>
            <a:ext cx="3384376" cy="940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891602"/>
              </p:ext>
            </p:extLst>
          </p:nvPr>
        </p:nvGraphicFramePr>
        <p:xfrm>
          <a:off x="432515" y="3856405"/>
          <a:ext cx="3186924" cy="796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Equação" r:id="rId3" imgW="952087" imgH="241195" progId="Equation.3">
                  <p:embed/>
                </p:oleObj>
              </mc:Choice>
              <mc:Fallback>
                <p:oleObj name="Equação" r:id="rId3" imgW="952087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15" y="3856405"/>
                        <a:ext cx="3186924" cy="7967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ângulo 1"/>
          <p:cNvSpPr/>
          <p:nvPr/>
        </p:nvSpPr>
        <p:spPr>
          <a:xfrm>
            <a:off x="1014616" y="620688"/>
            <a:ext cx="6221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b="1" u="sng" dirty="0">
                <a:solidFill>
                  <a:srgbClr val="FF0000"/>
                </a:solidFill>
              </a:rPr>
              <a:t>CONDIÇÕES DE EXISTÊNCIA</a:t>
            </a:r>
            <a:endParaRPr lang="pt-BR" sz="2800" u="sng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9477" y="1609636"/>
            <a:ext cx="923201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b="1" i="1" dirty="0" smtClean="0">
                <a:solidFill>
                  <a:schemeClr val="bg1"/>
                </a:solidFill>
              </a:rPr>
              <a:t> f(t) é contínua por partes em cada intervalo finito de t</a:t>
            </a:r>
          </a:p>
          <a:p>
            <a:r>
              <a:rPr lang="pt-BR" sz="2800" b="1" i="1" dirty="0">
                <a:solidFill>
                  <a:schemeClr val="bg1"/>
                </a:solidFill>
              </a:rPr>
              <a:t> </a:t>
            </a:r>
            <a:r>
              <a:rPr lang="pt-BR" sz="2800" b="1" i="1" dirty="0" smtClean="0">
                <a:solidFill>
                  <a:schemeClr val="bg1"/>
                </a:solidFill>
              </a:rPr>
              <a:t>    considerado</a:t>
            </a:r>
          </a:p>
          <a:p>
            <a:endParaRPr lang="pt-BR" sz="2800" b="1" i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i="1" dirty="0" smtClean="0">
                <a:solidFill>
                  <a:schemeClr val="bg1"/>
                </a:solidFill>
              </a:rPr>
              <a:t>f(t) é de ordem exponencial:  Existe “</a:t>
            </a:r>
            <a:r>
              <a:rPr lang="el-GR" sz="2800" b="1" i="1" dirty="0" smtClean="0">
                <a:solidFill>
                  <a:schemeClr val="bg1"/>
                </a:solidFill>
              </a:rPr>
              <a:t>σ</a:t>
            </a:r>
            <a:r>
              <a:rPr lang="pt-BR" sz="2800" b="1" i="1" dirty="0" smtClean="0">
                <a:solidFill>
                  <a:schemeClr val="bg1"/>
                </a:solidFill>
              </a:rPr>
              <a:t>” tal que</a:t>
            </a:r>
            <a:endParaRPr lang="pt-BR" sz="2800" b="1" i="1" dirty="0">
              <a:solidFill>
                <a:schemeClr val="bg1"/>
              </a:solidFill>
            </a:endParaRPr>
          </a:p>
          <a:p>
            <a:r>
              <a:rPr lang="pt-BR" sz="2800" b="1" i="1" dirty="0" smtClean="0">
                <a:solidFill>
                  <a:schemeClr val="bg1"/>
                </a:solidFill>
              </a:rPr>
              <a:t>      </a:t>
            </a:r>
            <a:endParaRPr lang="pt-BR" sz="2800" b="1" i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182857" y="4065167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 smtClean="0">
                <a:solidFill>
                  <a:schemeClr val="bg1"/>
                </a:solidFill>
              </a:rPr>
              <a:t>para</a:t>
            </a:r>
            <a:endParaRPr lang="pt-BR" sz="2800" b="1" i="1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39310"/>
              </p:ext>
            </p:extLst>
          </p:nvPr>
        </p:nvGraphicFramePr>
        <p:xfrm>
          <a:off x="5699793" y="4017652"/>
          <a:ext cx="1512168" cy="686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quação" r:id="rId5" imgW="444114" imgH="164957" progId="Equation.3">
                  <p:embed/>
                </p:oleObj>
              </mc:Choice>
              <mc:Fallback>
                <p:oleObj name="Equação" r:id="rId5" imgW="444114" imgH="16495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793" y="4017652"/>
                        <a:ext cx="1512168" cy="6863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26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5562315" y="5386908"/>
            <a:ext cx="1620180" cy="9807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2305325" y="5451342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2218317" y="3543130"/>
            <a:ext cx="440165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485193" y="2456892"/>
            <a:ext cx="55446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854236" y="1641843"/>
            <a:ext cx="2328259" cy="589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2578559" y="198962"/>
            <a:ext cx="2563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FF0000"/>
                </a:solidFill>
              </a:rPr>
              <a:t>EXEMPLOS:</a:t>
            </a:r>
            <a:endParaRPr lang="pt-BR" sz="3200" b="1" u="sng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49184" y="1118623"/>
            <a:ext cx="3858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</a:rPr>
              <a:t>1) Função Exponencial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570235"/>
              </p:ext>
            </p:extLst>
          </p:nvPr>
        </p:nvGraphicFramePr>
        <p:xfrm>
          <a:off x="4963381" y="1615421"/>
          <a:ext cx="198422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9" name="Equação" r:id="rId3" imgW="888614" imgH="253890" progId="Equation.3">
                  <p:embed/>
                </p:oleObj>
              </mc:Choice>
              <mc:Fallback>
                <p:oleObj name="Equação" r:id="rId3" imgW="888614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3381" y="1615421"/>
                        <a:ext cx="1984220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529644"/>
              </p:ext>
            </p:extLst>
          </p:nvPr>
        </p:nvGraphicFramePr>
        <p:xfrm>
          <a:off x="1468168" y="2600908"/>
          <a:ext cx="550180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0" name="Equação" r:id="rId5" imgW="2451100" imgH="355600" progId="Equation.3">
                  <p:embed/>
                </p:oleObj>
              </mc:Choice>
              <mc:Fallback>
                <p:oleObj name="Equação" r:id="rId5" imgW="2451100" imgH="355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168" y="2600908"/>
                        <a:ext cx="5501800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171088"/>
              </p:ext>
            </p:extLst>
          </p:nvPr>
        </p:nvGraphicFramePr>
        <p:xfrm>
          <a:off x="2302531" y="3789784"/>
          <a:ext cx="4038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1" name="Equação" r:id="rId7" imgW="2044440" imgH="660240" progId="Equation.3">
                  <p:embed/>
                </p:oleObj>
              </mc:Choice>
              <mc:Fallback>
                <p:oleObj name="Equação" r:id="rId7" imgW="2044440" imgH="660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2531" y="3789784"/>
                        <a:ext cx="4038600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841159"/>
              </p:ext>
            </p:extLst>
          </p:nvPr>
        </p:nvGraphicFramePr>
        <p:xfrm>
          <a:off x="2396523" y="5753066"/>
          <a:ext cx="150678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2" name="Equação" r:id="rId9" imgW="647419" imgH="177723" progId="Equation.3">
                  <p:embed/>
                </p:oleObj>
              </mc:Choice>
              <mc:Fallback>
                <p:oleObj name="Equação" r:id="rId9" imgW="647419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6523" y="5753066"/>
                        <a:ext cx="1506780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775776"/>
              </p:ext>
            </p:extLst>
          </p:nvPr>
        </p:nvGraphicFramePr>
        <p:xfrm>
          <a:off x="5544115" y="5456714"/>
          <a:ext cx="1485694" cy="77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3" name="Equação" r:id="rId11" imgW="609600" imgH="228600" progId="Equation.3">
                  <p:embed/>
                </p:oleObj>
              </mc:Choice>
              <mc:Fallback>
                <p:oleObj name="Equação" r:id="rId11" imgW="6096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4115" y="5456714"/>
                        <a:ext cx="1485694" cy="7789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632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915816" y="1556792"/>
            <a:ext cx="432048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635896" y="116632"/>
            <a:ext cx="27363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620646"/>
              </p:ext>
            </p:extLst>
          </p:nvPr>
        </p:nvGraphicFramePr>
        <p:xfrm>
          <a:off x="3752725" y="224644"/>
          <a:ext cx="250264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5" name="Equação" r:id="rId3" imgW="1244600" imgH="469900" progId="Equation.3">
                  <p:embed/>
                </p:oleObj>
              </mc:Choice>
              <mc:Fallback>
                <p:oleObj name="Equação" r:id="rId3" imgW="12446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725" y="224644"/>
                        <a:ext cx="2502645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956353"/>
              </p:ext>
            </p:extLst>
          </p:nvPr>
        </p:nvGraphicFramePr>
        <p:xfrm>
          <a:off x="2946676" y="1556792"/>
          <a:ext cx="4114743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" name="Equação" r:id="rId5" imgW="1663700" imgH="469900" progId="Equation.3">
                  <p:embed/>
                </p:oleObj>
              </mc:Choice>
              <mc:Fallback>
                <p:oleObj name="Equação" r:id="rId5" imgW="16637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676" y="1556792"/>
                        <a:ext cx="4114743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848936"/>
              </p:ext>
            </p:extLst>
          </p:nvPr>
        </p:nvGraphicFramePr>
        <p:xfrm>
          <a:off x="1947863" y="3212976"/>
          <a:ext cx="58086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" name="Equação" r:id="rId7" imgW="2501640" imgH="838080" progId="Equation.3">
                  <p:embed/>
                </p:oleObj>
              </mc:Choice>
              <mc:Fallback>
                <p:oleObj name="Equação" r:id="rId7" imgW="250164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3212976"/>
                        <a:ext cx="5808662" cy="1928813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215698"/>
              </p:ext>
            </p:extLst>
          </p:nvPr>
        </p:nvGraphicFramePr>
        <p:xfrm>
          <a:off x="3227851" y="5301208"/>
          <a:ext cx="285631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" name="Equação" r:id="rId9" imgW="1129810" imgH="406224" progId="Equation.3">
                  <p:embed/>
                </p:oleObj>
              </mc:Choice>
              <mc:Fallback>
                <p:oleObj name="Equação" r:id="rId9" imgW="1129810" imgH="4062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851" y="5301208"/>
                        <a:ext cx="2856317" cy="1008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50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95736" y="1700808"/>
            <a:ext cx="46085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259632" y="836712"/>
            <a:ext cx="4528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3</a:t>
            </a:r>
            <a:r>
              <a:rPr lang="pt-BR" sz="2800" b="1" dirty="0" smtClean="0">
                <a:solidFill>
                  <a:schemeClr val="bg1"/>
                </a:solidFill>
              </a:rPr>
              <a:t>) Função Degrau Unitário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79507"/>
              </p:ext>
            </p:extLst>
          </p:nvPr>
        </p:nvGraphicFramePr>
        <p:xfrm>
          <a:off x="4152329" y="3717032"/>
          <a:ext cx="162703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Equação" r:id="rId3" imgW="698197" imgH="406224" progId="Equation.3">
                  <p:embed/>
                </p:oleObj>
              </mc:Choice>
              <mc:Fallback>
                <p:oleObj name="Equação" r:id="rId3" imgW="698197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329" y="3717032"/>
                        <a:ext cx="1627038" cy="936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13586"/>
              </p:ext>
            </p:extLst>
          </p:nvPr>
        </p:nvGraphicFramePr>
        <p:xfrm>
          <a:off x="2339752" y="1906428"/>
          <a:ext cx="4320480" cy="1018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Equação" r:id="rId5" imgW="2501900" imgH="596900" progId="Equation.3">
                  <p:embed/>
                </p:oleObj>
              </mc:Choice>
              <mc:Fallback>
                <p:oleObj name="Equação" r:id="rId5" imgW="2501900" imgH="5969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906428"/>
                        <a:ext cx="4320480" cy="10185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18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251520" y="2708920"/>
            <a:ext cx="871296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475656" y="553662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2) Função </a:t>
            </a:r>
            <a:r>
              <a:rPr lang="pt-BR" sz="2800" b="1" dirty="0" smtClean="0">
                <a:solidFill>
                  <a:schemeClr val="bg1"/>
                </a:solidFill>
              </a:rPr>
              <a:t>Rampa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996792" y="1844824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 smtClean="0">
                <a:solidFill>
                  <a:schemeClr val="bg1"/>
                </a:solidFill>
              </a:rPr>
              <a:t>f(t)=t</a:t>
            </a:r>
            <a:endParaRPr lang="pt-BR" sz="2800" b="1" i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296501"/>
              </p:ext>
            </p:extLst>
          </p:nvPr>
        </p:nvGraphicFramePr>
        <p:xfrm>
          <a:off x="3473016" y="1925459"/>
          <a:ext cx="1098984" cy="442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" name="Equação" r:id="rId3" imgW="342603" imgH="177646" progId="Equation.3">
                  <p:embed/>
                </p:oleObj>
              </mc:Choice>
              <mc:Fallback>
                <p:oleObj name="Equação" r:id="rId3" imgW="342603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016" y="1925459"/>
                        <a:ext cx="1098984" cy="442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528588"/>
              </p:ext>
            </p:extLst>
          </p:nvPr>
        </p:nvGraphicFramePr>
        <p:xfrm>
          <a:off x="3039065" y="4653136"/>
          <a:ext cx="175562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4" name="Equação" r:id="rId5" imgW="609336" imgH="406224" progId="Equation.3">
                  <p:embed/>
                </p:oleObj>
              </mc:Choice>
              <mc:Fallback>
                <p:oleObj name="Equação" r:id="rId5" imgW="609336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9065" y="4653136"/>
                        <a:ext cx="1755624" cy="115212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600628"/>
              </p:ext>
            </p:extLst>
          </p:nvPr>
        </p:nvGraphicFramePr>
        <p:xfrm>
          <a:off x="382885" y="2956503"/>
          <a:ext cx="8378230" cy="800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5" name="Equação" r:id="rId7" imgW="4965700" imgH="482600" progId="Equation.3">
                  <p:embed/>
                </p:oleObj>
              </mc:Choice>
              <mc:Fallback>
                <p:oleObj name="Equação" r:id="rId7" imgW="4965700" imgH="4826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885" y="2956503"/>
                        <a:ext cx="8378230" cy="8009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6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2218</TotalTime>
  <Words>270</Words>
  <Application>Microsoft Office PowerPoint</Application>
  <PresentationFormat>Apresentação na tela (4:3)</PresentationFormat>
  <Paragraphs>70</Paragraphs>
  <Slides>36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36</vt:i4>
      </vt:variant>
    </vt:vector>
  </HeadingPairs>
  <TitlesOfParts>
    <vt:vector size="40" baseType="lpstr">
      <vt:lpstr>Ápice</vt:lpstr>
      <vt:lpstr>Equação</vt:lpstr>
      <vt:lpstr>Equation</vt:lpstr>
      <vt:lpstr>Microsoft Equation 3.0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Ettore</dc:creator>
  <cp:lastModifiedBy>DELL</cp:lastModifiedBy>
  <cp:revision>70</cp:revision>
  <dcterms:created xsi:type="dcterms:W3CDTF">2016-04-05T14:08:08Z</dcterms:created>
  <dcterms:modified xsi:type="dcterms:W3CDTF">2020-04-22T19:00:17Z</dcterms:modified>
</cp:coreProperties>
</file>