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03"/>
    <p:restoredTop sz="93546"/>
  </p:normalViewPr>
  <p:slideViewPr>
    <p:cSldViewPr snapToGrid="0" snapToObjects="1">
      <p:cViewPr varScale="1">
        <p:scale>
          <a:sx n="69" d="100"/>
          <a:sy n="69" d="100"/>
        </p:scale>
        <p:origin x="9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340058-2A5E-874C-AF62-8A90E52999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62E6DED-03B8-9E48-B300-C793AA37E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A361524-E078-2845-85E5-68D0A59D5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AB2C8CA-C4C5-AA4D-9FF8-AF6AD155C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90AE90C-7EA1-EE4F-AED3-B53D328DB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99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A55EC8-FB9A-5F48-AADF-FA8D4C10C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5549DC4-9EED-2649-BCB2-973901B3A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0B8A4C9-8C9D-544C-AD00-13A3DCDDF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A327B59-11F0-3144-AB3A-126E732FE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ED87F21-6A21-EA42-BC93-4888FB60D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65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AC0590A-ED48-B944-A4A3-3E1DAA4FE7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623E2CE-94FA-494D-9DE5-F26B68F454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43B039B-9E10-8F4B-A74A-F18AA89DF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39D1C26-C4D3-3F4D-8D52-29CD72DC9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77E380C-CDEB-5040-ABDE-2604575B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014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567344-740D-BF42-964C-69CFC6DE5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6B51774-53F6-7644-9453-392712EE0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981EF2D-398B-A244-B2BC-6CB4BE862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717E3CC-2E47-A04A-839F-BA02C8BAF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21EAE7A-7999-7F4B-9B99-CCDD32491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54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177DAA-26E1-2D42-89DE-01A1F87CA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A7EFD6C-893C-6040-9B2E-F57CD381D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F5DCA39-6C43-684A-AD1A-95664EEB3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A23C52A-3A90-934B-82CD-D8B8ABF50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96AD6E1-AD4C-764C-87A1-A9126BD2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874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B41114-8ED8-1742-BA8B-E83C97667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FA10EFB-69EC-DC48-B850-F7C186A3E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2E0A8D0-E00D-964A-8E3A-555552541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A3CC87C-44F0-B841-9333-3FC5B3DFC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97E0DB8-5356-1444-861B-2691534FA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C8B6447-1018-E748-8A32-D71539289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51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68E99E-374F-DB47-8820-3BE93BCD4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EBDA925-5F3C-254D-B49D-C2247FE52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4CB6F8-356B-4A4C-8469-797AF5224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846E3CB-C491-F64E-9346-9CD3661515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D6B86B2-A466-3D44-957E-C68514C708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E74F1A7-362C-B043-9BE9-F7AFDA4A4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DFE497B-3688-3E40-A34E-EE1CD7498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D7B7FB5-68DF-6945-8E3D-2DF97433B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EC193E-767F-154E-8A4E-16BC3A3C3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AF9E183-26F2-6A4B-AF96-CCB37D1D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BBE9D8B-0E9B-8248-BFA5-E881CEB28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D65F62-79A0-F049-8A15-4EB997946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39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9D3AB6D-F9D4-0644-A9A5-F03555344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E30237C-68B9-DF4D-9731-E9C85DC0B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9790335-454A-A04D-9118-C3C4C49C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570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397505-DFA5-B84C-85AF-AE03B160A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FCF2512-59AE-484C-8D48-F57688CC0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B295B9E-8EBB-3E41-AFDF-53E0061616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DA3472-5113-9C4C-9496-0C8225080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494165F-6E04-3A41-95D4-7C72AF6A4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0EE10F7-4D9C-B847-B17C-1FE892D33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58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52FF41-271A-804A-AD8B-69D891140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113D1FF-9963-1748-B30D-D7F8EAC61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2B1D58B-BFFD-F84C-9FEE-57BC893288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E8FEFCE-9285-5946-8168-B49F3E24B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6904-EB6F-5F42-9602-E846D329DBB8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F006684-A47D-BD46-AA1F-3820B7FF9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FD6F6C7-F521-9041-82B8-A442A897C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998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691B12D-5F4E-A341-999C-973703F74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0B1C508-244C-7F41-9C6A-1BF7D97B0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30C8F22-5D2D-2E48-8B6F-C0795ABBE7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16904-EB6F-5F42-9602-E846D329DBB8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E3E4E6E-B976-9F4A-9638-51F8E90DE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AE4C887-134B-7844-9EA8-B267FFBAC5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205FF-3448-764B-9EAB-42FBC07F62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33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A9647F-E8C1-344D-A325-FDA0E91CFC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Teoria das Relações Internacionais </a:t>
            </a:r>
            <a:r>
              <a:rPr lang="pt-BR" dirty="0" err="1"/>
              <a:t>I</a:t>
            </a:r>
            <a:r>
              <a:rPr lang="pt-BR" dirty="0"/>
              <a:t>: Teorias Clássicas</a:t>
            </a:r>
            <a:r>
              <a:rPr lang="en-US" sz="4400" dirty="0">
                <a:effectLst/>
              </a:rPr>
              <a:t> </a:t>
            </a:r>
            <a:endParaRPr lang="pt-BR" sz="44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A3FD39F-762B-E94B-9564-05BF9E4FDC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3200" dirty="0"/>
              <a:t>Cristiane Lucena</a:t>
            </a:r>
          </a:p>
        </p:txBody>
      </p:sp>
    </p:spTree>
    <p:extLst>
      <p:ext uri="{BB962C8B-B14F-4D97-AF65-F5344CB8AC3E}">
        <p14:creationId xmlns:p14="http://schemas.microsoft.com/office/powerpoint/2010/main" val="197262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B8BD5B-0935-BC4F-986F-E3A27DA01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Roteiro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73B3CE-7CA7-2D47-AA40-01263D27E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pt-BR" dirty="0"/>
          </a:p>
          <a:p>
            <a:r>
              <a:rPr lang="pt-BR" dirty="0" smtClean="0"/>
              <a:t>King, </a:t>
            </a:r>
            <a:r>
              <a:rPr lang="pt-BR" dirty="0" err="1" smtClean="0"/>
              <a:t>Keohane</a:t>
            </a:r>
            <a:r>
              <a:rPr lang="pt-BR" dirty="0" smtClean="0"/>
              <a:t> e Verba (1994)</a:t>
            </a:r>
            <a:endParaRPr lang="pt-BR" dirty="0"/>
          </a:p>
          <a:p>
            <a:pPr marL="457200" lvl="1" indent="0">
              <a:buNone/>
            </a:pPr>
            <a:r>
              <a:rPr lang="pt-BR" i="1" dirty="0" err="1" smtClean="0"/>
              <a:t>Designing</a:t>
            </a:r>
            <a:r>
              <a:rPr lang="pt-BR" i="1" dirty="0" smtClean="0"/>
              <a:t> Social </a:t>
            </a:r>
            <a:r>
              <a:rPr lang="pt-BR" i="1" dirty="0" err="1" smtClean="0"/>
              <a:t>Inquiry</a:t>
            </a:r>
            <a:r>
              <a:rPr lang="pt-BR" i="1" dirty="0" smtClean="0"/>
              <a:t>: </a:t>
            </a:r>
            <a:r>
              <a:rPr lang="pt-BR" i="1" dirty="0" err="1" smtClean="0"/>
              <a:t>Scientific</a:t>
            </a:r>
            <a:r>
              <a:rPr lang="pt-BR" i="1" dirty="0" smtClean="0"/>
              <a:t> </a:t>
            </a:r>
            <a:r>
              <a:rPr lang="pt-BR" i="1" dirty="0" err="1" smtClean="0"/>
              <a:t>Inference</a:t>
            </a:r>
            <a:r>
              <a:rPr lang="pt-BR" i="1" dirty="0" smtClean="0"/>
              <a:t> in </a:t>
            </a:r>
            <a:r>
              <a:rPr lang="pt-BR" i="1" dirty="0" err="1" smtClean="0"/>
              <a:t>Qualitative</a:t>
            </a:r>
            <a:r>
              <a:rPr lang="pt-BR" i="1" dirty="0" smtClean="0"/>
              <a:t> </a:t>
            </a:r>
            <a:r>
              <a:rPr lang="pt-BR" i="1" dirty="0" err="1" smtClean="0"/>
              <a:t>Research</a:t>
            </a:r>
            <a:endParaRPr lang="pt-BR" i="1" dirty="0"/>
          </a:p>
          <a:p>
            <a:r>
              <a:rPr lang="pt-BR" dirty="0" smtClean="0"/>
              <a:t>Alexander </a:t>
            </a:r>
            <a:r>
              <a:rPr lang="pt-BR" dirty="0" err="1" smtClean="0"/>
              <a:t>Wendt</a:t>
            </a:r>
            <a:r>
              <a:rPr lang="pt-BR" dirty="0" smtClean="0"/>
              <a:t> (1998)</a:t>
            </a:r>
            <a:endParaRPr lang="pt-BR" dirty="0"/>
          </a:p>
          <a:p>
            <a:pPr marL="457200" lvl="1" indent="0">
              <a:buNone/>
            </a:pPr>
            <a:r>
              <a:rPr lang="pt-BR" dirty="0" smtClean="0"/>
              <a:t>“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Constitution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Causation</a:t>
            </a:r>
            <a:r>
              <a:rPr lang="pt-BR" dirty="0" smtClean="0"/>
              <a:t> in </a:t>
            </a:r>
            <a:r>
              <a:rPr lang="pt-BR" dirty="0" err="1" smtClean="0"/>
              <a:t>International</a:t>
            </a:r>
            <a:r>
              <a:rPr lang="pt-BR" dirty="0" smtClean="0"/>
              <a:t> </a:t>
            </a:r>
            <a:r>
              <a:rPr lang="pt-BR" dirty="0" err="1" smtClean="0"/>
              <a:t>Relations</a:t>
            </a:r>
            <a:r>
              <a:rPr lang="pt-BR" dirty="0" smtClean="0"/>
              <a:t>.”</a:t>
            </a:r>
            <a:endParaRPr lang="pt-BR" dirty="0"/>
          </a:p>
          <a:p>
            <a:pPr marL="457200" lvl="1" indent="0">
              <a:buNone/>
            </a:pPr>
            <a:r>
              <a:rPr lang="pt-BR" dirty="0"/>
              <a:t>	</a:t>
            </a:r>
          </a:p>
          <a:p>
            <a:r>
              <a:rPr lang="pt-BR" dirty="0"/>
              <a:t>Prof. </a:t>
            </a:r>
            <a:r>
              <a:rPr lang="pt-BR" dirty="0" smtClean="0"/>
              <a:t>Laerte Apolinário Junior (2016)</a:t>
            </a:r>
            <a:endParaRPr lang="pt-BR" dirty="0"/>
          </a:p>
          <a:p>
            <a:pPr marL="457200" lvl="1" indent="0">
              <a:buNone/>
            </a:pPr>
            <a:r>
              <a:rPr lang="pt-BR" dirty="0" smtClean="0"/>
              <a:t>“</a:t>
            </a:r>
            <a:r>
              <a:rPr lang="pt-BR" dirty="0" err="1" smtClean="0"/>
              <a:t>Foreign</a:t>
            </a:r>
            <a:r>
              <a:rPr lang="pt-BR" dirty="0" smtClean="0"/>
              <a:t> </a:t>
            </a:r>
            <a:r>
              <a:rPr lang="pt-BR" dirty="0" err="1" smtClean="0"/>
              <a:t>aid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governance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international</a:t>
            </a:r>
            <a:r>
              <a:rPr lang="pt-BR" dirty="0" smtClean="0"/>
              <a:t> financial </a:t>
            </a:r>
            <a:r>
              <a:rPr lang="pt-BR" dirty="0" err="1" smtClean="0"/>
              <a:t>organizations</a:t>
            </a:r>
            <a:r>
              <a:rPr lang="pt-BR" dirty="0" smtClean="0"/>
              <a:t>: The </a:t>
            </a:r>
            <a:r>
              <a:rPr lang="pt-BR" dirty="0" err="1" smtClean="0"/>
              <a:t>Brazilian-bloc</a:t>
            </a:r>
            <a:r>
              <a:rPr lang="pt-BR" dirty="0" smtClean="0"/>
              <a:t> case in </a:t>
            </a:r>
            <a:r>
              <a:rPr lang="pt-BR" dirty="0" err="1" smtClean="0"/>
              <a:t>the</a:t>
            </a:r>
            <a:r>
              <a:rPr lang="pt-BR" dirty="0" smtClean="0"/>
              <a:t> IMF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World Bank</a:t>
            </a:r>
            <a:r>
              <a:rPr lang="pt-BR" dirty="0" smtClean="0"/>
              <a:t>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54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1564DA-6FDA-F949-ACEA-959267654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err="1" smtClean="0"/>
              <a:t>Designing</a:t>
            </a:r>
            <a:r>
              <a:rPr lang="pt-BR" sz="4000" dirty="0" smtClean="0"/>
              <a:t> Social </a:t>
            </a:r>
            <a:r>
              <a:rPr lang="pt-BR" sz="4000" dirty="0" err="1" smtClean="0"/>
              <a:t>Inquiry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48F2822-1C3B-E740-B8A6-5EA568525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tradição</a:t>
            </a:r>
            <a:r>
              <a:rPr lang="en-US" dirty="0" smtClean="0"/>
              <a:t> da </a:t>
            </a:r>
            <a:r>
              <a:rPr lang="en-US" dirty="0" err="1" smtClean="0"/>
              <a:t>pesquisa</a:t>
            </a:r>
            <a:r>
              <a:rPr lang="en-US" dirty="0" smtClean="0"/>
              <a:t> </a:t>
            </a:r>
            <a:r>
              <a:rPr lang="en-US" dirty="0" err="1" smtClean="0"/>
              <a:t>quantitativa</a:t>
            </a:r>
            <a:r>
              <a:rPr lang="en-US" dirty="0" smtClean="0"/>
              <a:t> e da </a:t>
            </a:r>
            <a:r>
              <a:rPr lang="en-US" dirty="0" err="1" smtClean="0"/>
              <a:t>pesquisa</a:t>
            </a:r>
            <a:r>
              <a:rPr lang="en-US" dirty="0" smtClean="0"/>
              <a:t> qualitative</a:t>
            </a:r>
          </a:p>
          <a:p>
            <a:pPr lvl="1"/>
            <a:r>
              <a:rPr lang="en-US" dirty="0" smtClean="0"/>
              <a:t>Uma </a:t>
            </a:r>
            <a:r>
              <a:rPr lang="en-US" dirty="0" err="1" smtClean="0"/>
              <a:t>lógica</a:t>
            </a:r>
            <a:r>
              <a:rPr lang="en-US" dirty="0" smtClean="0"/>
              <a:t>: a </a:t>
            </a:r>
            <a:r>
              <a:rPr lang="en-US" dirty="0" err="1" smtClean="0"/>
              <a:t>lógica</a:t>
            </a:r>
            <a:r>
              <a:rPr lang="en-US" dirty="0" smtClean="0"/>
              <a:t> da </a:t>
            </a:r>
            <a:r>
              <a:rPr lang="en-US" dirty="0" err="1" smtClean="0"/>
              <a:t>inferência</a:t>
            </a:r>
            <a:r>
              <a:rPr lang="en-US" dirty="0" smtClean="0"/>
              <a:t> (causal?)</a:t>
            </a:r>
          </a:p>
          <a:p>
            <a:r>
              <a:rPr lang="en-US" dirty="0" err="1" smtClean="0"/>
              <a:t>Pesquisa</a:t>
            </a:r>
            <a:r>
              <a:rPr lang="en-US" dirty="0" smtClean="0"/>
              <a:t> </a:t>
            </a:r>
            <a:r>
              <a:rPr lang="en-US" dirty="0" err="1" smtClean="0"/>
              <a:t>científica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Ciências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endParaRPr lang="en-US" dirty="0" smtClean="0"/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O </a:t>
            </a:r>
            <a:r>
              <a:rPr lang="en-US" dirty="0" err="1" smtClean="0"/>
              <a:t>objetivo</a:t>
            </a:r>
            <a:r>
              <a:rPr lang="en-US" dirty="0" smtClean="0"/>
              <a:t> é a </a:t>
            </a:r>
            <a:r>
              <a:rPr lang="en-US" dirty="0" err="1" smtClean="0"/>
              <a:t>inferência</a:t>
            </a:r>
            <a:endParaRPr lang="en-US" dirty="0" smtClean="0"/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O </a:t>
            </a:r>
            <a:r>
              <a:rPr lang="en-US" dirty="0" err="1" smtClean="0"/>
              <a:t>processo</a:t>
            </a:r>
            <a:r>
              <a:rPr lang="en-US" dirty="0" smtClean="0"/>
              <a:t> é </a:t>
            </a:r>
            <a:r>
              <a:rPr lang="en-US" dirty="0" err="1" smtClean="0"/>
              <a:t>público</a:t>
            </a:r>
            <a:endParaRPr lang="en-US" dirty="0" smtClean="0"/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As </a:t>
            </a:r>
            <a:r>
              <a:rPr lang="en-US" dirty="0" err="1" smtClean="0"/>
              <a:t>conclusões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incertas</a:t>
            </a:r>
            <a:endParaRPr lang="en-US" dirty="0" smtClean="0"/>
          </a:p>
          <a:p>
            <a:pPr marL="914400" lvl="1" indent="-457200">
              <a:buFont typeface="+mj-lt"/>
              <a:buAutoNum type="arabicParenR"/>
            </a:pPr>
            <a:r>
              <a:rPr lang="en-US" dirty="0" smtClean="0"/>
              <a:t>O </a:t>
            </a:r>
            <a:r>
              <a:rPr lang="en-US" dirty="0" err="1" smtClean="0"/>
              <a:t>conteúdo</a:t>
            </a:r>
            <a:r>
              <a:rPr lang="en-US" dirty="0" smtClean="0"/>
              <a:t> é o </a:t>
            </a:r>
            <a:r>
              <a:rPr lang="en-US" dirty="0" err="1" smtClean="0"/>
              <a:t>método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68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9B4204-B578-8F4A-959F-2437D30C7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err="1"/>
              <a:t>Designing</a:t>
            </a:r>
            <a:r>
              <a:rPr lang="pt-BR" sz="4000" dirty="0"/>
              <a:t> Social </a:t>
            </a:r>
            <a:r>
              <a:rPr lang="pt-BR" sz="4000" dirty="0" err="1"/>
              <a:t>Inquiry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C5F4913-1D38-7644-A96C-0A37F0BE5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marL="514350" indent="-514350">
              <a:buFont typeface="+mj-lt"/>
              <a:buAutoNum type="arabicParenR"/>
            </a:pPr>
            <a:r>
              <a:rPr lang="pt-BR" dirty="0" smtClean="0"/>
              <a:t>Inferência como objetivo da pesquisa científica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dirty="0" smtClean="0"/>
              <a:t>Informação empírica como fonte de inferência descritiva ou explicativa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dirty="0" smtClean="0"/>
              <a:t>Aprender a partir de observações para entender o que não podemos observar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pt-BR" dirty="0" smtClean="0"/>
          </a:p>
          <a:p>
            <a:pPr marL="514350" indent="-514350">
              <a:buFont typeface="+mj-lt"/>
              <a:buAutoNum type="arabicParenR"/>
            </a:pPr>
            <a:r>
              <a:rPr lang="pt-BR" dirty="0" smtClean="0"/>
              <a:t>A publicidade (transparência?) do processo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dirty="0" err="1" smtClean="0"/>
              <a:t>Replicabilidade</a:t>
            </a:r>
            <a:endParaRPr lang="pt-BR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pt-BR" dirty="0" smtClean="0"/>
              <a:t>Desafios para a replicação na pesquisa quantitativa, na pesquisa qualitativa</a:t>
            </a:r>
          </a:p>
          <a:p>
            <a:pPr marL="514350" indent="-514350">
              <a:buFont typeface="+mj-lt"/>
              <a:buAutoNum type="arabi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260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E75119-FB28-AD45-9789-7C48B075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err="1"/>
              <a:t>Designing</a:t>
            </a:r>
            <a:r>
              <a:rPr lang="pt-BR" sz="4000" dirty="0"/>
              <a:t> Social </a:t>
            </a:r>
            <a:r>
              <a:rPr lang="pt-BR" sz="4000" dirty="0" err="1"/>
              <a:t>Inquiry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514F4D-2585-2A47-9D77-0E72F46DA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marL="457200" lvl="1" indent="0">
              <a:buNone/>
            </a:pPr>
            <a:r>
              <a:rPr lang="pt-BR" sz="2800" dirty="0" smtClean="0"/>
              <a:t>3) Incerteza das conclusões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BR" sz="2400" dirty="0" smtClean="0"/>
              <a:t>Possibilidade de estimar o nível de incerteza na pesquisa quantitativa, na pesquisa qualitativa</a:t>
            </a:r>
          </a:p>
          <a:p>
            <a:pPr marL="457200" lvl="1" indent="0">
              <a:buNone/>
            </a:pPr>
            <a:endParaRPr lang="pt-BR" sz="2800" dirty="0"/>
          </a:p>
          <a:p>
            <a:pPr marL="457200" lvl="1" indent="0">
              <a:buNone/>
            </a:pPr>
            <a:r>
              <a:rPr lang="pt-BR" sz="2800" dirty="0" smtClean="0"/>
              <a:t>4) Método como conteúdo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BR" sz="2400" dirty="0" smtClean="0"/>
              <a:t>É o método que confere as qualidades científicas ao projeto de pesquisa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t-BR" sz="2400" dirty="0" smtClean="0"/>
              <a:t>Por que?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81913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E7FFE7-A7C8-FE41-A4E6-FC78ABBBC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err="1"/>
              <a:t>Designing</a:t>
            </a:r>
            <a:r>
              <a:rPr lang="pt-BR" sz="4000" dirty="0"/>
              <a:t> Social </a:t>
            </a:r>
            <a:r>
              <a:rPr lang="pt-BR" sz="4000" dirty="0" err="1"/>
              <a:t>Inquiry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91058E8-3AE9-784E-B7DB-3E100C4E8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Principais elementos do desenho de pesquisa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dirty="0"/>
              <a:t>A pergunta de pesquisa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dirty="0"/>
              <a:t>A teoria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dirty="0"/>
              <a:t>Os dados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dirty="0"/>
              <a:t>O uso dos dados</a:t>
            </a:r>
          </a:p>
          <a:p>
            <a:r>
              <a:rPr lang="pt-BR" dirty="0" smtClean="0"/>
              <a:t>Critérios para escolher um tema/ pergunta de pesquisa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O projeto de pesquisa deve buscar propor uma questão que seja “importante” no mundo real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O projeto de pesquisa deve buscar contribuir para uma literatura específica</a:t>
            </a:r>
          </a:p>
        </p:txBody>
      </p:sp>
    </p:spTree>
    <p:extLst>
      <p:ext uri="{BB962C8B-B14F-4D97-AF65-F5344CB8AC3E}">
        <p14:creationId xmlns:p14="http://schemas.microsoft.com/office/powerpoint/2010/main" val="411827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6E07A5-2D8C-414D-8D05-9F2E9F2AC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err="1"/>
              <a:t>Designing</a:t>
            </a:r>
            <a:r>
              <a:rPr lang="pt-BR" sz="4000" dirty="0"/>
              <a:t> Social </a:t>
            </a:r>
            <a:r>
              <a:rPr lang="pt-BR" sz="4000" dirty="0" err="1"/>
              <a:t>Inquiry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3AEE790-73F7-A944-B9D3-372B7D338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pPr>
              <a:buSzPct val="60000"/>
              <a:buFont typeface="Wingdings" panose="05000000000000000000" pitchFamily="2" charset="2"/>
              <a:buChar char="v"/>
            </a:pPr>
            <a:r>
              <a:rPr lang="pt-BR" dirty="0" smtClean="0"/>
              <a:t> Estratégias de engajamento com a literatura (p. 16)</a:t>
            </a:r>
          </a:p>
          <a:p>
            <a:pPr>
              <a:buSzPct val="60000"/>
              <a:buFont typeface="Wingdings" panose="05000000000000000000" pitchFamily="2" charset="2"/>
              <a:buChar char="v"/>
            </a:pPr>
            <a:r>
              <a:rPr lang="pt-BR" dirty="0"/>
              <a:t> </a:t>
            </a:r>
            <a:r>
              <a:rPr lang="pt-BR" dirty="0" smtClean="0"/>
              <a:t>Importância de balancear estas estratégias com a preocupação de produzir conhecimento relevante para a nossa realidade</a:t>
            </a:r>
          </a:p>
          <a:p>
            <a:pPr>
              <a:buSzPct val="60000"/>
              <a:buFont typeface="Wingdings" panose="05000000000000000000" pitchFamily="2" charset="2"/>
              <a:buChar char="v"/>
            </a:pPr>
            <a:r>
              <a:rPr lang="pt-BR" dirty="0"/>
              <a:t> </a:t>
            </a:r>
            <a:r>
              <a:rPr lang="pt-BR" dirty="0" smtClean="0"/>
              <a:t>Objetivos (produtos) importantes de um projeto de pesquisa:</a:t>
            </a:r>
          </a:p>
          <a:p>
            <a:pPr marL="971550" lvl="1" indent="-514350">
              <a:buSzPct val="60000"/>
              <a:buFont typeface="+mj-lt"/>
              <a:buAutoNum type="romanLcPeriod"/>
            </a:pPr>
            <a:r>
              <a:rPr lang="pt-BR" dirty="0" smtClean="0"/>
              <a:t>Desenvolvimento (melhoramento) da teoria</a:t>
            </a:r>
          </a:p>
          <a:p>
            <a:pPr marL="1428750" lvl="2" indent="-514350">
              <a:buSzPct val="60000"/>
              <a:buFont typeface="+mj-lt"/>
              <a:buAutoNum type="alphaLcParenR"/>
            </a:pPr>
            <a:r>
              <a:rPr lang="pt-BR" dirty="0" smtClean="0"/>
              <a:t>Escolha uma teoria que possa estar errada</a:t>
            </a:r>
          </a:p>
          <a:p>
            <a:pPr marL="1428750" lvl="2" indent="-514350">
              <a:buSzPct val="60000"/>
              <a:buFont typeface="+mj-lt"/>
              <a:buAutoNum type="alphaLcParenR"/>
            </a:pPr>
            <a:r>
              <a:rPr lang="pt-BR" dirty="0" smtClean="0"/>
              <a:t>Escolha uma teoria que possa produzir muitas implicações passíveis de observação</a:t>
            </a:r>
          </a:p>
          <a:p>
            <a:pPr marL="1428750" lvl="2" indent="-514350">
              <a:buSzPct val="60000"/>
              <a:buFont typeface="+mj-lt"/>
              <a:buAutoNum type="alphaLcParenR"/>
            </a:pPr>
            <a:r>
              <a:rPr lang="pt-BR" dirty="0" smtClean="0"/>
              <a:t>Produza abordagens teóricas concretas</a:t>
            </a:r>
          </a:p>
          <a:p>
            <a:pPr marL="1428750" lvl="2" indent="-514350">
              <a:buSzPct val="60000"/>
              <a:buFont typeface="+mj-lt"/>
              <a:buAutoNum type="alphaLcParenR"/>
            </a:pPr>
            <a:r>
              <a:rPr lang="pt-BR" dirty="0" smtClean="0"/>
              <a:t>Papel da parcimônia!</a:t>
            </a:r>
            <a:endParaRPr lang="pt-BR" dirty="0" smtClean="0"/>
          </a:p>
          <a:p>
            <a:pPr marL="971550" lvl="1" indent="-514350">
              <a:buSzPct val="60000"/>
              <a:buFont typeface="+mj-lt"/>
              <a:buAutoNum type="romanLcPeriod"/>
            </a:pPr>
            <a:r>
              <a:rPr lang="pt-BR" dirty="0" smtClean="0"/>
              <a:t>Disponibilidade de dados/ melhora da qualidade dos dados disponíveis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637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Alexander </a:t>
            </a:r>
            <a:r>
              <a:rPr lang="pt-BR" sz="4000" dirty="0" err="1"/>
              <a:t>Wendt</a:t>
            </a:r>
            <a:r>
              <a:rPr lang="pt-BR" sz="4000" dirty="0"/>
              <a:t>,</a:t>
            </a:r>
            <a:br>
              <a:rPr lang="pt-BR" sz="4000" dirty="0"/>
            </a:br>
            <a:r>
              <a:rPr lang="pt-BR" sz="4000" dirty="0" err="1"/>
              <a:t>Constitution</a:t>
            </a:r>
            <a:r>
              <a:rPr lang="pt-BR" sz="4000" dirty="0"/>
              <a:t> </a:t>
            </a:r>
            <a:r>
              <a:rPr lang="pt-BR" sz="4000" dirty="0" err="1"/>
              <a:t>and</a:t>
            </a:r>
            <a:r>
              <a:rPr lang="pt-BR" sz="4000" dirty="0"/>
              <a:t> </a:t>
            </a:r>
            <a:r>
              <a:rPr lang="pt-BR" sz="4000" dirty="0" err="1"/>
              <a:t>Causation</a:t>
            </a:r>
            <a:r>
              <a:rPr lang="pt-BR" sz="4000" dirty="0"/>
              <a:t> in IR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Contextualização do debate epistemológico e da contribuição do autor</a:t>
            </a:r>
          </a:p>
          <a:p>
            <a:r>
              <a:rPr lang="pt-BR" dirty="0" smtClean="0"/>
              <a:t>Revolução </a:t>
            </a:r>
            <a:r>
              <a:rPr lang="pt-BR" dirty="0" err="1" smtClean="0"/>
              <a:t>Behavioralista</a:t>
            </a:r>
            <a:endParaRPr lang="pt-BR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/>
              <a:t> </a:t>
            </a:r>
            <a:r>
              <a:rPr lang="pt-BR" dirty="0" smtClean="0"/>
              <a:t>Preponderância do Positivismo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/>
              <a:t> </a:t>
            </a:r>
            <a:r>
              <a:rPr lang="pt-BR" dirty="0" smtClean="0"/>
              <a:t>Aproximação da Ciência Política (Ciências Sociais) com as Ciências Naturais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/>
              <a:t> </a:t>
            </a:r>
            <a:r>
              <a:rPr lang="pt-BR" dirty="0" smtClean="0"/>
              <a:t>Embate paradigmático</a:t>
            </a:r>
            <a:endParaRPr lang="pt-BR" dirty="0" smtClean="0"/>
          </a:p>
          <a:p>
            <a:r>
              <a:rPr lang="pt-BR" dirty="0" smtClean="0"/>
              <a:t>Segunda revolução </a:t>
            </a:r>
            <a:r>
              <a:rPr lang="pt-BR" dirty="0" err="1"/>
              <a:t>B</a:t>
            </a:r>
            <a:r>
              <a:rPr lang="pt-BR" dirty="0" err="1" smtClean="0"/>
              <a:t>ehavioralista</a:t>
            </a:r>
            <a:endParaRPr lang="pt-BR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 </a:t>
            </a:r>
            <a:r>
              <a:rPr lang="pt-BR" dirty="0" smtClean="0"/>
              <a:t>Interesse renovado pelo papel de identidades na formação de preferências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5476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C5638D-3F37-C84D-93CC-3A7C10158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Alexander </a:t>
            </a:r>
            <a:r>
              <a:rPr lang="pt-BR" sz="4000" dirty="0" err="1" smtClean="0"/>
              <a:t>Wendt</a:t>
            </a:r>
            <a:r>
              <a:rPr lang="pt-BR" sz="4000" dirty="0" smtClean="0"/>
              <a:t>,</a:t>
            </a:r>
            <a:br>
              <a:rPr lang="pt-BR" sz="4000" dirty="0" smtClean="0"/>
            </a:br>
            <a:r>
              <a:rPr lang="pt-BR" sz="3600" dirty="0" err="1" smtClean="0"/>
              <a:t>Constitution</a:t>
            </a:r>
            <a:r>
              <a:rPr lang="pt-BR" sz="3600" dirty="0" smtClean="0"/>
              <a:t> </a:t>
            </a:r>
            <a:r>
              <a:rPr lang="pt-BR" sz="3600" dirty="0" err="1" smtClean="0"/>
              <a:t>and</a:t>
            </a:r>
            <a:r>
              <a:rPr lang="pt-BR" sz="3600" dirty="0" smtClean="0"/>
              <a:t> </a:t>
            </a:r>
            <a:r>
              <a:rPr lang="pt-BR" sz="3600" dirty="0" err="1" smtClean="0"/>
              <a:t>Causation</a:t>
            </a:r>
            <a:r>
              <a:rPr lang="pt-BR" sz="3600" dirty="0" smtClean="0"/>
              <a:t> in IR</a:t>
            </a:r>
            <a:endParaRPr lang="pt-BR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B628A35-225D-EF4D-BE23-3619A4F53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/>
              <a:t>Teorias causais e teorias constitutivas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/>
              <a:t> Inferência causal e inferência descritiva</a:t>
            </a:r>
          </a:p>
          <a:p>
            <a:pPr lvl="2"/>
            <a:r>
              <a:rPr lang="pt-BR" dirty="0"/>
              <a:t>Perguntas do tipo “o que”</a:t>
            </a:r>
          </a:p>
          <a:p>
            <a:pPr lvl="2"/>
            <a:r>
              <a:rPr lang="pt-BR" dirty="0"/>
              <a:t>Perguntas do tipo “como”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pt-BR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/>
              <a:t> </a:t>
            </a:r>
            <a:r>
              <a:rPr lang="pt-BR" dirty="0" smtClean="0"/>
              <a:t>Modelos o Individualismo Metodológico e explicações constitutivas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/>
              <a:t> Importância de explicações constitutivas no âmbito da política internacional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pt-BR" dirty="0"/>
              <a:t> </a:t>
            </a:r>
            <a:r>
              <a:rPr lang="pt-BR" dirty="0" smtClean="0"/>
              <a:t>Conceito de soberania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pt-BR" dirty="0"/>
              <a:t> </a:t>
            </a:r>
            <a:r>
              <a:rPr lang="pt-BR" dirty="0" smtClean="0"/>
              <a:t>Surgimento de novos estados soberanos na sociedade internacional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pt-BR" dirty="0"/>
              <a:t> </a:t>
            </a:r>
            <a:r>
              <a:rPr lang="pt-BR" dirty="0" smtClean="0"/>
              <a:t>Existência de uma constituição europeia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84882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23699</TotalTime>
  <Words>436</Words>
  <Application>Microsoft Office PowerPoint</Application>
  <PresentationFormat>Widescreen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Wingdings</vt:lpstr>
      <vt:lpstr>Office Theme</vt:lpstr>
      <vt:lpstr>Teoria das Relações Internacionais I: Teorias Clássicas </vt:lpstr>
      <vt:lpstr>Roteiro</vt:lpstr>
      <vt:lpstr>Designing Social Inquiry</vt:lpstr>
      <vt:lpstr>Designing Social Inquiry</vt:lpstr>
      <vt:lpstr>Designing Social Inquiry</vt:lpstr>
      <vt:lpstr>Designing Social Inquiry</vt:lpstr>
      <vt:lpstr>Designing Social Inquiry</vt:lpstr>
      <vt:lpstr>Alexander Wendt, Constitution and Causation in IR</vt:lpstr>
      <vt:lpstr>Alexander Wendt, Constitution and Causation in IR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das Relações Internacionais I: Teorias Clássicas</dc:title>
  <dc:creator>Cristiane</dc:creator>
  <cp:lastModifiedBy>Cristiane</cp:lastModifiedBy>
  <cp:revision>110</cp:revision>
  <cp:lastPrinted>2018-09-26T15:17:38Z</cp:lastPrinted>
  <dcterms:created xsi:type="dcterms:W3CDTF">2018-08-02T19:58:24Z</dcterms:created>
  <dcterms:modified xsi:type="dcterms:W3CDTF">2018-10-31T17:36:33Z</dcterms:modified>
</cp:coreProperties>
</file>