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9"/>
  </p:notesMasterIdLst>
  <p:sldIdLst>
    <p:sldId id="357" r:id="rId5"/>
    <p:sldId id="356" r:id="rId6"/>
    <p:sldId id="287" r:id="rId7"/>
    <p:sldId id="288" r:id="rId8"/>
    <p:sldId id="285" r:id="rId9"/>
    <p:sldId id="289" r:id="rId10"/>
    <p:sldId id="257" r:id="rId11"/>
    <p:sldId id="259" r:id="rId12"/>
    <p:sldId id="286" r:id="rId13"/>
    <p:sldId id="290" r:id="rId14"/>
    <p:sldId id="260" r:id="rId15"/>
    <p:sldId id="261" r:id="rId16"/>
    <p:sldId id="291" r:id="rId17"/>
    <p:sldId id="292" r:id="rId18"/>
    <p:sldId id="293" r:id="rId19"/>
    <p:sldId id="294" r:id="rId20"/>
    <p:sldId id="296" r:id="rId21"/>
    <p:sldId id="353" r:id="rId22"/>
    <p:sldId id="298" r:id="rId23"/>
    <p:sldId id="265" r:id="rId24"/>
    <p:sldId id="326" r:id="rId25"/>
    <p:sldId id="337" r:id="rId26"/>
    <p:sldId id="334" r:id="rId27"/>
    <p:sldId id="338" r:id="rId28"/>
    <p:sldId id="339" r:id="rId29"/>
    <p:sldId id="354" r:id="rId30"/>
    <p:sldId id="355" r:id="rId31"/>
    <p:sldId id="352" r:id="rId32"/>
    <p:sldId id="310" r:id="rId33"/>
    <p:sldId id="311" r:id="rId34"/>
    <p:sldId id="312" r:id="rId35"/>
    <p:sldId id="313" r:id="rId36"/>
    <p:sldId id="314" r:id="rId37"/>
    <p:sldId id="315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33497D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41958-5923-4797-837D-CB59D72995D8}" v="2" dt="2023-08-06T15:56:20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tor Vitor Mendonça Sica" userId="889284d4-ab46-481a-a6a7-7ccb7afe6eef" providerId="ADAL" clId="{3E141958-5923-4797-837D-CB59D72995D8}"/>
    <pc:docChg chg="addSld delSld modSld">
      <pc:chgData name="Heitor Vitor Mendonça Sica" userId="889284d4-ab46-481a-a6a7-7ccb7afe6eef" providerId="ADAL" clId="{3E141958-5923-4797-837D-CB59D72995D8}" dt="2023-08-06T15:57:32.076" v="123" actId="113"/>
      <pc:docMkLst>
        <pc:docMk/>
      </pc:docMkLst>
      <pc:sldChg chg="modSp mod">
        <pc:chgData name="Heitor Vitor Mendonça Sica" userId="889284d4-ab46-481a-a6a7-7ccb7afe6eef" providerId="ADAL" clId="{3E141958-5923-4797-837D-CB59D72995D8}" dt="2023-08-06T15:57:32.076" v="123" actId="113"/>
        <pc:sldMkLst>
          <pc:docMk/>
          <pc:sldMk cId="0" sldId="313"/>
        </pc:sldMkLst>
        <pc:spChg chg="mod">
          <ac:chgData name="Heitor Vitor Mendonça Sica" userId="889284d4-ab46-481a-a6a7-7ccb7afe6eef" providerId="ADAL" clId="{3E141958-5923-4797-837D-CB59D72995D8}" dt="2023-08-06T15:57:32.076" v="123" actId="113"/>
          <ac:spMkLst>
            <pc:docMk/>
            <pc:sldMk cId="0" sldId="313"/>
            <ac:spMk id="8195" creationId="{0CF7A646-F744-4EC4-B955-E1853875ADD1}"/>
          </ac:spMkLst>
        </pc:spChg>
      </pc:sldChg>
      <pc:sldChg chg="del">
        <pc:chgData name="Heitor Vitor Mendonça Sica" userId="889284d4-ab46-481a-a6a7-7ccb7afe6eef" providerId="ADAL" clId="{3E141958-5923-4797-837D-CB59D72995D8}" dt="2023-08-06T15:57:22.598" v="121" actId="47"/>
        <pc:sldMkLst>
          <pc:docMk/>
          <pc:sldMk cId="0" sldId="316"/>
        </pc:sldMkLst>
      </pc:sldChg>
      <pc:sldChg chg="modSp mod">
        <pc:chgData name="Heitor Vitor Mendonça Sica" userId="889284d4-ab46-481a-a6a7-7ccb7afe6eef" providerId="ADAL" clId="{3E141958-5923-4797-837D-CB59D72995D8}" dt="2023-08-06T15:57:15.774" v="120" actId="20577"/>
        <pc:sldMkLst>
          <pc:docMk/>
          <pc:sldMk cId="2138374109" sldId="352"/>
        </pc:sldMkLst>
        <pc:spChg chg="mod">
          <ac:chgData name="Heitor Vitor Mendonça Sica" userId="889284d4-ab46-481a-a6a7-7ccb7afe6eef" providerId="ADAL" clId="{3E141958-5923-4797-837D-CB59D72995D8}" dt="2023-08-06T15:57:15.774" v="120" actId="20577"/>
          <ac:spMkLst>
            <pc:docMk/>
            <pc:sldMk cId="2138374109" sldId="352"/>
            <ac:spMk id="2" creationId="{00000000-0000-0000-0000-000000000000}"/>
          </ac:spMkLst>
        </pc:spChg>
      </pc:sldChg>
      <pc:sldChg chg="modSp add mod">
        <pc:chgData name="Heitor Vitor Mendonça Sica" userId="889284d4-ab46-481a-a6a7-7ccb7afe6eef" providerId="ADAL" clId="{3E141958-5923-4797-837D-CB59D72995D8}" dt="2023-08-06T15:56:52.330" v="117" actId="20577"/>
        <pc:sldMkLst>
          <pc:docMk/>
          <pc:sldMk cId="4105501101" sldId="356"/>
        </pc:sldMkLst>
        <pc:spChg chg="mod">
          <ac:chgData name="Heitor Vitor Mendonça Sica" userId="889284d4-ab46-481a-a6a7-7ccb7afe6eef" providerId="ADAL" clId="{3E141958-5923-4797-837D-CB59D72995D8}" dt="2023-08-06T15:56:52.330" v="117" actId="20577"/>
          <ac:spMkLst>
            <pc:docMk/>
            <pc:sldMk cId="4105501101" sldId="356"/>
            <ac:spMk id="2" creationId="{00000000-0000-0000-0000-000000000000}"/>
          </ac:spMkLst>
        </pc:spChg>
      </pc:sldChg>
      <pc:sldChg chg="modSp add mod">
        <pc:chgData name="Heitor Vitor Mendonça Sica" userId="889284d4-ab46-481a-a6a7-7ccb7afe6eef" providerId="ADAL" clId="{3E141958-5923-4797-837D-CB59D72995D8}" dt="2023-08-06T15:56:34.757" v="63" actId="20577"/>
        <pc:sldMkLst>
          <pc:docMk/>
          <pc:sldMk cId="3911136023" sldId="357"/>
        </pc:sldMkLst>
        <pc:spChg chg="mod">
          <ac:chgData name="Heitor Vitor Mendonça Sica" userId="889284d4-ab46-481a-a6a7-7ccb7afe6eef" providerId="ADAL" clId="{3E141958-5923-4797-837D-CB59D72995D8}" dt="2023-08-06T15:56:34.757" v="63" actId="20577"/>
          <ac:spMkLst>
            <pc:docMk/>
            <pc:sldMk cId="3911136023" sldId="357"/>
            <ac:spMk id="2" creationId="{00000000-0000-0000-0000-000000000000}"/>
          </ac:spMkLst>
        </pc:spChg>
      </pc:sldChg>
    </pc:docChg>
  </pc:docChgLst>
  <pc:docChgLst>
    <pc:chgData name="Heitor Vitor Mendonça Sica" userId="889284d4-ab46-481a-a6a7-7ccb7afe6eef" providerId="ADAL" clId="{A004BC04-EB66-4F63-BA8B-9E78996D69E4}"/>
    <pc:docChg chg="delSld">
      <pc:chgData name="Heitor Vitor Mendonça Sica" userId="889284d4-ab46-481a-a6a7-7ccb7afe6eef" providerId="ADAL" clId="{A004BC04-EB66-4F63-BA8B-9E78996D69E4}" dt="2023-04-14T18:36:20.311" v="1" actId="47"/>
      <pc:docMkLst>
        <pc:docMk/>
      </pc:docMkLst>
      <pc:sldChg chg="del">
        <pc:chgData name="Heitor Vitor Mendonça Sica" userId="889284d4-ab46-481a-a6a7-7ccb7afe6eef" providerId="ADAL" clId="{A004BC04-EB66-4F63-BA8B-9E78996D69E4}" dt="2023-04-14T18:36:18.927" v="0" actId="47"/>
        <pc:sldMkLst>
          <pc:docMk/>
          <pc:sldMk cId="1238468154" sldId="256"/>
        </pc:sldMkLst>
      </pc:sldChg>
      <pc:sldChg chg="del">
        <pc:chgData name="Heitor Vitor Mendonça Sica" userId="889284d4-ab46-481a-a6a7-7ccb7afe6eef" providerId="ADAL" clId="{A004BC04-EB66-4F63-BA8B-9E78996D69E4}" dt="2023-04-14T18:36:20.311" v="1" actId="47"/>
        <pc:sldMkLst>
          <pc:docMk/>
          <pc:sldMk cId="2894749258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62398-425D-4764-AC53-D0D7D2242DBB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EE946-D4F5-4DEE-A209-406610E2D7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4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5EE946-D4F5-4DEE-A209-406610E2D78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4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E946-D4F5-4DEE-A209-406610E2D78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26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9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46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44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56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07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17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76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87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86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22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47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0953B-AC1E-47A7-9B9C-89D13CB7BE3F}" type="datetimeFigureOut">
              <a:rPr lang="pt-BR" smtClean="0"/>
              <a:t>06/08/2023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72208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</a:t>
            </a: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NO PROCESSO CIVIL</a:t>
            </a: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b="1" dirty="0" err="1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TUTELAS</a:t>
            </a: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PROVISÓRIAS</a:t>
            </a:r>
            <a:endParaRPr lang="pt-BR" sz="3200" b="1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36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 E PROCESSO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848872" cy="3575248"/>
          </a:xfrm>
        </p:spPr>
        <p:txBody>
          <a:bodyPr>
            <a:noAutofit/>
          </a:bodyPr>
          <a:lstStyle/>
          <a:p>
            <a:pPr lvl="0" algn="just"/>
            <a:r>
              <a:rPr lang="pt-BR" sz="20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ITALO ANDOLINA</a:t>
            </a:r>
            <a:r>
              <a:rPr lang="pt-BR" sz="2000" b="1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“Il tempo </a:t>
            </a:r>
            <a:r>
              <a:rPr lang="pt-BR" sz="2000" b="1" i="1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</a:t>
            </a:r>
            <a:r>
              <a:rPr lang="pt-BR" sz="2000" b="1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000" b="1" i="1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pt-BR" sz="2000" b="1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processo”</a:t>
            </a:r>
          </a:p>
          <a:p>
            <a:pPr lvl="0"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“processo no tempo”</a:t>
            </a:r>
            <a:r>
              <a:rPr lang="pt-BR" sz="20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meios para assegurar a duração razoável do processo. </a:t>
            </a:r>
          </a:p>
          <a:p>
            <a:pPr lvl="0"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“tempo no processo”</a:t>
            </a:r>
            <a:r>
              <a:rPr lang="pt-BR" sz="20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tutelas imediatas (redistribuição do ônus na demora)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 urgência – mais frequente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 urgência – menos frequente </a:t>
            </a:r>
          </a:p>
          <a:p>
            <a:pPr algn="just"/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just"/>
            <a:endParaRPr lang="pt-BR" sz="1800" b="1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60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TUTELAS IMEDIATAS ANTES DO CPC DE 1973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3575248"/>
          </a:xfrm>
        </p:spPr>
        <p:txBody>
          <a:bodyPr>
            <a:no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 urgência 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t-BR" sz="2000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HC – 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servia para qualquer abuso do poder público, até ser limitado a questões atinentes à locomoção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t-BR" sz="2000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MS –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x Poder Público, cujos atos são </a:t>
            </a: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auto-executáveis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lvl="0" indent="-285750" algn="l">
              <a:buFont typeface="Wingdings" panose="05000000000000000000" pitchFamily="2" charset="2"/>
              <a:buChar char="§"/>
            </a:pPr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 urgência 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Nunciação de obra nova – raízes históricas profundas.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Possessória – não exigia demonstração de risco, mas afastava de imediato o esbulho / turbação “novos”.  </a:t>
            </a:r>
          </a:p>
          <a:p>
            <a:pPr marL="285750" lvl="0" indent="-285750" algn="l">
              <a:buFont typeface="Wingdings" panose="05000000000000000000" pitchFamily="2" charset="2"/>
              <a:buChar char="§"/>
            </a:pPr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CPC de 1939 trazia rol taxativo de “medidas preventivas” (art.676)</a:t>
            </a:r>
          </a:p>
          <a:p>
            <a:pPr algn="l"/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l"/>
            <a:endParaRPr lang="pt-BR" sz="2000" b="1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1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 DE URGÊNCIA NO CPC DE 1973 (ORIGINAL)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848872" cy="4464496"/>
          </a:xfrm>
        </p:spPr>
        <p:txBody>
          <a:bodyPr>
            <a:noAutofit/>
          </a:bodyPr>
          <a:lstStyle/>
          <a:p>
            <a:pPr lvl="0" algn="just"/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Processo cautelar</a:t>
            </a:r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/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Livro III</a:t>
            </a:r>
          </a:p>
          <a:p>
            <a:pPr lvl="1" algn="just"/>
            <a:endParaRPr lang="pt-BR" sz="18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Características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Sempre acessório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Autos apartados, preparatórios ou incidentais: petição inicial + citação + sentença + apelação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Precário – alteração (art.807)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Provisório – precisa de confirmação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Sumário – cognição superficial (</a:t>
            </a:r>
            <a:r>
              <a:rPr lang="pt-BR" sz="1800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fumus boni iuris</a:t>
            </a: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Cautelares típicas (nominadas) e atípica (inominada). </a:t>
            </a:r>
          </a:p>
          <a:p>
            <a:pPr algn="just"/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just"/>
            <a:endParaRPr lang="pt-BR" sz="2400" b="1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74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 DE URGÊNCIA NO CPC DE 1973 (ORIGINAL)</a:t>
            </a:r>
            <a:endParaRPr lang="pt-BR" sz="24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848872" cy="4464496"/>
          </a:xfrm>
        </p:spPr>
        <p:txBody>
          <a:bodyPr>
            <a:noAutofit/>
          </a:bodyPr>
          <a:lstStyle/>
          <a:p>
            <a:pPr lvl="0" algn="just"/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CPC de 1973 trouxe o “poder geral de cautela”:</a:t>
            </a:r>
          </a:p>
          <a:p>
            <a:pPr lvl="0" algn="just"/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Doutrina brasileira interpretou restritivamente – vedação à cautelar “satisfativa” (= fruição do direito material)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apenas a preservação da utilidade futura da tutela jurisdicional, sem que o interessado receba efeitos do pedido ao final.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exemplos típicos: arresto e caução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Doutrina italiana (que inspirou a brasileira) sempre reconheceu a possibilidade das cautelares “conservativas” e cautelares “antecipatórias”.</a:t>
            </a: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78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REFORMA – LEI 8952/94 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51376"/>
              </p:ext>
            </p:extLst>
          </p:nvPr>
        </p:nvGraphicFramePr>
        <p:xfrm>
          <a:off x="251520" y="1052737"/>
          <a:ext cx="8640959" cy="5596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6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CAUTELAR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TUTELA ANTECIPADA</a:t>
                      </a:r>
                      <a:endParaRPr lang="pt-BR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996"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798 – “medidas provisórias que julgar adequadas, quando houver fundado receio de que uma parte, antes do julgamento da lide”,</a:t>
                      </a:r>
                    </a:p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799 – “autorizar ou vedar a prática de determinados atos, ordenar a guarda judicial de pessoas e depósito de bens e impor a prestação de caução”.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273, caput – “antecipar, total ou parcialmente, os efeitos da tutela pretendida no pedido inicial”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635"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Art.798 – “lesão grave e de difícil reparação”.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273, I – “fundado receio de dano irreparável ou de difícil reparação”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35">
                <a:tc>
                  <a:txBody>
                    <a:bodyPr/>
                    <a:lstStyle/>
                    <a:p>
                      <a:pPr lvl="1" indent="144780"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“fumus boni iuris”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273 – “existindo prova inequívoca, se convença da verossimilhança da alegação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2726">
                <a:tc>
                  <a:txBody>
                    <a:bodyPr/>
                    <a:lstStyle/>
                    <a:p>
                      <a:pPr lvl="1" indent="144780"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807 – “As medidas cautelares           (...) podem, a qualquer tempo, ser revogadas ou modificadas”.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273, § 4</a:t>
                      </a:r>
                      <a:r>
                        <a:rPr lang="pt-BR" sz="1400" b="1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– “A tutela antecipada poderá ser revogada ou modificada a qualquer tempo, em decisão fundamentada”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624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REFORMA – LEI 8952/94 </a:t>
            </a:r>
            <a:endParaRPr lang="pt-BR" sz="24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6836296" cy="1752600"/>
          </a:xfrm>
        </p:spPr>
        <p:txBody>
          <a:bodyPr>
            <a:normAutofit/>
          </a:bodyPr>
          <a:lstStyle/>
          <a:p>
            <a:pPr lvl="0" algn="l"/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Ganhos do ponto de vista procedimental:</a:t>
            </a:r>
          </a:p>
          <a:p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146061"/>
              </p:ext>
            </p:extLst>
          </p:nvPr>
        </p:nvGraphicFramePr>
        <p:xfrm>
          <a:off x="179512" y="2276872"/>
          <a:ext cx="8784976" cy="367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CAUTELAR</a:t>
                      </a:r>
                      <a:endParaRPr lang="pt-BR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ANTECIPADA</a:t>
                      </a:r>
                      <a:endParaRPr lang="pt-BR" sz="12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Petição inicial (art. 801)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Simples pedido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Autos separados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Mesmos autos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Citação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Intimação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3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Duas sentenças apeláveis (cautelar e principal)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Apenas uma sentença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51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REFORMA – LEI 8952/94 </a:t>
            </a:r>
            <a:endParaRPr lang="pt-BR" sz="24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20880" cy="1752600"/>
          </a:xfrm>
        </p:spPr>
        <p:txBody>
          <a:bodyPr>
            <a:normAutofit/>
          </a:bodyPr>
          <a:lstStyle/>
          <a:p>
            <a:pPr algn="l"/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Finalidades:</a:t>
            </a:r>
          </a:p>
          <a:p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514050"/>
              </p:ext>
            </p:extLst>
          </p:nvPr>
        </p:nvGraphicFramePr>
        <p:xfrm>
          <a:off x="251520" y="2420888"/>
          <a:ext cx="8640960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CAUTELAR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ANTECIPADA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tutela do processo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tutela do direito material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andaime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barraca /  foto e negativo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927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REFORMA – LEI 10444/2002</a:t>
            </a:r>
            <a:endParaRPr lang="pt-BR" sz="24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20880" cy="4824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“§ 7</a:t>
            </a:r>
            <a:r>
              <a:rPr lang="pt-BR" sz="2400" u="sng" baseline="30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Se o autor, a título de antecipação de tutela, requerer providência de natureza cautelar, poderá o juiz, quando presentes os respectivos pressupostos, deferir a medida cautelar em caráter incidental do processo ajuizado”.</a:t>
            </a:r>
          </a:p>
          <a:p>
            <a:pPr algn="just"/>
            <a:endParaRPr lang="pt-BR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o inverso, que era o mais grave?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Dinamarco – “via de mão dupla” </a:t>
            </a:r>
          </a:p>
          <a:p>
            <a:pPr algn="l"/>
            <a:endParaRPr lang="pt-BR" sz="24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75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7220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PARTE III</a:t>
            </a: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TUTELA PROVISÓRIA – ASPECTOS GERAIS DO CPC/15</a:t>
            </a:r>
            <a:endParaRPr lang="pt-BR" sz="3200" b="1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08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971E8194-3FDB-4A15-BB2E-583D56BBD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1438" y="0"/>
            <a:ext cx="9144001" cy="1412875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TIPOLOGIA </a:t>
            </a:r>
          </a:p>
        </p:txBody>
      </p:sp>
      <p:sp>
        <p:nvSpPr>
          <p:cNvPr id="15363" name="CaixaDeTexto 3">
            <a:extLst>
              <a:ext uri="{FF2B5EF4-FFF2-40B4-BE49-F238E27FC236}">
                <a16:creationId xmlns:a16="http://schemas.microsoft.com/office/drawing/2014/main" id="{0C646CD0-6BD8-4020-B784-479CAC653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4463"/>
            <a:ext cx="91440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ctr">
              <a:spcBef>
                <a:spcPct val="0"/>
              </a:spcBef>
              <a:buFontTx/>
              <a:buNone/>
              <a:defRPr/>
            </a:pP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TUTELA SUMÁRIA</a:t>
            </a:r>
          </a:p>
          <a:p>
            <a:pPr lvl="1" algn="just">
              <a:spcBef>
                <a:spcPct val="0"/>
              </a:spcBef>
              <a:buFontTx/>
              <a:buNone/>
              <a:defRPr/>
            </a:pPr>
            <a:endParaRPr lang="pt-BR" altLang="pt-BR" sz="2600" b="1" u="sng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 algn="just">
              <a:spcBef>
                <a:spcPct val="0"/>
              </a:spcBef>
              <a:buFontTx/>
              <a:buNone/>
              <a:defRPr/>
            </a:pP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TUTELA PROVISÓRIA 		                  TUTELA DEFINITIVA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b="1" u="sng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b="1" u="sng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Tutela de urgência         Tutela de evidência 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b="1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b="1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Tutela antecipada           Tutela cautelar 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Incidental              Antecedente       </a:t>
            </a:r>
            <a:r>
              <a:rPr lang="pt-BR" altLang="pt-BR" sz="2600" dirty="0">
                <a:solidFill>
                  <a:srgbClr val="FF0000"/>
                </a:solidFill>
                <a:latin typeface="+mn-lt"/>
                <a:cs typeface="Arial" charset="0"/>
              </a:rPr>
              <a:t>  “Concomitante” 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FAB7283A-CA5D-4626-9DBB-6B48B9190EC2}"/>
              </a:ext>
            </a:extLst>
          </p:cNvPr>
          <p:cNvCxnSpPr/>
          <p:nvPr/>
        </p:nvCxnSpPr>
        <p:spPr>
          <a:xfrm flipH="1">
            <a:off x="2987675" y="1844675"/>
            <a:ext cx="1706563" cy="43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4DBB69A3-A22E-4C97-9B35-24166B4BEDA2}"/>
              </a:ext>
            </a:extLst>
          </p:cNvPr>
          <p:cNvCxnSpPr/>
          <p:nvPr/>
        </p:nvCxnSpPr>
        <p:spPr>
          <a:xfrm>
            <a:off x="4678363" y="1844675"/>
            <a:ext cx="1714500" cy="43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D4A2D488-FD09-41B2-BB5D-B5E912E279D8}"/>
              </a:ext>
            </a:extLst>
          </p:cNvPr>
          <p:cNvCxnSpPr/>
          <p:nvPr/>
        </p:nvCxnSpPr>
        <p:spPr>
          <a:xfrm>
            <a:off x="1547813" y="2636838"/>
            <a:ext cx="0" cy="792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E30FA3D4-92D9-40F7-A226-41F3D535DA4E}"/>
              </a:ext>
            </a:extLst>
          </p:cNvPr>
          <p:cNvCxnSpPr/>
          <p:nvPr/>
        </p:nvCxnSpPr>
        <p:spPr>
          <a:xfrm>
            <a:off x="1547813" y="2636838"/>
            <a:ext cx="2519362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D1A90D51-AF34-42E6-BF77-FEBC67E2ED01}"/>
              </a:ext>
            </a:extLst>
          </p:cNvPr>
          <p:cNvCxnSpPr/>
          <p:nvPr/>
        </p:nvCxnSpPr>
        <p:spPr>
          <a:xfrm>
            <a:off x="1547813" y="3860800"/>
            <a:ext cx="0" cy="79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804D4BC2-91A3-4D03-B9B6-A70DA2F4FC3E}"/>
              </a:ext>
            </a:extLst>
          </p:cNvPr>
          <p:cNvCxnSpPr/>
          <p:nvPr/>
        </p:nvCxnSpPr>
        <p:spPr>
          <a:xfrm>
            <a:off x="1568450" y="5013325"/>
            <a:ext cx="1851025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D61FFE3E-9CD1-4054-B2B5-20382769C3EC}"/>
              </a:ext>
            </a:extLst>
          </p:cNvPr>
          <p:cNvCxnSpPr/>
          <p:nvPr/>
        </p:nvCxnSpPr>
        <p:spPr>
          <a:xfrm>
            <a:off x="1568450" y="5013325"/>
            <a:ext cx="4227513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4AA52F1A-2A64-4564-9ED3-B6DF55BAC42E}"/>
              </a:ext>
            </a:extLst>
          </p:cNvPr>
          <p:cNvCxnSpPr/>
          <p:nvPr/>
        </p:nvCxnSpPr>
        <p:spPr>
          <a:xfrm flipH="1">
            <a:off x="1568450" y="5013325"/>
            <a:ext cx="3290888" cy="81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C1DD5877-3E11-45AA-9D41-C907543D1EAC}"/>
              </a:ext>
            </a:extLst>
          </p:cNvPr>
          <p:cNvCxnSpPr/>
          <p:nvPr/>
        </p:nvCxnSpPr>
        <p:spPr>
          <a:xfrm flipH="1">
            <a:off x="4140200" y="5013325"/>
            <a:ext cx="719138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A9923CDE-F584-4CE0-9A29-FDF89EE7FB3D}"/>
              </a:ext>
            </a:extLst>
          </p:cNvPr>
          <p:cNvCxnSpPr/>
          <p:nvPr/>
        </p:nvCxnSpPr>
        <p:spPr>
          <a:xfrm>
            <a:off x="4859338" y="5013325"/>
            <a:ext cx="971550" cy="81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52E9E8C1-54BA-4461-9BDC-F66295919404}"/>
              </a:ext>
            </a:extLst>
          </p:cNvPr>
          <p:cNvCxnSpPr/>
          <p:nvPr/>
        </p:nvCxnSpPr>
        <p:spPr>
          <a:xfrm>
            <a:off x="1568450" y="5013325"/>
            <a:ext cx="0" cy="79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>
            <a:extLst>
              <a:ext uri="{FF2B5EF4-FFF2-40B4-BE49-F238E27FC236}">
                <a16:creationId xmlns:a16="http://schemas.microsoft.com/office/drawing/2014/main" id="{D60DA578-382A-426B-9549-AD7A7F084A90}"/>
              </a:ext>
            </a:extLst>
          </p:cNvPr>
          <p:cNvCxnSpPr/>
          <p:nvPr/>
        </p:nvCxnSpPr>
        <p:spPr>
          <a:xfrm>
            <a:off x="1516063" y="3860800"/>
            <a:ext cx="2520950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72208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PARTE</a:t>
            </a: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 I</a:t>
            </a: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r>
              <a:rPr lang="en-US" sz="3200" b="1" dirty="0" err="1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COGNIÇÃO</a:t>
            </a: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 DO JUIZ NO PROCESSO CIVIL</a:t>
            </a:r>
            <a:endParaRPr lang="pt-BR" sz="3200" b="1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01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908720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TIPOLOGIA</a:t>
            </a:r>
            <a:br>
              <a:rPr 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811613"/>
            <a:ext cx="8280920" cy="501811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Pedido concomitante ao pedido de tutela final – </a:t>
            </a:r>
            <a:r>
              <a:rPr lang="pt-BR" sz="24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capítulo da petição inicial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24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Pedido formulado no curso do processo em que já pedida a tutela final – </a:t>
            </a:r>
            <a:r>
              <a:rPr lang="pt-BR" sz="24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simples petição 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24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Se o pedido for fundado em urgência, pode ainda ser formulado em caráter antecedente ao pedido de tutela final – </a:t>
            </a:r>
            <a:r>
              <a:rPr lang="pt-BR" sz="24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por petição inicial simples, que será posteriormente complementada para inclusão do pedido de tutela final</a:t>
            </a: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 (</a:t>
            </a:r>
            <a:r>
              <a:rPr lang="pt-BR" sz="24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arts</a:t>
            </a: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. 304 e 310)</a:t>
            </a:r>
          </a:p>
          <a:p>
            <a:pPr algn="just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99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03378CED-8D1E-4C7F-BB8E-95AA40DFF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DIRETRIZES GERAIS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61BCC98-34EF-4F09-BF01-C377DD8C7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196752"/>
            <a:ext cx="8928992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1ª diretriz do CPC/15</a:t>
            </a: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Eliminar o Livro dedicado ao “Processo cautelar”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pt-BR" altLang="pt-BR" sz="1600" b="1" u="sng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foi alcançado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pt-BR" altLang="pt-BR" sz="2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SIM.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pt-BR" altLang="pt-BR" sz="16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2" eaLnBrk="1" hangingPunct="1">
              <a:buFont typeface="Calibri" panose="020F0502020204030204" pitchFamily="34" charset="0"/>
              <a:buChar char="–"/>
              <a:defRPr/>
            </a:pP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Eliminação das “cautelares nominadas” (arresto, sequestro etc.) – substituição pelo rol exemplificativo do art. 301</a:t>
            </a:r>
          </a:p>
          <a:p>
            <a:pPr lvl="2" eaLnBrk="1" hangingPunct="1">
              <a:buFont typeface="Calibri" panose="020F0502020204030204" pitchFamily="34" charset="0"/>
              <a:buChar char="–"/>
              <a:defRPr/>
            </a:pP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Realocação de outras:</a:t>
            </a:r>
          </a:p>
          <a:p>
            <a:pPr lvl="3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Notificação judicial -&gt; Jurisdição voluntária (arts.726-729)</a:t>
            </a:r>
          </a:p>
          <a:p>
            <a:pPr lvl="3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Produção antecipada de prova + justificação + exibição de documento e coisa -&gt; Capítulo “Das Provas” (arts.381-383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7D374A01-698D-4172-83B2-B6F152F9A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DIRETRIZES GERAIS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4001D0A-6806-4F3B-8824-91A748BBF638}"/>
              </a:ext>
            </a:extLst>
          </p:cNvPr>
          <p:cNvSpPr txBox="1"/>
          <p:nvPr/>
        </p:nvSpPr>
        <p:spPr>
          <a:xfrm>
            <a:off x="468313" y="1454150"/>
            <a:ext cx="8099425" cy="3570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2ª diretriz do CPC/15</a:t>
            </a: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Simplificação</a:t>
            </a:r>
          </a:p>
          <a:p>
            <a:pPr lvl="1" eaLnBrk="1" hangingPunct="1">
              <a:defRPr/>
            </a:pPr>
            <a:endParaRPr lang="pt-BR" altLang="pt-BR" sz="2600" u="sng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foi alcançado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pt-BR" altLang="pt-BR" sz="2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</a:t>
            </a:r>
            <a:r>
              <a:rPr lang="pt-BR" alt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lvl="1" eaLnBrk="1" hangingPunct="1">
              <a:defRPr/>
            </a:pPr>
            <a:endParaRPr lang="pt-BR" altLang="pt-BR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Tutela provisória antecedente e incidental não geram novo processo, novos autos, nova citação, novas custas, nova sentença.</a:t>
            </a:r>
          </a:p>
          <a:p>
            <a:pPr>
              <a:defRPr/>
            </a:pPr>
            <a:endParaRPr lang="pt-BR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BD08F956-DA13-4F90-B762-5BF56CD3C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DIRETRIZES GERAIS</a:t>
            </a:r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0968526-30B9-4036-B2F0-CD6103C0615C}"/>
              </a:ext>
            </a:extLst>
          </p:cNvPr>
          <p:cNvSpPr txBox="1"/>
          <p:nvPr/>
        </p:nvSpPr>
        <p:spPr>
          <a:xfrm>
            <a:off x="468312" y="1450975"/>
            <a:ext cx="856818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3ª diretriz do CPC/15</a:t>
            </a: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Unificar o procedimento da tutela cautelar e antecipada</a:t>
            </a:r>
          </a:p>
          <a:p>
            <a:pPr lvl="1" eaLnBrk="1" hangingPunct="1">
              <a:defRPr/>
            </a:pPr>
            <a:endParaRPr lang="pt-BR" altLang="pt-BR" sz="2600" u="sng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foi alcançado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Em parte. </a:t>
            </a:r>
          </a:p>
          <a:p>
            <a:pPr>
              <a:defRPr/>
            </a:pPr>
            <a:endParaRPr lang="pt-BR" altLang="pt-BR" sz="26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1257300" lvl="2" indent="-342900">
              <a:buFont typeface="Arial" panose="020B0604020202020204" pitchFamily="34" charset="0"/>
              <a:buChar char="–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Procedimentos distintos de pedido de tutela antecedente a depender da natureza da medida: antecipada (arts.303-304) e cautelar (arts.305-310).</a:t>
            </a:r>
          </a:p>
          <a:p>
            <a:pPr marL="1257300" lvl="2" indent="-342900">
              <a:buFont typeface="Arial" panose="020B0604020202020204" pitchFamily="34" charset="0"/>
              <a:buChar char="–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Apenas a tutela antecipada se “estabiliza”.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8633A31-E4D0-43E5-9BE3-2BD69483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QUE SATISFAZ? </a:t>
            </a:r>
            <a:b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QUE ACAUTELA?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40A50F7-F89B-4FA5-A4B8-FFBF87463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113" y="1557338"/>
            <a:ext cx="7058025" cy="4525962"/>
          </a:xfrm>
        </p:spPr>
        <p:txBody>
          <a:bodyPr/>
          <a:lstStyle/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endParaRPr lang="pt-BR" altLang="pt-BR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endParaRPr lang="pt-BR" altLang="pt-BR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Separação de corpos?</a:t>
            </a: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Sustação de protesto?</a:t>
            </a: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Exclusão do nome do SERASA?</a:t>
            </a: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r>
              <a:rPr lang="pt-BR" altLang="pt-BR" sz="2600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dubio, pro </a:t>
            </a:r>
            <a:r>
              <a:rPr lang="pt-BR" altLang="pt-BR" sz="2600" i="1" dirty="0" err="1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satisfatio</a:t>
            </a:r>
            <a:r>
              <a:rPr lang="pt-BR" altLang="pt-BR" sz="2600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BDF060E-9243-4B11-B6CE-D384CE9D7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FUNGIBILIDADE – CPC/15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FC69E67-C4B9-4726-96BA-B747111B7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84312"/>
            <a:ext cx="7618413" cy="5113039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 305, CPC/15: 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petição inicial da ação que visa à prestação de tutela cautelar em caráter antecedente indicará a lide e seu fundamento, a exposição sumária do direito que se objetiva assegurar e o perigo de dano ou o risco ao resultado útil do processo. Parágrafo único. Caso entenda que o pedido a que se refere o caput tem natureza antecipada, o juiz observará o disposto no art. 303 .</a:t>
            </a:r>
          </a:p>
          <a:p>
            <a:pPr marL="0" indent="0" algn="just" eaLnBrk="1" hangingPunct="1">
              <a:spcBef>
                <a:spcPts val="672"/>
              </a:spcBef>
              <a:spcAft>
                <a:spcPts val="672"/>
              </a:spcAft>
              <a:buFont typeface="Arial" panose="020B0604020202020204" pitchFamily="34" charset="0"/>
              <a:buNone/>
              <a:defRPr/>
            </a:pPr>
            <a:endParaRPr lang="pt-BR" sz="26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Fungibilidade x conversão? </a:t>
            </a:r>
          </a:p>
          <a:p>
            <a:pPr algn="just" eaLnBrk="1" hangingPunct="1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Fungibilidade de “mão única”?</a:t>
            </a:r>
          </a:p>
          <a:p>
            <a:pPr algn="just" eaLnBrk="1" hangingPunct="1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Contraditório dialogal – proibição de decisão-surpresa (art. 9º e 10, CPC/15)</a:t>
            </a:r>
          </a:p>
          <a:p>
            <a:pPr algn="just" eaLnBrk="1" hangingPunct="1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Respeito à vontade do autor – inexistência de “conversão automática”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 DE EVIDÊNCIA 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20880" cy="4824536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art.311 – casos: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– Ficar caracterizado o abuso de direito de defesa ou manifesto propósito protelatório da parte;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– as alegações de fato puderem ser comprovadas apenas documentalmente e houver tese firmada me julgamento de casos repetitivos ou em súmula vinculante;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 – se tratar de pedido reipersecutório fundada em prova documental adequada ao contrato de depósito, caso em que será decretada a ordem de entrega do objeto custodiado, sob cominação de multa;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 – a petição inicial for instruída com prova documental suficiente dos fatos constitutivos do direito do autor, a que o réu não oponha prova capaz de gerar dúvida razoável.</a:t>
            </a:r>
          </a:p>
          <a:p>
            <a:pPr algn="just"/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e III – possibilidade de concessão liminar</a:t>
            </a:r>
          </a:p>
        </p:txBody>
      </p:sp>
    </p:spTree>
    <p:extLst>
      <p:ext uri="{BB962C8B-B14F-4D97-AF65-F5344CB8AC3E}">
        <p14:creationId xmlns:p14="http://schemas.microsoft.com/office/powerpoint/2010/main" val="302462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CARACTERÍSTICAS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20880" cy="4824536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Precariedade (art. 296)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Alteração depende de decisão fundamentada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Provisoriedade, exceto se houver estabilização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Incidentalidade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exceto se houver estabilização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Mesmos autos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Não há valor da causa próprio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Sumariedade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Atipicidade da tutela de urgência / tipicidade da tutela de evidência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Execução específica (art. 297, </a:t>
            </a:r>
            <a:r>
              <a:rPr lang="pt-BR" sz="2000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caput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Execução provisória “no que couber” (art. 297, par.ún.)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Responsabilidade objetiva do requerente (art. 302)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Possibilidade de concessão liminar ou mediante justificação (exceto os casos dos </a:t>
            </a: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311, I e IV)</a:t>
            </a:r>
          </a:p>
        </p:txBody>
      </p:sp>
    </p:spTree>
    <p:extLst>
      <p:ext uri="{BB962C8B-B14F-4D97-AF65-F5344CB8AC3E}">
        <p14:creationId xmlns:p14="http://schemas.microsoft.com/office/powerpoint/2010/main" val="2639031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72208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PARTE</a:t>
            </a: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 IV</a:t>
            </a: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ESTABILIZAÇÃO </a:t>
            </a:r>
            <a:endParaRPr lang="pt-BR" sz="3200" b="1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74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D6D5AB62-6096-4DE2-B9D2-3DACFBD0B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ESTABILIZAÇÃO DA TUTELA ANTECIPADA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79A10FC-D809-420F-A81B-316555903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6552" y="1196975"/>
            <a:ext cx="9433048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é tornar facultativa a prolação de decisão fundada em cognição plena e exauriente para confirmar a decisão concessiva de</a:t>
            </a:r>
            <a:r>
              <a:rPr lang="pt-BR" altLang="pt-BR" sz="2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altLang="pt-BR" sz="2600" b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tutela provisória de urgência antecipada em caráter antecedente</a:t>
            </a:r>
            <a:r>
              <a:rPr lang="pt-BR" alt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pt-BR" altLang="pt-BR" sz="1000" b="1" u="sng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Sumarização de cognição e de procedimento.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pt-BR" altLang="pt-BR" sz="10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Técnica apta a tornar a tutela provisória em definitiva.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pt-BR" altLang="pt-BR" sz="10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Decisão se “estabiliza” e o processo é extinto.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pt-BR" altLang="pt-BR" sz="10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Decisão pode ser revista ou revogada em outro processo, movido dentro do prazo de 2 anos</a:t>
            </a:r>
            <a:r>
              <a:rPr lang="pt-BR" altLang="pt-BR" sz="2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424936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x execução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atividade intelectual do juiz, baseada na analise de fatos à luz de provas, para o fim de proferir uma decisão. Transforma o “fato em direito” / o ser em “dever ser”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Execução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atividade prática e concreta, destinada à satisfação da obrigação. Transforma “o direito em fato” / “o dever ser em ser”.</a:t>
            </a:r>
          </a:p>
          <a:p>
            <a:pPr algn="l"/>
            <a:endParaRPr lang="pt-BR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898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7EC7BBCC-B623-4C63-85F8-E5D57B8AA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REQUISITOS PARA A ESTABILIZAÇÃO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B1578D3-4C08-43CF-9EAB-1F101CD07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25538"/>
            <a:ext cx="8075613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indent="0">
              <a:buFont typeface="Arial" panose="020B0604020202020204" pitchFamily="34" charset="0"/>
              <a:buNone/>
              <a:defRPr/>
            </a:pPr>
            <a:r>
              <a:rPr 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Requisito 1</a:t>
            </a:r>
            <a:r>
              <a:rPr 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Autor pediu tutela sumária provisória de urgência  antecipada em caráter antecedente</a:t>
            </a:r>
          </a:p>
          <a:p>
            <a:pPr lvl="1" indent="0">
              <a:buFont typeface="Arial" panose="020B0604020202020204" pitchFamily="34" charset="0"/>
              <a:buNone/>
              <a:defRPr/>
            </a:pPr>
            <a:endParaRPr lang="pt-BR" sz="14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Há necessidade de pedido expresso?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Simples silêncio do autor já permite a aplicação da técnica?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Formulação de pedido de tutela final, concomitantemente, representa tacitamente a opção pela não aplicação da técnica?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pt-BR" sz="2600" dirty="0">
              <a:solidFill>
                <a:srgbClr val="FF00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>
            <a:extLst>
              <a:ext uri="{FF2B5EF4-FFF2-40B4-BE49-F238E27FC236}">
                <a16:creationId xmlns:a16="http://schemas.microsoft.com/office/drawing/2014/main" id="{07FA3321-72BF-4D9B-A2E9-2D2CBA23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REQUISITOS PARA A ESTABILIZAÇÃO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E01861A-7D95-477D-8233-82CEA6D71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39751"/>
            <a:ext cx="8258175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buFont typeface="Arial" panose="020B0604020202020204" pitchFamily="34" charset="0"/>
              <a:buNone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Requisito 2</a:t>
            </a: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Juiz deferir </a:t>
            </a:r>
            <a:r>
              <a:rPr lang="pt-BR" altLang="pt-BR" sz="26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inaudita altera parte</a:t>
            </a:r>
          </a:p>
          <a:p>
            <a:pPr lvl="1">
              <a:buFont typeface="Arial" panose="020B0604020202020204" pitchFamily="34" charset="0"/>
              <a:buNone/>
            </a:pPr>
            <a:endParaRPr lang="pt-BR" altLang="pt-BR" sz="14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se houver indeferimento e o autor emendar a peça inicial (como manda o art. 303, §6º)?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se houver indeferimento e o autor recorrer?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Reconsideração pelo juízo </a:t>
            </a:r>
            <a:r>
              <a:rPr lang="pt-BR" altLang="pt-BR" sz="26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quo</a:t>
            </a: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Concessão pelo tribunal?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id="{EDA06E8E-5EE2-4A65-B252-8894DA38F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0"/>
            <a:ext cx="9109075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REQUISITOS PARA A ESTABILIZAÇÃO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CF7A646-F744-4EC4-B955-E1853875A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981075"/>
            <a:ext cx="8258175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indent="0">
              <a:buFont typeface="Arial" panose="020B0604020202020204" pitchFamily="34" charset="0"/>
              <a:buNone/>
              <a:defRPr/>
            </a:pPr>
            <a:r>
              <a:rPr 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Requisito 3</a:t>
            </a:r>
            <a:r>
              <a:rPr 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Réu, citado, não interpõe recurso</a:t>
            </a:r>
          </a:p>
          <a:p>
            <a:pPr lvl="1" indent="0">
              <a:buFont typeface="Arial" panose="020B0604020202020204" pitchFamily="34" charset="0"/>
              <a:buNone/>
              <a:defRPr/>
            </a:pPr>
            <a:endParaRPr lang="pt-BR" sz="14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Sistema compele o réu a recorrer, o que hoje não seria necessário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se o réu recorre intempestivamente?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se o réu interpõe recurso tempestivo, mas inadmissível por outro fundamento?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se houver sucedâneo recursal?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>
            <a:extLst>
              <a:ext uri="{FF2B5EF4-FFF2-40B4-BE49-F238E27FC236}">
                <a16:creationId xmlns:a16="http://schemas.microsoft.com/office/drawing/2014/main" id="{C3F52A99-1828-4B73-909B-611311ED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CONSEQUÊNCIAS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3E0B5EF-B4C9-4BD5-A3D8-DEAE47F0F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33463"/>
            <a:ext cx="79914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buFont typeface="Arial" charset="0"/>
              <a:buNone/>
              <a:defRPr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Juiz extingue o processo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>
              <a:buFont typeface="Arial" charset="0"/>
              <a:buNone/>
              <a:defRPr/>
            </a:pPr>
            <a:endParaRPr lang="pt-BR" altLang="pt-BR" sz="14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Execução da decisão passa a ser feita em caráter definitivo.</a:t>
            </a: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ou sem resolução de mérito?</a:t>
            </a: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Há condenação em verbas sucumbenciais?</a:t>
            </a: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Juiz tem a oportunidade de reanalisar se é o caso de revogar ou alterar a decisão anterior?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>
            <a:extLst>
              <a:ext uri="{FF2B5EF4-FFF2-40B4-BE49-F238E27FC236}">
                <a16:creationId xmlns:a16="http://schemas.microsoft.com/office/drawing/2014/main" id="{A805CFDD-D699-40DE-BCE9-F431BC61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CONSEQUÊNCIAS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CD87859-FD1E-4B2F-8EA1-C7227D98C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68375"/>
            <a:ext cx="793115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indent="0">
              <a:buFont typeface="Arial" panose="020B0604020202020204" pitchFamily="34" charset="0"/>
              <a:buNone/>
              <a:defRPr/>
            </a:pPr>
            <a:r>
              <a:rPr 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que é uma decisão “estável”?</a:t>
            </a:r>
          </a:p>
          <a:p>
            <a:pPr lvl="1" indent="0">
              <a:buFont typeface="Arial" panose="020B0604020202020204" pitchFamily="34" charset="0"/>
              <a:buNone/>
              <a:defRPr/>
            </a:pPr>
            <a:endParaRPr lang="pt-BR" sz="1400" b="1" u="sng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Eficácia x Imunidade</a:t>
            </a: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Imunidade x Estabilidade</a:t>
            </a:r>
          </a:p>
          <a:p>
            <a:pPr marL="1600200" lvl="2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Imunidade só </a:t>
            </a:r>
            <a:r>
              <a:rPr lang="pt-BR" sz="2600" dirty="0" err="1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desafiável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por ação rescisória (prazo de 2 anos)</a:t>
            </a:r>
          </a:p>
          <a:p>
            <a:pPr marL="1600200" lvl="2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Estabilidade </a:t>
            </a:r>
            <a:r>
              <a:rPr lang="pt-BR" sz="2600" dirty="0" err="1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desafiável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por demanda de 1º grau dirigida ao mesmo juiz (prazo de 2 anos)</a:t>
            </a:r>
          </a:p>
          <a:p>
            <a:pPr marL="1600200" lvl="2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depois dos 2 anos? O que se pode fazer?</a:t>
            </a:r>
            <a:r>
              <a:rPr lang="pt-BR" sz="2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424936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Classificações da cognição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plano vertical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Sumária: sem esgotamento das oportunidades de contraditório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Exauriente: com esgotamento das oportunidades de contraditório</a:t>
            </a:r>
          </a:p>
          <a:p>
            <a:pPr algn="l"/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plano horizontal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Parcial: há matérias que não podem ser examinadas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Plena: não há limitação de matérias a serem examinadas</a:t>
            </a:r>
          </a:p>
        </p:txBody>
      </p:sp>
    </p:spTree>
    <p:extLst>
      <p:ext uri="{BB962C8B-B14F-4D97-AF65-F5344CB8AC3E}">
        <p14:creationId xmlns:p14="http://schemas.microsoft.com/office/powerpoint/2010/main" val="123609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136904" cy="5018112"/>
          </a:xfrm>
        </p:spPr>
        <p:txBody>
          <a:bodyPr>
            <a:noAutofit/>
          </a:bodyPr>
          <a:lstStyle/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E00FAAD-A948-4F8A-9018-B5BAF068F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2" y="1916832"/>
            <a:ext cx="8881998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856984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Classificações da cognição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exauriente e plena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procedimento comum, padrão de prestação de tutela jurisdicional </a:t>
            </a:r>
          </a:p>
          <a:p>
            <a:pPr algn="l"/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exauriente e parcial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alguns procedimentos especiais, como ação possessória, ação consignatória etc.</a:t>
            </a:r>
          </a:p>
          <a:p>
            <a:pPr algn="l"/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sumária e plena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tutela provisória de urgência </a:t>
            </a:r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sumária e parcial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ação monitória, execução de título extrajudicial </a:t>
            </a:r>
          </a:p>
          <a:p>
            <a:pPr algn="l"/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exauriente </a:t>
            </a:r>
            <a:r>
              <a:rPr lang="pt-BR" sz="2200" i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secundum </a:t>
            </a:r>
            <a:r>
              <a:rPr lang="pt-BR" sz="2200" i="1" u="sng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eventum</a:t>
            </a:r>
            <a:r>
              <a:rPr lang="pt-BR" sz="2200" i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200" i="1" u="sng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peobationem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MS</a:t>
            </a:r>
          </a:p>
        </p:txBody>
      </p:sp>
    </p:spTree>
    <p:extLst>
      <p:ext uri="{BB962C8B-B14F-4D97-AF65-F5344CB8AC3E}">
        <p14:creationId xmlns:p14="http://schemas.microsoft.com/office/powerpoint/2010/main" val="73286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136904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Classificações da cognição sumária </a:t>
            </a:r>
          </a:p>
          <a:p>
            <a:pPr algn="just">
              <a:lnSpc>
                <a:spcPct val="80000"/>
              </a:lnSpc>
            </a:pPr>
            <a:endParaRPr lang="pt-BR" sz="1800" b="1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algn="just">
              <a:lnSpc>
                <a:spcPct val="90000"/>
              </a:lnSpc>
            </a:pPr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Provisória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 – depende de ulterior confirmação por decisão fundada em cognição exauriente 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Tutela provisória</a:t>
            </a:r>
          </a:p>
          <a:p>
            <a:pPr algn="just">
              <a:lnSpc>
                <a:spcPct val="90000"/>
              </a:lnSpc>
            </a:pPr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algn="just">
              <a:lnSpc>
                <a:spcPct val="90000"/>
              </a:lnSpc>
            </a:pPr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Definitiva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 – não depende de ulterior confirmação por decisão fundada em cognição exauriente 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Processo monitório não embargado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Execução de título extrajudicial satisfeita sem embargos</a:t>
            </a: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63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424936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Sumarização do procedimento x </a:t>
            </a:r>
          </a:p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Sumarização da cognição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Sumarização do procedimento, com preservação da cognição exauriente: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Juizados Especiais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Julgamento antecipado do mérito 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9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7220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PARTE II</a:t>
            </a: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TUTELA PROVISÓRIA – HISTÓRIA </a:t>
            </a:r>
            <a:endParaRPr lang="pt-BR" sz="3200" b="1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289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cfb705-d9ac-42b3-b963-f1bd7d971bad" xsi:nil="true"/>
    <lcf76f155ced4ddcb4097134ff3c332f xmlns="ea5a77e5-6684-4ad9-8b25-61dc983aefc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8963C68C474046B1D2A056626EA4D7" ma:contentTypeVersion="14" ma:contentTypeDescription="Crie um novo documento." ma:contentTypeScope="" ma:versionID="8cef2fd11bbb4b24b7202bd29ccab168">
  <xsd:schema xmlns:xsd="http://www.w3.org/2001/XMLSchema" xmlns:xs="http://www.w3.org/2001/XMLSchema" xmlns:p="http://schemas.microsoft.com/office/2006/metadata/properties" xmlns:ns2="ea5a77e5-6684-4ad9-8b25-61dc983aefc5" xmlns:ns3="11cfb705-d9ac-42b3-b963-f1bd7d971bad" targetNamespace="http://schemas.microsoft.com/office/2006/metadata/properties" ma:root="true" ma:fieldsID="3f55462259e0c8bf491561bb8d19272c" ns2:_="" ns3:_="">
    <xsd:import namespace="ea5a77e5-6684-4ad9-8b25-61dc983aefc5"/>
    <xsd:import namespace="11cfb705-d9ac-42b3-b963-f1bd7d971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a77e5-6684-4ad9-8b25-61dc983ae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Marcações de imagem" ma:readOnly="false" ma:fieldId="{5cf76f15-5ced-4ddc-b409-7134ff3c332f}" ma:taxonomyMulti="true" ma:sspId="7f626653-a8e6-41fb-a107-d49cf4946c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fb705-d9ac-42b3-b963-f1bd7d971ba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25a10d-76b7-499a-8673-dd40967e1b77}" ma:internalName="TaxCatchAll" ma:showField="CatchAllData" ma:web="11cfb705-d9ac-42b3-b963-f1bd7d971b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FFDF81-D886-49FC-B7A8-9AC4CBEF3AF9}">
  <ds:schemaRefs>
    <ds:schemaRef ds:uri="http://schemas.microsoft.com/office/2006/metadata/properties"/>
    <ds:schemaRef ds:uri="http://schemas.microsoft.com/office/infopath/2007/PartnerControls"/>
    <ds:schemaRef ds:uri="11cfb705-d9ac-42b3-b963-f1bd7d971bad"/>
    <ds:schemaRef ds:uri="ea5a77e5-6684-4ad9-8b25-61dc983aefc5"/>
  </ds:schemaRefs>
</ds:datastoreItem>
</file>

<file path=customXml/itemProps2.xml><?xml version="1.0" encoding="utf-8"?>
<ds:datastoreItem xmlns:ds="http://schemas.openxmlformats.org/officeDocument/2006/customXml" ds:itemID="{A4FD9E06-D465-4019-9395-37FEACB8F0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5a77e5-6684-4ad9-8b25-61dc983aefc5"/>
    <ds:schemaRef ds:uri="11cfb705-d9ac-42b3-b963-f1bd7d971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6FF22C-DD13-4FC2-8A00-D232B790AB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1907</Words>
  <Application>Microsoft Office PowerPoint</Application>
  <PresentationFormat>Apresentação na tela (4:3)</PresentationFormat>
  <Paragraphs>263</Paragraphs>
  <Slides>34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9" baseType="lpstr">
      <vt:lpstr>Arial</vt:lpstr>
      <vt:lpstr>Calibri</vt:lpstr>
      <vt:lpstr>Verdana</vt:lpstr>
      <vt:lpstr>Wingdings</vt:lpstr>
      <vt:lpstr>Tema do Office</vt:lpstr>
      <vt:lpstr>COGNIÇÃO NO PROCESSO CIVIL   TUTELAS PROVISÓRIAS</vt:lpstr>
      <vt:lpstr>PARTE I  COGNIÇÃO DO JUIZ NO PROCESSO CIVIL</vt:lpstr>
      <vt:lpstr>PREMISSAS </vt:lpstr>
      <vt:lpstr>PREMISSAS </vt:lpstr>
      <vt:lpstr>PREMISSAS </vt:lpstr>
      <vt:lpstr>PREMISSAS </vt:lpstr>
      <vt:lpstr>PREMISSAS </vt:lpstr>
      <vt:lpstr>PREMISSAS </vt:lpstr>
      <vt:lpstr>PARTE II  TUTELA PROVISÓRIA – HISTÓRIA </vt:lpstr>
      <vt:lpstr>TEMPO E PROCESSO</vt:lpstr>
      <vt:lpstr>TUTELAS IMEDIATAS ANTES DO CPC DE 1973</vt:lpstr>
      <vt:lpstr>TUTELA DE URGÊNCIA NO CPC DE 1973 (ORIGINAL)</vt:lpstr>
      <vt:lpstr>TUTELA DE URGÊNCIA NO CPC DE 1973 (ORIGINAL)</vt:lpstr>
      <vt:lpstr>REFORMA – LEI 8952/94 </vt:lpstr>
      <vt:lpstr>REFORMA – LEI 8952/94 </vt:lpstr>
      <vt:lpstr>REFORMA – LEI 8952/94 </vt:lpstr>
      <vt:lpstr>REFORMA – LEI 10444/2002</vt:lpstr>
      <vt:lpstr>PARTE III  TUTELA PROVISÓRIA – ASPECTOS GERAIS DO CPC/15</vt:lpstr>
      <vt:lpstr>TIPOLOGIA </vt:lpstr>
      <vt:lpstr>TIPOLOGIA  </vt:lpstr>
      <vt:lpstr>DIRETRIZES GERAIS </vt:lpstr>
      <vt:lpstr>DIRETRIZES GERAIS</vt:lpstr>
      <vt:lpstr>DIRETRIZES GERAIS</vt:lpstr>
      <vt:lpstr>O QUE SATISFAZ?  O QUE ACAUTELA?</vt:lpstr>
      <vt:lpstr>FUNGIBILIDADE – CPC/15</vt:lpstr>
      <vt:lpstr>TUTELA DE EVIDÊNCIA </vt:lpstr>
      <vt:lpstr>CARACTERÍSTICAS</vt:lpstr>
      <vt:lpstr>PARTE IV  ESTABILIZAÇÃO </vt:lpstr>
      <vt:lpstr>ESTABILIZAÇÃO DA TUTELA ANTECIPADA</vt:lpstr>
      <vt:lpstr>REQUISITOS PARA A ESTABILIZAÇÃO</vt:lpstr>
      <vt:lpstr>REQUISITOS PARA A ESTABILIZAÇÃO</vt:lpstr>
      <vt:lpstr>REQUISITOS PARA A ESTABILIZAÇÃO</vt:lpstr>
      <vt:lpstr>CONSEQUÊNCIAS</vt:lpstr>
      <vt:lpstr>CONSEQUÊNCIAS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TENDÊNCIAS DO PROCESSO CIVIL</dc:title>
  <dc:creator>Analissa</dc:creator>
  <cp:lastModifiedBy>Heitor Vitor Mendonça Sica</cp:lastModifiedBy>
  <cp:revision>38</cp:revision>
  <dcterms:created xsi:type="dcterms:W3CDTF">2020-11-16T18:27:38Z</dcterms:created>
  <dcterms:modified xsi:type="dcterms:W3CDTF">2023-08-06T15:57:32Z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0x0101006F8963C68C474046B1D2A056626EA4D7</vt:lpwstr>
  </property>
  <property fmtid="{D5CDD505-2E9C-101B-9397-08002B2CF9AE}" pid="3" name="MediaServiceImageTags">
    <vt:lpwstr/>
  </property>
</Properties>
</file>