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1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22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3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1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7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0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2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05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30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7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51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3302-2CD7-4B64-8DD7-D33A860A7892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38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Termos e Teorias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Teorias de poder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sucesso de regimes é um desafio para as teorias Realistas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Várias perspectivas realistas existem: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Distribuição de poder dentro de um regime é essencial para explicar o seu funcionamento, sucesso ou fracasso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Regimes são insignificantes e não mudam a estrutura do sistema internacional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Regimes enfrentam muitas dificuldades por causa da anarquia do sistema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144038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Teorias de interesse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‘</a:t>
            </a:r>
            <a:r>
              <a:rPr lang="pt-BR" dirty="0" err="1"/>
              <a:t>mainstream</a:t>
            </a:r>
            <a:r>
              <a:rPr lang="pt-BR" dirty="0"/>
              <a:t>’ das teorias sobre regimes internacionais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Teorias de interesse destacam ganhos absolutos ao invés de relativos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Regimes internacionais são o resultado de considerações racionais dos estados participantes que avaliam o próprio benefício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Forte foco econômico ao invés de político: regimes para abaixar os custos de transações e de informação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Regimes para evitar resultados sub- ótimos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266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Semelhanças e diferenças entre as duas escolas 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racionalidade do estado</a:t>
            </a:r>
          </a:p>
          <a:p>
            <a:r>
              <a:rPr lang="pt-BR" dirty="0"/>
              <a:t>A ideia de que os interesses do estado são pré-determinados </a:t>
            </a:r>
          </a:p>
          <a:p>
            <a:r>
              <a:rPr lang="pt-BR" dirty="0"/>
              <a:t>A dominância do estado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Principalmente teorias </a:t>
            </a:r>
            <a:r>
              <a:rPr lang="pt-BR" dirty="0" err="1"/>
              <a:t>neorealistas</a:t>
            </a:r>
            <a:r>
              <a:rPr lang="pt-BR" dirty="0"/>
              <a:t> e </a:t>
            </a:r>
            <a:r>
              <a:rPr lang="pt-BR" dirty="0" err="1"/>
              <a:t>neo-liberais</a:t>
            </a:r>
            <a:r>
              <a:rPr lang="pt-BR" dirty="0"/>
              <a:t> </a:t>
            </a:r>
          </a:p>
          <a:p>
            <a:r>
              <a:rPr lang="pt-BR" dirty="0"/>
              <a:t>Regimes podem </a:t>
            </a:r>
            <a:r>
              <a:rPr lang="pt-BR" i="1" dirty="0"/>
              <a:t>mudar </a:t>
            </a:r>
            <a:r>
              <a:rPr lang="pt-BR" dirty="0"/>
              <a:t>a natureza e o comportamento dos estados participantes?</a:t>
            </a:r>
          </a:p>
          <a:p>
            <a:pPr>
              <a:buFont typeface="Arial" charset="0"/>
              <a:buNone/>
            </a:pPr>
            <a:endParaRPr lang="pt-BR" dirty="0"/>
          </a:p>
          <a:p>
            <a:pPr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04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teorias baseadas no conhecimento (‘</a:t>
            </a:r>
            <a:r>
              <a:rPr lang="pt-BR" dirty="0" err="1"/>
              <a:t>knowledge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theories</a:t>
            </a:r>
            <a:r>
              <a:rPr lang="pt-BR" dirty="0"/>
              <a:t>).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Criticas vis-à-vis as outras duas escolas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Estados não necessariamente são agentes racionais com interesses pré-determinados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 centralidade dos estados em todos os analises sobre regimes internacionais não permite uma consideração mais detalhada de outros fatores.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foco metodológico positivista (científica) que ignora a importância das normas sociais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98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Teorias baseadas no conhecimento (II) 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Foco: Origens das preferências do estado</a:t>
            </a:r>
          </a:p>
          <a:p>
            <a:r>
              <a:rPr lang="pt-BR" dirty="0"/>
              <a:t>O papel do estado como um ator entre vários </a:t>
            </a:r>
          </a:p>
          <a:p>
            <a:r>
              <a:rPr lang="pt-BR" dirty="0"/>
              <a:t>O desenvolvimento dos regimes como atores em si e a interação entre ele e os estados </a:t>
            </a:r>
          </a:p>
        </p:txBody>
      </p:sp>
    </p:spTree>
    <p:extLst>
      <p:ext uri="{BB962C8B-B14F-4D97-AF65-F5344CB8AC3E}">
        <p14:creationId xmlns:p14="http://schemas.microsoft.com/office/powerpoint/2010/main" val="140142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02BC6-AACC-41DD-B716-D687B455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</a:t>
            </a:r>
            <a:r>
              <a:rPr lang="pt-BR"/>
              <a:t>de caso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36888-E490-440C-8B0A-6184C4554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Nações Unidas (e o Conselho de Segurança)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 Realista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 Liberal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Perspectivas baseadas no ‘conhecimento’</a:t>
            </a:r>
          </a:p>
          <a:p>
            <a:r>
              <a:rPr lang="pt-BR" dirty="0"/>
              <a:t>A guerra na Ucrânia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</a:t>
            </a:r>
            <a:r>
              <a:rPr lang="pt-BR" dirty="0" err="1"/>
              <a:t>Agency</a:t>
            </a:r>
            <a:r>
              <a:rPr lang="pt-BR" dirty="0"/>
              <a:t>’ da Ucrânia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82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Organizações Internacionais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estruturas institucionais formais, transcendendo fronteiras nacionais, criadas através de acordos (tratados) multilaterais entre estados. O objetivo destas organizações é promover a cooperação internacional em diversas áreas políticas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6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organizações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u="sng" dirty="0"/>
              <a:t>Cooperação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Estruturas para a cooperação entre estados que não se sujeitem às decisões que não sejam unânimes. </a:t>
            </a:r>
          </a:p>
          <a:p>
            <a:r>
              <a:rPr lang="pt-BR" u="sng" dirty="0"/>
              <a:t>Integração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 criação de instituições comuns que têm a capacidade de criar leis que são obrigatórias aos estados-membros.</a:t>
            </a:r>
          </a:p>
          <a:p>
            <a:r>
              <a:rPr lang="pt-BR" dirty="0"/>
              <a:t> </a:t>
            </a:r>
            <a:r>
              <a:rPr lang="pt-BR" u="sng" dirty="0"/>
              <a:t>Soberania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Qualidade do poder político de um estado que não está submetido a nenhum organismo dentro de um território definido.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52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Regimes internacionais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coleção de princípios (implícitos ou explícitos), normas e processos e procedimentos decisórios em torno do qual as expectativas de atores internacionais convergem em uma área particular das relações internacionais (</a:t>
            </a:r>
            <a:r>
              <a:rPr lang="pt-BR" dirty="0" err="1"/>
              <a:t>Krasner</a:t>
            </a:r>
            <a:r>
              <a:rPr lang="pt-BR" dirty="0"/>
              <a:t>, 1982)</a:t>
            </a:r>
          </a:p>
        </p:txBody>
      </p:sp>
    </p:spTree>
    <p:extLst>
      <p:ext uri="{BB962C8B-B14F-4D97-AF65-F5344CB8AC3E}">
        <p14:creationId xmlns:p14="http://schemas.microsoft.com/office/powerpoint/2010/main" val="354631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4 elementos essenciais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Princípios: Qualquer regime depende de um corpo teórico coerente sobre como o regime (e o mundo) deve funcionar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Normas: Especificações de comportamento, responsabilidades e direitos dos estados participantes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Regras: Regras operam num nível abaixo de princípios e normas e existem para evitar ou, pelo menos, regulamentar possíveis conflitos sobre os princípios e as normas estabelecidos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Processos decisórios: Como tomar decisões dentro do contexto de um regime internacional: como votar, por exemplo,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4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Precondições para a criação de organizações e regimes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a existência de estados soberanos (?) </a:t>
            </a:r>
          </a:p>
          <a:p>
            <a:pPr lvl="0"/>
            <a:r>
              <a:rPr lang="pt-BR" dirty="0"/>
              <a:t>um fluxo de contatos significativos entre eles </a:t>
            </a:r>
          </a:p>
          <a:p>
            <a:pPr lvl="0"/>
            <a:r>
              <a:rPr lang="pt-BR" dirty="0"/>
              <a:t>o reconhecimento de problemas comuns entre eles </a:t>
            </a:r>
          </a:p>
          <a:p>
            <a:pPr lvl="0"/>
            <a:r>
              <a:rPr lang="pt-BR" dirty="0"/>
              <a:t>e um acordo sobre a criação de um sistema para regularizar os contatos existentes 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políticos 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de segurança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econômicos </a:t>
            </a:r>
          </a:p>
          <a:p>
            <a:r>
              <a:rPr lang="pt-BR" dirty="0" err="1"/>
              <a:t>Malamud</a:t>
            </a:r>
            <a:r>
              <a:rPr lang="pt-BR" dirty="0"/>
              <a:t>: Oferta, demanda, inercia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783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importância de normas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Bens públicos dependem de um acordo sobre normas globais </a:t>
            </a:r>
          </a:p>
          <a:p>
            <a:r>
              <a:rPr lang="pt-BR" dirty="0" err="1"/>
              <a:t>Norms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Specify</a:t>
            </a:r>
            <a:r>
              <a:rPr lang="pt-BR" dirty="0"/>
              <a:t> general standards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identify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responsibilities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states</a:t>
            </a:r>
            <a:endParaRPr lang="pt-BR" dirty="0"/>
          </a:p>
          <a:p>
            <a:r>
              <a:rPr lang="pt-BR" dirty="0"/>
              <a:t>MAS</a:t>
            </a:r>
          </a:p>
          <a:p>
            <a:pPr>
              <a:buFont typeface="Wingdings"/>
              <a:buChar char="Ø"/>
            </a:pPr>
            <a:r>
              <a:rPr lang="pt-BR" dirty="0"/>
              <a:t>Atores na governança global incluem estados, ONGs, organizações internacionais, fundações, empresas multinacionais etc. </a:t>
            </a:r>
          </a:p>
          <a:p>
            <a:r>
              <a:rPr lang="pt-BR" dirty="0"/>
              <a:t>Sendo assim, a disseminação de normas fica complexa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9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Avaliar regimes e organizações internacionais 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Efetividade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Respeito para as regras do regime/da organização 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Alcançar os objetivos do regime/da organização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Resolução dos problemas?</a:t>
            </a:r>
          </a:p>
          <a:p>
            <a:r>
              <a:rPr lang="pt-BR" dirty="0"/>
              <a:t>Resiliência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capacidade de se adaptar para assegurar a sua própria sobrevivência </a:t>
            </a:r>
          </a:p>
          <a:p>
            <a:pPr>
              <a:buFont typeface="Arial" charset="0"/>
              <a:buNone/>
            </a:pPr>
            <a:endParaRPr lang="pt-BR" dirty="0"/>
          </a:p>
          <a:p>
            <a:endParaRPr lang="pt-BR" dirty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27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dirty="0" err="1"/>
              <a:t>Hasenclever</a:t>
            </a:r>
            <a:r>
              <a:rPr lang="pt-BR" dirty="0"/>
              <a:t>, Mayer e </a:t>
            </a:r>
            <a:r>
              <a:rPr lang="pt-BR" dirty="0" err="1"/>
              <a:t>Rittberger</a:t>
            </a:r>
            <a:r>
              <a:rPr lang="pt-BR" dirty="0"/>
              <a:t> (1997) identificam três escolas diferentes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de poder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de interesses e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baseadas no conhecimento</a:t>
            </a:r>
          </a:p>
          <a:p>
            <a:pPr>
              <a:defRPr/>
            </a:pPr>
            <a:r>
              <a:rPr lang="pt-BR" dirty="0"/>
              <a:t>Principais diferenças: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A grau de ‘institucionalização’</a:t>
            </a:r>
          </a:p>
          <a:p>
            <a:pPr>
              <a:buNone/>
              <a:defRPr/>
            </a:pPr>
            <a:r>
              <a:rPr lang="pt-BR" dirty="0"/>
              <a:t>Ou seja: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O papel do regime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A importância do regime dentro do contexto internacional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435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717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do Office</vt:lpstr>
      <vt:lpstr>Termos e Teorias</vt:lpstr>
      <vt:lpstr>Organizações Internacionais</vt:lpstr>
      <vt:lpstr>Tipos de organizações </vt:lpstr>
      <vt:lpstr>Regimes internacionais</vt:lpstr>
      <vt:lpstr>4 elementos essenciais </vt:lpstr>
      <vt:lpstr>Precondições para a criação de organizações e regimes  </vt:lpstr>
      <vt:lpstr>A importância de normas</vt:lpstr>
      <vt:lpstr>Avaliar regimes e organizações internacionais </vt:lpstr>
      <vt:lpstr>Teorias </vt:lpstr>
      <vt:lpstr>Teorias de poder</vt:lpstr>
      <vt:lpstr>Teorias de interesse </vt:lpstr>
      <vt:lpstr>Semelhanças e diferenças entre as duas escolas </vt:lpstr>
      <vt:lpstr>teorias baseadas no conhecimento (‘knowledge based theories). </vt:lpstr>
      <vt:lpstr>Teorias baseadas no conhecimento (II) </vt:lpstr>
      <vt:lpstr>Estudos de caso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Definição dos Termos</dc:title>
  <dc:creator>Kai Lehmann</dc:creator>
  <cp:lastModifiedBy>Kai Lehmann</cp:lastModifiedBy>
  <cp:revision>23</cp:revision>
  <dcterms:created xsi:type="dcterms:W3CDTF">2013-02-15T17:12:12Z</dcterms:created>
  <dcterms:modified xsi:type="dcterms:W3CDTF">2022-03-25T11:46:57Z</dcterms:modified>
</cp:coreProperties>
</file>