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549" r:id="rId9"/>
    <p:sldId id="287" r:id="rId10"/>
    <p:sldId id="288" r:id="rId11"/>
    <p:sldId id="289" r:id="rId12"/>
    <p:sldId id="291" r:id="rId13"/>
    <p:sldId id="433" r:id="rId14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e Vasconcelos Ribeiro Galina" initials="SVRG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AB"/>
    <a:srgbClr val="7DA9DF"/>
    <a:srgbClr val="056F28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35" autoAdjust="0"/>
    <p:restoredTop sz="88793" autoAdjust="0"/>
  </p:normalViewPr>
  <p:slideViewPr>
    <p:cSldViewPr>
      <p:cViewPr varScale="1">
        <p:scale>
          <a:sx n="92" d="100"/>
          <a:sy n="92" d="100"/>
        </p:scale>
        <p:origin x="17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FB6B0AE-0759-4A4B-85E4-C2B994E52D3D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A7E9F22-1CB9-400A-BE86-D877787A8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087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A4D33FA-1CE0-4C48-8F6B-B3E565C12C9E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BB9474D-06A3-457D-AB12-A142F55340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13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520" y="3356992"/>
            <a:ext cx="6624736" cy="1872208"/>
          </a:xfrm>
        </p:spPr>
        <p:txBody>
          <a:bodyPr>
            <a:normAutofit/>
          </a:bodyPr>
          <a:lstStyle>
            <a:lvl1pPr>
              <a:defRPr sz="32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/>
              <a:t>Profa. Dra. </a:t>
            </a:r>
            <a:r>
              <a:rPr lang="pt-BR" dirty="0" err="1"/>
              <a:t>Geciane</a:t>
            </a:r>
            <a:r>
              <a:rPr lang="pt-BR" dirty="0"/>
              <a:t> Porto</a:t>
            </a:r>
            <a:br>
              <a:rPr lang="pt-BR" dirty="0"/>
            </a:br>
            <a:r>
              <a:rPr lang="pt-BR" dirty="0"/>
              <a:t>geciane@usp.br</a:t>
            </a:r>
            <a:br>
              <a:rPr lang="pt-BR" dirty="0"/>
            </a:br>
            <a:r>
              <a:rPr lang="pt-BR" dirty="0"/>
              <a:t>@</a:t>
            </a:r>
            <a:r>
              <a:rPr lang="pt-BR" dirty="0" err="1"/>
              <a:t>ingtecfea</a:t>
            </a:r>
            <a:br>
              <a:rPr lang="pt-BR" dirty="0"/>
            </a:br>
            <a:r>
              <a:rPr lang="pt-BR" dirty="0"/>
              <a:t>www.usp.br/ingtec</a:t>
            </a:r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  <p:sp>
        <p:nvSpPr>
          <p:cNvPr id="22" name="CaixaDeTexto 21"/>
          <p:cNvSpPr txBox="1"/>
          <p:nvPr userDrawn="1"/>
        </p:nvSpPr>
        <p:spPr>
          <a:xfrm>
            <a:off x="251520" y="191973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2">
                    <a:lumMod val="75000"/>
                  </a:schemeClr>
                </a:solidFill>
              </a:rPr>
              <a:t>Gestão</a:t>
            </a:r>
            <a:r>
              <a:rPr lang="pt-BR" sz="3200" b="1" baseline="0" dirty="0">
                <a:solidFill>
                  <a:schemeClr val="tx2">
                    <a:lumMod val="75000"/>
                  </a:schemeClr>
                </a:solidFill>
              </a:rPr>
              <a:t> da Inovação</a:t>
            </a:r>
            <a:endParaRPr lang="pt-B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3" name="Picture 2" descr="C:\Users\User\Desktop\ingtec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114" y="5949280"/>
            <a:ext cx="3028378" cy="720080"/>
          </a:xfrm>
          <a:prstGeom prst="rect">
            <a:avLst/>
          </a:prstGeom>
          <a:noFill/>
        </p:spPr>
      </p:pic>
      <p:sp>
        <p:nvSpPr>
          <p:cNvPr id="39" name="CaixaDeTexto 38"/>
          <p:cNvSpPr txBox="1"/>
          <p:nvPr userDrawn="1"/>
        </p:nvSpPr>
        <p:spPr>
          <a:xfrm>
            <a:off x="35496" y="5517232"/>
            <a:ext cx="9108504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2">
                    <a:lumMod val="25000"/>
                  </a:schemeClr>
                </a:solidFill>
              </a:rPr>
              <a:t>GESTÃO</a:t>
            </a:r>
            <a:r>
              <a:rPr lang="pt-BR" sz="1200" b="1" baseline="0" dirty="0">
                <a:solidFill>
                  <a:schemeClr val="bg2">
                    <a:lumMod val="25000"/>
                  </a:schemeClr>
                </a:solidFill>
              </a:rPr>
              <a:t> DA INOVAÇÃO</a:t>
            </a:r>
            <a:endParaRPr lang="pt-BR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" name="Picture 3" descr="C:\Users\User\Desktop\Sem títul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5002" y="5904656"/>
            <a:ext cx="1029046" cy="7647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1923B-B088-4FCE-B1C7-FEDC7409F0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520" y="3933056"/>
            <a:ext cx="6624736" cy="1152128"/>
          </a:xfrm>
        </p:spPr>
        <p:txBody>
          <a:bodyPr>
            <a:noAutofit/>
          </a:bodyPr>
          <a:lstStyle>
            <a:lvl1pPr>
              <a:defRPr sz="2800" b="1" baseline="0">
                <a:solidFill>
                  <a:srgbClr val="0070C0"/>
                </a:solidFill>
              </a:defRPr>
            </a:lvl1pPr>
          </a:lstStyle>
          <a:p>
            <a:r>
              <a:rPr lang="pt-BR" dirty="0"/>
              <a:t>Profa. Dra. </a:t>
            </a:r>
            <a:r>
              <a:rPr lang="pt-BR" dirty="0" err="1"/>
              <a:t>Geciane</a:t>
            </a:r>
            <a:r>
              <a:rPr lang="pt-BR" dirty="0"/>
              <a:t> Porto</a:t>
            </a:r>
            <a:br>
              <a:rPr lang="pt-BR" dirty="0"/>
            </a:br>
            <a:r>
              <a:rPr lang="pt-BR" dirty="0"/>
              <a:t>geciane@usp.br</a:t>
            </a:r>
            <a:br>
              <a:rPr lang="pt-BR" dirty="0"/>
            </a:br>
            <a:r>
              <a:rPr lang="pt-BR" dirty="0"/>
              <a:t>https://www.facebook.com/ingtecUSP</a:t>
            </a:r>
            <a:br>
              <a:rPr lang="pt-BR" dirty="0"/>
            </a:br>
            <a:r>
              <a:rPr lang="pt-BR" dirty="0"/>
              <a:t>www.usp.br/ingtec</a:t>
            </a:r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  <p:pic>
        <p:nvPicPr>
          <p:cNvPr id="12" name="Picture 2" descr="C:\Users\User\Desktop\ingtec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114" y="5949280"/>
            <a:ext cx="3028378" cy="720080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 userDrawn="1"/>
        </p:nvSpPr>
        <p:spPr>
          <a:xfrm>
            <a:off x="-14511" y="5517232"/>
            <a:ext cx="9108504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2">
                    <a:lumMod val="25000"/>
                  </a:schemeClr>
                </a:solidFill>
              </a:rPr>
              <a:t>GESTÃO DA INOVAÇÃO</a:t>
            </a:r>
          </a:p>
        </p:txBody>
      </p:sp>
      <p:pic>
        <p:nvPicPr>
          <p:cNvPr id="14" name="Picture 3" descr="C:\Users\User\Desktop\Sem títul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3034" y="5904656"/>
            <a:ext cx="1029046" cy="764704"/>
          </a:xfrm>
          <a:prstGeom prst="rect">
            <a:avLst/>
          </a:prstGeom>
          <a:noFill/>
        </p:spPr>
      </p:pic>
      <p:pic>
        <p:nvPicPr>
          <p:cNvPr id="15" name="Picture 6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6056690"/>
            <a:ext cx="1224136" cy="5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125760"/>
            <a:ext cx="7128792" cy="1070992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rgbClr val="056F28"/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102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1027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9" name="Picture 8" descr="figura5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  <p:pic>
        <p:nvPicPr>
          <p:cNvPr id="1028" name="Picture 4" descr="C:\Users\User\Desktop\tic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User\Desktop\Sem título.jpg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 userDrawn="1"/>
        </p:nvSpPr>
        <p:spPr>
          <a:xfrm>
            <a:off x="2049107" y="6608385"/>
            <a:ext cx="5259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InGTeC</a:t>
            </a:r>
            <a:r>
              <a:rPr lang="pt-BR" sz="12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pt-BR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Núcleo de Pesquisas em Inovação,</a:t>
            </a:r>
            <a:r>
              <a:rPr lang="pt-BR" sz="12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Gestão Tecnológica e Competitividade</a:t>
            </a:r>
            <a:endParaRPr lang="pt-B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1143000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pic>
        <p:nvPicPr>
          <p:cNvPr id="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8" name="Picture 5" descr="C:\Users\User\Desktop\Sem título.jpg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10" name="Picture 4" descr="C:\Users\User\Desktop\tic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7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pic>
        <p:nvPicPr>
          <p:cNvPr id="7" name="Picture 8" descr="figura5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4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err="1"/>
              <a:t>Função</a:t>
            </a:r>
            <a:r>
              <a:rPr lang="en-US" sz="5400" dirty="0"/>
              <a:t> </a:t>
            </a:r>
            <a:r>
              <a:rPr lang="en-US" sz="5400" dirty="0" err="1"/>
              <a:t>Tecnológica</a:t>
            </a:r>
            <a:endParaRPr lang="pt-B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Modelo Linear de Inovação ou </a:t>
            </a:r>
            <a:br>
              <a:rPr lang="pt-BR"/>
            </a:br>
            <a:r>
              <a:rPr lang="pt-BR"/>
              <a:t>Science Push</a:t>
            </a:r>
          </a:p>
        </p:txBody>
      </p:sp>
      <p:sp>
        <p:nvSpPr>
          <p:cNvPr id="12291" name="Rectangle 1027"/>
          <p:cNvSpPr>
            <a:spLocks noChangeArrowheads="1"/>
          </p:cNvSpPr>
          <p:nvPr/>
        </p:nvSpPr>
        <p:spPr bwMode="auto">
          <a:xfrm>
            <a:off x="76200" y="2667000"/>
            <a:ext cx="1111250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legacyPerspectiveTop"/>
            <a:lightRig rig="legacyFlat3" dir="b"/>
          </a:scene3d>
          <a:sp3d extrusionH="887400" prstMaterial="legacyMatte">
            <a:bevelT w="13500" h="13500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2292" name="Text Box 1028"/>
          <p:cNvSpPr txBox="1">
            <a:spLocks noChangeArrowheads="1"/>
          </p:cNvSpPr>
          <p:nvPr/>
        </p:nvSpPr>
        <p:spPr bwMode="auto">
          <a:xfrm>
            <a:off x="76200" y="3017838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99"/>
                </a:solidFill>
              </a:rPr>
              <a:t>Pesquisa</a:t>
            </a:r>
          </a:p>
          <a:p>
            <a:r>
              <a:rPr lang="en-US" sz="1800" b="1">
                <a:solidFill>
                  <a:srgbClr val="000099"/>
                </a:solidFill>
              </a:rPr>
              <a:t>Básica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2293" name="Rectangle 1029"/>
          <p:cNvSpPr>
            <a:spLocks noChangeArrowheads="1"/>
          </p:cNvSpPr>
          <p:nvPr/>
        </p:nvSpPr>
        <p:spPr bwMode="auto">
          <a:xfrm>
            <a:off x="1624013" y="2667000"/>
            <a:ext cx="1141412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2294" name="Rectangle 1030"/>
          <p:cNvSpPr>
            <a:spLocks noChangeArrowheads="1"/>
          </p:cNvSpPr>
          <p:nvPr/>
        </p:nvSpPr>
        <p:spPr bwMode="auto">
          <a:xfrm>
            <a:off x="3230563" y="2667000"/>
            <a:ext cx="1722437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legacyPerspectiveTop"/>
            <a:lightRig rig="legacyFlat3" dir="b"/>
          </a:scene3d>
          <a:sp3d extrusionH="887400" prstMaterial="legacyMatte">
            <a:bevelT w="13500" h="13500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2295" name="Rectangle 1031"/>
          <p:cNvSpPr>
            <a:spLocks noChangeArrowheads="1"/>
          </p:cNvSpPr>
          <p:nvPr/>
        </p:nvSpPr>
        <p:spPr bwMode="auto">
          <a:xfrm>
            <a:off x="5356225" y="2667000"/>
            <a:ext cx="1730375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2296" name="Rectangle 1032"/>
          <p:cNvSpPr>
            <a:spLocks noChangeArrowheads="1"/>
          </p:cNvSpPr>
          <p:nvPr/>
        </p:nvSpPr>
        <p:spPr bwMode="auto">
          <a:xfrm>
            <a:off x="7604125" y="2667000"/>
            <a:ext cx="1387475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2297" name="Text Box 1033"/>
          <p:cNvSpPr txBox="1">
            <a:spLocks noChangeArrowheads="1"/>
          </p:cNvSpPr>
          <p:nvPr/>
        </p:nvSpPr>
        <p:spPr bwMode="auto">
          <a:xfrm>
            <a:off x="3146425" y="3200400"/>
            <a:ext cx="184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</a:rPr>
              <a:t>Desenvolvimento</a:t>
            </a:r>
          </a:p>
          <a:p>
            <a:r>
              <a:rPr lang="en-US" sz="1800" b="1">
                <a:solidFill>
                  <a:srgbClr val="000099"/>
                </a:solidFill>
              </a:rPr>
              <a:t>Experimental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2298" name="AutoShape 1034"/>
          <p:cNvSpPr>
            <a:spLocks noChangeArrowheads="1"/>
          </p:cNvSpPr>
          <p:nvPr/>
        </p:nvSpPr>
        <p:spPr bwMode="auto">
          <a:xfrm>
            <a:off x="123031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pt-BR"/>
          </a:p>
        </p:txBody>
      </p:sp>
      <p:sp>
        <p:nvSpPr>
          <p:cNvPr id="12299" name="AutoShape 1035"/>
          <p:cNvSpPr>
            <a:spLocks noChangeArrowheads="1"/>
          </p:cNvSpPr>
          <p:nvPr/>
        </p:nvSpPr>
        <p:spPr bwMode="auto">
          <a:xfrm>
            <a:off x="283051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pt-BR"/>
          </a:p>
        </p:txBody>
      </p:sp>
      <p:sp>
        <p:nvSpPr>
          <p:cNvPr id="12300" name="AutoShape 1036"/>
          <p:cNvSpPr>
            <a:spLocks noChangeArrowheads="1"/>
          </p:cNvSpPr>
          <p:nvPr/>
        </p:nvSpPr>
        <p:spPr bwMode="auto">
          <a:xfrm>
            <a:off x="494506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pt-BR"/>
          </a:p>
        </p:txBody>
      </p:sp>
      <p:sp>
        <p:nvSpPr>
          <p:cNvPr id="12301" name="AutoShape 1037"/>
          <p:cNvSpPr>
            <a:spLocks noChangeArrowheads="1"/>
          </p:cNvSpPr>
          <p:nvPr/>
        </p:nvSpPr>
        <p:spPr bwMode="auto">
          <a:xfrm>
            <a:off x="717391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pt-BR"/>
          </a:p>
        </p:txBody>
      </p:sp>
      <p:sp>
        <p:nvSpPr>
          <p:cNvPr id="12302" name="Text Box 1038"/>
          <p:cNvSpPr txBox="1">
            <a:spLocks noChangeArrowheads="1"/>
          </p:cNvSpPr>
          <p:nvPr/>
        </p:nvSpPr>
        <p:spPr bwMode="auto">
          <a:xfrm>
            <a:off x="5356225" y="3192463"/>
            <a:ext cx="1479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</a:rPr>
              <a:t>Engenharia </a:t>
            </a:r>
          </a:p>
          <a:p>
            <a:r>
              <a:rPr lang="en-US" sz="1800" b="1">
                <a:solidFill>
                  <a:srgbClr val="000099"/>
                </a:solidFill>
              </a:rPr>
              <a:t>do produto</a:t>
            </a:r>
          </a:p>
          <a:p>
            <a:r>
              <a:rPr lang="en-US" sz="1800" b="1">
                <a:solidFill>
                  <a:srgbClr val="000099"/>
                </a:solidFill>
              </a:rPr>
              <a:t>e do processo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2303" name="Text Box 1039"/>
          <p:cNvSpPr txBox="1">
            <a:spLocks noChangeArrowheads="1"/>
          </p:cNvSpPr>
          <p:nvPr/>
        </p:nvSpPr>
        <p:spPr bwMode="auto">
          <a:xfrm>
            <a:off x="7562850" y="2841625"/>
            <a:ext cx="1371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rgbClr val="000099"/>
                </a:solidFill>
              </a:rPr>
              <a:t>Produção e 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lançamento 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comercia-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lização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2304" name="Text Box 1040"/>
          <p:cNvSpPr txBox="1">
            <a:spLocks noChangeArrowheads="1"/>
          </p:cNvSpPr>
          <p:nvPr/>
        </p:nvSpPr>
        <p:spPr bwMode="auto">
          <a:xfrm>
            <a:off x="1622425" y="3048000"/>
            <a:ext cx="1387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99"/>
                </a:solidFill>
              </a:rPr>
              <a:t>Pesquisa</a:t>
            </a:r>
          </a:p>
          <a:p>
            <a:r>
              <a:rPr lang="en-US" sz="1800" b="1">
                <a:solidFill>
                  <a:srgbClr val="000099"/>
                </a:solidFill>
              </a:rPr>
              <a:t>Aplicada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2305" name="Text Box 1041"/>
          <p:cNvSpPr txBox="1">
            <a:spLocks noChangeArrowheads="1"/>
          </p:cNvSpPr>
          <p:nvPr/>
        </p:nvSpPr>
        <p:spPr bwMode="auto">
          <a:xfrm>
            <a:off x="7020272" y="5960313"/>
            <a:ext cx="1308371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200" dirty="0">
                <a:latin typeface="Comic Sans MS" pitchFamily="66" charset="0"/>
              </a:rPr>
              <a:t>Barbieri (2003)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Modelo Linear de Inovação ou </a:t>
            </a:r>
            <a:br>
              <a:rPr lang="pt-BR"/>
            </a:br>
            <a:r>
              <a:rPr lang="pt-BR"/>
              <a:t>Demand Pull</a:t>
            </a:r>
          </a:p>
        </p:txBody>
      </p:sp>
      <p:sp>
        <p:nvSpPr>
          <p:cNvPr id="13315" name="Rectangle 1027"/>
          <p:cNvSpPr>
            <a:spLocks noChangeArrowheads="1"/>
          </p:cNvSpPr>
          <p:nvPr/>
        </p:nvSpPr>
        <p:spPr bwMode="auto">
          <a:xfrm>
            <a:off x="0" y="2667000"/>
            <a:ext cx="1600200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76200" y="3017838"/>
            <a:ext cx="1600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99"/>
                </a:solidFill>
              </a:rPr>
              <a:t>Necessidades Operacionais e de Mercado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3317" name="Rectangle 1029"/>
          <p:cNvSpPr>
            <a:spLocks noChangeArrowheads="1"/>
          </p:cNvSpPr>
          <p:nvPr/>
        </p:nvSpPr>
        <p:spPr bwMode="auto">
          <a:xfrm>
            <a:off x="1828800" y="2667000"/>
            <a:ext cx="1141413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3318" name="Rectangle 1030"/>
          <p:cNvSpPr>
            <a:spLocks noChangeArrowheads="1"/>
          </p:cNvSpPr>
          <p:nvPr/>
        </p:nvSpPr>
        <p:spPr bwMode="auto">
          <a:xfrm>
            <a:off x="3382963" y="2667000"/>
            <a:ext cx="1722437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3319" name="Rectangle 1031"/>
          <p:cNvSpPr>
            <a:spLocks noChangeArrowheads="1"/>
          </p:cNvSpPr>
          <p:nvPr/>
        </p:nvSpPr>
        <p:spPr bwMode="auto">
          <a:xfrm>
            <a:off x="5508625" y="2667000"/>
            <a:ext cx="1730375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3320" name="Rectangle 1032"/>
          <p:cNvSpPr>
            <a:spLocks noChangeArrowheads="1"/>
          </p:cNvSpPr>
          <p:nvPr/>
        </p:nvSpPr>
        <p:spPr bwMode="auto">
          <a:xfrm>
            <a:off x="7680325" y="2667000"/>
            <a:ext cx="1387475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3321" name="Text Box 1033"/>
          <p:cNvSpPr txBox="1">
            <a:spLocks noChangeArrowheads="1"/>
          </p:cNvSpPr>
          <p:nvPr/>
        </p:nvSpPr>
        <p:spPr bwMode="auto">
          <a:xfrm>
            <a:off x="3298825" y="3200400"/>
            <a:ext cx="184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rgbClr val="000099"/>
                </a:solidFill>
              </a:rPr>
              <a:t>Desenvolvimento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da Idéia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3322" name="AutoShape 1034"/>
          <p:cNvSpPr>
            <a:spLocks noChangeArrowheads="1"/>
          </p:cNvSpPr>
          <p:nvPr/>
        </p:nvSpPr>
        <p:spPr bwMode="auto">
          <a:xfrm>
            <a:off x="153511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23" name="AutoShape 1035"/>
          <p:cNvSpPr>
            <a:spLocks noChangeArrowheads="1"/>
          </p:cNvSpPr>
          <p:nvPr/>
        </p:nvSpPr>
        <p:spPr bwMode="auto">
          <a:xfrm>
            <a:off x="298291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24" name="AutoShape 1036"/>
          <p:cNvSpPr>
            <a:spLocks noChangeArrowheads="1"/>
          </p:cNvSpPr>
          <p:nvPr/>
        </p:nvSpPr>
        <p:spPr bwMode="auto">
          <a:xfrm>
            <a:off x="509746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25" name="AutoShape 1037"/>
          <p:cNvSpPr>
            <a:spLocks noChangeArrowheads="1"/>
          </p:cNvSpPr>
          <p:nvPr/>
        </p:nvSpPr>
        <p:spPr bwMode="auto">
          <a:xfrm>
            <a:off x="725011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26" name="Text Box 1038"/>
          <p:cNvSpPr txBox="1">
            <a:spLocks noChangeArrowheads="1"/>
          </p:cNvSpPr>
          <p:nvPr/>
        </p:nvSpPr>
        <p:spPr bwMode="auto">
          <a:xfrm>
            <a:off x="5607050" y="3048000"/>
            <a:ext cx="1479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rgbClr val="000099"/>
                </a:solidFill>
              </a:rPr>
              <a:t>Engenharia 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do produto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e do processo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3327" name="Text Box 1039"/>
          <p:cNvSpPr txBox="1">
            <a:spLocks noChangeArrowheads="1"/>
          </p:cNvSpPr>
          <p:nvPr/>
        </p:nvSpPr>
        <p:spPr bwMode="auto">
          <a:xfrm>
            <a:off x="7639050" y="2841625"/>
            <a:ext cx="1371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rgbClr val="000099"/>
                </a:solidFill>
              </a:rPr>
              <a:t>Produção e 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lançamento 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comercia-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lização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3328" name="Text Box 1040"/>
          <p:cNvSpPr txBox="1">
            <a:spLocks noChangeArrowheads="1"/>
          </p:cNvSpPr>
          <p:nvPr/>
        </p:nvSpPr>
        <p:spPr bwMode="auto">
          <a:xfrm>
            <a:off x="1889125" y="3048000"/>
            <a:ext cx="1387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99"/>
                </a:solidFill>
              </a:rPr>
              <a:t>Geração </a:t>
            </a:r>
          </a:p>
          <a:p>
            <a:r>
              <a:rPr lang="en-US" sz="1800" b="1">
                <a:solidFill>
                  <a:srgbClr val="000099"/>
                </a:solidFill>
              </a:rPr>
              <a:t>de idéias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3329" name="Text Box 1041"/>
          <p:cNvSpPr txBox="1">
            <a:spLocks noChangeArrowheads="1"/>
          </p:cNvSpPr>
          <p:nvPr/>
        </p:nvSpPr>
        <p:spPr bwMode="auto">
          <a:xfrm>
            <a:off x="6732240" y="5888305"/>
            <a:ext cx="1308371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200" dirty="0">
                <a:latin typeface="Comic Sans MS" pitchFamily="66" charset="0"/>
              </a:rPr>
              <a:t>Barbieri (2003)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44450"/>
            <a:ext cx="8382000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Modelo de Kline </a:t>
            </a:r>
          </a:p>
        </p:txBody>
      </p:sp>
      <p:sp>
        <p:nvSpPr>
          <p:cNvPr id="15363" name="Oval 1027"/>
          <p:cNvSpPr>
            <a:spLocks noChangeArrowheads="1"/>
          </p:cNvSpPr>
          <p:nvPr/>
        </p:nvSpPr>
        <p:spPr bwMode="auto">
          <a:xfrm>
            <a:off x="1219200" y="685800"/>
            <a:ext cx="6705600" cy="990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pt-BR">
              <a:latin typeface="Comic Sans MS" pitchFamily="66" charset="0"/>
            </a:endParaRPr>
          </a:p>
          <a:p>
            <a:pPr algn="ctr"/>
            <a:r>
              <a:rPr lang="pt-BR">
                <a:latin typeface="Comic Sans MS" pitchFamily="66" charset="0"/>
              </a:rPr>
              <a:t>Investigação</a:t>
            </a:r>
          </a:p>
        </p:txBody>
      </p:sp>
      <p:sp>
        <p:nvSpPr>
          <p:cNvPr id="15364" name="Oval 1028"/>
          <p:cNvSpPr>
            <a:spLocks noChangeArrowheads="1"/>
          </p:cNvSpPr>
          <p:nvPr/>
        </p:nvSpPr>
        <p:spPr bwMode="auto">
          <a:xfrm>
            <a:off x="0" y="4114800"/>
            <a:ext cx="9144000" cy="2362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5" name="Oval 1029"/>
          <p:cNvSpPr>
            <a:spLocks noChangeArrowheads="1"/>
          </p:cNvSpPr>
          <p:nvPr/>
        </p:nvSpPr>
        <p:spPr bwMode="auto">
          <a:xfrm>
            <a:off x="457200" y="2286000"/>
            <a:ext cx="8458200" cy="1295400"/>
          </a:xfrm>
          <a:prstGeom prst="ellipse">
            <a:avLst/>
          </a:prstGeom>
          <a:solidFill>
            <a:srgbClr val="AD7EB8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6" name="Oval 1030"/>
          <p:cNvSpPr>
            <a:spLocks noChangeArrowheads="1"/>
          </p:cNvSpPr>
          <p:nvPr/>
        </p:nvSpPr>
        <p:spPr bwMode="auto">
          <a:xfrm>
            <a:off x="1981200" y="2514600"/>
            <a:ext cx="1066800" cy="304800"/>
          </a:xfrm>
          <a:prstGeom prst="ellipse">
            <a:avLst/>
          </a:prstGeom>
          <a:solidFill>
            <a:srgbClr val="9900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7" name="Oval 1031"/>
          <p:cNvSpPr>
            <a:spLocks noChangeArrowheads="1"/>
          </p:cNvSpPr>
          <p:nvPr/>
        </p:nvSpPr>
        <p:spPr bwMode="auto">
          <a:xfrm>
            <a:off x="4114800" y="2514600"/>
            <a:ext cx="1066800" cy="304800"/>
          </a:xfrm>
          <a:prstGeom prst="ellipse">
            <a:avLst/>
          </a:prstGeom>
          <a:solidFill>
            <a:srgbClr val="9900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8" name="Oval 1032"/>
          <p:cNvSpPr>
            <a:spLocks noChangeArrowheads="1"/>
          </p:cNvSpPr>
          <p:nvPr/>
        </p:nvSpPr>
        <p:spPr bwMode="auto">
          <a:xfrm>
            <a:off x="6324600" y="2514600"/>
            <a:ext cx="1066800" cy="304800"/>
          </a:xfrm>
          <a:prstGeom prst="ellipse">
            <a:avLst/>
          </a:prstGeom>
          <a:solidFill>
            <a:srgbClr val="9900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9" name="Oval 1033"/>
          <p:cNvSpPr>
            <a:spLocks noChangeArrowheads="1"/>
          </p:cNvSpPr>
          <p:nvPr/>
        </p:nvSpPr>
        <p:spPr bwMode="auto">
          <a:xfrm>
            <a:off x="2286000" y="838200"/>
            <a:ext cx="1066800" cy="304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0" name="Oval 1034"/>
          <p:cNvSpPr>
            <a:spLocks noChangeArrowheads="1"/>
          </p:cNvSpPr>
          <p:nvPr/>
        </p:nvSpPr>
        <p:spPr bwMode="auto">
          <a:xfrm>
            <a:off x="3962400" y="838200"/>
            <a:ext cx="1066800" cy="304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1" name="Oval 1035"/>
          <p:cNvSpPr>
            <a:spLocks noChangeArrowheads="1"/>
          </p:cNvSpPr>
          <p:nvPr/>
        </p:nvSpPr>
        <p:spPr bwMode="auto">
          <a:xfrm>
            <a:off x="5715000" y="838200"/>
            <a:ext cx="1066800" cy="304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2" name="Oval 1036"/>
          <p:cNvSpPr>
            <a:spLocks noChangeArrowheads="1"/>
          </p:cNvSpPr>
          <p:nvPr/>
        </p:nvSpPr>
        <p:spPr bwMode="auto">
          <a:xfrm>
            <a:off x="381000" y="4572000"/>
            <a:ext cx="2133600" cy="1447800"/>
          </a:xfrm>
          <a:prstGeom prst="ellipse">
            <a:avLst/>
          </a:prstGeom>
          <a:solidFill>
            <a:srgbClr val="D7CCE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3" name="Oval 1037"/>
          <p:cNvSpPr>
            <a:spLocks noChangeArrowheads="1"/>
          </p:cNvSpPr>
          <p:nvPr/>
        </p:nvSpPr>
        <p:spPr bwMode="auto">
          <a:xfrm>
            <a:off x="1905000" y="4572000"/>
            <a:ext cx="2133600" cy="1447800"/>
          </a:xfrm>
          <a:prstGeom prst="ellipse">
            <a:avLst/>
          </a:prstGeom>
          <a:solidFill>
            <a:srgbClr val="D7CCE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4" name="Oval 1038"/>
          <p:cNvSpPr>
            <a:spLocks noChangeArrowheads="1"/>
          </p:cNvSpPr>
          <p:nvPr/>
        </p:nvSpPr>
        <p:spPr bwMode="auto">
          <a:xfrm>
            <a:off x="3429000" y="4648200"/>
            <a:ext cx="2133600" cy="1447800"/>
          </a:xfrm>
          <a:prstGeom prst="ellipse">
            <a:avLst/>
          </a:prstGeom>
          <a:solidFill>
            <a:srgbClr val="D7CCE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5" name="Oval 1039"/>
          <p:cNvSpPr>
            <a:spLocks noChangeArrowheads="1"/>
          </p:cNvSpPr>
          <p:nvPr/>
        </p:nvSpPr>
        <p:spPr bwMode="auto">
          <a:xfrm>
            <a:off x="5029200" y="4648200"/>
            <a:ext cx="2133600" cy="1447800"/>
          </a:xfrm>
          <a:prstGeom prst="ellipse">
            <a:avLst/>
          </a:prstGeom>
          <a:solidFill>
            <a:srgbClr val="D7CCE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6" name="Oval 1040"/>
          <p:cNvSpPr>
            <a:spLocks noChangeArrowheads="1"/>
          </p:cNvSpPr>
          <p:nvPr/>
        </p:nvSpPr>
        <p:spPr bwMode="auto">
          <a:xfrm>
            <a:off x="6705600" y="4572000"/>
            <a:ext cx="2133600" cy="1447800"/>
          </a:xfrm>
          <a:prstGeom prst="ellipse">
            <a:avLst/>
          </a:prstGeom>
          <a:solidFill>
            <a:srgbClr val="D7CCE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1041"/>
          <p:cNvGrpSpPr>
            <a:grpSpLocks/>
          </p:cNvGrpSpPr>
          <p:nvPr/>
        </p:nvGrpSpPr>
        <p:grpSpPr bwMode="auto">
          <a:xfrm>
            <a:off x="1828800" y="5562600"/>
            <a:ext cx="533400" cy="527050"/>
            <a:chOff x="1152" y="3744"/>
            <a:chExt cx="336" cy="332"/>
          </a:xfrm>
        </p:grpSpPr>
        <p:sp>
          <p:nvSpPr>
            <p:cNvPr id="15420" name="AutoShape 1042"/>
            <p:cNvSpPr>
              <a:spLocks noChangeArrowheads="1"/>
            </p:cNvSpPr>
            <p:nvPr/>
          </p:nvSpPr>
          <p:spPr bwMode="auto">
            <a:xfrm>
              <a:off x="1200" y="3744"/>
              <a:ext cx="288" cy="144"/>
            </a:xfrm>
            <a:prstGeom prst="curvedDown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21" name="AutoShape 1043"/>
            <p:cNvSpPr>
              <a:spLocks noChangeArrowheads="1"/>
            </p:cNvSpPr>
            <p:nvPr/>
          </p:nvSpPr>
          <p:spPr bwMode="auto">
            <a:xfrm rot="5839142">
              <a:off x="1224" y="3860"/>
              <a:ext cx="144" cy="288"/>
            </a:xfrm>
            <a:prstGeom prst="curvedLeft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1044"/>
          <p:cNvGrpSpPr>
            <a:grpSpLocks/>
          </p:cNvGrpSpPr>
          <p:nvPr/>
        </p:nvGrpSpPr>
        <p:grpSpPr bwMode="auto">
          <a:xfrm>
            <a:off x="3352800" y="5638800"/>
            <a:ext cx="533400" cy="527050"/>
            <a:chOff x="1152" y="3744"/>
            <a:chExt cx="336" cy="332"/>
          </a:xfrm>
        </p:grpSpPr>
        <p:sp>
          <p:nvSpPr>
            <p:cNvPr id="15418" name="AutoShape 1045"/>
            <p:cNvSpPr>
              <a:spLocks noChangeArrowheads="1"/>
            </p:cNvSpPr>
            <p:nvPr/>
          </p:nvSpPr>
          <p:spPr bwMode="auto">
            <a:xfrm>
              <a:off x="1200" y="3744"/>
              <a:ext cx="288" cy="144"/>
            </a:xfrm>
            <a:prstGeom prst="curvedDown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19" name="AutoShape 1046"/>
            <p:cNvSpPr>
              <a:spLocks noChangeArrowheads="1"/>
            </p:cNvSpPr>
            <p:nvPr/>
          </p:nvSpPr>
          <p:spPr bwMode="auto">
            <a:xfrm rot="5839142">
              <a:off x="1224" y="3860"/>
              <a:ext cx="144" cy="288"/>
            </a:xfrm>
            <a:prstGeom prst="curvedLeft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1047"/>
          <p:cNvGrpSpPr>
            <a:grpSpLocks/>
          </p:cNvGrpSpPr>
          <p:nvPr/>
        </p:nvGrpSpPr>
        <p:grpSpPr bwMode="auto">
          <a:xfrm>
            <a:off x="5029200" y="5645150"/>
            <a:ext cx="533400" cy="527050"/>
            <a:chOff x="1152" y="3744"/>
            <a:chExt cx="336" cy="332"/>
          </a:xfrm>
        </p:grpSpPr>
        <p:sp>
          <p:nvSpPr>
            <p:cNvPr id="15416" name="AutoShape 1048"/>
            <p:cNvSpPr>
              <a:spLocks noChangeArrowheads="1"/>
            </p:cNvSpPr>
            <p:nvPr/>
          </p:nvSpPr>
          <p:spPr bwMode="auto">
            <a:xfrm>
              <a:off x="1200" y="3744"/>
              <a:ext cx="288" cy="144"/>
            </a:xfrm>
            <a:prstGeom prst="curvedDown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17" name="AutoShape 1049"/>
            <p:cNvSpPr>
              <a:spLocks noChangeArrowheads="1"/>
            </p:cNvSpPr>
            <p:nvPr/>
          </p:nvSpPr>
          <p:spPr bwMode="auto">
            <a:xfrm rot="5839142">
              <a:off x="1224" y="3860"/>
              <a:ext cx="144" cy="288"/>
            </a:xfrm>
            <a:prstGeom prst="curvedLeft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" name="Group 1050"/>
          <p:cNvGrpSpPr>
            <a:grpSpLocks/>
          </p:cNvGrpSpPr>
          <p:nvPr/>
        </p:nvGrpSpPr>
        <p:grpSpPr bwMode="auto">
          <a:xfrm>
            <a:off x="6705600" y="5645150"/>
            <a:ext cx="533400" cy="527050"/>
            <a:chOff x="1152" y="3744"/>
            <a:chExt cx="336" cy="332"/>
          </a:xfrm>
        </p:grpSpPr>
        <p:sp>
          <p:nvSpPr>
            <p:cNvPr id="15414" name="AutoShape 1051"/>
            <p:cNvSpPr>
              <a:spLocks noChangeArrowheads="1"/>
            </p:cNvSpPr>
            <p:nvPr/>
          </p:nvSpPr>
          <p:spPr bwMode="auto">
            <a:xfrm>
              <a:off x="1200" y="3744"/>
              <a:ext cx="288" cy="144"/>
            </a:xfrm>
            <a:prstGeom prst="curvedDown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15" name="AutoShape 1052"/>
            <p:cNvSpPr>
              <a:spLocks noChangeArrowheads="1"/>
            </p:cNvSpPr>
            <p:nvPr/>
          </p:nvSpPr>
          <p:spPr bwMode="auto">
            <a:xfrm rot="5839142">
              <a:off x="1224" y="3860"/>
              <a:ext cx="144" cy="288"/>
            </a:xfrm>
            <a:prstGeom prst="curvedLeft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cxnSp>
        <p:nvCxnSpPr>
          <p:cNvPr id="15381" name="AutoShape 1053"/>
          <p:cNvCxnSpPr>
            <a:cxnSpLocks noChangeShapeType="1"/>
          </p:cNvCxnSpPr>
          <p:nvPr/>
        </p:nvCxnSpPr>
        <p:spPr bwMode="auto">
          <a:xfrm rot="5400000">
            <a:off x="4652169" y="2858294"/>
            <a:ext cx="111125" cy="6434137"/>
          </a:xfrm>
          <a:prstGeom prst="bentConnector3">
            <a:avLst>
              <a:gd name="adj1" fmla="val 617144"/>
            </a:avLst>
          </a:prstGeom>
          <a:noFill/>
          <a:ln w="19050">
            <a:solidFill>
              <a:srgbClr val="0000FF"/>
            </a:solidFill>
            <a:miter lim="800000"/>
            <a:headEnd type="none" w="sm" len="sm"/>
            <a:tailEnd type="triangle" w="sm" len="sm"/>
          </a:ln>
        </p:spPr>
      </p:cxnSp>
      <p:cxnSp>
        <p:nvCxnSpPr>
          <p:cNvPr id="15382" name="AutoShape 1054"/>
          <p:cNvCxnSpPr>
            <a:cxnSpLocks noChangeShapeType="1"/>
          </p:cNvCxnSpPr>
          <p:nvPr/>
        </p:nvCxnSpPr>
        <p:spPr bwMode="auto">
          <a:xfrm rot="5400000">
            <a:off x="5371306" y="3620294"/>
            <a:ext cx="1588" cy="4800600"/>
          </a:xfrm>
          <a:prstGeom prst="bentConnector3">
            <a:avLst>
              <a:gd name="adj1" fmla="val 33099991"/>
            </a:avLst>
          </a:prstGeom>
          <a:noFill/>
          <a:ln w="19050">
            <a:solidFill>
              <a:srgbClr val="0000FF"/>
            </a:solidFill>
            <a:miter lim="800000"/>
            <a:headEnd type="none" w="sm" len="sm"/>
            <a:tailEnd type="triangle" w="sm" len="sm"/>
          </a:ln>
        </p:spPr>
      </p:cxnSp>
      <p:cxnSp>
        <p:nvCxnSpPr>
          <p:cNvPr id="15383" name="AutoShape 1055"/>
          <p:cNvCxnSpPr>
            <a:cxnSpLocks noChangeShapeType="1"/>
          </p:cNvCxnSpPr>
          <p:nvPr/>
        </p:nvCxnSpPr>
        <p:spPr bwMode="auto">
          <a:xfrm rot="5400000">
            <a:off x="5867400" y="4419600"/>
            <a:ext cx="76200" cy="3276600"/>
          </a:xfrm>
          <a:prstGeom prst="bentConnector3">
            <a:avLst>
              <a:gd name="adj1" fmla="val 400000"/>
            </a:avLst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triangle" w="sm" len="sm"/>
          </a:ln>
        </p:spPr>
      </p:cxnSp>
      <p:sp>
        <p:nvSpPr>
          <p:cNvPr id="15384" name="Text Box 1056"/>
          <p:cNvSpPr txBox="1">
            <a:spLocks noChangeArrowheads="1"/>
          </p:cNvSpPr>
          <p:nvPr/>
        </p:nvSpPr>
        <p:spPr bwMode="auto">
          <a:xfrm>
            <a:off x="457200" y="4997450"/>
            <a:ext cx="12350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1800">
                <a:latin typeface="Comic Sans MS" pitchFamily="66" charset="0"/>
              </a:rPr>
              <a:t>Mercado Potencial</a:t>
            </a:r>
          </a:p>
        </p:txBody>
      </p:sp>
      <p:sp>
        <p:nvSpPr>
          <p:cNvPr id="15385" name="Text Box 1057"/>
          <p:cNvSpPr txBox="1">
            <a:spLocks noChangeArrowheads="1"/>
          </p:cNvSpPr>
          <p:nvPr/>
        </p:nvSpPr>
        <p:spPr bwMode="auto">
          <a:xfrm>
            <a:off x="2133600" y="4799013"/>
            <a:ext cx="1676400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1800">
                <a:latin typeface="Comic Sans MS" pitchFamily="66" charset="0"/>
              </a:rPr>
              <a:t>Investigação</a:t>
            </a:r>
          </a:p>
          <a:p>
            <a:r>
              <a:rPr lang="pt-BR" sz="1800">
                <a:latin typeface="Comic Sans MS" pitchFamily="66" charset="0"/>
              </a:rPr>
              <a:t>Concepção criação </a:t>
            </a:r>
          </a:p>
        </p:txBody>
      </p:sp>
      <p:sp>
        <p:nvSpPr>
          <p:cNvPr id="15386" name="Text Box 1058"/>
          <p:cNvSpPr txBox="1">
            <a:spLocks noChangeArrowheads="1"/>
          </p:cNvSpPr>
          <p:nvPr/>
        </p:nvSpPr>
        <p:spPr bwMode="auto">
          <a:xfrm>
            <a:off x="3657600" y="4873625"/>
            <a:ext cx="1981200" cy="106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1600">
                <a:latin typeface="Comic Sans MS" pitchFamily="66" charset="0"/>
              </a:rPr>
              <a:t>Design desenvolvimento  detalhado  </a:t>
            </a:r>
          </a:p>
          <a:p>
            <a:r>
              <a:rPr lang="pt-BR" sz="1600">
                <a:latin typeface="Comic Sans MS" pitchFamily="66" charset="0"/>
              </a:rPr>
              <a:t>teste  </a:t>
            </a:r>
          </a:p>
        </p:txBody>
      </p:sp>
      <p:sp>
        <p:nvSpPr>
          <p:cNvPr id="15387" name="Text Box 1059"/>
          <p:cNvSpPr txBox="1">
            <a:spLocks noChangeArrowheads="1"/>
          </p:cNvSpPr>
          <p:nvPr/>
        </p:nvSpPr>
        <p:spPr bwMode="auto">
          <a:xfrm>
            <a:off x="5410200" y="4997450"/>
            <a:ext cx="1981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1800">
                <a:latin typeface="Comic Sans MS" pitchFamily="66" charset="0"/>
              </a:rPr>
              <a:t>Redesign Fabricação  </a:t>
            </a:r>
          </a:p>
        </p:txBody>
      </p:sp>
      <p:sp>
        <p:nvSpPr>
          <p:cNvPr id="15388" name="Text Box 1060"/>
          <p:cNvSpPr txBox="1">
            <a:spLocks noChangeArrowheads="1"/>
          </p:cNvSpPr>
          <p:nvPr/>
        </p:nvSpPr>
        <p:spPr bwMode="auto">
          <a:xfrm>
            <a:off x="7086600" y="4997450"/>
            <a:ext cx="1981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1800">
                <a:latin typeface="Comic Sans MS" pitchFamily="66" charset="0"/>
              </a:rPr>
              <a:t>Distribuição e mercado</a:t>
            </a:r>
          </a:p>
        </p:txBody>
      </p:sp>
      <p:sp>
        <p:nvSpPr>
          <p:cNvPr id="15389" name="AutoShape 1061"/>
          <p:cNvSpPr>
            <a:spLocks noChangeArrowheads="1"/>
          </p:cNvSpPr>
          <p:nvPr/>
        </p:nvSpPr>
        <p:spPr bwMode="auto">
          <a:xfrm>
            <a:off x="1905000" y="47244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9E6A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0" name="AutoShape 1062"/>
          <p:cNvSpPr>
            <a:spLocks noChangeArrowheads="1"/>
          </p:cNvSpPr>
          <p:nvPr/>
        </p:nvSpPr>
        <p:spPr bwMode="auto">
          <a:xfrm>
            <a:off x="3429000" y="47244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9E6A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1" name="AutoShape 1063"/>
          <p:cNvSpPr>
            <a:spLocks noChangeArrowheads="1"/>
          </p:cNvSpPr>
          <p:nvPr/>
        </p:nvSpPr>
        <p:spPr bwMode="auto">
          <a:xfrm>
            <a:off x="5029200" y="47244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9E6A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2" name="AutoShape 1064"/>
          <p:cNvSpPr>
            <a:spLocks noChangeArrowheads="1"/>
          </p:cNvSpPr>
          <p:nvPr/>
        </p:nvSpPr>
        <p:spPr bwMode="auto">
          <a:xfrm>
            <a:off x="6629400" y="47244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9E6A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3" name="Text Box 1065"/>
          <p:cNvSpPr txBox="1">
            <a:spLocks noChangeArrowheads="1"/>
          </p:cNvSpPr>
          <p:nvPr/>
        </p:nvSpPr>
        <p:spPr bwMode="auto">
          <a:xfrm>
            <a:off x="1379538" y="2895600"/>
            <a:ext cx="64690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>
                <a:latin typeface="Comic Sans MS" pitchFamily="66" charset="0"/>
              </a:rPr>
              <a:t>Conjunto de conhecimentos científicos e tecnológicos</a:t>
            </a:r>
          </a:p>
        </p:txBody>
      </p:sp>
      <p:sp>
        <p:nvSpPr>
          <p:cNvPr id="15394" name="Text Box 1066"/>
          <p:cNvSpPr txBox="1">
            <a:spLocks noChangeArrowheads="1"/>
          </p:cNvSpPr>
          <p:nvPr/>
        </p:nvSpPr>
        <p:spPr bwMode="auto">
          <a:xfrm>
            <a:off x="2341563" y="2514600"/>
            <a:ext cx="3254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800" b="1">
                <a:latin typeface="Comic Sans MS" pitchFamily="66" charset="0"/>
              </a:rPr>
              <a:t>C</a:t>
            </a:r>
          </a:p>
        </p:txBody>
      </p:sp>
      <p:sp>
        <p:nvSpPr>
          <p:cNvPr id="15395" name="Text Box 1067"/>
          <p:cNvSpPr txBox="1">
            <a:spLocks noChangeArrowheads="1"/>
          </p:cNvSpPr>
          <p:nvPr/>
        </p:nvSpPr>
        <p:spPr bwMode="auto">
          <a:xfrm>
            <a:off x="6684963" y="2514600"/>
            <a:ext cx="3254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800" b="1">
                <a:latin typeface="Comic Sans MS" pitchFamily="66" charset="0"/>
              </a:rPr>
              <a:t>C</a:t>
            </a:r>
          </a:p>
        </p:txBody>
      </p:sp>
      <p:sp>
        <p:nvSpPr>
          <p:cNvPr id="15396" name="Text Box 1068"/>
          <p:cNvSpPr txBox="1">
            <a:spLocks noChangeArrowheads="1"/>
          </p:cNvSpPr>
          <p:nvPr/>
        </p:nvSpPr>
        <p:spPr bwMode="auto">
          <a:xfrm>
            <a:off x="4475163" y="2514600"/>
            <a:ext cx="3254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800" b="1">
                <a:latin typeface="Comic Sans MS" pitchFamily="66" charset="0"/>
              </a:rPr>
              <a:t>C</a:t>
            </a:r>
          </a:p>
        </p:txBody>
      </p:sp>
      <p:sp>
        <p:nvSpPr>
          <p:cNvPr id="15397" name="Text Box 1069"/>
          <p:cNvSpPr txBox="1">
            <a:spLocks noChangeArrowheads="1"/>
          </p:cNvSpPr>
          <p:nvPr/>
        </p:nvSpPr>
        <p:spPr bwMode="auto">
          <a:xfrm>
            <a:off x="2667000" y="822325"/>
            <a:ext cx="304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latin typeface="Comic Sans MS" pitchFamily="66" charset="0"/>
              </a:rPr>
              <a:t>I</a:t>
            </a:r>
          </a:p>
        </p:txBody>
      </p:sp>
      <p:sp>
        <p:nvSpPr>
          <p:cNvPr id="15398" name="Text Box 1070"/>
          <p:cNvSpPr txBox="1">
            <a:spLocks noChangeArrowheads="1"/>
          </p:cNvSpPr>
          <p:nvPr/>
        </p:nvSpPr>
        <p:spPr bwMode="auto">
          <a:xfrm>
            <a:off x="4343400" y="762000"/>
            <a:ext cx="304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latin typeface="Comic Sans MS" pitchFamily="66" charset="0"/>
              </a:rPr>
              <a:t>I</a:t>
            </a:r>
          </a:p>
        </p:txBody>
      </p:sp>
      <p:sp>
        <p:nvSpPr>
          <p:cNvPr id="15399" name="Text Box 1071"/>
          <p:cNvSpPr txBox="1">
            <a:spLocks noChangeArrowheads="1"/>
          </p:cNvSpPr>
          <p:nvPr/>
        </p:nvSpPr>
        <p:spPr bwMode="auto">
          <a:xfrm>
            <a:off x="6096000" y="822325"/>
            <a:ext cx="304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latin typeface="Comic Sans MS" pitchFamily="66" charset="0"/>
              </a:rPr>
              <a:t>I</a:t>
            </a:r>
          </a:p>
        </p:txBody>
      </p:sp>
      <p:sp>
        <p:nvSpPr>
          <p:cNvPr id="15400" name="Arc 1072"/>
          <p:cNvSpPr>
            <a:spLocks/>
          </p:cNvSpPr>
          <p:nvPr/>
        </p:nvSpPr>
        <p:spPr bwMode="auto">
          <a:xfrm flipH="1">
            <a:off x="304800" y="1066800"/>
            <a:ext cx="914400" cy="3721100"/>
          </a:xfrm>
          <a:custGeom>
            <a:avLst/>
            <a:gdLst>
              <a:gd name="T0" fmla="*/ 0 w 26248"/>
              <a:gd name="T1" fmla="*/ 753554782 h 32585"/>
              <a:gd name="T2" fmla="*/ 982807592 w 26248"/>
              <a:gd name="T3" fmla="*/ 2147483647 h 32585"/>
              <a:gd name="T4" fmla="*/ 196510545 w 26248"/>
              <a:gd name="T5" fmla="*/ 2147483647 h 32585"/>
              <a:gd name="T6" fmla="*/ 0 60000 65536"/>
              <a:gd name="T7" fmla="*/ 0 60000 65536"/>
              <a:gd name="T8" fmla="*/ 0 60000 65536"/>
              <a:gd name="T9" fmla="*/ 0 w 26248"/>
              <a:gd name="T10" fmla="*/ 0 h 32585"/>
              <a:gd name="T11" fmla="*/ 26248 w 26248"/>
              <a:gd name="T12" fmla="*/ 32585 h 32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248" h="32585" fill="none" extrusionOk="0">
                <a:moveTo>
                  <a:pt x="0" y="506"/>
                </a:moveTo>
                <a:cubicBezTo>
                  <a:pt x="1526" y="169"/>
                  <a:pt x="3084" y="-1"/>
                  <a:pt x="4648" y="0"/>
                </a:cubicBezTo>
                <a:cubicBezTo>
                  <a:pt x="16577" y="0"/>
                  <a:pt x="26248" y="9670"/>
                  <a:pt x="26248" y="21600"/>
                </a:cubicBezTo>
                <a:cubicBezTo>
                  <a:pt x="26248" y="25464"/>
                  <a:pt x="25211" y="29257"/>
                  <a:pt x="23246" y="32585"/>
                </a:cubicBezTo>
              </a:path>
              <a:path w="26248" h="32585" stroke="0" extrusionOk="0">
                <a:moveTo>
                  <a:pt x="0" y="506"/>
                </a:moveTo>
                <a:cubicBezTo>
                  <a:pt x="1526" y="169"/>
                  <a:pt x="3084" y="-1"/>
                  <a:pt x="4648" y="0"/>
                </a:cubicBezTo>
                <a:cubicBezTo>
                  <a:pt x="16577" y="0"/>
                  <a:pt x="26248" y="9670"/>
                  <a:pt x="26248" y="21600"/>
                </a:cubicBezTo>
                <a:cubicBezTo>
                  <a:pt x="26248" y="25464"/>
                  <a:pt x="25211" y="29257"/>
                  <a:pt x="23246" y="32585"/>
                </a:cubicBezTo>
                <a:lnTo>
                  <a:pt x="4648" y="21600"/>
                </a:lnTo>
                <a:lnTo>
                  <a:pt x="0" y="506"/>
                </a:lnTo>
                <a:close/>
              </a:path>
            </a:pathLst>
          </a:custGeom>
          <a:noFill/>
          <a:ln w="31750">
            <a:solidFill>
              <a:srgbClr val="008000"/>
            </a:solidFill>
            <a:round/>
            <a:headEnd type="triangle" w="sm" len="sm"/>
            <a:tailEnd type="triangl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1" name="Arc 1073"/>
          <p:cNvSpPr>
            <a:spLocks/>
          </p:cNvSpPr>
          <p:nvPr/>
        </p:nvSpPr>
        <p:spPr bwMode="auto">
          <a:xfrm rot="-10351054" flipH="1" flipV="1">
            <a:off x="7772400" y="1295400"/>
            <a:ext cx="1447800" cy="3581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8000"/>
            </a:solidFill>
            <a:round/>
            <a:headEnd type="triangl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2" name="Line 1074"/>
          <p:cNvSpPr>
            <a:spLocks noChangeShapeType="1"/>
          </p:cNvSpPr>
          <p:nvPr/>
        </p:nvSpPr>
        <p:spPr bwMode="auto">
          <a:xfrm flipV="1">
            <a:off x="2590800" y="12192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3" name="Line 1075"/>
          <p:cNvSpPr>
            <a:spLocks noChangeShapeType="1"/>
          </p:cNvSpPr>
          <p:nvPr/>
        </p:nvSpPr>
        <p:spPr bwMode="auto">
          <a:xfrm flipV="1">
            <a:off x="4572000" y="12192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4" name="Line 1076"/>
          <p:cNvSpPr>
            <a:spLocks noChangeShapeType="1"/>
          </p:cNvSpPr>
          <p:nvPr/>
        </p:nvSpPr>
        <p:spPr bwMode="auto">
          <a:xfrm flipH="1" flipV="1">
            <a:off x="6248400" y="1219200"/>
            <a:ext cx="6096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5" name="Line 1077"/>
          <p:cNvSpPr>
            <a:spLocks noChangeShapeType="1"/>
          </p:cNvSpPr>
          <p:nvPr/>
        </p:nvSpPr>
        <p:spPr bwMode="auto">
          <a:xfrm flipV="1">
            <a:off x="2438400" y="3581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6" name="Line 1078"/>
          <p:cNvSpPr>
            <a:spLocks noChangeShapeType="1"/>
          </p:cNvSpPr>
          <p:nvPr/>
        </p:nvSpPr>
        <p:spPr bwMode="auto">
          <a:xfrm flipV="1">
            <a:off x="4572000" y="3657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7" name="Line 1079"/>
          <p:cNvSpPr>
            <a:spLocks noChangeShapeType="1"/>
          </p:cNvSpPr>
          <p:nvPr/>
        </p:nvSpPr>
        <p:spPr bwMode="auto">
          <a:xfrm flipV="1">
            <a:off x="6248400" y="3581400"/>
            <a:ext cx="3048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8" name="Line 1080"/>
          <p:cNvSpPr>
            <a:spLocks noChangeShapeType="1"/>
          </p:cNvSpPr>
          <p:nvPr/>
        </p:nvSpPr>
        <p:spPr bwMode="auto">
          <a:xfrm>
            <a:off x="2743200" y="3505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9" name="Line 1081"/>
          <p:cNvSpPr>
            <a:spLocks noChangeShapeType="1"/>
          </p:cNvSpPr>
          <p:nvPr/>
        </p:nvSpPr>
        <p:spPr bwMode="auto">
          <a:xfrm>
            <a:off x="4800600" y="3657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10" name="Line 1082"/>
          <p:cNvSpPr>
            <a:spLocks noChangeShapeType="1"/>
          </p:cNvSpPr>
          <p:nvPr/>
        </p:nvSpPr>
        <p:spPr bwMode="auto">
          <a:xfrm flipH="1">
            <a:off x="6477000" y="3505200"/>
            <a:ext cx="381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11" name="Line 1083"/>
          <p:cNvSpPr>
            <a:spLocks noChangeShapeType="1"/>
          </p:cNvSpPr>
          <p:nvPr/>
        </p:nvSpPr>
        <p:spPr bwMode="auto">
          <a:xfrm>
            <a:off x="3124200" y="11430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12" name="Line 1084"/>
          <p:cNvSpPr>
            <a:spLocks noChangeShapeType="1"/>
          </p:cNvSpPr>
          <p:nvPr/>
        </p:nvSpPr>
        <p:spPr bwMode="auto">
          <a:xfrm>
            <a:off x="4953000" y="1219944"/>
            <a:ext cx="7620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13" name="Arc 1085"/>
          <p:cNvSpPr>
            <a:spLocks/>
          </p:cNvSpPr>
          <p:nvPr/>
        </p:nvSpPr>
        <p:spPr bwMode="auto">
          <a:xfrm rot="1162036">
            <a:off x="6172200" y="1219200"/>
            <a:ext cx="1219200" cy="3276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Estudo de Caso:</a:t>
            </a:r>
            <a:b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Laboratório 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Cristália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21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1026"/>
          <p:cNvSpPr>
            <a:spLocks noChangeArrowheads="1"/>
          </p:cNvSpPr>
          <p:nvPr/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endParaRPr lang="en-US" sz="36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3" name="Rectangle 1027"/>
          <p:cNvSpPr>
            <a:spLocks noChangeArrowheads="1"/>
          </p:cNvSpPr>
          <p:nvPr/>
        </p:nvSpPr>
        <p:spPr bwMode="auto">
          <a:xfrm>
            <a:off x="7620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SzPct val="85000"/>
            </a:pPr>
            <a:endParaRPr lang="en-US" sz="2800" dirty="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FUNÇÃO TECNOLÓGICA 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É A ADMINISTRAÇÃO SISTEMÁTICA, POR MEIO DAS FUNÇÕES DE PLANEJAMENTO, ORGANIZAÇÃO, DIREÇÃO E CONTROLE, DA CONSTRUÇÃO E MANUTENÇÃO DE UMA CAPACIDADE TECNOLÓGICA ADEQUADA ÀS NECESSIDADES DA EMPRESA.</a:t>
            </a:r>
          </a:p>
          <a:p>
            <a:endParaRPr lang="pt-BR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504" y="6381328"/>
            <a:ext cx="2243137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i="1" dirty="0" err="1">
                <a:solidFill>
                  <a:srgbClr val="FF3300"/>
                </a:solidFill>
                <a:latin typeface="Arial" charset="0"/>
              </a:rPr>
              <a:t>Adaptado</a:t>
            </a:r>
            <a:r>
              <a:rPr lang="en-US" sz="1200" b="1" i="1" dirty="0">
                <a:solidFill>
                  <a:srgbClr val="FF3300"/>
                </a:solidFill>
                <a:latin typeface="Arial" charset="0"/>
              </a:rPr>
              <a:t>: </a:t>
            </a:r>
            <a:r>
              <a:rPr lang="en-US" sz="1200" b="1" i="1" dirty="0" err="1">
                <a:solidFill>
                  <a:srgbClr val="FF3300"/>
                </a:solidFill>
                <a:latin typeface="Arial" charset="0"/>
              </a:rPr>
              <a:t>Sbragia</a:t>
            </a:r>
            <a:r>
              <a:rPr lang="en-US" sz="1200" b="1" i="1" dirty="0">
                <a:solidFill>
                  <a:srgbClr val="FF3300"/>
                </a:solidFill>
                <a:latin typeface="Arial" charset="0"/>
              </a:rPr>
              <a:t> FEA/USP</a:t>
            </a:r>
            <a:endParaRPr lang="pt-BR" sz="1200" b="1" i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Função Tecnológica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568952" cy="54006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MISSÃO</a:t>
            </a:r>
          </a:p>
          <a:p>
            <a:pPr lvl="1"/>
            <a:r>
              <a:rPr lang="en-US" dirty="0" err="1"/>
              <a:t>Auxiliar</a:t>
            </a:r>
            <a:r>
              <a:rPr lang="en-US" dirty="0"/>
              <a:t> a </a:t>
            </a:r>
            <a:r>
              <a:rPr lang="en-US" dirty="0" err="1"/>
              <a:t>empresa</a:t>
            </a:r>
            <a:r>
              <a:rPr lang="en-US" dirty="0"/>
              <a:t> a </a:t>
            </a:r>
            <a:r>
              <a:rPr lang="en-US" dirty="0" err="1"/>
              <a:t>obter</a:t>
            </a:r>
            <a:r>
              <a:rPr lang="en-US" dirty="0"/>
              <a:t> o </a:t>
            </a:r>
            <a:r>
              <a:rPr lang="en-US" dirty="0" err="1"/>
              <a:t>melhor</a:t>
            </a:r>
            <a:r>
              <a:rPr lang="en-US" dirty="0"/>
              <a:t> </a:t>
            </a:r>
            <a:r>
              <a:rPr lang="en-US" dirty="0" err="1"/>
              <a:t>resultado</a:t>
            </a:r>
            <a:r>
              <a:rPr lang="en-US" dirty="0"/>
              <a:t>  </a:t>
            </a:r>
            <a:r>
              <a:rPr lang="en-US" dirty="0" err="1"/>
              <a:t>possível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tecnologia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instrumento</a:t>
            </a:r>
            <a:r>
              <a:rPr lang="en-US" dirty="0"/>
              <a:t> de </a:t>
            </a:r>
            <a:r>
              <a:rPr lang="en-US" dirty="0" err="1"/>
              <a:t>competitividade</a:t>
            </a:r>
            <a:r>
              <a:rPr lang="en-US" dirty="0"/>
              <a:t>.</a:t>
            </a:r>
          </a:p>
          <a:p>
            <a:r>
              <a:rPr lang="en-US" dirty="0"/>
              <a:t>ATRIBUIÇÕES</a:t>
            </a:r>
          </a:p>
          <a:p>
            <a:pPr lvl="1"/>
            <a:r>
              <a:rPr lang="en-US" dirty="0" err="1"/>
              <a:t>introduzir</a:t>
            </a:r>
            <a:r>
              <a:rPr lang="en-US" dirty="0"/>
              <a:t> novas </a:t>
            </a:r>
            <a:r>
              <a:rPr lang="en-US" dirty="0" err="1"/>
              <a:t>idéias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empresa</a:t>
            </a:r>
            <a:r>
              <a:rPr lang="en-US" dirty="0"/>
              <a:t> a </a:t>
            </a:r>
            <a:r>
              <a:rPr lang="en-US" dirty="0" err="1"/>
              <a:t>respeito</a:t>
            </a:r>
            <a:r>
              <a:rPr lang="en-US" dirty="0"/>
              <a:t> de </a:t>
            </a:r>
            <a:r>
              <a:rPr lang="en-US" dirty="0" err="1"/>
              <a:t>melhorias</a:t>
            </a:r>
            <a:r>
              <a:rPr lang="en-US" dirty="0"/>
              <a:t> </a:t>
            </a:r>
            <a:r>
              <a:rPr lang="en-US" dirty="0" err="1"/>
              <a:t>tecnológicas</a:t>
            </a:r>
            <a:endParaRPr lang="en-US" dirty="0"/>
          </a:p>
          <a:p>
            <a:pPr lvl="1"/>
            <a:r>
              <a:rPr lang="en-US" dirty="0" err="1"/>
              <a:t>absorver</a:t>
            </a:r>
            <a:r>
              <a:rPr lang="en-US" dirty="0"/>
              <a:t>, </a:t>
            </a:r>
            <a:r>
              <a:rPr lang="en-US" dirty="0" err="1"/>
              <a:t>adaptar</a:t>
            </a:r>
            <a:r>
              <a:rPr lang="en-US" dirty="0"/>
              <a:t> e </a:t>
            </a:r>
            <a:r>
              <a:rPr lang="en-US" dirty="0" err="1"/>
              <a:t>otimizar</a:t>
            </a:r>
            <a:r>
              <a:rPr lang="en-US" dirty="0"/>
              <a:t> </a:t>
            </a:r>
            <a:r>
              <a:rPr lang="en-US" dirty="0" err="1"/>
              <a:t>tecnologias</a:t>
            </a:r>
            <a:r>
              <a:rPr lang="en-US" dirty="0"/>
              <a:t> </a:t>
            </a:r>
            <a:r>
              <a:rPr lang="en-US" dirty="0" err="1"/>
              <a:t>obtidas</a:t>
            </a:r>
            <a:r>
              <a:rPr lang="en-US" dirty="0"/>
              <a:t> de </a:t>
            </a:r>
            <a:r>
              <a:rPr lang="en-US" dirty="0" err="1"/>
              <a:t>terceiros</a:t>
            </a:r>
            <a:endParaRPr lang="en-US" dirty="0"/>
          </a:p>
          <a:p>
            <a:pPr lvl="1"/>
            <a:r>
              <a:rPr lang="en-US" dirty="0" err="1"/>
              <a:t>desenvolver</a:t>
            </a:r>
            <a:r>
              <a:rPr lang="en-US" dirty="0"/>
              <a:t> novas </a:t>
            </a:r>
            <a:r>
              <a:rPr lang="en-US" dirty="0" err="1"/>
              <a:t>matérias-primas</a:t>
            </a:r>
            <a:r>
              <a:rPr lang="en-US" dirty="0"/>
              <a:t> e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fornecedores</a:t>
            </a:r>
            <a:endParaRPr lang="en-US" dirty="0"/>
          </a:p>
          <a:p>
            <a:pPr lvl="1"/>
            <a:r>
              <a:rPr lang="en-US" dirty="0" err="1"/>
              <a:t>agir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elo</a:t>
            </a:r>
            <a:r>
              <a:rPr lang="en-US" dirty="0"/>
              <a:t> entre a </a:t>
            </a:r>
            <a:r>
              <a:rPr lang="en-US" dirty="0" err="1"/>
              <a:t>empresa</a:t>
            </a:r>
            <a:r>
              <a:rPr lang="en-US" dirty="0"/>
              <a:t> e </a:t>
            </a:r>
            <a:r>
              <a:rPr lang="en-US" dirty="0" err="1"/>
              <a:t>universidade</a:t>
            </a:r>
            <a:r>
              <a:rPr lang="en-US" dirty="0"/>
              <a:t> e </a:t>
            </a:r>
            <a:r>
              <a:rPr lang="en-US" dirty="0" err="1"/>
              <a:t>institutos</a:t>
            </a:r>
            <a:r>
              <a:rPr lang="en-US" dirty="0"/>
              <a:t> de </a:t>
            </a:r>
            <a:r>
              <a:rPr lang="en-US" dirty="0" err="1"/>
              <a:t>pesquisa</a:t>
            </a:r>
            <a:endParaRPr lang="en-US" dirty="0"/>
          </a:p>
          <a:p>
            <a:pPr lvl="1"/>
            <a:r>
              <a:rPr lang="en-US" dirty="0" err="1"/>
              <a:t>prover</a:t>
            </a:r>
            <a:r>
              <a:rPr lang="en-US" dirty="0"/>
              <a:t> </a:t>
            </a:r>
            <a:r>
              <a:rPr lang="en-US" dirty="0" err="1"/>
              <a:t>suporte</a:t>
            </a:r>
            <a:r>
              <a:rPr lang="en-US" dirty="0"/>
              <a:t> </a:t>
            </a:r>
            <a:r>
              <a:rPr lang="en-US" dirty="0" err="1"/>
              <a:t>tecnológico</a:t>
            </a:r>
            <a:r>
              <a:rPr lang="en-US" dirty="0"/>
              <a:t> à </a:t>
            </a:r>
            <a:r>
              <a:rPr lang="en-US" dirty="0" err="1"/>
              <a:t>área</a:t>
            </a:r>
            <a:r>
              <a:rPr lang="en-US" dirty="0"/>
              <a:t> </a:t>
            </a:r>
            <a:r>
              <a:rPr lang="en-US" dirty="0" err="1"/>
              <a:t>produtiva</a:t>
            </a:r>
            <a:endParaRPr lang="en-US" dirty="0"/>
          </a:p>
          <a:p>
            <a:pPr lvl="1"/>
            <a:r>
              <a:rPr lang="en-US" dirty="0" err="1"/>
              <a:t>melhorar</a:t>
            </a:r>
            <a:r>
              <a:rPr lang="en-US" dirty="0"/>
              <a:t> a </a:t>
            </a:r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produtos</a:t>
            </a:r>
            <a:endParaRPr lang="en-US" dirty="0"/>
          </a:p>
          <a:p>
            <a:pPr lvl="1"/>
            <a:r>
              <a:rPr lang="en-US" dirty="0" err="1"/>
              <a:t>evitar</a:t>
            </a:r>
            <a:r>
              <a:rPr lang="en-US" dirty="0"/>
              <a:t> a </a:t>
            </a:r>
            <a:r>
              <a:rPr lang="en-US" dirty="0" err="1"/>
              <a:t>dependência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empresa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relação</a:t>
            </a:r>
            <a:r>
              <a:rPr lang="en-US" dirty="0"/>
              <a:t> a </a:t>
            </a:r>
            <a:r>
              <a:rPr lang="en-US" dirty="0" err="1"/>
              <a:t>fornecedores</a:t>
            </a:r>
            <a:r>
              <a:rPr lang="en-US" dirty="0"/>
              <a:t> de </a:t>
            </a:r>
            <a:r>
              <a:rPr lang="en-US" dirty="0" err="1"/>
              <a:t>tecnologia</a:t>
            </a:r>
            <a:r>
              <a:rPr lang="en-US" dirty="0"/>
              <a:t> e de </a:t>
            </a:r>
            <a:r>
              <a:rPr lang="en-US" dirty="0" err="1"/>
              <a:t>produtos</a:t>
            </a:r>
            <a:r>
              <a:rPr lang="en-US" dirty="0"/>
              <a:t> </a:t>
            </a:r>
            <a:r>
              <a:rPr lang="en-US" dirty="0" err="1"/>
              <a:t>importados</a:t>
            </a:r>
            <a:endParaRPr lang="en-US" dirty="0"/>
          </a:p>
          <a:p>
            <a:pPr lvl="1"/>
            <a:r>
              <a:rPr lang="en-US" dirty="0" err="1"/>
              <a:t>suportar</a:t>
            </a:r>
            <a:r>
              <a:rPr lang="en-US" dirty="0"/>
              <a:t> </a:t>
            </a:r>
            <a:r>
              <a:rPr lang="en-US" dirty="0" err="1"/>
              <a:t>mudanças</a:t>
            </a:r>
            <a:r>
              <a:rPr lang="en-US" dirty="0"/>
              <a:t> </a:t>
            </a:r>
            <a:r>
              <a:rPr lang="en-US" dirty="0" err="1"/>
              <a:t>tecnológicas</a:t>
            </a:r>
            <a:r>
              <a:rPr lang="en-US" dirty="0"/>
              <a:t> de </a:t>
            </a:r>
            <a:r>
              <a:rPr lang="en-US" dirty="0" err="1"/>
              <a:t>vulto</a:t>
            </a:r>
            <a:endParaRPr lang="en-US" dirty="0"/>
          </a:p>
          <a:p>
            <a:pPr lvl="1"/>
            <a:r>
              <a:rPr lang="en-US" dirty="0" err="1"/>
              <a:t>auxiliar</a:t>
            </a:r>
            <a:r>
              <a:rPr lang="en-US" dirty="0"/>
              <a:t> a </a:t>
            </a:r>
            <a:r>
              <a:rPr lang="en-US" dirty="0" err="1"/>
              <a:t>direção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definição</a:t>
            </a:r>
            <a:r>
              <a:rPr lang="en-US" dirty="0"/>
              <a:t> e </a:t>
            </a:r>
            <a:r>
              <a:rPr lang="en-US" dirty="0" err="1"/>
              <a:t>implementação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estratégia</a:t>
            </a:r>
            <a:r>
              <a:rPr lang="en-US" dirty="0"/>
              <a:t> </a:t>
            </a:r>
            <a:r>
              <a:rPr lang="en-US" dirty="0" err="1"/>
              <a:t>tecnológica</a:t>
            </a:r>
            <a:endParaRPr lang="en-US" dirty="0"/>
          </a:p>
          <a:p>
            <a:pPr lvl="1"/>
            <a:r>
              <a:rPr lang="en-US" dirty="0" err="1"/>
              <a:t>contribuir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 </a:t>
            </a:r>
            <a:r>
              <a:rPr lang="en-US" dirty="0" err="1"/>
              <a:t>formação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mentalidade</a:t>
            </a:r>
            <a:r>
              <a:rPr lang="en-US" dirty="0"/>
              <a:t> </a:t>
            </a:r>
            <a:r>
              <a:rPr lang="en-US" dirty="0" err="1"/>
              <a:t>inovadora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empresa</a:t>
            </a:r>
            <a:r>
              <a:rPr lang="en-US" dirty="0"/>
              <a:t>.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004048" y="6538739"/>
            <a:ext cx="2243137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i="1" dirty="0" err="1">
                <a:solidFill>
                  <a:srgbClr val="FF3300"/>
                </a:solidFill>
                <a:latin typeface="Arial" charset="0"/>
              </a:rPr>
              <a:t>Adaptado</a:t>
            </a:r>
            <a:r>
              <a:rPr lang="en-US" sz="1200" b="1" i="1" dirty="0">
                <a:solidFill>
                  <a:srgbClr val="FF3300"/>
                </a:solidFill>
                <a:latin typeface="Arial" charset="0"/>
              </a:rPr>
              <a:t>: </a:t>
            </a:r>
            <a:r>
              <a:rPr lang="en-US" sz="1200" b="1" i="1" dirty="0" err="1">
                <a:solidFill>
                  <a:srgbClr val="FF3300"/>
                </a:solidFill>
                <a:latin typeface="Arial" charset="0"/>
              </a:rPr>
              <a:t>Sbragia</a:t>
            </a:r>
            <a:r>
              <a:rPr lang="en-US" sz="1200" b="1" i="1" dirty="0">
                <a:solidFill>
                  <a:srgbClr val="FF3300"/>
                </a:solidFill>
                <a:latin typeface="Arial" charset="0"/>
              </a:rPr>
              <a:t> FEA/USP</a:t>
            </a:r>
            <a:endParaRPr lang="pt-BR" sz="1200" b="1" i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u"/>
            </a:pPr>
            <a:endParaRPr lang="pt-BR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686083" name="Rectangle 3"/>
          <p:cNvSpPr>
            <a:spLocks noChangeArrowheads="1"/>
          </p:cNvSpPr>
          <p:nvPr/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endParaRPr lang="pt-BR" sz="4000" b="1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68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Função Tecnológica</a:t>
            </a:r>
            <a:endParaRPr lang="pt-BR"/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REQUISITOS PARA SUCESSO</a:t>
            </a:r>
          </a:p>
          <a:p>
            <a:pPr lvl="1"/>
            <a:r>
              <a:rPr lang="en-US"/>
              <a:t>Contar com uma equipe competente e orientada para os problemas tecnológicos da empresa</a:t>
            </a:r>
          </a:p>
          <a:p>
            <a:pPr lvl="1"/>
            <a:r>
              <a:rPr lang="en-US"/>
              <a:t>Definir objetivos e estratégias claras de atuação</a:t>
            </a:r>
          </a:p>
          <a:p>
            <a:pPr lvl="1"/>
            <a:r>
              <a:rPr lang="en-US"/>
              <a:t>Manter canais fluentes de comunicação, tanto interna quanto externamente</a:t>
            </a:r>
          </a:p>
          <a:p>
            <a:pPr lvl="1"/>
            <a:r>
              <a:rPr lang="en-US"/>
              <a:t>Usar estilos de administração orientados para o ser humano</a:t>
            </a:r>
          </a:p>
          <a:p>
            <a:pPr lvl="1"/>
            <a:r>
              <a:rPr lang="en-US"/>
              <a:t>Ter uma certa liberdade para desenvolver novas idéias </a:t>
            </a:r>
          </a:p>
          <a:p>
            <a:pPr lvl="1"/>
            <a:r>
              <a:rPr lang="en-US"/>
              <a:t>Contar sempre com uma boa carteira de projetos. </a:t>
            </a:r>
            <a:endParaRPr lang="pt-BR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076056" y="6309320"/>
            <a:ext cx="2243137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i="1" dirty="0" err="1">
                <a:solidFill>
                  <a:srgbClr val="FF3300"/>
                </a:solidFill>
                <a:latin typeface="Arial" charset="0"/>
              </a:rPr>
              <a:t>Adaptado</a:t>
            </a:r>
            <a:r>
              <a:rPr lang="en-US" sz="1200" b="1" i="1" dirty="0">
                <a:solidFill>
                  <a:srgbClr val="FF3300"/>
                </a:solidFill>
                <a:latin typeface="Arial" charset="0"/>
              </a:rPr>
              <a:t>: </a:t>
            </a:r>
            <a:r>
              <a:rPr lang="en-US" sz="1200" b="1" i="1" dirty="0" err="1">
                <a:solidFill>
                  <a:srgbClr val="FF3300"/>
                </a:solidFill>
                <a:latin typeface="Arial" charset="0"/>
              </a:rPr>
              <a:t>Sbragia</a:t>
            </a:r>
            <a:r>
              <a:rPr lang="en-US" sz="1200" b="1" i="1" dirty="0">
                <a:solidFill>
                  <a:srgbClr val="FF3300"/>
                </a:solidFill>
                <a:latin typeface="Arial" charset="0"/>
              </a:rPr>
              <a:t> FEA/USP</a:t>
            </a:r>
            <a:endParaRPr lang="pt-BR" sz="1200" b="1" i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7" name="Rectangle 1027"/>
          <p:cNvSpPr>
            <a:spLocks noChangeArrowheads="1"/>
          </p:cNvSpPr>
          <p:nvPr/>
        </p:nvSpPr>
        <p:spPr bwMode="auto">
          <a:xfrm>
            <a:off x="7543800" y="1828800"/>
            <a:ext cx="1600200" cy="2286000"/>
          </a:xfrm>
          <a:prstGeom prst="rect">
            <a:avLst/>
          </a:prstGeom>
          <a:solidFill>
            <a:srgbClr val="DFFAF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tx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BR" sz="20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88" name="Text Box 1028"/>
          <p:cNvSpPr txBox="1">
            <a:spLocks noChangeArrowheads="1"/>
          </p:cNvSpPr>
          <p:nvPr/>
        </p:nvSpPr>
        <p:spPr bwMode="auto">
          <a:xfrm>
            <a:off x="7467600" y="2209800"/>
            <a:ext cx="175260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600">
                <a:solidFill>
                  <a:srgbClr val="336600"/>
                </a:solidFill>
                <a:latin typeface="Comic Sans MS" pitchFamily="66" charset="0"/>
              </a:rPr>
              <a:t>RESULTADOS</a:t>
            </a:r>
          </a:p>
          <a:p>
            <a:pPr algn="ctr" eaLnBrk="0" hangingPunct="0"/>
            <a:endParaRPr lang="pt-BR" sz="1600">
              <a:solidFill>
                <a:srgbClr val="336600"/>
              </a:solidFill>
              <a:latin typeface="Comic Sans MS" pitchFamily="66" charset="0"/>
            </a:endParaRPr>
          </a:p>
          <a:p>
            <a:pPr algn="ctr" eaLnBrk="0" hangingPunct="0"/>
            <a:r>
              <a:rPr lang="pt-BR" sz="1600">
                <a:solidFill>
                  <a:srgbClr val="336600"/>
                </a:solidFill>
                <a:latin typeface="Comic Sans MS" pitchFamily="66" charset="0"/>
              </a:rPr>
              <a:t>Aumento da competitividade da empresa</a:t>
            </a:r>
          </a:p>
        </p:txBody>
      </p:sp>
      <p:sp>
        <p:nvSpPr>
          <p:cNvPr id="502789" name="Rectangle 1029"/>
          <p:cNvSpPr>
            <a:spLocks noChangeArrowheads="1"/>
          </p:cNvSpPr>
          <p:nvPr/>
        </p:nvSpPr>
        <p:spPr bwMode="auto">
          <a:xfrm>
            <a:off x="4381500" y="1600200"/>
            <a:ext cx="2400300" cy="4800600"/>
          </a:xfrm>
          <a:prstGeom prst="rect">
            <a:avLst/>
          </a:prstGeom>
          <a:solidFill>
            <a:srgbClr val="DFFAF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tx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BR" sz="20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90" name="Text Box 1030"/>
          <p:cNvSpPr txBox="1">
            <a:spLocks noChangeArrowheads="1"/>
          </p:cNvSpPr>
          <p:nvPr/>
        </p:nvSpPr>
        <p:spPr bwMode="auto">
          <a:xfrm>
            <a:off x="4457700" y="1690688"/>
            <a:ext cx="22113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2000">
                <a:solidFill>
                  <a:srgbClr val="336600"/>
                </a:solidFill>
                <a:latin typeface="Comic Sans MS" pitchFamily="66" charset="0"/>
              </a:rPr>
              <a:t>EMPRESA</a:t>
            </a:r>
          </a:p>
          <a:p>
            <a:pPr algn="ctr" eaLnBrk="0" hangingPunct="0"/>
            <a:endParaRPr lang="pt-BR" sz="20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91" name="Rectangle 1031"/>
          <p:cNvSpPr>
            <a:spLocks noChangeArrowheads="1"/>
          </p:cNvSpPr>
          <p:nvPr/>
        </p:nvSpPr>
        <p:spPr bwMode="auto">
          <a:xfrm>
            <a:off x="4533900" y="2133600"/>
            <a:ext cx="2135188" cy="1828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BR" sz="20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92" name="Text Box 1032"/>
          <p:cNvSpPr txBox="1">
            <a:spLocks noChangeArrowheads="1"/>
          </p:cNvSpPr>
          <p:nvPr/>
        </p:nvSpPr>
        <p:spPr bwMode="auto">
          <a:xfrm>
            <a:off x="4499992" y="2133600"/>
            <a:ext cx="2169096" cy="181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rgbClr val="336600"/>
                </a:solidFill>
                <a:latin typeface="Comic Sans MS" pitchFamily="66" charset="0"/>
              </a:rPr>
              <a:t>Estratégia e Auditoria Tecnológica</a:t>
            </a:r>
          </a:p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rgbClr val="336600"/>
                </a:solidFill>
                <a:latin typeface="Comic Sans MS" pitchFamily="66" charset="0"/>
              </a:rPr>
              <a:t>Estrutura da Função Tecnológica</a:t>
            </a:r>
          </a:p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rgbClr val="336600"/>
                </a:solidFill>
                <a:latin typeface="Comic Sans MS" pitchFamily="66" charset="0"/>
              </a:rPr>
              <a:t>Avaliação de Parcerias e Alianças</a:t>
            </a:r>
            <a:endParaRPr lang="pt-BR" sz="2000" dirty="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93" name="Rectangle 1033"/>
          <p:cNvSpPr>
            <a:spLocks noChangeArrowheads="1"/>
          </p:cNvSpPr>
          <p:nvPr/>
        </p:nvSpPr>
        <p:spPr bwMode="auto">
          <a:xfrm>
            <a:off x="4533900" y="4191000"/>
            <a:ext cx="2135188" cy="1981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BR" sz="20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94" name="Text Box 1034"/>
          <p:cNvSpPr txBox="1">
            <a:spLocks noChangeArrowheads="1"/>
          </p:cNvSpPr>
          <p:nvPr/>
        </p:nvSpPr>
        <p:spPr bwMode="auto">
          <a:xfrm>
            <a:off x="4610100" y="4352925"/>
            <a:ext cx="1981200" cy="204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buFontTx/>
              <a:buChar char="•"/>
              <a:defRPr/>
            </a:pPr>
            <a:r>
              <a:rPr lang="pt-BR" sz="1600">
                <a:solidFill>
                  <a:srgbClr val="336600"/>
                </a:solidFill>
                <a:latin typeface="Comic Sans MS" pitchFamily="66" charset="0"/>
              </a:rPr>
              <a:t>Produção 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1600">
                <a:solidFill>
                  <a:srgbClr val="336600"/>
                </a:solidFill>
                <a:latin typeface="Comic Sans MS" pitchFamily="66" charset="0"/>
              </a:rPr>
              <a:t>Marketing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1600" b="1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P&amp;D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1600">
                <a:solidFill>
                  <a:srgbClr val="336600"/>
                </a:solidFill>
                <a:latin typeface="Comic Sans MS" pitchFamily="66" charset="0"/>
              </a:rPr>
              <a:t>RH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1600">
                <a:solidFill>
                  <a:srgbClr val="336600"/>
                </a:solidFill>
                <a:latin typeface="Comic Sans MS" pitchFamily="66" charset="0"/>
              </a:rPr>
              <a:t>Finanças</a:t>
            </a:r>
            <a:endParaRPr lang="en-US" sz="1600">
              <a:solidFill>
                <a:srgbClr val="336600"/>
              </a:solidFill>
              <a:latin typeface="Comic Sans MS" pitchFamily="66" charset="0"/>
            </a:endParaRPr>
          </a:p>
          <a:p>
            <a:pPr algn="ctr" eaLnBrk="0" hangingPunct="0">
              <a:buFontTx/>
              <a:buChar char="•"/>
              <a:defRPr/>
            </a:pPr>
            <a:r>
              <a:rPr lang="en-US" sz="1600">
                <a:solidFill>
                  <a:srgbClr val="336600"/>
                </a:solidFill>
                <a:latin typeface="Comic Sans MS" pitchFamily="66" charset="0"/>
              </a:rPr>
              <a:t>Tec. Informação</a:t>
            </a:r>
          </a:p>
          <a:p>
            <a:pPr algn="ctr" eaLnBrk="0" hangingPunct="0">
              <a:buFontTx/>
              <a:buChar char="•"/>
              <a:defRPr/>
            </a:pPr>
            <a:r>
              <a:rPr lang="en-US" sz="1600">
                <a:solidFill>
                  <a:srgbClr val="336600"/>
                </a:solidFill>
                <a:latin typeface="Comic Sans MS" pitchFamily="66" charset="0"/>
              </a:rPr>
              <a:t>Logística</a:t>
            </a:r>
          </a:p>
          <a:p>
            <a:pPr algn="ctr" eaLnBrk="0" hangingPunct="0">
              <a:buFontTx/>
              <a:buChar char="•"/>
              <a:defRPr/>
            </a:pPr>
            <a:endParaRPr lang="pt-BR" sz="16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95" name="Line 1035"/>
          <p:cNvSpPr>
            <a:spLocks noChangeShapeType="1"/>
          </p:cNvSpPr>
          <p:nvPr/>
        </p:nvSpPr>
        <p:spPr bwMode="auto">
          <a:xfrm>
            <a:off x="2109788" y="2133600"/>
            <a:ext cx="1852612" cy="0"/>
          </a:xfrm>
          <a:prstGeom prst="line">
            <a:avLst/>
          </a:prstGeom>
          <a:noFill/>
          <a:ln w="41275">
            <a:solidFill>
              <a:srgbClr val="99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02796" name="Line 1036"/>
          <p:cNvSpPr>
            <a:spLocks noChangeShapeType="1"/>
          </p:cNvSpPr>
          <p:nvPr/>
        </p:nvSpPr>
        <p:spPr bwMode="auto">
          <a:xfrm>
            <a:off x="6781800" y="2438400"/>
            <a:ext cx="838200" cy="0"/>
          </a:xfrm>
          <a:prstGeom prst="line">
            <a:avLst/>
          </a:prstGeom>
          <a:noFill/>
          <a:ln w="41275">
            <a:solidFill>
              <a:srgbClr val="99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02797" name="Line 1037"/>
          <p:cNvSpPr>
            <a:spLocks noChangeShapeType="1"/>
          </p:cNvSpPr>
          <p:nvPr/>
        </p:nvSpPr>
        <p:spPr bwMode="auto">
          <a:xfrm flipH="1">
            <a:off x="2489200" y="2362200"/>
            <a:ext cx="1778000" cy="0"/>
          </a:xfrm>
          <a:prstGeom prst="line">
            <a:avLst/>
          </a:prstGeom>
          <a:noFill/>
          <a:ln w="41275">
            <a:solidFill>
              <a:srgbClr val="99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02798" name="Text Box 1038"/>
          <p:cNvSpPr txBox="1">
            <a:spLocks noChangeArrowheads="1"/>
          </p:cNvSpPr>
          <p:nvPr/>
        </p:nvSpPr>
        <p:spPr bwMode="auto">
          <a:xfrm>
            <a:off x="1905000" y="2514600"/>
            <a:ext cx="2616200" cy="35825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Desenvolvimento Interno</a:t>
            </a:r>
          </a:p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Transferência de Tecnologia da Matriz</a:t>
            </a:r>
            <a:endParaRPr lang="pt-BR" sz="1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Consórcio de Pesquisa</a:t>
            </a:r>
          </a:p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Pesquisa em Parceria</a:t>
            </a:r>
            <a:endParaRPr lang="pt-BR" sz="1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0" hangingPunct="0">
              <a:buFontTx/>
              <a:buChar char="•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Aquisição de </a:t>
            </a:r>
            <a:r>
              <a:rPr lang="pt-BR" sz="1400" dirty="0" err="1">
                <a:solidFill>
                  <a:srgbClr val="FF0000"/>
                </a:solidFill>
                <a:latin typeface="Comic Sans MS" pitchFamily="66" charset="0"/>
              </a:rPr>
              <a:t>EBT’s</a:t>
            </a:r>
            <a:endParaRPr lang="pt-BR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0" hangingPunct="0">
              <a:buFontTx/>
              <a:buChar char="•"/>
            </a:pPr>
            <a:r>
              <a:rPr lang="pt-BR" sz="1400" dirty="0" err="1">
                <a:solidFill>
                  <a:srgbClr val="FF0000"/>
                </a:solidFill>
                <a:latin typeface="Comic Sans MS" pitchFamily="66" charset="0"/>
              </a:rPr>
              <a:t>Joint-Venture</a:t>
            </a: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 / Aliança</a:t>
            </a:r>
          </a:p>
          <a:p>
            <a:pPr algn="ctr" eaLnBrk="0" hangingPunct="0">
              <a:buFontTx/>
              <a:buChar char="•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Cooperação com universidade/ IP </a:t>
            </a:r>
            <a:endParaRPr lang="pt-BR" sz="1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Contratação de Pesquisa</a:t>
            </a:r>
          </a:p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Contratação de Pessoas</a:t>
            </a:r>
          </a:p>
          <a:p>
            <a:pPr algn="ctr" eaLnBrk="0" hangingPunct="0">
              <a:buFontTx/>
              <a:buChar char="•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Licenciamento</a:t>
            </a:r>
          </a:p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Compra de Equipamentos e Insumos</a:t>
            </a:r>
          </a:p>
          <a:p>
            <a:pPr algn="ctr" eaLnBrk="0" hangingPunct="0">
              <a:buFontTx/>
              <a:buChar char="•"/>
            </a:pPr>
            <a:endParaRPr lang="pt-BR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2799" name="Text Box 1039"/>
          <p:cNvSpPr txBox="1">
            <a:spLocks noChangeArrowheads="1"/>
          </p:cNvSpPr>
          <p:nvPr/>
        </p:nvSpPr>
        <p:spPr bwMode="auto">
          <a:xfrm>
            <a:off x="6948265" y="4673600"/>
            <a:ext cx="2043336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Novos produtos</a:t>
            </a:r>
          </a:p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Melhoramento dos produtos atuais</a:t>
            </a:r>
          </a:p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Redução de custos</a:t>
            </a:r>
          </a:p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Patentes</a:t>
            </a:r>
            <a:endParaRPr lang="pt-BR" sz="2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02800" name="AutoShape 1040"/>
          <p:cNvSpPr>
            <a:spLocks noChangeArrowheads="1"/>
          </p:cNvSpPr>
          <p:nvPr/>
        </p:nvSpPr>
        <p:spPr bwMode="auto">
          <a:xfrm>
            <a:off x="8305800" y="3810000"/>
            <a:ext cx="457200" cy="762000"/>
          </a:xfrm>
          <a:prstGeom prst="downArrow">
            <a:avLst>
              <a:gd name="adj1" fmla="val 50000"/>
              <a:gd name="adj2" fmla="val 41667"/>
            </a:avLst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pt-BR"/>
          </a:p>
        </p:txBody>
      </p:sp>
      <p:sp>
        <p:nvSpPr>
          <p:cNvPr id="502801" name="Rectangle 1041"/>
          <p:cNvSpPr>
            <a:spLocks noChangeArrowheads="1"/>
          </p:cNvSpPr>
          <p:nvPr/>
        </p:nvSpPr>
        <p:spPr bwMode="auto">
          <a:xfrm>
            <a:off x="76200" y="1828800"/>
            <a:ext cx="2033588" cy="3581400"/>
          </a:xfrm>
          <a:prstGeom prst="rect">
            <a:avLst/>
          </a:prstGeom>
          <a:solidFill>
            <a:srgbClr val="DFFAF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tx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BR" sz="20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802" name="Text Box 1042"/>
          <p:cNvSpPr txBox="1">
            <a:spLocks noChangeArrowheads="1"/>
          </p:cNvSpPr>
          <p:nvPr/>
        </p:nvSpPr>
        <p:spPr bwMode="auto">
          <a:xfrm>
            <a:off x="0" y="1879600"/>
            <a:ext cx="2108200" cy="375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FONTES EXTERNAS DE TECNOLOGIAS: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Universidades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Institutos de Pesquisa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Fornecedores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Concorrentes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Consultorias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Congressos e Feiras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Matriz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Banco de Patentes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Mercado de Trabalho</a:t>
            </a:r>
          </a:p>
          <a:p>
            <a:pPr algn="ctr" eaLnBrk="0" hangingPunct="0"/>
            <a:endParaRPr lang="pt-BR" sz="160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02803" name="AutoShape 1043"/>
          <p:cNvSpPr>
            <a:spLocks/>
          </p:cNvSpPr>
          <p:nvPr/>
        </p:nvSpPr>
        <p:spPr bwMode="auto">
          <a:xfrm rot="-5400000">
            <a:off x="3009900" y="4610100"/>
            <a:ext cx="381000" cy="2590800"/>
          </a:xfrm>
          <a:prstGeom prst="leftBrace">
            <a:avLst>
              <a:gd name="adj1" fmla="val 5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502804" name="Text Box 1044"/>
          <p:cNvSpPr txBox="1">
            <a:spLocks noChangeArrowheads="1"/>
          </p:cNvSpPr>
          <p:nvPr/>
        </p:nvSpPr>
        <p:spPr bwMode="auto">
          <a:xfrm>
            <a:off x="1689100" y="6019800"/>
            <a:ext cx="2876550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Mecanismos de </a:t>
            </a:r>
          </a:p>
          <a:p>
            <a:pPr algn="ctr"/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Aquisição e</a:t>
            </a:r>
          </a:p>
          <a:p>
            <a:pPr algn="ctr"/>
            <a:r>
              <a:rPr lang="en-US" sz="1600" dirty="0" err="1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Transferência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de </a:t>
            </a:r>
            <a:r>
              <a:rPr lang="en-US" sz="1600" dirty="0" err="1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Tecnologia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02805" name="Picture 1045" descr="BS0058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867400"/>
            <a:ext cx="8382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02806" name="Picture 1046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0600" y="5867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807" name="Picture 1047" descr="TN0068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188" y="3733800"/>
            <a:ext cx="785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ítulo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FUNÇÃO T</a:t>
            </a:r>
            <a:r>
              <a:rPr lang="en-US" dirty="0"/>
              <a:t>E</a:t>
            </a:r>
            <a:r>
              <a:rPr lang="pt-BR" dirty="0"/>
              <a:t>CNOLÓGICA: visão integrada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2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2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2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02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2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0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02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02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7" grpId="0" animBg="1" autoUpdateAnimBg="0"/>
      <p:bldP spid="502788" grpId="0" autoUpdateAnimBg="0"/>
      <p:bldP spid="502789" grpId="0" animBg="1" autoUpdateAnimBg="0"/>
      <p:bldP spid="502790" grpId="0" autoUpdateAnimBg="0"/>
      <p:bldP spid="502791" grpId="0" animBg="1" autoUpdateAnimBg="0"/>
      <p:bldP spid="502792" grpId="0" autoUpdateAnimBg="0"/>
      <p:bldP spid="502793" grpId="0" animBg="1" autoUpdateAnimBg="0"/>
      <p:bldP spid="502794" grpId="0" autoUpdateAnimBg="0"/>
      <p:bldP spid="502795" grpId="0" animBg="1"/>
      <p:bldP spid="502796" grpId="0" animBg="1"/>
      <p:bldP spid="502797" grpId="0" animBg="1"/>
      <p:bldP spid="502798" grpId="0" autoUpdateAnimBg="0"/>
      <p:bldP spid="502799" grpId="0" autoUpdateAnimBg="0"/>
      <p:bldP spid="502800" grpId="0" animBg="1"/>
      <p:bldP spid="502801" grpId="0" animBg="1" autoUpdateAnimBg="0"/>
      <p:bldP spid="502802" grpId="0" autoUpdateAnimBg="0"/>
      <p:bldP spid="502803" grpId="0" animBg="1"/>
      <p:bldP spid="5028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6592" y="228600"/>
            <a:ext cx="9144000" cy="533400"/>
          </a:xfrm>
        </p:spPr>
        <p:txBody>
          <a:bodyPr lIns="92075" tIns="46038" rIns="92075" bIns="46038" rtlCol="0" anchor="b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PROCESSO DE INOVAÇÃO TECNOLÓGICA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352800" y="2209800"/>
            <a:ext cx="2667000" cy="762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PRODUÇÃO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61950" y="2435225"/>
            <a:ext cx="20002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MATÉRIA-PRIMA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26250" y="2438400"/>
            <a:ext cx="1327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PRODUTO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590800" y="25908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172200" y="25908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518150" y="3778250"/>
            <a:ext cx="1873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PACOTE</a:t>
            </a:r>
          </a:p>
          <a:p>
            <a:pPr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TECNOLÓGICO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514600" y="5881688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200400" y="5638800"/>
            <a:ext cx="990600" cy="457200"/>
          </a:xfrm>
          <a:prstGeom prst="rect">
            <a:avLst/>
          </a:prstGeom>
          <a:solidFill>
            <a:srgbClr val="0099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chemeClr val="folHlink"/>
                </a:solidFill>
                <a:latin typeface="Arial" charset="0"/>
              </a:rPr>
              <a:t>P&amp;D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124200" y="1447800"/>
            <a:ext cx="3213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336600"/>
                </a:solidFill>
                <a:latin typeface="Arial" charset="0"/>
              </a:rPr>
              <a:t>ENFOQUE LIMITADO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275856" y="2204864"/>
            <a:ext cx="2667000" cy="762000"/>
          </a:xfrm>
          <a:prstGeom prst="rect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relaxedInset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PRODUÇÃO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0850" y="5729288"/>
            <a:ext cx="2063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CONHECIMENTO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4191000" y="4572000"/>
            <a:ext cx="1219200" cy="1524000"/>
          </a:xfrm>
          <a:custGeom>
            <a:avLst/>
            <a:gdLst>
              <a:gd name="T0" fmla="*/ 2147483647 w 21600"/>
              <a:gd name="T1" fmla="*/ 0 h 21600"/>
              <a:gd name="T2" fmla="*/ 1800643140 w 21600"/>
              <a:gd name="T3" fmla="*/ 2147483647 h 21600"/>
              <a:gd name="T4" fmla="*/ 0 w 21600"/>
              <a:gd name="T5" fmla="*/ 2147483647 h 21600"/>
              <a:gd name="T6" fmla="*/ 1664691221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5282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807" y="0"/>
                </a:moveTo>
                <a:lnTo>
                  <a:pt x="10013" y="7200"/>
                </a:lnTo>
                <a:lnTo>
                  <a:pt x="13099" y="7200"/>
                </a:lnTo>
                <a:lnTo>
                  <a:pt x="13099" y="15282"/>
                </a:lnTo>
                <a:lnTo>
                  <a:pt x="0" y="15282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807" y="0"/>
                </a:lnTo>
                <a:close/>
              </a:path>
            </a:pathLst>
          </a:custGeom>
          <a:solidFill>
            <a:srgbClr val="0099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/>
            <a:bevelB w="13500" h="13500" prst="angle"/>
            <a:extrusionClr>
              <a:srgbClr val="009900"/>
            </a:extrusionClr>
          </a:sp3d>
        </p:spPr>
        <p:txBody>
          <a:bodyPr wrap="none" anchor="ctr">
            <a:flatTx/>
          </a:bodyPr>
          <a:lstStyle/>
          <a:p>
            <a:endParaRPr lang="pt-BR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4724400" y="4267200"/>
            <a:ext cx="228600" cy="228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105400" y="3733800"/>
            <a:ext cx="228600" cy="228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724400" y="3200400"/>
            <a:ext cx="228600" cy="228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562600" y="3200400"/>
            <a:ext cx="228600" cy="228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6592" y="228600"/>
            <a:ext cx="9144000" cy="533400"/>
          </a:xfrm>
        </p:spPr>
        <p:txBody>
          <a:bodyPr lIns="92075" tIns="46038" rIns="92075" bIns="46038" rtlCol="0" anchor="b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/>
                </a:solidFill>
              </a:rPr>
              <a:t>PROCESSO DE INOVAÇÃO TECNOLÓGICA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76600" y="914400"/>
            <a:ext cx="21894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ENFOQUE AMPLO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48000" y="2133600"/>
            <a:ext cx="3352800" cy="1371600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124200" y="2819400"/>
            <a:ext cx="32766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P&amp;D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2063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CONHECIMENTO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362200" y="25908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092950" y="2209800"/>
            <a:ext cx="1974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NECESSIDADES</a:t>
            </a:r>
            <a:b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DO MERCADO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048000" y="4800600"/>
            <a:ext cx="3124200" cy="1066800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PRODUÇÃO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025775" y="4251325"/>
            <a:ext cx="375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SOLUÇÕES  TECNOLÓGICAS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648200" y="35052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39340" name="Text Box 12"/>
          <p:cNvSpPr txBox="1">
            <a:spLocks noChangeArrowheads="1"/>
          </p:cNvSpPr>
          <p:nvPr/>
        </p:nvSpPr>
        <p:spPr bwMode="auto">
          <a:xfrm>
            <a:off x="7239000" y="5003800"/>
            <a:ext cx="1625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PRODUTOS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7848600" y="2971800"/>
            <a:ext cx="0" cy="1524000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 type="triangle" w="sm" len="sm"/>
            <a:tailEnd type="triangle" w="sm" len="sm"/>
          </a:ln>
        </p:spPr>
        <p:txBody>
          <a:bodyPr wrap="none" anchor="ctr"/>
          <a:lstStyle/>
          <a:p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6248400" y="51816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04800" y="5195888"/>
            <a:ext cx="2000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MATÉRIA-PRIMA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438400" y="53340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943600" y="5410200"/>
            <a:ext cx="2286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01600">
              <a:schemeClr val="accent1">
                <a:satMod val="175000"/>
                <a:alpha val="40000"/>
              </a:schemeClr>
            </a:glow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114800" y="5638800"/>
            <a:ext cx="2286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01600">
              <a:schemeClr val="accent1">
                <a:satMod val="175000"/>
                <a:alpha val="40000"/>
              </a:schemeClr>
            </a:glow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5486400" y="4876800"/>
            <a:ext cx="2286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3124200" y="4876800"/>
            <a:ext cx="2286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3067050" y="2133600"/>
            <a:ext cx="3333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CONCEITO DE TECNOLOGIA</a:t>
            </a:r>
            <a:b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NA EMPRESA</a:t>
            </a:r>
            <a:endParaRPr lang="pt-BR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rot="10782095">
            <a:off x="6477000" y="2513013"/>
            <a:ext cx="609600" cy="15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5257800" y="5562600"/>
            <a:ext cx="2286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01600">
              <a:schemeClr val="accent1">
                <a:satMod val="175000"/>
                <a:alpha val="40000"/>
              </a:schemeClr>
            </a:glow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429000" y="5410200"/>
            <a:ext cx="2286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10265" name="Picture 25" descr="NA0144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867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6" name="Picture 26" descr="TN0068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410200"/>
            <a:ext cx="7858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7" name="Picture 27" descr="BS0058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5465763"/>
            <a:ext cx="8382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1" y="18854"/>
            <a:ext cx="7092280" cy="679983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0" y="6447008"/>
            <a:ext cx="2555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err="1"/>
              <a:t>Source</a:t>
            </a:r>
            <a:r>
              <a:rPr lang="pt-BR" sz="1000" dirty="0"/>
              <a:t>: </a:t>
            </a:r>
            <a:r>
              <a:rPr lang="pt-BR" sz="1000" dirty="0" err="1"/>
              <a:t>Based</a:t>
            </a:r>
            <a:r>
              <a:rPr lang="pt-BR" sz="1000" dirty="0"/>
              <a:t> </a:t>
            </a:r>
            <a:r>
              <a:rPr lang="pt-BR" sz="1000" dirty="0" err="1"/>
              <a:t>on</a:t>
            </a:r>
            <a:r>
              <a:rPr lang="pt-BR" sz="1000" dirty="0"/>
              <a:t> </a:t>
            </a:r>
            <a:r>
              <a:rPr lang="pt-BR" sz="1000" dirty="0" err="1"/>
              <a:t>Gassmann</a:t>
            </a:r>
            <a:r>
              <a:rPr lang="pt-BR" sz="1000" dirty="0"/>
              <a:t> </a:t>
            </a:r>
            <a:r>
              <a:rPr lang="pt-BR" sz="1000" dirty="0" err="1"/>
              <a:t>and</a:t>
            </a:r>
            <a:r>
              <a:rPr lang="pt-BR" sz="1000" dirty="0"/>
              <a:t> von </a:t>
            </a:r>
            <a:r>
              <a:rPr lang="pt-BR" sz="1000" dirty="0" err="1"/>
              <a:t>Zedtwitz</a:t>
            </a:r>
            <a:r>
              <a:rPr lang="pt-BR" sz="1000" dirty="0"/>
              <a:t>, 1999.    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56793"/>
            <a:ext cx="2267744" cy="4032448"/>
          </a:xfrm>
        </p:spPr>
        <p:txBody>
          <a:bodyPr>
            <a:noAutofit/>
          </a:bodyPr>
          <a:lstStyle/>
          <a:p>
            <a:r>
              <a:rPr lang="pt-BR" sz="2600" b="1" dirty="0"/>
              <a:t>Organização Global de P&amp;D de </a:t>
            </a:r>
            <a:r>
              <a:rPr lang="pt-BR" sz="2600" b="1" dirty="0" err="1"/>
              <a:t>MNCs</a:t>
            </a:r>
            <a:r>
              <a:rPr lang="pt-BR" sz="2600" b="1" dirty="0"/>
              <a:t>: Configurações típicas e como  evoluem ao longo do tempo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81094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Modelos</a:t>
            </a:r>
            <a:r>
              <a:rPr lang="en-US" sz="5400" dirty="0"/>
              <a:t> de Inovação</a:t>
            </a:r>
            <a:endParaRPr lang="pt-BR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4049</TotalTime>
  <Words>510</Words>
  <Application>Microsoft Macintosh PowerPoint</Application>
  <PresentationFormat>Apresentação na tela (4:3)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Comic Sans MS</vt:lpstr>
      <vt:lpstr>Symbol</vt:lpstr>
      <vt:lpstr>Wingdings</vt:lpstr>
      <vt:lpstr>Tema do Office</vt:lpstr>
      <vt:lpstr>Função Tecnológica</vt:lpstr>
      <vt:lpstr>FUNÇÃO TECNOLÓGICA </vt:lpstr>
      <vt:lpstr>Função Tecnológica</vt:lpstr>
      <vt:lpstr>Função Tecnológica</vt:lpstr>
      <vt:lpstr>FUNÇÃO TECNOLÓGICA: visão integrada</vt:lpstr>
      <vt:lpstr>PROCESSO DE INOVAÇÃO TECNOLÓGICA </vt:lpstr>
      <vt:lpstr>PROCESSO DE INOVAÇÃO TECNOLÓGICA</vt:lpstr>
      <vt:lpstr>Organização Global de P&amp;D de MNCs: Configurações típicas e como  evoluem ao longo do tempo</vt:lpstr>
      <vt:lpstr>Modelos de Inovação</vt:lpstr>
      <vt:lpstr>Modelo Linear de Inovação ou  Science Push</vt:lpstr>
      <vt:lpstr>Modelo Linear de Inovação ou  Demand Pull</vt:lpstr>
      <vt:lpstr>Modelo de Kline </vt:lpstr>
      <vt:lpstr>Estudo de Caso: Laboratório Cristália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GSP</cp:lastModifiedBy>
  <cp:revision>318</cp:revision>
  <dcterms:created xsi:type="dcterms:W3CDTF">2011-02-15T13:13:19Z</dcterms:created>
  <dcterms:modified xsi:type="dcterms:W3CDTF">2020-02-28T19:40:42Z</dcterms:modified>
</cp:coreProperties>
</file>