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handoutMasterIdLst>
    <p:handoutMasterId r:id="rId68"/>
  </p:handoutMasterIdLst>
  <p:sldIdLst>
    <p:sldId id="314" r:id="rId2"/>
    <p:sldId id="295" r:id="rId3"/>
    <p:sldId id="348" r:id="rId4"/>
    <p:sldId id="288" r:id="rId5"/>
    <p:sldId id="289" r:id="rId6"/>
    <p:sldId id="296" r:id="rId7"/>
    <p:sldId id="329" r:id="rId8"/>
    <p:sldId id="330" r:id="rId9"/>
    <p:sldId id="349" r:id="rId10"/>
    <p:sldId id="311" r:id="rId11"/>
    <p:sldId id="315" r:id="rId12"/>
    <p:sldId id="351" r:id="rId13"/>
    <p:sldId id="352" r:id="rId14"/>
    <p:sldId id="358" r:id="rId15"/>
    <p:sldId id="355" r:id="rId16"/>
    <p:sldId id="357" r:id="rId17"/>
    <p:sldId id="316" r:id="rId18"/>
    <p:sldId id="313" r:id="rId19"/>
    <p:sldId id="324" r:id="rId20"/>
    <p:sldId id="325" r:id="rId21"/>
    <p:sldId id="326" r:id="rId22"/>
    <p:sldId id="328" r:id="rId23"/>
    <p:sldId id="327" r:id="rId24"/>
    <p:sldId id="272" r:id="rId25"/>
    <p:sldId id="274" r:id="rId26"/>
    <p:sldId id="275" r:id="rId27"/>
    <p:sldId id="308" r:id="rId28"/>
    <p:sldId id="276" r:id="rId29"/>
    <p:sldId id="277" r:id="rId30"/>
    <p:sldId id="278" r:id="rId31"/>
    <p:sldId id="291" r:id="rId32"/>
    <p:sldId id="343" r:id="rId33"/>
    <p:sldId id="344" r:id="rId34"/>
    <p:sldId id="346" r:id="rId35"/>
    <p:sldId id="345" r:id="rId36"/>
    <p:sldId id="290" r:id="rId37"/>
    <p:sldId id="309" r:id="rId38"/>
    <p:sldId id="310" r:id="rId39"/>
    <p:sldId id="331" r:id="rId40"/>
    <p:sldId id="332" r:id="rId41"/>
    <p:sldId id="333" r:id="rId42"/>
    <p:sldId id="334" r:id="rId43"/>
    <p:sldId id="340" r:id="rId44"/>
    <p:sldId id="335" r:id="rId45"/>
    <p:sldId id="337" r:id="rId46"/>
    <p:sldId id="341" r:id="rId47"/>
    <p:sldId id="338" r:id="rId48"/>
    <p:sldId id="339" r:id="rId49"/>
    <p:sldId id="336" r:id="rId50"/>
    <p:sldId id="359" r:id="rId51"/>
    <p:sldId id="299" r:id="rId52"/>
    <p:sldId id="302" r:id="rId53"/>
    <p:sldId id="306" r:id="rId54"/>
    <p:sldId id="279" r:id="rId55"/>
    <p:sldId id="285" r:id="rId56"/>
    <p:sldId id="280" r:id="rId57"/>
    <p:sldId id="303" r:id="rId58"/>
    <p:sldId id="286" r:id="rId59"/>
    <p:sldId id="305" r:id="rId60"/>
    <p:sldId id="281" r:id="rId61"/>
    <p:sldId id="307" r:id="rId62"/>
    <p:sldId id="287" r:id="rId63"/>
    <p:sldId id="282" r:id="rId64"/>
    <p:sldId id="283" r:id="rId65"/>
    <p:sldId id="300" r:id="rId66"/>
    <p:sldId id="347"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35" autoAdjust="0"/>
    <p:restoredTop sz="86408" autoAdjust="0"/>
  </p:normalViewPr>
  <p:slideViewPr>
    <p:cSldViewPr>
      <p:cViewPr varScale="1">
        <p:scale>
          <a:sx n="89" d="100"/>
          <a:sy n="89" d="100"/>
        </p:scale>
        <p:origin x="130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70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0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0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8F19DD-2195-4FA8-AC27-FD078DB3D920}" type="slidenum">
              <a:rPr lang="en-US"/>
              <a:pPr>
                <a:defRPr/>
              </a:pPr>
              <a:t>‹nº›</a:t>
            </a:fld>
            <a:endParaRPr lang="en-US"/>
          </a:p>
        </p:txBody>
      </p:sp>
    </p:spTree>
    <p:extLst>
      <p:ext uri="{BB962C8B-B14F-4D97-AF65-F5344CB8AC3E}">
        <p14:creationId xmlns:p14="http://schemas.microsoft.com/office/powerpoint/2010/main" val="4328374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3494A1-71AF-495E-B90F-AD667E97A8FF}" type="slidenum">
              <a:rPr lang="en-US"/>
              <a:pPr>
                <a:defRPr/>
              </a:pPr>
              <a:t>‹nº›</a:t>
            </a:fld>
            <a:endParaRPr lang="en-US"/>
          </a:p>
        </p:txBody>
      </p:sp>
    </p:spTree>
    <p:extLst>
      <p:ext uri="{BB962C8B-B14F-4D97-AF65-F5344CB8AC3E}">
        <p14:creationId xmlns:p14="http://schemas.microsoft.com/office/powerpoint/2010/main" val="346414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5B32E-911D-442D-84EA-CE235390C669}" type="slidenum">
              <a:rPr lang="en-US"/>
              <a:pPr>
                <a:defRPr/>
              </a:pPr>
              <a:t>‹nº›</a:t>
            </a:fld>
            <a:endParaRPr lang="en-US"/>
          </a:p>
        </p:txBody>
      </p:sp>
    </p:spTree>
    <p:extLst>
      <p:ext uri="{BB962C8B-B14F-4D97-AF65-F5344CB8AC3E}">
        <p14:creationId xmlns:p14="http://schemas.microsoft.com/office/powerpoint/2010/main" val="397212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F42A6-8D06-442E-8874-8E6ED566B2A3}" type="slidenum">
              <a:rPr lang="en-US"/>
              <a:pPr>
                <a:defRPr/>
              </a:pPr>
              <a:t>‹nº›</a:t>
            </a:fld>
            <a:endParaRPr lang="en-US"/>
          </a:p>
        </p:txBody>
      </p:sp>
    </p:spTree>
    <p:extLst>
      <p:ext uri="{BB962C8B-B14F-4D97-AF65-F5344CB8AC3E}">
        <p14:creationId xmlns:p14="http://schemas.microsoft.com/office/powerpoint/2010/main" val="225139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E5076-5187-4F25-B1BE-00AC9F1E2B10}" type="slidenum">
              <a:rPr lang="en-US"/>
              <a:pPr>
                <a:defRPr/>
              </a:pPr>
              <a:t>‹nº›</a:t>
            </a:fld>
            <a:endParaRPr lang="en-US"/>
          </a:p>
        </p:txBody>
      </p:sp>
    </p:spTree>
    <p:extLst>
      <p:ext uri="{BB962C8B-B14F-4D97-AF65-F5344CB8AC3E}">
        <p14:creationId xmlns:p14="http://schemas.microsoft.com/office/powerpoint/2010/main" val="339256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DBB35-9342-4C49-A50E-A2DA3ACB57F4}" type="slidenum">
              <a:rPr lang="en-US"/>
              <a:pPr>
                <a:defRPr/>
              </a:pPr>
              <a:t>‹nº›</a:t>
            </a:fld>
            <a:endParaRPr lang="en-US"/>
          </a:p>
        </p:txBody>
      </p:sp>
    </p:spTree>
    <p:extLst>
      <p:ext uri="{BB962C8B-B14F-4D97-AF65-F5344CB8AC3E}">
        <p14:creationId xmlns:p14="http://schemas.microsoft.com/office/powerpoint/2010/main" val="129679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037623-C9B6-46FD-AD9E-BAA9F49E5CE0}" type="slidenum">
              <a:rPr lang="en-US"/>
              <a:pPr>
                <a:defRPr/>
              </a:pPr>
              <a:t>‹nº›</a:t>
            </a:fld>
            <a:endParaRPr lang="en-US"/>
          </a:p>
        </p:txBody>
      </p:sp>
    </p:spTree>
    <p:extLst>
      <p:ext uri="{BB962C8B-B14F-4D97-AF65-F5344CB8AC3E}">
        <p14:creationId xmlns:p14="http://schemas.microsoft.com/office/powerpoint/2010/main" val="84170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3E1816-CF5D-4A80-AD49-F96B014B98FF}" type="slidenum">
              <a:rPr lang="en-US"/>
              <a:pPr>
                <a:defRPr/>
              </a:pPr>
              <a:t>‹nº›</a:t>
            </a:fld>
            <a:endParaRPr lang="en-US"/>
          </a:p>
        </p:txBody>
      </p:sp>
    </p:spTree>
    <p:extLst>
      <p:ext uri="{BB962C8B-B14F-4D97-AF65-F5344CB8AC3E}">
        <p14:creationId xmlns:p14="http://schemas.microsoft.com/office/powerpoint/2010/main" val="117234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0FA283-AD7C-43EA-AFC7-80F3A748247B}" type="slidenum">
              <a:rPr lang="en-US"/>
              <a:pPr>
                <a:defRPr/>
              </a:pPr>
              <a:t>‹nº›</a:t>
            </a:fld>
            <a:endParaRPr lang="en-US"/>
          </a:p>
        </p:txBody>
      </p:sp>
    </p:spTree>
    <p:extLst>
      <p:ext uri="{BB962C8B-B14F-4D97-AF65-F5344CB8AC3E}">
        <p14:creationId xmlns:p14="http://schemas.microsoft.com/office/powerpoint/2010/main" val="134038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34D008-5924-49E2-AE99-0B8BF289BE4C}" type="slidenum">
              <a:rPr lang="en-US"/>
              <a:pPr>
                <a:defRPr/>
              </a:pPr>
              <a:t>‹nº›</a:t>
            </a:fld>
            <a:endParaRPr lang="en-US"/>
          </a:p>
        </p:txBody>
      </p:sp>
    </p:spTree>
    <p:extLst>
      <p:ext uri="{BB962C8B-B14F-4D97-AF65-F5344CB8AC3E}">
        <p14:creationId xmlns:p14="http://schemas.microsoft.com/office/powerpoint/2010/main" val="151326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52584F-D778-4E82-8EAE-5264791A56AF}" type="slidenum">
              <a:rPr lang="en-US"/>
              <a:pPr>
                <a:defRPr/>
              </a:pPr>
              <a:t>‹nº›</a:t>
            </a:fld>
            <a:endParaRPr lang="en-US"/>
          </a:p>
        </p:txBody>
      </p:sp>
    </p:spTree>
    <p:extLst>
      <p:ext uri="{BB962C8B-B14F-4D97-AF65-F5344CB8AC3E}">
        <p14:creationId xmlns:p14="http://schemas.microsoft.com/office/powerpoint/2010/main" val="57596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81FE70-DE00-4ED8-A6CD-4B004AD55A98}" type="slidenum">
              <a:rPr lang="en-US"/>
              <a:pPr>
                <a:defRPr/>
              </a:pPr>
              <a:t>‹nº›</a:t>
            </a:fld>
            <a:endParaRPr lang="en-US"/>
          </a:p>
        </p:txBody>
      </p:sp>
    </p:spTree>
    <p:extLst>
      <p:ext uri="{BB962C8B-B14F-4D97-AF65-F5344CB8AC3E}">
        <p14:creationId xmlns:p14="http://schemas.microsoft.com/office/powerpoint/2010/main" val="60197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3452D9-A4E3-431E-A3C3-2A313A73A34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ing.com/images/search?q=Brazilian+Flad&amp;qpvt=Brazilian+Flad&amp;FORM=IGRE#view=detail&amp;id=B600609A6D2683B832A54C663BD4BEB5BE399FDF&amp;selectedIndex=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a:spLocks noGrp="1" noChangeArrowheads="1"/>
          </p:cNvSpPr>
          <p:nvPr>
            <p:ph idx="1"/>
          </p:nvPr>
        </p:nvSpPr>
        <p:spPr>
          <a:xfrm>
            <a:off x="395288" y="260350"/>
            <a:ext cx="8229600" cy="6259513"/>
          </a:xfrm>
        </p:spPr>
        <p:txBody>
          <a:bodyPr>
            <a:spAutoFit/>
          </a:bodyPr>
          <a:lstStyle/>
          <a:p>
            <a:pPr algn="ctr" eaLnBrk="1" hangingPunct="1">
              <a:lnSpc>
                <a:spcPct val="90000"/>
              </a:lnSpc>
              <a:buFont typeface="Wingdings" pitchFamily="2" charset="2"/>
              <a:buNone/>
            </a:pPr>
            <a:r>
              <a:rPr lang="en-US" altLang="en-US" b="1" smtClean="0">
                <a:latin typeface="Times New Roman" pitchFamily="18" charset="0"/>
              </a:rPr>
              <a:t>Educational as Fundamental Human </a:t>
            </a:r>
          </a:p>
          <a:p>
            <a:pPr algn="ctr" eaLnBrk="1" hangingPunct="1">
              <a:lnSpc>
                <a:spcPct val="90000"/>
              </a:lnSpc>
              <a:buFont typeface="Wingdings" pitchFamily="2" charset="2"/>
              <a:buNone/>
            </a:pPr>
            <a:r>
              <a:rPr lang="en-US" altLang="en-US" b="1" smtClean="0">
                <a:latin typeface="Times New Roman" pitchFamily="18" charset="0"/>
              </a:rPr>
              <a:t>Right: Update, Reflections, and </a:t>
            </a:r>
          </a:p>
          <a:p>
            <a:pPr algn="ctr" eaLnBrk="1" hangingPunct="1">
              <a:lnSpc>
                <a:spcPct val="90000"/>
              </a:lnSpc>
              <a:buFont typeface="Wingdings" pitchFamily="2" charset="2"/>
              <a:buNone/>
            </a:pPr>
            <a:r>
              <a:rPr lang="en-US" altLang="en-US" b="1" smtClean="0">
                <a:latin typeface="Times New Roman" pitchFamily="18" charset="0"/>
              </a:rPr>
              <a:t>Recommendations</a:t>
            </a:r>
            <a:r>
              <a:rPr lang="en-US" altLang="en-US" smtClean="0">
                <a:latin typeface="Times New Roman" pitchFamily="18" charset="0"/>
              </a:rPr>
              <a:t> </a:t>
            </a:r>
            <a:endParaRPr lang="en-US" altLang="en-US" b="1" smtClean="0">
              <a:latin typeface="Times New Roman" pitchFamily="18" charset="0"/>
            </a:endParaRPr>
          </a:p>
          <a:p>
            <a:pPr eaLnBrk="1" hangingPunct="1">
              <a:lnSpc>
                <a:spcPct val="90000"/>
              </a:lnSpc>
              <a:buFont typeface="Wingdings" pitchFamily="2" charset="2"/>
              <a:buNone/>
            </a:pPr>
            <a:endParaRPr lang="en-US" altLang="en-US" b="1" smtClean="0">
              <a:latin typeface="Times New Roman" pitchFamily="18" charset="0"/>
            </a:endParaRPr>
          </a:p>
          <a:p>
            <a:pPr algn="ctr" eaLnBrk="1" hangingPunct="1">
              <a:lnSpc>
                <a:spcPct val="90000"/>
              </a:lnSpc>
              <a:buFont typeface="Wingdings" pitchFamily="2" charset="2"/>
              <a:buNone/>
            </a:pPr>
            <a:r>
              <a:rPr lang="en-US" altLang="en-US" sz="2800" b="1" smtClean="0">
                <a:latin typeface="Times New Roman" pitchFamily="18" charset="0"/>
              </a:rPr>
              <a:t>The American Educational Research Association </a:t>
            </a:r>
          </a:p>
          <a:p>
            <a:pPr algn="ctr" eaLnBrk="1" hangingPunct="1">
              <a:lnSpc>
                <a:spcPct val="90000"/>
              </a:lnSpc>
              <a:buFont typeface="Wingdings" pitchFamily="2" charset="2"/>
              <a:buNone/>
            </a:pPr>
            <a:r>
              <a:rPr lang="en-US" altLang="en-US" sz="2800" b="1" smtClean="0">
                <a:latin typeface="Times New Roman" pitchFamily="18" charset="0"/>
              </a:rPr>
              <a:t>Special Interest Group on Law and Education</a:t>
            </a:r>
          </a:p>
          <a:p>
            <a:pPr algn="ctr" eaLnBrk="1" hangingPunct="1">
              <a:lnSpc>
                <a:spcPct val="90000"/>
              </a:lnSpc>
              <a:buFont typeface="Wingdings" pitchFamily="2" charset="2"/>
              <a:buNone/>
            </a:pPr>
            <a:r>
              <a:rPr lang="en-US" altLang="en-US" sz="2800" b="1" smtClean="0">
                <a:latin typeface="Times New Roman" pitchFamily="18" charset="0"/>
              </a:rPr>
              <a:t>Monday April 11, 2011</a:t>
            </a:r>
          </a:p>
          <a:p>
            <a:pPr algn="ctr" eaLnBrk="1" hangingPunct="1">
              <a:lnSpc>
                <a:spcPct val="90000"/>
              </a:lnSpc>
              <a:buFont typeface="Wingdings" pitchFamily="2" charset="2"/>
              <a:buNone/>
            </a:pPr>
            <a:r>
              <a:rPr lang="en-US" altLang="en-US" sz="2800" b="1" smtClean="0">
                <a:latin typeface="Times New Roman" pitchFamily="18" charset="0"/>
              </a:rPr>
              <a:t>New Orleans, Louisiana</a:t>
            </a:r>
          </a:p>
          <a:p>
            <a:pPr algn="ctr" eaLnBrk="1" hangingPunct="1">
              <a:lnSpc>
                <a:spcPct val="90000"/>
              </a:lnSpc>
              <a:buFont typeface="Wingdings" pitchFamily="2" charset="2"/>
              <a:buNone/>
            </a:pPr>
            <a:endParaRPr lang="en-US" altLang="en-US" b="1" smtClean="0">
              <a:latin typeface="Times New Roman" pitchFamily="18" charset="0"/>
            </a:endParaRPr>
          </a:p>
          <a:p>
            <a:pPr eaLnBrk="1" hangingPunct="1">
              <a:buFont typeface="Wingdings" pitchFamily="2" charset="2"/>
              <a:buNone/>
            </a:pPr>
            <a:r>
              <a:rPr lang="en-US" altLang="en-US" sz="1800" b="1" smtClean="0">
                <a:latin typeface="Times New Roman" pitchFamily="18" charset="0"/>
                <a:cs typeface="Times New Roman" pitchFamily="18" charset="0"/>
              </a:rPr>
              <a:t>Charles J. Russo, J.D., Ed.D.			</a:t>
            </a:r>
          </a:p>
          <a:p>
            <a:pPr eaLnBrk="1" hangingPunct="1">
              <a:buFont typeface="Wingdings" pitchFamily="2" charset="2"/>
              <a:buNone/>
            </a:pPr>
            <a:r>
              <a:rPr lang="en-US" altLang="en-US" sz="1800" b="1" smtClean="0">
                <a:latin typeface="Times New Roman" pitchFamily="18" charset="0"/>
                <a:cs typeface="Times New Roman" pitchFamily="18" charset="0"/>
              </a:rPr>
              <a:t>Panzer Chair in Education		     	</a:t>
            </a:r>
          </a:p>
          <a:p>
            <a:pPr eaLnBrk="1" hangingPunct="1">
              <a:buFont typeface="Wingdings" pitchFamily="2" charset="2"/>
              <a:buNone/>
            </a:pPr>
            <a:r>
              <a:rPr lang="en-US" altLang="en-US" sz="1800" b="1" smtClean="0">
                <a:latin typeface="Times New Roman" pitchFamily="18" charset="0"/>
                <a:cs typeface="Times New Roman" pitchFamily="18" charset="0"/>
              </a:rPr>
              <a:t>University of Dayton</a:t>
            </a:r>
          </a:p>
          <a:p>
            <a:pPr eaLnBrk="1" hangingPunct="1">
              <a:buFont typeface="Wingdings" pitchFamily="2" charset="2"/>
              <a:buNone/>
            </a:pPr>
            <a:r>
              <a:rPr lang="en-US" altLang="en-US" sz="1800" smtClean="0">
                <a:latin typeface="Times New Roman" pitchFamily="18" charset="0"/>
                <a:cs typeface="Times New Roman" pitchFamily="18" charset="0"/>
              </a:rPr>
              <a:t>937-229-3722</a:t>
            </a:r>
          </a:p>
          <a:p>
            <a:pPr eaLnBrk="1" hangingPunct="1">
              <a:buFont typeface="Wingdings" pitchFamily="2" charset="2"/>
              <a:buNone/>
            </a:pPr>
            <a:r>
              <a:rPr lang="en-US" altLang="en-US" sz="1800" smtClean="0">
                <a:latin typeface="Times New Roman" pitchFamily="18" charset="0"/>
                <a:cs typeface="Times New Roman" pitchFamily="18" charset="0"/>
              </a:rPr>
              <a:t>charles.russo@notes.udayton.edu</a:t>
            </a:r>
          </a:p>
        </p:txBody>
      </p:sp>
      <p:pic>
        <p:nvPicPr>
          <p:cNvPr id="2051" name="Picture 2" descr="supremecou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ChangeArrowheads="1"/>
          </p:cNvSpPr>
          <p:nvPr/>
        </p:nvSpPr>
        <p:spPr bwMode="auto">
          <a:xfrm>
            <a:off x="323850" y="333375"/>
            <a:ext cx="8424863" cy="634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buFont typeface="Wingdings" pitchFamily="2" charset="2"/>
              <a:buNone/>
            </a:pPr>
            <a:endParaRPr lang="en-US" altLang="en-US" sz="1800" b="1" dirty="0">
              <a:solidFill>
                <a:schemeClr val="bg1"/>
              </a:solidFill>
              <a:latin typeface="Times New Roman" pitchFamily="18" charset="0"/>
            </a:endParaRPr>
          </a:p>
          <a:p>
            <a:pPr algn="ctr">
              <a:buNone/>
            </a:pPr>
            <a:r>
              <a:rPr lang="en-US" altLang="en-US" sz="3400" b="1" dirty="0" err="1">
                <a:solidFill>
                  <a:schemeClr val="bg1"/>
                </a:solidFill>
                <a:latin typeface="Times New Roman" pitchFamily="18" charset="0"/>
                <a:cs typeface="Times New Roman" panose="02020603050405020304" pitchFamily="18" charset="0"/>
              </a:rPr>
              <a:t>Direito</a:t>
            </a:r>
            <a:r>
              <a:rPr lang="en-US" altLang="en-US" sz="3400" b="1" dirty="0">
                <a:solidFill>
                  <a:schemeClr val="bg1"/>
                </a:solidFill>
                <a:latin typeface="Times New Roman" pitchFamily="18" charset="0"/>
                <a:cs typeface="Times New Roman" panose="02020603050405020304" pitchFamily="18" charset="0"/>
              </a:rPr>
              <a:t> a </a:t>
            </a:r>
            <a:r>
              <a:rPr lang="en-US" altLang="en-US" sz="3400" b="1" dirty="0" err="1">
                <a:solidFill>
                  <a:schemeClr val="bg1"/>
                </a:solidFill>
                <a:latin typeface="Times New Roman" pitchFamily="18" charset="0"/>
                <a:cs typeface="Times New Roman" panose="02020603050405020304" pitchFamily="18" charset="0"/>
              </a:rPr>
              <a:t>educação</a:t>
            </a:r>
            <a:r>
              <a:rPr lang="en-US" altLang="en-US" sz="3400" b="1" dirty="0">
                <a:solidFill>
                  <a:schemeClr val="bg1"/>
                </a:solidFill>
                <a:latin typeface="Times New Roman" pitchFamily="18" charset="0"/>
                <a:cs typeface="Times New Roman" panose="02020603050405020304" pitchFamily="18" charset="0"/>
              </a:rPr>
              <a:t> 2017</a:t>
            </a:r>
          </a:p>
          <a:p>
            <a:pPr algn="ctr">
              <a:buNone/>
            </a:pPr>
            <a:r>
              <a:rPr lang="pt-BR" sz="3400" b="1" dirty="0">
                <a:solidFill>
                  <a:schemeClr val="bg1"/>
                </a:solidFill>
                <a:latin typeface="Times New Roman" panose="02020603050405020304" pitchFamily="18" charset="0"/>
                <a:cs typeface="Times New Roman" panose="02020603050405020304" pitchFamily="18" charset="0"/>
              </a:rPr>
              <a:t>Constitutional Aspects of the </a:t>
            </a:r>
          </a:p>
          <a:p>
            <a:pPr algn="ctr">
              <a:buNone/>
            </a:pPr>
            <a:r>
              <a:rPr lang="pt-BR" sz="3400" b="1" dirty="0">
                <a:solidFill>
                  <a:schemeClr val="bg1"/>
                </a:solidFill>
                <a:latin typeface="Times New Roman" panose="02020603050405020304" pitchFamily="18" charset="0"/>
                <a:cs typeface="Times New Roman" panose="02020603050405020304" pitchFamily="18" charset="0"/>
              </a:rPr>
              <a:t>Right to Education</a:t>
            </a:r>
          </a:p>
          <a:p>
            <a:pPr algn="ctr">
              <a:buNone/>
            </a:pPr>
            <a:r>
              <a:rPr lang="en-US" altLang="en-US" sz="3400" b="1" dirty="0" err="1">
                <a:solidFill>
                  <a:schemeClr val="bg1"/>
                </a:solidFill>
                <a:latin typeface="Times New Roman" pitchFamily="18" charset="0"/>
                <a:cs typeface="Times New Roman" panose="02020603050405020304" pitchFamily="18" charset="0"/>
              </a:rPr>
              <a:t>Universadade</a:t>
            </a:r>
            <a:r>
              <a:rPr lang="en-US" altLang="en-US" sz="3400" b="1" dirty="0">
                <a:solidFill>
                  <a:schemeClr val="bg1"/>
                </a:solidFill>
                <a:latin typeface="Times New Roman" pitchFamily="18" charset="0"/>
                <a:cs typeface="Times New Roman" panose="02020603050405020304" pitchFamily="18" charset="0"/>
              </a:rPr>
              <a:t> de </a:t>
            </a:r>
            <a:r>
              <a:rPr lang="en-US" altLang="en-US" sz="3400" b="1" dirty="0" smtClean="0">
                <a:solidFill>
                  <a:schemeClr val="bg1"/>
                </a:solidFill>
                <a:latin typeface="Times New Roman" pitchFamily="18" charset="0"/>
                <a:cs typeface="Times New Roman" panose="02020603050405020304" pitchFamily="18" charset="0"/>
              </a:rPr>
              <a:t>São Paulo</a:t>
            </a:r>
            <a:endParaRPr lang="en-US" altLang="en-US" sz="3400" b="1" dirty="0">
              <a:solidFill>
                <a:schemeClr val="bg1"/>
              </a:solidFill>
              <a:latin typeface="Times New Roman" pitchFamily="18" charset="0"/>
              <a:cs typeface="Times New Roman" panose="02020603050405020304" pitchFamily="18" charset="0"/>
            </a:endParaRPr>
          </a:p>
          <a:p>
            <a:pPr algn="ctr">
              <a:buNone/>
            </a:pPr>
            <a:r>
              <a:rPr lang="en-US" altLang="en-US" sz="3400" b="1" dirty="0" err="1">
                <a:solidFill>
                  <a:schemeClr val="bg1"/>
                </a:solidFill>
                <a:latin typeface="Times New Roman" pitchFamily="18" charset="0"/>
                <a:cs typeface="Times New Roman" panose="02020603050405020304" pitchFamily="18" charset="0"/>
              </a:rPr>
              <a:t>Faculdade</a:t>
            </a:r>
            <a:r>
              <a:rPr lang="en-US" altLang="en-US" sz="3400" b="1" dirty="0">
                <a:solidFill>
                  <a:schemeClr val="bg1"/>
                </a:solidFill>
                <a:latin typeface="Times New Roman" pitchFamily="18" charset="0"/>
                <a:cs typeface="Times New Roman" panose="02020603050405020304" pitchFamily="18" charset="0"/>
              </a:rPr>
              <a:t> de </a:t>
            </a:r>
            <a:r>
              <a:rPr lang="en-US" altLang="en-US" sz="3400" b="1" dirty="0" err="1">
                <a:solidFill>
                  <a:schemeClr val="bg1"/>
                </a:solidFill>
                <a:latin typeface="Times New Roman" pitchFamily="18" charset="0"/>
                <a:cs typeface="Times New Roman" panose="02020603050405020304" pitchFamily="18" charset="0"/>
              </a:rPr>
              <a:t>direito</a:t>
            </a:r>
            <a:endParaRPr lang="en-US" altLang="en-US" sz="3400" b="1" dirty="0">
              <a:solidFill>
                <a:schemeClr val="bg1"/>
              </a:solidFill>
              <a:latin typeface="Times New Roman" pitchFamily="18" charset="0"/>
              <a:cs typeface="Times New Roman" panose="02020603050405020304" pitchFamily="18" charset="0"/>
            </a:endParaRPr>
          </a:p>
          <a:p>
            <a:pPr algn="ctr">
              <a:buNone/>
            </a:pPr>
            <a:r>
              <a:rPr lang="pt-BR" sz="3400" b="1" dirty="0">
                <a:solidFill>
                  <a:schemeClr val="bg1"/>
                </a:solidFill>
                <a:latin typeface="Times New Roman" panose="02020603050405020304" pitchFamily="18" charset="0"/>
                <a:cs typeface="Times New Roman" panose="02020603050405020304" pitchFamily="18" charset="0"/>
              </a:rPr>
              <a:t>Education as a </a:t>
            </a:r>
            <a:r>
              <a:rPr lang="pt-BR" sz="3400" b="1" dirty="0" smtClean="0">
                <a:solidFill>
                  <a:schemeClr val="bg1"/>
                </a:solidFill>
                <a:latin typeface="Times New Roman" panose="02020603050405020304" pitchFamily="18" charset="0"/>
                <a:cs typeface="Times New Roman" panose="02020603050405020304" pitchFamily="18" charset="0"/>
              </a:rPr>
              <a:t>Fundamental Human Right</a:t>
            </a:r>
            <a:endParaRPr lang="pt-BR" altLang="en-US" sz="3400" b="1" dirty="0">
              <a:solidFill>
                <a:schemeClr val="bg1"/>
              </a:solidFill>
              <a:latin typeface="Times New Roman" pitchFamily="18" charset="0"/>
              <a:cs typeface="Times New Roman" panose="02020603050405020304" pitchFamily="18" charset="0"/>
            </a:endParaRPr>
          </a:p>
          <a:p>
            <a:pPr algn="ctr">
              <a:buNone/>
            </a:pPr>
            <a:r>
              <a:rPr lang="pt-BR" altLang="en-US" sz="3400" b="1" dirty="0">
                <a:solidFill>
                  <a:schemeClr val="bg1"/>
                </a:solidFill>
                <a:latin typeface="Times New Roman" pitchFamily="18" charset="0"/>
                <a:cs typeface="Times New Roman" panose="02020603050405020304" pitchFamily="18" charset="0"/>
              </a:rPr>
              <a:t>27 March 2017</a:t>
            </a:r>
          </a:p>
          <a:p>
            <a:pPr eaLnBrk="1" hangingPunct="1">
              <a:lnSpc>
                <a:spcPct val="90000"/>
              </a:lnSpc>
              <a:spcBef>
                <a:spcPct val="0"/>
              </a:spcBef>
              <a:buFont typeface="Wingdings" pitchFamily="2" charset="2"/>
              <a:buNone/>
            </a:pPr>
            <a:endParaRPr lang="en-US" altLang="en-US" sz="1200" b="1" dirty="0">
              <a:solidFill>
                <a:schemeClr val="bg1"/>
              </a:solidFill>
              <a:latin typeface="Times New Roman" pitchFamily="18" charset="0"/>
              <a:cs typeface="Times New Roman" pitchFamily="18" charset="0"/>
            </a:endParaRPr>
          </a:p>
          <a:p>
            <a:pPr eaLnBrk="1" hangingPunct="1">
              <a:lnSpc>
                <a:spcPct val="90000"/>
              </a:lnSpc>
              <a:spcBef>
                <a:spcPct val="0"/>
              </a:spcBef>
              <a:buFont typeface="Wingdings" pitchFamily="2" charset="2"/>
              <a:buNone/>
            </a:pPr>
            <a:r>
              <a:rPr lang="en-US" altLang="en-US" sz="2000" b="1" dirty="0">
                <a:solidFill>
                  <a:schemeClr val="bg1"/>
                </a:solidFill>
                <a:latin typeface="Times New Roman" pitchFamily="18" charset="0"/>
                <a:cs typeface="Times New Roman" pitchFamily="18" charset="0"/>
              </a:rPr>
              <a:t>Charles J. Russo, J.D., </a:t>
            </a:r>
            <a:r>
              <a:rPr lang="en-US" altLang="en-US" sz="2000" b="1" dirty="0" err="1">
                <a:solidFill>
                  <a:schemeClr val="bg1"/>
                </a:solidFill>
                <a:latin typeface="Times New Roman" pitchFamily="18" charset="0"/>
                <a:cs typeface="Times New Roman" pitchFamily="18" charset="0"/>
              </a:rPr>
              <a:t>Ed.D</a:t>
            </a:r>
            <a:r>
              <a:rPr lang="en-US" altLang="en-US" sz="2000" b="1" dirty="0">
                <a:solidFill>
                  <a:schemeClr val="bg1"/>
                </a:solidFill>
                <a:latin typeface="Times New Roman" pitchFamily="18" charset="0"/>
                <a:cs typeface="Times New Roman" pitchFamily="18" charset="0"/>
              </a:rPr>
              <a:t>.			</a:t>
            </a:r>
          </a:p>
          <a:p>
            <a:pPr eaLnBrk="1" hangingPunct="1">
              <a:lnSpc>
                <a:spcPct val="90000"/>
              </a:lnSpc>
              <a:spcBef>
                <a:spcPct val="0"/>
              </a:spcBef>
              <a:buFont typeface="Wingdings" pitchFamily="2" charset="2"/>
              <a:buNone/>
            </a:pPr>
            <a:r>
              <a:rPr lang="en-US" altLang="en-US" sz="2000" b="1" dirty="0">
                <a:solidFill>
                  <a:schemeClr val="bg1"/>
                </a:solidFill>
                <a:latin typeface="Times New Roman" pitchFamily="18" charset="0"/>
                <a:cs typeface="Times New Roman" pitchFamily="18" charset="0"/>
              </a:rPr>
              <a:t>Panzer Chair in Education		     	</a:t>
            </a:r>
          </a:p>
          <a:p>
            <a:pPr eaLnBrk="1" hangingPunct="1">
              <a:lnSpc>
                <a:spcPct val="90000"/>
              </a:lnSpc>
              <a:spcBef>
                <a:spcPct val="0"/>
              </a:spcBef>
              <a:buFont typeface="Wingdings" pitchFamily="2" charset="2"/>
              <a:buNone/>
            </a:pPr>
            <a:r>
              <a:rPr lang="en-US" altLang="en-US" sz="2000" b="1" dirty="0">
                <a:solidFill>
                  <a:schemeClr val="bg1"/>
                </a:solidFill>
                <a:latin typeface="Times New Roman" pitchFamily="18" charset="0"/>
                <a:cs typeface="Times New Roman" pitchFamily="18" charset="0"/>
              </a:rPr>
              <a:t>University of Dayton</a:t>
            </a:r>
          </a:p>
          <a:p>
            <a:pPr>
              <a:spcBef>
                <a:spcPct val="0"/>
              </a:spcBef>
              <a:buFont typeface="Wingdings" pitchFamily="2" charset="2"/>
              <a:buNone/>
            </a:pPr>
            <a:r>
              <a:rPr lang="en-US" altLang="en-US" sz="2000" dirty="0">
                <a:solidFill>
                  <a:schemeClr val="bg1"/>
                </a:solidFill>
                <a:latin typeface="Times New Roman" pitchFamily="18" charset="0"/>
                <a:cs typeface="Times New Roman" pitchFamily="18" charset="0"/>
              </a:rPr>
              <a:t>937-229-3722</a:t>
            </a:r>
          </a:p>
          <a:p>
            <a:pPr>
              <a:spcBef>
                <a:spcPct val="0"/>
              </a:spcBef>
              <a:buFont typeface="Wingdings" pitchFamily="2" charset="2"/>
              <a:buNone/>
            </a:pPr>
            <a:r>
              <a:rPr lang="en-US" altLang="en-US" sz="2000" dirty="0">
                <a:solidFill>
                  <a:schemeClr val="bg1"/>
                </a:solidFill>
                <a:latin typeface="Times New Roman" pitchFamily="18" charset="0"/>
                <a:cs typeface="Times New Roman" pitchFamily="18" charset="0"/>
              </a:rPr>
              <a:t>crusso1@udayton.edu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4000" dirty="0" smtClean="0">
                <a:latin typeface="Times New Roman" pitchFamily="18" charset="0"/>
                <a:cs typeface="Times New Roman" pitchFamily="18" charset="0"/>
              </a:rPr>
              <a:t>2. Education as a Fundamental Right</a:t>
            </a:r>
          </a:p>
        </p:txBody>
      </p:sp>
      <p:sp>
        <p:nvSpPr>
          <p:cNvPr id="9219" name="Content Placeholder 2"/>
          <p:cNvSpPr>
            <a:spLocks noGrp="1"/>
          </p:cNvSpPr>
          <p:nvPr>
            <p:ph idx="1"/>
          </p:nvPr>
        </p:nvSpPr>
        <p:spPr>
          <a:xfrm>
            <a:off x="323850" y="1600200"/>
            <a:ext cx="8569325" cy="4525963"/>
          </a:xfrm>
        </p:spPr>
        <p:txBody>
          <a:bodyPr/>
          <a:lstStyle/>
          <a:p>
            <a:pPr eaLnBrk="1" hangingPunct="1">
              <a:lnSpc>
                <a:spcPct val="200000"/>
              </a:lnSpc>
              <a:buFont typeface="Wingdings" pitchFamily="2" charset="2"/>
              <a:buNone/>
            </a:pPr>
            <a:r>
              <a:rPr lang="en-US" altLang="en-US" sz="2600" dirty="0" smtClean="0">
                <a:latin typeface="Times New Roman" pitchFamily="18" charset="0"/>
                <a:cs typeface="Times New Roman" pitchFamily="18" charset="0"/>
              </a:rPr>
              <a:t>a) Brief History of Compulsory Attendance</a:t>
            </a:r>
          </a:p>
          <a:p>
            <a:pPr eaLnBrk="1" hangingPunct="1">
              <a:lnSpc>
                <a:spcPct val="200000"/>
              </a:lnSpc>
              <a:buFont typeface="Wingdings" pitchFamily="2" charset="2"/>
              <a:buNone/>
            </a:pPr>
            <a:r>
              <a:rPr lang="en-US" altLang="en-US" sz="2600" dirty="0" smtClean="0">
                <a:latin typeface="Times New Roman" pitchFamily="18" charset="0"/>
                <a:cs typeface="Times New Roman" pitchFamily="18" charset="0"/>
              </a:rPr>
              <a:t>b) Best Interest of the Child?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260648"/>
            <a:ext cx="8229600" cy="850900"/>
          </a:xfrm>
        </p:spPr>
        <p:txBody>
          <a:bodyPr/>
          <a:lstStyle/>
          <a:p>
            <a:pPr eaLnBrk="1" hangingPunct="1"/>
            <a:r>
              <a:rPr lang="en-US" altLang="en-US" sz="4000" dirty="0" smtClean="0">
                <a:latin typeface="Times New Roman" pitchFamily="18" charset="0"/>
                <a:cs typeface="Times New Roman" pitchFamily="18" charset="0"/>
              </a:rPr>
              <a:t>2a) Compulsory Attendance-History</a:t>
            </a:r>
          </a:p>
        </p:txBody>
      </p:sp>
      <p:sp>
        <p:nvSpPr>
          <p:cNvPr id="10243" name="Content Placeholder 2"/>
          <p:cNvSpPr>
            <a:spLocks noGrp="1"/>
          </p:cNvSpPr>
          <p:nvPr>
            <p:ph idx="1"/>
          </p:nvPr>
        </p:nvSpPr>
        <p:spPr>
          <a:xfrm>
            <a:off x="323850" y="1196975"/>
            <a:ext cx="8496300" cy="5400675"/>
          </a:xfrm>
        </p:spPr>
        <p:txBody>
          <a:bodyPr/>
          <a:lstStyle/>
          <a:p>
            <a:pPr eaLnBrk="1" hangingPunct="1">
              <a:lnSpc>
                <a:spcPct val="150000"/>
              </a:lnSpc>
              <a:buFont typeface="Arial" charset="0"/>
              <a:buNone/>
            </a:pPr>
            <a:r>
              <a:rPr lang="en-US" altLang="en-US" sz="2800" b="1" smtClean="0">
                <a:latin typeface="Times New Roman" pitchFamily="18" charset="0"/>
                <a:cs typeface="Times New Roman" pitchFamily="18" charset="0"/>
              </a:rPr>
              <a:t>France</a:t>
            </a:r>
            <a:r>
              <a:rPr lang="en-US" altLang="en-US" sz="2800" smtClean="0">
                <a:latin typeface="Times New Roman" pitchFamily="18" charset="0"/>
                <a:cs typeface="Times New Roman" pitchFamily="18" charset="0"/>
              </a:rPr>
              <a:t> enacted a law granting state control of secondary</a:t>
            </a:r>
          </a:p>
          <a:p>
            <a:pPr eaLnBrk="1" hangingPunct="1">
              <a:lnSpc>
                <a:spcPct val="150000"/>
              </a:lnSpc>
              <a:buFont typeface="Arial" charset="0"/>
              <a:buNone/>
            </a:pPr>
            <a:r>
              <a:rPr lang="en-US" altLang="en-US" sz="2800" smtClean="0">
                <a:latin typeface="Times New Roman" pitchFamily="18" charset="0"/>
                <a:cs typeface="Times New Roman" pitchFamily="18" charset="0"/>
              </a:rPr>
              <a:t>education in 1802 before placing primary schools under </a:t>
            </a:r>
          </a:p>
          <a:p>
            <a:pPr eaLnBrk="1" hangingPunct="1">
              <a:lnSpc>
                <a:spcPct val="150000"/>
              </a:lnSpc>
              <a:buFont typeface="Arial" charset="0"/>
              <a:buNone/>
            </a:pPr>
            <a:r>
              <a:rPr lang="en-US" altLang="en-US" sz="2800" smtClean="0">
                <a:latin typeface="Times New Roman" pitchFamily="18" charset="0"/>
                <a:cs typeface="Times New Roman" pitchFamily="18" charset="0"/>
              </a:rPr>
              <a:t>the auspices of communal committees in 1816.</a:t>
            </a:r>
          </a:p>
          <a:p>
            <a:pPr eaLnBrk="1" hangingPunct="1">
              <a:lnSpc>
                <a:spcPct val="150000"/>
              </a:lnSpc>
              <a:buFont typeface="Arial" charset="0"/>
              <a:buNone/>
            </a:pPr>
            <a:endParaRPr lang="en-US" altLang="en-US" sz="2800" smtClean="0">
              <a:latin typeface="Times New Roman" pitchFamily="18" charset="0"/>
              <a:cs typeface="Times New Roman" pitchFamily="18" charset="0"/>
            </a:endParaRPr>
          </a:p>
          <a:p>
            <a:pPr eaLnBrk="1" hangingPunct="1">
              <a:lnSpc>
                <a:spcPct val="150000"/>
              </a:lnSpc>
              <a:buFont typeface="Arial" charset="0"/>
              <a:buNone/>
            </a:pPr>
            <a:r>
              <a:rPr lang="en-US" altLang="en-US" sz="2800" b="1" smtClean="0">
                <a:latin typeface="Times New Roman" pitchFamily="18" charset="0"/>
                <a:cs typeface="Times New Roman" pitchFamily="18" charset="0"/>
              </a:rPr>
              <a:t>Prussia</a:t>
            </a:r>
            <a:r>
              <a:rPr lang="en-US" altLang="en-US" sz="2800" smtClean="0">
                <a:latin typeface="Times New Roman" pitchFamily="18" charset="0"/>
                <a:cs typeface="Times New Roman" pitchFamily="18" charset="0"/>
              </a:rPr>
              <a:t> pioneered the development of national </a:t>
            </a:r>
          </a:p>
          <a:p>
            <a:pPr eaLnBrk="1" hangingPunct="1">
              <a:lnSpc>
                <a:spcPct val="150000"/>
              </a:lnSpc>
              <a:buFont typeface="Arial" charset="0"/>
              <a:buNone/>
            </a:pPr>
            <a:r>
              <a:rPr lang="en-US" altLang="en-US" sz="2800" smtClean="0">
                <a:latin typeface="Times New Roman" pitchFamily="18" charset="0"/>
                <a:cs typeface="Times New Roman" pitchFamily="18" charset="0"/>
              </a:rPr>
              <a:t>education in the eighteenth century, but this national </a:t>
            </a:r>
          </a:p>
          <a:p>
            <a:pPr eaLnBrk="1" hangingPunct="1">
              <a:lnSpc>
                <a:spcPct val="150000"/>
              </a:lnSpc>
              <a:buFont typeface="Arial" charset="0"/>
              <a:buNone/>
            </a:pPr>
            <a:r>
              <a:rPr lang="en-US" altLang="en-US" sz="2800" smtClean="0">
                <a:latin typeface="Times New Roman" pitchFamily="18" charset="0"/>
                <a:cs typeface="Times New Roman" pitchFamily="18" charset="0"/>
              </a:rPr>
              <a:t>system was not consolidated until 1840.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cs typeface="Times New Roman" pitchFamily="18" charset="0"/>
              </a:rPr>
              <a:t>2a) Compulsory Attendance-History</a:t>
            </a:r>
            <a:endParaRPr lang="en-US" sz="4000" dirty="0"/>
          </a:p>
        </p:txBody>
      </p:sp>
      <p:sp>
        <p:nvSpPr>
          <p:cNvPr id="3" name="Content Placeholder 2"/>
          <p:cNvSpPr>
            <a:spLocks noGrp="1"/>
          </p:cNvSpPr>
          <p:nvPr>
            <p:ph idx="1"/>
          </p:nvPr>
        </p:nvSpPr>
        <p:spPr>
          <a:xfrm>
            <a:off x="251520" y="1340768"/>
            <a:ext cx="8568952" cy="4785395"/>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Shortly after the Jesuits arrived in </a:t>
            </a:r>
            <a:r>
              <a:rPr lang="en-US" sz="2800" b="1" dirty="0" smtClean="0">
                <a:latin typeface="Times New Roman" panose="02020603050405020304" pitchFamily="18" charset="0"/>
                <a:cs typeface="Times New Roman" panose="02020603050405020304" pitchFamily="18" charset="0"/>
              </a:rPr>
              <a:t>Brazil </a:t>
            </a:r>
            <a:r>
              <a:rPr lang="en-US" sz="2800" dirty="0" smtClean="0">
                <a:latin typeface="Times New Roman" panose="02020603050405020304" pitchFamily="18" charset="0"/>
                <a:cs typeface="Times New Roman" panose="02020603050405020304" pitchFamily="18" charset="0"/>
              </a:rPr>
              <a:t>in1549, they  </a:t>
            </a:r>
            <a:r>
              <a:rPr lang="en-US" sz="2800" dirty="0">
                <a:latin typeface="Times New Roman" panose="02020603050405020304" pitchFamily="18" charset="0"/>
                <a:cs typeface="Times New Roman" panose="02020603050405020304" pitchFamily="18" charset="0"/>
              </a:rPr>
              <a:t>founded the first </a:t>
            </a:r>
            <a:r>
              <a:rPr lang="en-US" sz="2800" dirty="0" smtClean="0">
                <a:latin typeface="Times New Roman" panose="02020603050405020304" pitchFamily="18" charset="0"/>
                <a:cs typeface="Times New Roman" panose="02020603050405020304" pitchFamily="18" charset="0"/>
              </a:rPr>
              <a:t>elementary </a:t>
            </a:r>
            <a:r>
              <a:rPr lang="en-US" sz="2800" dirty="0">
                <a:latin typeface="Times New Roman" panose="02020603050405020304" pitchFamily="18" charset="0"/>
                <a:cs typeface="Times New Roman" panose="02020603050405020304" pitchFamily="18" charset="0"/>
              </a:rPr>
              <a:t>school in </a:t>
            </a:r>
            <a:r>
              <a:rPr lang="en-US" sz="2800" dirty="0" smtClean="0">
                <a:latin typeface="Times New Roman" panose="02020603050405020304" pitchFamily="18" charset="0"/>
                <a:cs typeface="Times New Roman" panose="02020603050405020304" pitchFamily="18" charset="0"/>
              </a:rPr>
              <a:t>Salvador (Bahia).</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1759 </a:t>
            </a:r>
            <a:r>
              <a:rPr lang="en-US" sz="2800" dirty="0" smtClean="0">
                <a:latin typeface="Times New Roman" panose="02020603050405020304" pitchFamily="18" charset="0"/>
                <a:cs typeface="Times New Roman" panose="02020603050405020304" pitchFamily="18" charset="0"/>
              </a:rPr>
              <a:t>Jesuits </a:t>
            </a:r>
            <a:r>
              <a:rPr lang="en-US" sz="2800" dirty="0">
                <a:latin typeface="Times New Roman" panose="02020603050405020304" pitchFamily="18" charset="0"/>
                <a:cs typeface="Times New Roman" panose="02020603050405020304" pitchFamily="18" charset="0"/>
              </a:rPr>
              <a:t>were expelled from Portugal and its </a:t>
            </a:r>
            <a:r>
              <a:rPr lang="en-US" sz="2800" dirty="0" smtClean="0">
                <a:latin typeface="Times New Roman" panose="02020603050405020304" pitchFamily="18" charset="0"/>
                <a:cs typeface="Times New Roman" panose="02020603050405020304" pitchFamily="18" charset="0"/>
              </a:rPr>
              <a:t>colonies.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Brazilian education and culture started to move forward in 1808, </a:t>
            </a:r>
            <a:r>
              <a:rPr lang="en-US" sz="2800" dirty="0" smtClean="0">
                <a:latin typeface="Times New Roman" panose="02020603050405020304" pitchFamily="18" charset="0"/>
                <a:cs typeface="Times New Roman" panose="02020603050405020304" pitchFamily="18" charset="0"/>
              </a:rPr>
              <a:t>under the direction of the Portuguese </a:t>
            </a:r>
            <a:r>
              <a:rPr lang="en-US" sz="2800" dirty="0">
                <a:latin typeface="Times New Roman" panose="02020603050405020304" pitchFamily="18" charset="0"/>
                <a:cs typeface="Times New Roman" panose="02020603050405020304" pitchFamily="18" charset="0"/>
              </a:rPr>
              <a:t>royal </a:t>
            </a:r>
            <a:r>
              <a:rPr lang="en-US" sz="2800" dirty="0" smtClean="0">
                <a:latin typeface="Times New Roman" panose="02020603050405020304" pitchFamily="18" charset="0"/>
                <a:cs typeface="Times New Roman" panose="02020603050405020304" pitchFamily="18" charset="0"/>
              </a:rPr>
              <a:t>family.</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Brazil’s </a:t>
            </a:r>
            <a:r>
              <a:rPr lang="en-US" sz="2800" dirty="0">
                <a:latin typeface="Times New Roman" panose="02020603050405020304" pitchFamily="18" charset="0"/>
                <a:cs typeface="Times New Roman" panose="02020603050405020304" pitchFamily="18" charset="0"/>
              </a:rPr>
              <a:t>educational policy was deeply affected by the country's independence in 1822. </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3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cs typeface="Times New Roman" pitchFamily="18" charset="0"/>
              </a:rPr>
              <a:t>2a) Compulsory Attendance-History</a:t>
            </a:r>
            <a:endParaRPr lang="en-US" sz="4000" dirty="0"/>
          </a:p>
        </p:txBody>
      </p:sp>
      <p:sp>
        <p:nvSpPr>
          <p:cNvPr id="3" name="Content Placeholder 2"/>
          <p:cNvSpPr>
            <a:spLocks noGrp="1"/>
          </p:cNvSpPr>
          <p:nvPr>
            <p:ph idx="1"/>
          </p:nvPr>
        </p:nvSpPr>
        <p:spPr>
          <a:xfrm>
            <a:off x="457200" y="1268760"/>
            <a:ext cx="8229600" cy="4857403"/>
          </a:xfrm>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Constitution of 1824 guaranteed free elementary education to all citizens, and the state created basic-level public schools in cities, towns, and villages. </a:t>
            </a: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Brazil decentralized </a:t>
            </a:r>
            <a:r>
              <a:rPr lang="en-US" sz="2800" dirty="0">
                <a:latin typeface="Times New Roman" panose="02020603050405020304" pitchFamily="18" charset="0"/>
                <a:cs typeface="Times New Roman" panose="02020603050405020304" pitchFamily="18" charset="0"/>
              </a:rPr>
              <a:t>the basic education system </a:t>
            </a:r>
            <a:r>
              <a:rPr lang="en-US" sz="2800" dirty="0" smtClean="0">
                <a:latin typeface="Times New Roman" panose="02020603050405020304" pitchFamily="18" charset="0"/>
                <a:cs typeface="Times New Roman" panose="02020603050405020304" pitchFamily="18" charset="0"/>
              </a:rPr>
              <a:t>in the </a:t>
            </a:r>
            <a:r>
              <a:rPr lang="en-US" sz="2800" dirty="0">
                <a:latin typeface="Times New Roman" panose="02020603050405020304" pitchFamily="18" charset="0"/>
                <a:cs typeface="Times New Roman" panose="02020603050405020304" pitchFamily="18" charset="0"/>
              </a:rPr>
              <a:t>Additional Act in </a:t>
            </a:r>
            <a:r>
              <a:rPr lang="en-US" sz="2800" dirty="0" smtClean="0">
                <a:latin typeface="Times New Roman" panose="02020603050405020304" pitchFamily="18" charset="0"/>
                <a:cs typeface="Times New Roman" panose="02020603050405020304" pitchFamily="18" charset="0"/>
              </a:rPr>
              <a:t>1834, giving provinces </a:t>
            </a:r>
            <a:r>
              <a:rPr lang="en-US" sz="2800" dirty="0">
                <a:latin typeface="Times New Roman" panose="02020603050405020304" pitchFamily="18" charset="0"/>
                <a:cs typeface="Times New Roman" panose="02020603050405020304" pitchFamily="18" charset="0"/>
              </a:rPr>
              <a:t>the power to </a:t>
            </a:r>
            <a:r>
              <a:rPr lang="en-US" sz="2800" dirty="0" smtClean="0">
                <a:latin typeface="Times New Roman" panose="02020603050405020304" pitchFamily="18" charset="0"/>
                <a:cs typeface="Times New Roman" panose="02020603050405020304" pitchFamily="18" charset="0"/>
              </a:rPr>
              <a:t>enact legislation </a:t>
            </a:r>
            <a:r>
              <a:rPr lang="en-US" sz="2800" dirty="0">
                <a:latin typeface="Times New Roman" panose="02020603050405020304" pitchFamily="18" charset="0"/>
                <a:cs typeface="Times New Roman" panose="02020603050405020304" pitchFamily="18" charset="0"/>
              </a:rPr>
              <a:t>for elementary education, casting off the government's duty to grant free education for all.</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61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cs typeface="Times New Roman" pitchFamily="18" charset="0"/>
              </a:rPr>
              <a:t>2a) Compulsory Attendance-History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In the first years of the newly formed Republic (1889), the decentralized educational policy was maintained, preventing the state from taking over the formulation and coordination of the elementary educational system. This lack of action by the government resulted in a greater social and educational gap between the popular classes and the elite. </a:t>
            </a:r>
          </a:p>
        </p:txBody>
      </p:sp>
    </p:spTree>
    <p:extLst>
      <p:ext uri="{BB962C8B-B14F-4D97-AF65-F5344CB8AC3E}">
        <p14:creationId xmlns:p14="http://schemas.microsoft.com/office/powerpoint/2010/main" val="370826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cs typeface="Times New Roman" pitchFamily="18" charset="0"/>
              </a:rPr>
              <a:t>2a) Compulsory Attendance-History</a:t>
            </a:r>
            <a:endParaRPr lang="en-US" sz="4000" dirty="0"/>
          </a:p>
        </p:txBody>
      </p:sp>
      <p:sp>
        <p:nvSpPr>
          <p:cNvPr id="3" name="Content Placeholder 2"/>
          <p:cNvSpPr>
            <a:spLocks noGrp="1"/>
          </p:cNvSpPr>
          <p:nvPr>
            <p:ph idx="1"/>
          </p:nvPr>
        </p:nvSpPr>
        <p:spPr>
          <a:xfrm>
            <a:off x="457200" y="1484784"/>
            <a:ext cx="8229600" cy="4641379"/>
          </a:xfrm>
        </p:spPr>
        <p:txBody>
          <a:bodyPr/>
          <a:lstStyle/>
          <a:p>
            <a:pPr marL="0" indent="0">
              <a:lnSpc>
                <a:spcPct val="150000"/>
              </a:lnSpc>
              <a:buNone/>
            </a:pPr>
            <a:r>
              <a:rPr lang="en-US" sz="2800" dirty="0" smtClean="0">
                <a:latin typeface="Times New Roman" panose="02020603050405020304" pitchFamily="18" charset="0"/>
                <a:cs typeface="Times New Roman" panose="02020603050405020304" pitchFamily="18" charset="0"/>
              </a:rPr>
              <a:t>20</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Century was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time of transformation; influenced </a:t>
            </a:r>
            <a:r>
              <a:rPr lang="en-US" sz="2800" dirty="0">
                <a:latin typeface="Times New Roman" panose="02020603050405020304" pitchFamily="18" charset="0"/>
                <a:cs typeface="Times New Roman" panose="02020603050405020304" pitchFamily="18" charset="0"/>
              </a:rPr>
              <a:t>by European positivism, Brazilian educators adopted a series of reforms and laws </a:t>
            </a:r>
            <a:r>
              <a:rPr lang="en-US" sz="2800" dirty="0" smtClean="0">
                <a:latin typeface="Times New Roman" panose="02020603050405020304" pitchFamily="18" charset="0"/>
                <a:cs typeface="Times New Roman" panose="02020603050405020304" pitchFamily="18" charset="0"/>
              </a:rPr>
              <a:t>transferring responsibility </a:t>
            </a:r>
            <a:r>
              <a:rPr lang="en-US" sz="2800" dirty="0">
                <a:latin typeface="Times New Roman" panose="02020603050405020304" pitchFamily="18" charset="0"/>
                <a:cs typeface="Times New Roman" panose="02020603050405020304" pitchFamily="18" charset="0"/>
              </a:rPr>
              <a:t>of administrating elementary </a:t>
            </a:r>
            <a:r>
              <a:rPr lang="en-US" sz="2800" dirty="0" smtClean="0">
                <a:latin typeface="Times New Roman" panose="02020603050405020304" pitchFamily="18" charset="0"/>
                <a:cs typeface="Times New Roman" panose="02020603050405020304" pitchFamily="18" charset="0"/>
              </a:rPr>
              <a:t>back </a:t>
            </a:r>
            <a:r>
              <a:rPr lang="en-US" sz="2800" dirty="0">
                <a:latin typeface="Times New Roman" panose="02020603050405020304" pitchFamily="18" charset="0"/>
                <a:cs typeface="Times New Roman" panose="02020603050405020304" pitchFamily="18" charset="0"/>
              </a:rPr>
              <a:t>to the government. </a:t>
            </a:r>
            <a:endParaRPr lang="en-US" sz="28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800" dirty="0" smtClean="0">
                <a:latin typeface="Times New Roman" panose="02020603050405020304" pitchFamily="18" charset="0"/>
                <a:cs typeface="Times New Roman" panose="02020603050405020304" pitchFamily="18" charset="0"/>
              </a:rPr>
              <a:t>During </a:t>
            </a:r>
            <a:r>
              <a:rPr lang="en-US" sz="2800" dirty="0">
                <a:latin typeface="Times New Roman" panose="02020603050405020304" pitchFamily="18" charset="0"/>
                <a:cs typeface="Times New Roman" panose="02020603050405020304" pitchFamily="18" charset="0"/>
              </a:rPr>
              <a:t>the 1920s and 1930s, the first universities were created in Rio de Janeiro (1920), Minas </a:t>
            </a:r>
            <a:r>
              <a:rPr lang="en-US" sz="2800" dirty="0" err="1">
                <a:latin typeface="Times New Roman" panose="02020603050405020304" pitchFamily="18" charset="0"/>
                <a:cs typeface="Times New Roman" panose="02020603050405020304" pitchFamily="18" charset="0"/>
              </a:rPr>
              <a:t>Gerais</a:t>
            </a:r>
            <a:r>
              <a:rPr lang="en-US" sz="2800" dirty="0">
                <a:latin typeface="Times New Roman" panose="02020603050405020304" pitchFamily="18" charset="0"/>
                <a:cs typeface="Times New Roman" panose="02020603050405020304" pitchFamily="18" charset="0"/>
              </a:rPr>
              <a:t> (1927), Porto Alegre (1934), and São Paulo (1934). </a:t>
            </a:r>
          </a:p>
        </p:txBody>
      </p:sp>
    </p:spTree>
    <p:extLst>
      <p:ext uri="{BB962C8B-B14F-4D97-AF65-F5344CB8AC3E}">
        <p14:creationId xmlns:p14="http://schemas.microsoft.com/office/powerpoint/2010/main" val="357601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cs typeface="Times New Roman" pitchFamily="18" charset="0"/>
              </a:rPr>
              <a:t>2a) Compulsory Attendance-History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University </a:t>
            </a:r>
            <a:r>
              <a:rPr lang="en-US" sz="2800" dirty="0">
                <a:latin typeface="Times New Roman" panose="02020603050405020304" pitchFamily="18" charset="0"/>
                <a:cs typeface="Times New Roman" panose="02020603050405020304" pitchFamily="18" charset="0"/>
              </a:rPr>
              <a:t>of São </a:t>
            </a:r>
            <a:r>
              <a:rPr lang="en-US" sz="2800" dirty="0" smtClean="0">
                <a:latin typeface="Times New Roman" panose="02020603050405020304" pitchFamily="18" charset="0"/>
                <a:cs typeface="Times New Roman" panose="02020603050405020304" pitchFamily="18" charset="0"/>
              </a:rPr>
              <a:t>Paulo was </a:t>
            </a:r>
            <a:r>
              <a:rPr lang="en-US" sz="2800" dirty="0">
                <a:latin typeface="Times New Roman" panose="02020603050405020304" pitchFamily="18" charset="0"/>
                <a:cs typeface="Times New Roman" panose="02020603050405020304" pitchFamily="18" charset="0"/>
              </a:rPr>
              <a:t>created with the support and import of French and German scholars, following the French model for its structure</a:t>
            </a:r>
            <a:r>
              <a:rPr lang="en-US" sz="2800" dirty="0" smtClean="0">
                <a:latin typeface="Times New Roman" panose="02020603050405020304" pitchFamily="18" charset="0"/>
                <a:cs typeface="Times New Roman" panose="02020603050405020304" pitchFamily="18" charset="0"/>
              </a:rPr>
              <a:t>.</a:t>
            </a: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The constitution of 1934 incorporated major advances </a:t>
            </a:r>
            <a:r>
              <a:rPr lang="en-US" sz="2800" dirty="0">
                <a:latin typeface="Times New Roman" panose="02020603050405020304" pitchFamily="18" charset="0"/>
                <a:cs typeface="Times New Roman" panose="02020603050405020304" pitchFamily="18" charset="0"/>
              </a:rPr>
              <a:t>into the educational system. Both the government and the family were considered responsible for the elementary education of all citizens.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94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4000" dirty="0" smtClean="0">
                <a:latin typeface="Times New Roman" pitchFamily="18" charset="0"/>
                <a:cs typeface="Times New Roman" pitchFamily="18" charset="0"/>
              </a:rPr>
              <a:t>2a) Compulsory Attendance-History</a:t>
            </a:r>
            <a:endParaRPr lang="en-US" altLang="en-US" sz="4000" dirty="0" smtClean="0"/>
          </a:p>
        </p:txBody>
      </p:sp>
      <p:sp>
        <p:nvSpPr>
          <p:cNvPr id="13315" name="Content Placeholder 2"/>
          <p:cNvSpPr>
            <a:spLocks noGrp="1"/>
          </p:cNvSpPr>
          <p:nvPr>
            <p:ph idx="1"/>
          </p:nvPr>
        </p:nvSpPr>
        <p:spPr>
          <a:xfrm>
            <a:off x="250825" y="1595438"/>
            <a:ext cx="8713788" cy="4137025"/>
          </a:xfrm>
        </p:spPr>
        <p:txBody>
          <a:bodyPr/>
          <a:lstStyle/>
          <a:p>
            <a:pPr eaLnBrk="1" hangingPunct="1">
              <a:lnSpc>
                <a:spcPct val="150000"/>
              </a:lnSpc>
              <a:buFont typeface="Arial" charset="0"/>
              <a:buNone/>
            </a:pPr>
            <a:r>
              <a:rPr lang="en-US" altLang="en-US" sz="2800" smtClean="0">
                <a:latin typeface="Times New Roman" pitchFamily="18" charset="0"/>
                <a:cs typeface="Times New Roman" pitchFamily="18" charset="0"/>
              </a:rPr>
              <a:t>In 1852 </a:t>
            </a:r>
            <a:r>
              <a:rPr lang="en-US" altLang="en-US" sz="2800" b="1" smtClean="0">
                <a:latin typeface="Times New Roman" pitchFamily="18" charset="0"/>
                <a:cs typeface="Times New Roman" pitchFamily="18" charset="0"/>
              </a:rPr>
              <a:t>Massachusetts</a:t>
            </a:r>
            <a:r>
              <a:rPr lang="en-US" altLang="en-US" sz="2800" smtClean="0">
                <a:latin typeface="Times New Roman" pitchFamily="18" charset="0"/>
                <a:cs typeface="Times New Roman" pitchFamily="18" charset="0"/>
              </a:rPr>
              <a:t> became the first jurisdiction in the </a:t>
            </a:r>
          </a:p>
          <a:p>
            <a:pPr eaLnBrk="1" hangingPunct="1">
              <a:lnSpc>
                <a:spcPct val="150000"/>
              </a:lnSpc>
              <a:buFont typeface="Arial" charset="0"/>
              <a:buNone/>
            </a:pPr>
            <a:r>
              <a:rPr lang="en-US" altLang="en-US" sz="2800" smtClean="0">
                <a:latin typeface="Times New Roman" pitchFamily="18" charset="0"/>
                <a:cs typeface="Times New Roman" pitchFamily="18" charset="0"/>
              </a:rPr>
              <a:t>United States to enact a compulsory education law. </a:t>
            </a:r>
          </a:p>
          <a:p>
            <a:pPr eaLnBrk="1" hangingPunct="1">
              <a:lnSpc>
                <a:spcPct val="150000"/>
              </a:lnSpc>
              <a:buFont typeface="Arial" charset="0"/>
              <a:buNone/>
            </a:pPr>
            <a:r>
              <a:rPr lang="en-US" altLang="en-US" sz="2800" b="1" smtClean="0">
                <a:latin typeface="Times New Roman" pitchFamily="18" charset="0"/>
                <a:cs typeface="Times New Roman" pitchFamily="18" charset="0"/>
              </a:rPr>
              <a:t>Louisiana </a:t>
            </a:r>
            <a:r>
              <a:rPr lang="en-US" altLang="en-US" sz="2800" smtClean="0">
                <a:latin typeface="Times New Roman" pitchFamily="18" charset="0"/>
                <a:cs typeface="Times New Roman" pitchFamily="18" charset="0"/>
              </a:rPr>
              <a:t>enacted such a law in 1910. </a:t>
            </a:r>
          </a:p>
          <a:p>
            <a:pPr eaLnBrk="1" hangingPunct="1">
              <a:lnSpc>
                <a:spcPct val="150000"/>
              </a:lnSpc>
              <a:buFont typeface="Arial" charset="0"/>
              <a:buNone/>
            </a:pPr>
            <a:r>
              <a:rPr lang="en-US" altLang="en-US" sz="2800" b="1" smtClean="0">
                <a:latin typeface="Times New Roman" pitchFamily="18" charset="0"/>
                <a:cs typeface="Times New Roman" pitchFamily="18" charset="0"/>
              </a:rPr>
              <a:t>Georgia</a:t>
            </a:r>
            <a:r>
              <a:rPr lang="en-US" altLang="en-US" sz="2800" smtClean="0">
                <a:latin typeface="Times New Roman" pitchFamily="18" charset="0"/>
                <a:cs typeface="Times New Roman" pitchFamily="18" charset="0"/>
              </a:rPr>
              <a:t>, in 1916, became the last American state in the</a:t>
            </a:r>
          </a:p>
          <a:p>
            <a:pPr eaLnBrk="1" hangingPunct="1">
              <a:lnSpc>
                <a:spcPct val="150000"/>
              </a:lnSpc>
              <a:buFont typeface="Arial" charset="0"/>
              <a:buNone/>
            </a:pPr>
            <a:r>
              <a:rPr lang="en-US" altLang="en-US" sz="2800" smtClean="0">
                <a:latin typeface="Times New Roman" pitchFamily="18" charset="0"/>
                <a:cs typeface="Times New Roman" pitchFamily="18" charset="0"/>
              </a:rPr>
              <a:t>Union to that time to enact a compulsory attendance law. </a:t>
            </a:r>
          </a:p>
          <a:p>
            <a:pPr eaLnBrk="1" hangingPunct="1">
              <a:buFont typeface="Arial" charset="0"/>
              <a:buNone/>
            </a:pPr>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260350"/>
            <a:ext cx="8229600" cy="1143000"/>
          </a:xfrm>
        </p:spPr>
        <p:txBody>
          <a:bodyPr/>
          <a:lstStyle/>
          <a:p>
            <a:pPr eaLnBrk="1" hangingPunct="1"/>
            <a:r>
              <a:rPr lang="en-US" altLang="en-US" sz="4000" dirty="0" smtClean="0">
                <a:latin typeface="Times New Roman" pitchFamily="18" charset="0"/>
                <a:cs typeface="Times New Roman" pitchFamily="18" charset="0"/>
              </a:rPr>
              <a:t>2b) Best Interest of the Child? – </a:t>
            </a:r>
            <a:br>
              <a:rPr lang="en-US" altLang="en-US" sz="4000" dirty="0" smtClean="0">
                <a:latin typeface="Times New Roman" pitchFamily="18" charset="0"/>
                <a:cs typeface="Times New Roman" pitchFamily="18" charset="0"/>
              </a:rPr>
            </a:br>
            <a:r>
              <a:rPr lang="en-US" altLang="en-US" sz="4000" dirty="0" smtClean="0">
                <a:latin typeface="Times New Roman" pitchFamily="18" charset="0"/>
                <a:cs typeface="Times New Roman" pitchFamily="18" charset="0"/>
              </a:rPr>
              <a:t>Who Decides?</a:t>
            </a:r>
          </a:p>
        </p:txBody>
      </p:sp>
      <p:pic>
        <p:nvPicPr>
          <p:cNvPr id="15363" name="Content Placeholder 3" descr="Children's interests of paramount importa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54"/>
          <a:stretch>
            <a:fillRect/>
          </a:stretch>
        </p:blipFill>
        <p:spPr>
          <a:xfrm>
            <a:off x="684213" y="1628800"/>
            <a:ext cx="7991475" cy="4824536"/>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2b) Best Interest of the Child?</a:t>
            </a:r>
            <a:endParaRPr lang="en-US" altLang="en-US" sz="4000" dirty="0" smtClean="0"/>
          </a:p>
        </p:txBody>
      </p:sp>
      <p:sp>
        <p:nvSpPr>
          <p:cNvPr id="3" name="Content Placeholder 2"/>
          <p:cNvSpPr>
            <a:spLocks noGrp="1"/>
          </p:cNvSpPr>
          <p:nvPr>
            <p:ph idx="1"/>
          </p:nvPr>
        </p:nvSpPr>
        <p:spPr/>
        <p:txBody>
          <a:bodyPr/>
          <a:lstStyle/>
          <a:p>
            <a:pPr>
              <a:lnSpc>
                <a:spcPct val="200000"/>
              </a:lnSpc>
              <a:buFont typeface="Arial" charset="0"/>
              <a:buNone/>
              <a:defRPr/>
            </a:pPr>
            <a:r>
              <a:rPr lang="en-US" sz="2800" dirty="0" smtClean="0">
                <a:latin typeface="Times New Roman" pitchFamily="18" charset="0"/>
                <a:cs typeface="Times New Roman" pitchFamily="18" charset="0"/>
              </a:rPr>
              <a:t>As the children’s rights movement developed, rights were categorized as </a:t>
            </a:r>
          </a:p>
          <a:p>
            <a:pPr marL="514350" indent="-514350">
              <a:lnSpc>
                <a:spcPct val="200000"/>
              </a:lnSpc>
              <a:buFont typeface="Arial" charset="0"/>
              <a:buAutoNum type="arabicPeriod"/>
              <a:defRPr/>
            </a:pPr>
            <a:r>
              <a:rPr lang="en-US" sz="2800" dirty="0" smtClean="0">
                <a:latin typeface="Times New Roman" pitchFamily="18" charset="0"/>
                <a:cs typeface="Times New Roman" pitchFamily="18" charset="0"/>
              </a:rPr>
              <a:t>welfare and liberty interests or, as more commonly stated in relation to children, protection rights </a:t>
            </a:r>
          </a:p>
          <a:p>
            <a:pPr marL="514350" indent="-514350">
              <a:lnSpc>
                <a:spcPct val="200000"/>
              </a:lnSpc>
              <a:buFont typeface="Arial" charset="0"/>
              <a:buAutoNum type="arabicPeriod"/>
              <a:defRPr/>
            </a:pPr>
            <a:r>
              <a:rPr lang="en-US" sz="2800" dirty="0" smtClean="0">
                <a:latin typeface="Times New Roman" pitchFamily="18" charset="0"/>
                <a:cs typeface="Times New Roman" pitchFamily="18" charset="0"/>
              </a:rPr>
              <a:t>participation rights</a:t>
            </a:r>
          </a:p>
          <a:p>
            <a:pPr marL="514350" indent="-514350">
              <a:buFont typeface="Arial" charset="0"/>
              <a:buAutoNum type="arabicPeriod"/>
              <a:defRPr/>
            </a:pPr>
            <a:endParaRPr lang="en-US" sz="28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p:txBody>
          <a:bodyPr/>
          <a:lstStyle/>
          <a:p>
            <a:pPr eaLnBrk="1" hangingPunct="1">
              <a:buFont typeface="Wingdings" pitchFamily="2" charset="2"/>
              <a:buNone/>
            </a:pPr>
            <a:endParaRPr lang="en-US" altLang="en-US" smtClean="0"/>
          </a:p>
          <a:p>
            <a:pPr eaLnBrk="1" hangingPunct="1">
              <a:buFont typeface="Wingdings" pitchFamily="2" charset="2"/>
              <a:buNone/>
            </a:pPr>
            <a:endParaRPr lang="en-US" altLang="en-US" smtClean="0"/>
          </a:p>
          <a:p>
            <a:pPr algn="ctr" eaLnBrk="1" hangingPunct="1">
              <a:buFont typeface="Wingdings" pitchFamily="2" charset="2"/>
              <a:buNone/>
            </a:pPr>
            <a:r>
              <a:rPr lang="en-US" altLang="en-US" sz="4000" i="1" smtClean="0">
                <a:latin typeface="Times New Roman" pitchFamily="18" charset="0"/>
              </a:rPr>
              <a:t>Knowledge is Power</a:t>
            </a:r>
          </a:p>
          <a:p>
            <a:pPr algn="ctr" eaLnBrk="1" hangingPunct="1">
              <a:buFont typeface="Wingdings" pitchFamily="2" charset="2"/>
              <a:buNone/>
            </a:pPr>
            <a:r>
              <a:rPr lang="en-US" altLang="en-US" sz="4000" smtClean="0">
                <a:latin typeface="Times New Roman" pitchFamily="18" charset="0"/>
              </a:rPr>
              <a:t>Francis Bacon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2b) Best Interest of the Child?</a:t>
            </a:r>
            <a:endParaRPr lang="en-US" altLang="en-US" sz="4000" dirty="0" smtClean="0"/>
          </a:p>
        </p:txBody>
      </p:sp>
      <p:sp>
        <p:nvSpPr>
          <p:cNvPr id="17411"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1. Welfare and liberty rights are most frequently accorded children who are raised in safe and caring family environments with access to appropriate educational systems, health benefits, and sustenance. </a:t>
            </a:r>
          </a:p>
          <a:p>
            <a:pPr>
              <a:lnSpc>
                <a:spcPct val="150000"/>
              </a:lnSpc>
              <a:buFont typeface="Arial" charset="0"/>
              <a:buNone/>
            </a:pPr>
            <a:r>
              <a:rPr lang="en-US" altLang="en-US" sz="2800" smtClean="0">
                <a:latin typeface="Times New Roman" pitchFamily="18" charset="0"/>
                <a:cs typeface="Times New Roman" pitchFamily="18" charset="0"/>
              </a:rPr>
              <a:t>2. Participation rights address the full enjoyment of rights granted adults, beginning with education as the key that opens the door to full citizenship.</a:t>
            </a:r>
            <a:endParaRPr lang="en-US" alt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2b) Best Interest of the Child?</a:t>
            </a:r>
            <a:endParaRPr lang="en-US" altLang="en-US" sz="4000" dirty="0" smtClean="0"/>
          </a:p>
        </p:txBody>
      </p:sp>
      <p:sp>
        <p:nvSpPr>
          <p:cNvPr id="18435" name="Content Placeholder 2"/>
          <p:cNvSpPr>
            <a:spLocks noGrp="1"/>
          </p:cNvSpPr>
          <p:nvPr>
            <p:ph idx="1"/>
          </p:nvPr>
        </p:nvSpPr>
        <p:spPr>
          <a:xfrm>
            <a:off x="457200" y="1341438"/>
            <a:ext cx="8229600" cy="4784725"/>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Amid on-going discussions over the status of children,</a:t>
            </a:r>
          </a:p>
          <a:p>
            <a:pPr>
              <a:lnSpc>
                <a:spcPct val="150000"/>
              </a:lnSpc>
              <a:buFont typeface="Arial" charset="0"/>
              <a:buNone/>
            </a:pPr>
            <a:r>
              <a:rPr lang="en-US" altLang="en-US" sz="2800" smtClean="0">
                <a:latin typeface="Times New Roman" pitchFamily="18" charset="0"/>
                <a:cs typeface="Times New Roman" pitchFamily="18" charset="0"/>
              </a:rPr>
              <a:t>many advocates of participation rights argue that</a:t>
            </a:r>
          </a:p>
          <a:p>
            <a:pPr>
              <a:lnSpc>
                <a:spcPct val="150000"/>
              </a:lnSpc>
              <a:buFont typeface="Arial" charset="0"/>
              <a:buNone/>
            </a:pPr>
            <a:r>
              <a:rPr lang="en-US" altLang="en-US" sz="2800" smtClean="0">
                <a:latin typeface="Times New Roman" pitchFamily="18" charset="0"/>
                <a:cs typeface="Times New Roman" pitchFamily="18" charset="0"/>
              </a:rPr>
              <a:t>students should be granted the opportunity to take part</a:t>
            </a:r>
          </a:p>
          <a:p>
            <a:pPr>
              <a:lnSpc>
                <a:spcPct val="150000"/>
              </a:lnSpc>
              <a:buFont typeface="Arial" charset="0"/>
              <a:buNone/>
            </a:pPr>
            <a:r>
              <a:rPr lang="en-US" altLang="en-US" sz="2800" smtClean="0">
                <a:latin typeface="Times New Roman" pitchFamily="18" charset="0"/>
                <a:cs typeface="Times New Roman" pitchFamily="18" charset="0"/>
              </a:rPr>
              <a:t>in all matters intimately involving them on such issues</a:t>
            </a:r>
          </a:p>
          <a:p>
            <a:pPr>
              <a:lnSpc>
                <a:spcPct val="150000"/>
              </a:lnSpc>
              <a:buFont typeface="Arial" charset="0"/>
              <a:buNone/>
            </a:pPr>
            <a:r>
              <a:rPr lang="en-US" altLang="en-US" sz="2800" smtClean="0">
                <a:latin typeface="Times New Roman" pitchFamily="18" charset="0"/>
                <a:cs typeface="Times New Roman" pitchFamily="18" charset="0"/>
              </a:rPr>
              <a:t>as their families, health, or education. </a:t>
            </a:r>
          </a:p>
          <a:p>
            <a:pPr>
              <a:lnSpc>
                <a:spcPct val="150000"/>
              </a:lnSpc>
              <a:buFont typeface="Arial" charset="0"/>
              <a:buNone/>
            </a:pPr>
            <a:endParaRPr lang="en-US" altLang="en-US" sz="280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2b) Best Interest of the Child?</a:t>
            </a:r>
            <a:endParaRPr lang="en-US" altLang="en-US" sz="4000" dirty="0" smtClean="0"/>
          </a:p>
        </p:txBody>
      </p:sp>
      <p:sp>
        <p:nvSpPr>
          <p:cNvPr id="19459" name="Content Placeholder 2"/>
          <p:cNvSpPr>
            <a:spLocks noGrp="1"/>
          </p:cNvSpPr>
          <p:nvPr>
            <p:ph idx="1"/>
          </p:nvPr>
        </p:nvSpPr>
        <p:spPr>
          <a:xfrm>
            <a:off x="457200" y="1600200"/>
            <a:ext cx="8229600" cy="5257800"/>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Advocates argue that, at certain stages in their lives,</a:t>
            </a:r>
          </a:p>
          <a:p>
            <a:pPr>
              <a:lnSpc>
                <a:spcPct val="150000"/>
              </a:lnSpc>
              <a:buFont typeface="Arial" charset="0"/>
              <a:buNone/>
            </a:pPr>
            <a:r>
              <a:rPr lang="en-US" altLang="en-US" sz="2800" smtClean="0">
                <a:latin typeface="Times New Roman" pitchFamily="18" charset="0"/>
                <a:cs typeface="Times New Roman" pitchFamily="18" charset="0"/>
              </a:rPr>
              <a:t>children are equally as competent as adults to participate </a:t>
            </a:r>
          </a:p>
          <a:p>
            <a:pPr>
              <a:lnSpc>
                <a:spcPct val="150000"/>
              </a:lnSpc>
              <a:buFont typeface="Arial" charset="0"/>
              <a:buNone/>
            </a:pPr>
            <a:r>
              <a:rPr lang="en-US" altLang="en-US" sz="2800" smtClean="0">
                <a:latin typeface="Times New Roman" pitchFamily="18" charset="0"/>
                <a:cs typeface="Times New Roman" pitchFamily="18" charset="0"/>
              </a:rPr>
              <a:t>fully in rights that adults take for granted.</a:t>
            </a:r>
          </a:p>
          <a:p>
            <a:pPr>
              <a:lnSpc>
                <a:spcPct val="150000"/>
              </a:lnSpc>
              <a:buFont typeface="Arial" charset="0"/>
              <a:buNone/>
            </a:pPr>
            <a:r>
              <a:rPr lang="en-US" altLang="en-US" sz="2800" smtClean="0">
                <a:latin typeface="Times New Roman" pitchFamily="18" charset="0"/>
                <a:cs typeface="Times New Roman" pitchFamily="18" charset="0"/>
              </a:rPr>
              <a:t>BUT  Cf. </a:t>
            </a:r>
            <a:r>
              <a:rPr lang="en-US" altLang="en-US" sz="2800" i="1" smtClean="0">
                <a:latin typeface="Times New Roman" pitchFamily="18" charset="0"/>
                <a:cs typeface="Times New Roman" pitchFamily="18" charset="0"/>
              </a:rPr>
              <a:t>Tinker</a:t>
            </a:r>
            <a:r>
              <a:rPr lang="en-US" altLang="en-US" sz="2800" smtClean="0">
                <a:latin typeface="Times New Roman" pitchFamily="18" charset="0"/>
                <a:cs typeface="Times New Roman" pitchFamily="18" charset="0"/>
              </a:rPr>
              <a:t>: Students do not check their rights at the school house gate . . . But are not coextensive with those of adults.</a:t>
            </a:r>
          </a:p>
          <a:p>
            <a:pPr>
              <a:lnSpc>
                <a:spcPct val="150000"/>
              </a:lnSpc>
              <a:buFont typeface="Arial" charset="0"/>
              <a:buNone/>
            </a:pPr>
            <a:r>
              <a:rPr lang="en-US" altLang="en-US" sz="2800" smtClean="0">
                <a:latin typeface="Times New Roman" pitchFamily="18" charset="0"/>
                <a:cs typeface="Times New Roman" pitchFamily="18" charset="0"/>
              </a:rPr>
              <a:t>AND LATER REFLECTIONS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50900"/>
          </a:xfrm>
        </p:spPr>
        <p:txBody>
          <a:bodyPr/>
          <a:lstStyle/>
          <a:p>
            <a:r>
              <a:rPr lang="en-US" altLang="en-US" sz="4000" dirty="0" smtClean="0">
                <a:latin typeface="Times New Roman" pitchFamily="18" charset="0"/>
                <a:cs typeface="Times New Roman" pitchFamily="18" charset="0"/>
              </a:rPr>
              <a:t>2b) Best Interest of the Child?</a:t>
            </a:r>
            <a:endParaRPr lang="en-US" altLang="en-US" sz="4000" dirty="0" smtClean="0"/>
          </a:p>
        </p:txBody>
      </p:sp>
      <p:sp>
        <p:nvSpPr>
          <p:cNvPr id="20483" name="Content Placeholder 2"/>
          <p:cNvSpPr>
            <a:spLocks noGrp="1"/>
          </p:cNvSpPr>
          <p:nvPr>
            <p:ph idx="1"/>
          </p:nvPr>
        </p:nvSpPr>
        <p:spPr>
          <a:xfrm>
            <a:off x="457200" y="1052513"/>
            <a:ext cx="8229600" cy="5616575"/>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Advocates suggest that these rights include fundamental </a:t>
            </a:r>
          </a:p>
          <a:p>
            <a:pPr>
              <a:lnSpc>
                <a:spcPct val="150000"/>
              </a:lnSpc>
              <a:buFont typeface="Arial" charset="0"/>
              <a:buNone/>
            </a:pPr>
            <a:r>
              <a:rPr lang="en-US" altLang="en-US" sz="2800" smtClean="0">
                <a:latin typeface="Times New Roman" pitchFamily="18" charset="0"/>
                <a:cs typeface="Times New Roman" pitchFamily="18" charset="0"/>
              </a:rPr>
              <a:t>concerns such as political and free speech rights as well </a:t>
            </a:r>
          </a:p>
          <a:p>
            <a:pPr>
              <a:lnSpc>
                <a:spcPct val="150000"/>
              </a:lnSpc>
              <a:buFont typeface="Arial" charset="0"/>
              <a:buNone/>
            </a:pPr>
            <a:r>
              <a:rPr lang="en-US" altLang="en-US" sz="2800" smtClean="0">
                <a:latin typeface="Times New Roman" pitchFamily="18" charset="0"/>
                <a:cs typeface="Times New Roman" pitchFamily="18" charset="0"/>
              </a:rPr>
              <a:t>as to associate freely with whomever they wish, </a:t>
            </a:r>
          </a:p>
          <a:p>
            <a:pPr>
              <a:lnSpc>
                <a:spcPct val="150000"/>
              </a:lnSpc>
              <a:buFont typeface="Arial" charset="0"/>
              <a:buNone/>
            </a:pPr>
            <a:r>
              <a:rPr lang="en-US" altLang="en-US" sz="2800" smtClean="0">
                <a:latin typeface="Times New Roman" pitchFamily="18" charset="0"/>
                <a:cs typeface="Times New Roman" pitchFamily="18" charset="0"/>
              </a:rPr>
              <a:t>regardless of adult pressures. </a:t>
            </a:r>
          </a:p>
          <a:p>
            <a:pPr>
              <a:lnSpc>
                <a:spcPct val="150000"/>
              </a:lnSpc>
              <a:buFont typeface="Arial" charset="0"/>
              <a:buNone/>
            </a:pPr>
            <a:r>
              <a:rPr lang="en-US" altLang="en-US" sz="2800" smtClean="0">
                <a:latin typeface="Times New Roman" pitchFamily="18" charset="0"/>
                <a:cs typeface="Times New Roman" pitchFamily="18" charset="0"/>
              </a:rPr>
              <a:t>In brief, these advocates claim that children should be</a:t>
            </a:r>
          </a:p>
          <a:p>
            <a:pPr>
              <a:lnSpc>
                <a:spcPct val="150000"/>
              </a:lnSpc>
              <a:buFont typeface="Arial" charset="0"/>
              <a:buNone/>
            </a:pPr>
            <a:r>
              <a:rPr lang="en-US" altLang="en-US" sz="2800" smtClean="0">
                <a:latin typeface="Times New Roman" pitchFamily="18" charset="0"/>
                <a:cs typeface="Times New Roman" pitchFamily="18" charset="0"/>
              </a:rPr>
              <a:t>given the same rights as adults, with critics essentially</a:t>
            </a:r>
          </a:p>
          <a:p>
            <a:pPr>
              <a:lnSpc>
                <a:spcPct val="150000"/>
              </a:lnSpc>
              <a:buFont typeface="Arial" charset="0"/>
              <a:buNone/>
            </a:pPr>
            <a:r>
              <a:rPr lang="en-US" altLang="en-US" sz="2800" smtClean="0">
                <a:latin typeface="Times New Roman" pitchFamily="18" charset="0"/>
                <a:cs typeface="Times New Roman" pitchFamily="18" charset="0"/>
              </a:rPr>
              <a:t>equating “the best interests of the child” as synonymous</a:t>
            </a:r>
          </a:p>
          <a:p>
            <a:pPr>
              <a:lnSpc>
                <a:spcPct val="150000"/>
              </a:lnSpc>
              <a:buFont typeface="Arial" charset="0"/>
              <a:buNone/>
            </a:pPr>
            <a:r>
              <a:rPr lang="en-US" altLang="en-US" sz="2800" smtClean="0">
                <a:latin typeface="Times New Roman" pitchFamily="18" charset="0"/>
                <a:cs typeface="Times New Roman" pitchFamily="18" charset="0"/>
              </a:rPr>
              <a:t>with “the wishes of the child.”</a:t>
            </a:r>
            <a:endParaRPr lang="en-US" alt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3. International Documents</a:t>
            </a:r>
          </a:p>
        </p:txBody>
      </p:sp>
      <p:sp>
        <p:nvSpPr>
          <p:cNvPr id="34819" name="Rectangle 3"/>
          <p:cNvSpPr>
            <a:spLocks noGrp="1" noChangeArrowheads="1"/>
          </p:cNvSpPr>
          <p:nvPr>
            <p:ph idx="1"/>
          </p:nvPr>
        </p:nvSpPr>
        <p:spPr>
          <a:xfrm>
            <a:off x="250825" y="1600200"/>
            <a:ext cx="8713788" cy="4997450"/>
          </a:xfrm>
        </p:spPr>
        <p:txBody>
          <a:bodyPr rtlCol="0">
            <a:normAutofit fontScale="92500" lnSpcReduction="20000"/>
          </a:bodyPr>
          <a:lstStyle/>
          <a:p>
            <a:pPr algn="ctr" eaLnBrk="1" fontAlgn="auto" hangingPunct="1">
              <a:lnSpc>
                <a:spcPct val="90000"/>
              </a:lnSpc>
              <a:spcAft>
                <a:spcPts val="0"/>
              </a:spcAft>
              <a:buFont typeface="Wingdings" pitchFamily="2" charset="2"/>
              <a:buNone/>
              <a:defRPr/>
            </a:pPr>
            <a:r>
              <a:rPr lang="en-US" sz="3600" dirty="0" smtClean="0">
                <a:latin typeface="Times New Roman" pitchFamily="18" charset="0"/>
              </a:rPr>
              <a:t>Universal Declaration on </a:t>
            </a:r>
          </a:p>
          <a:p>
            <a:pPr algn="ctr" eaLnBrk="1" fontAlgn="auto" hangingPunct="1">
              <a:lnSpc>
                <a:spcPct val="90000"/>
              </a:lnSpc>
              <a:spcAft>
                <a:spcPts val="0"/>
              </a:spcAft>
              <a:buFont typeface="Wingdings" pitchFamily="2" charset="2"/>
              <a:buNone/>
              <a:defRPr/>
            </a:pPr>
            <a:r>
              <a:rPr lang="en-US" sz="3600" dirty="0" smtClean="0">
                <a:latin typeface="Times New Roman" pitchFamily="18" charset="0"/>
              </a:rPr>
              <a:t>Human Rights (UDHR, 1948)</a:t>
            </a:r>
          </a:p>
          <a:p>
            <a:pPr eaLnBrk="1" fontAlgn="auto" hangingPunct="1">
              <a:lnSpc>
                <a:spcPct val="90000"/>
              </a:lnSpc>
              <a:spcAft>
                <a:spcPts val="0"/>
              </a:spcAft>
              <a:buFont typeface="Wingdings" pitchFamily="2" charset="2"/>
              <a:buNone/>
              <a:defRPr/>
            </a:pPr>
            <a:endParaRPr lang="en-US" sz="3600" dirty="0" smtClean="0">
              <a:latin typeface="Times New Roman" pitchFamily="18" charset="0"/>
            </a:endParaRPr>
          </a:p>
          <a:p>
            <a:pPr eaLnBrk="1" fontAlgn="auto" hangingPunct="1">
              <a:lnSpc>
                <a:spcPct val="170000"/>
              </a:lnSpc>
              <a:spcAft>
                <a:spcPts val="0"/>
              </a:spcAft>
              <a:buFont typeface="Wingdings" pitchFamily="2" charset="2"/>
              <a:buNone/>
              <a:defRPr/>
            </a:pPr>
            <a:r>
              <a:rPr lang="en-US" sz="2800" dirty="0" smtClean="0">
                <a:latin typeface="Times New Roman" pitchFamily="18" charset="0"/>
              </a:rPr>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p>
          <a:p>
            <a:pPr eaLnBrk="1" fontAlgn="auto" hangingPunct="1">
              <a:lnSpc>
                <a:spcPct val="90000"/>
              </a:lnSpc>
              <a:spcAft>
                <a:spcPts val="0"/>
              </a:spcAft>
              <a:buFont typeface="Wingdings" pitchFamily="2" charset="2"/>
              <a:buNone/>
              <a:defRPr/>
            </a:pPr>
            <a:endParaRPr lang="en-US" sz="2000" dirty="0" smtClean="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3. UDHR</a:t>
            </a:r>
          </a:p>
        </p:txBody>
      </p:sp>
      <p:sp>
        <p:nvSpPr>
          <p:cNvPr id="22531" name="Rectangle 3"/>
          <p:cNvSpPr>
            <a:spLocks noGrp="1" noChangeArrowheads="1"/>
          </p:cNvSpPr>
          <p:nvPr>
            <p:ph idx="1"/>
          </p:nvPr>
        </p:nvSpPr>
        <p:spPr>
          <a:xfrm>
            <a:off x="250825" y="1196975"/>
            <a:ext cx="8435975" cy="5661025"/>
          </a:xfrm>
        </p:spPr>
        <p:txBody>
          <a:bodyPr/>
          <a:lstStyle/>
          <a:p>
            <a:pPr eaLnBrk="1" hangingPunct="1">
              <a:lnSpc>
                <a:spcPct val="150000"/>
              </a:lnSpc>
              <a:buFont typeface="Wingdings" pitchFamily="2" charset="2"/>
              <a:buNone/>
            </a:pPr>
            <a:r>
              <a:rPr lang="en-US" altLang="en-US" sz="2600" smtClean="0">
                <a:latin typeface="Times New Roman" pitchFamily="18" charset="0"/>
              </a:rPr>
              <a:t>(2)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a:t>
            </a:r>
          </a:p>
          <a:p>
            <a:pPr eaLnBrk="1" hangingPunct="1">
              <a:lnSpc>
                <a:spcPct val="150000"/>
              </a:lnSpc>
              <a:buFont typeface="Wingdings" pitchFamily="2" charset="2"/>
              <a:buNone/>
            </a:pPr>
            <a:r>
              <a:rPr lang="en-US" altLang="en-US" sz="2600" smtClean="0">
                <a:latin typeface="Times New Roman" pitchFamily="18" charset="0"/>
              </a:rPr>
              <a:t>(3) Parents have a prior right to choose the kind of education that shall be given to their children.</a:t>
            </a:r>
          </a:p>
          <a:p>
            <a:pPr eaLnBrk="1" hangingPunct="1">
              <a:lnSpc>
                <a:spcPct val="110000"/>
              </a:lnSpc>
              <a:buFont typeface="Wingdings" pitchFamily="2" charset="2"/>
              <a:buNone/>
            </a:pPr>
            <a:endParaRPr lang="en-US" altLang="en-US" sz="20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3. Principle 7 of the Declaration on </a:t>
            </a:r>
            <a:br>
              <a:rPr lang="en-US" altLang="en-US" sz="4000" dirty="0" smtClean="0">
                <a:latin typeface="Times New Roman" pitchFamily="18" charset="0"/>
              </a:rPr>
            </a:br>
            <a:r>
              <a:rPr lang="en-US" altLang="en-US" sz="4000" dirty="0" smtClean="0">
                <a:latin typeface="Times New Roman" pitchFamily="18" charset="0"/>
              </a:rPr>
              <a:t>the Rights of the Child (1959)</a:t>
            </a:r>
          </a:p>
        </p:txBody>
      </p:sp>
      <p:sp>
        <p:nvSpPr>
          <p:cNvPr id="23555" name="Rectangle 3"/>
          <p:cNvSpPr>
            <a:spLocks noGrp="1" noChangeArrowheads="1"/>
          </p:cNvSpPr>
          <p:nvPr>
            <p:ph idx="1"/>
          </p:nvPr>
        </p:nvSpPr>
        <p:spPr>
          <a:xfrm>
            <a:off x="179388" y="1773238"/>
            <a:ext cx="8785225" cy="4824412"/>
          </a:xfrm>
        </p:spPr>
        <p:txBody>
          <a:bodyPr/>
          <a:lstStyle/>
          <a:p>
            <a:pPr eaLnBrk="1" hangingPunct="1">
              <a:lnSpc>
                <a:spcPct val="150000"/>
              </a:lnSpc>
              <a:buFont typeface="Wingdings" pitchFamily="2" charset="2"/>
              <a:buNone/>
            </a:pPr>
            <a:r>
              <a:rPr lang="en-US" altLang="en-US" sz="2600" smtClean="0">
                <a:latin typeface="Times New Roman" pitchFamily="18" charset="0"/>
              </a:rPr>
              <a:t>The child is entitled to receive education, which shall be free </a:t>
            </a:r>
          </a:p>
          <a:p>
            <a:pPr eaLnBrk="1" hangingPunct="1">
              <a:lnSpc>
                <a:spcPct val="150000"/>
              </a:lnSpc>
              <a:buFont typeface="Wingdings" pitchFamily="2" charset="2"/>
              <a:buNone/>
            </a:pPr>
            <a:r>
              <a:rPr lang="en-US" altLang="en-US" sz="2600" smtClean="0">
                <a:latin typeface="Times New Roman" pitchFamily="18" charset="0"/>
              </a:rPr>
              <a:t>and compulsory, at least in the elementary stages.  </a:t>
            </a:r>
          </a:p>
          <a:p>
            <a:pPr eaLnBrk="1" hangingPunct="1">
              <a:lnSpc>
                <a:spcPct val="150000"/>
              </a:lnSpc>
              <a:buFont typeface="Wingdings" pitchFamily="2" charset="2"/>
              <a:buNone/>
            </a:pPr>
            <a:r>
              <a:rPr lang="en-US" altLang="en-US" sz="2600" smtClean="0">
                <a:latin typeface="Times New Roman" pitchFamily="18" charset="0"/>
              </a:rPr>
              <a:t>He shall be given an education which will promote his general </a:t>
            </a:r>
          </a:p>
          <a:p>
            <a:pPr eaLnBrk="1" hangingPunct="1">
              <a:lnSpc>
                <a:spcPct val="150000"/>
              </a:lnSpc>
              <a:buFont typeface="Wingdings" pitchFamily="2" charset="2"/>
              <a:buNone/>
            </a:pPr>
            <a:r>
              <a:rPr lang="en-US" altLang="en-US" sz="2600" smtClean="0">
                <a:latin typeface="Times New Roman" pitchFamily="18" charset="0"/>
              </a:rPr>
              <a:t>culture and enable him, on a basis of equal opportunity, to </a:t>
            </a:r>
          </a:p>
          <a:p>
            <a:pPr eaLnBrk="1" hangingPunct="1">
              <a:lnSpc>
                <a:spcPct val="150000"/>
              </a:lnSpc>
              <a:buFont typeface="Wingdings" pitchFamily="2" charset="2"/>
              <a:buNone/>
            </a:pPr>
            <a:r>
              <a:rPr lang="en-US" altLang="en-US" sz="2600" smtClean="0">
                <a:latin typeface="Times New Roman" pitchFamily="18" charset="0"/>
              </a:rPr>
              <a:t>develop his abilities, his individual judgment, and his sense of </a:t>
            </a:r>
          </a:p>
          <a:p>
            <a:pPr eaLnBrk="1" hangingPunct="1">
              <a:lnSpc>
                <a:spcPct val="150000"/>
              </a:lnSpc>
              <a:buFont typeface="Wingdings" pitchFamily="2" charset="2"/>
              <a:buNone/>
            </a:pPr>
            <a:r>
              <a:rPr lang="en-US" altLang="en-US" sz="2600" smtClean="0">
                <a:latin typeface="Times New Roman" pitchFamily="18" charset="0"/>
              </a:rPr>
              <a:t>moral and social responsibility, and to become a useful member </a:t>
            </a:r>
          </a:p>
          <a:p>
            <a:pPr eaLnBrk="1" hangingPunct="1">
              <a:lnSpc>
                <a:spcPct val="150000"/>
              </a:lnSpc>
              <a:buFont typeface="Wingdings" pitchFamily="2" charset="2"/>
              <a:buNone/>
            </a:pPr>
            <a:r>
              <a:rPr lang="en-US" altLang="en-US" sz="2600" smtClean="0">
                <a:latin typeface="Times New Roman" pitchFamily="18" charset="0"/>
              </a:rPr>
              <a:t>of society.</a:t>
            </a:r>
          </a:p>
          <a:p>
            <a:pPr eaLnBrk="1" hangingPunct="1">
              <a:lnSpc>
                <a:spcPct val="110000"/>
              </a:lnSpc>
              <a:buFont typeface="Wingdings" pitchFamily="2" charset="2"/>
              <a:buNone/>
            </a:pPr>
            <a:endParaRPr lang="en-US" altLang="en-US" sz="2600" smtClean="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4000" dirty="0" smtClean="0">
                <a:latin typeface="Times New Roman" pitchFamily="18" charset="0"/>
              </a:rPr>
              <a:t>3. Principle 7 of the Declaration on </a:t>
            </a:r>
            <a:br>
              <a:rPr lang="en-US" altLang="en-US" sz="4000" dirty="0" smtClean="0">
                <a:latin typeface="Times New Roman" pitchFamily="18" charset="0"/>
              </a:rPr>
            </a:br>
            <a:r>
              <a:rPr lang="en-US" altLang="en-US" sz="4000" dirty="0" smtClean="0">
                <a:latin typeface="Times New Roman" pitchFamily="18" charset="0"/>
              </a:rPr>
              <a:t>the Rights of the Child (1959)</a:t>
            </a:r>
            <a:endParaRPr lang="en-US" altLang="en-US" sz="4000" dirty="0" smtClean="0"/>
          </a:p>
        </p:txBody>
      </p:sp>
      <p:sp>
        <p:nvSpPr>
          <p:cNvPr id="24579" name="Content Placeholder 2"/>
          <p:cNvSpPr>
            <a:spLocks noGrp="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The best interests of the child shall be the guiding principle</a:t>
            </a:r>
          </a:p>
          <a:p>
            <a:pPr eaLnBrk="1" hangingPunct="1">
              <a:lnSpc>
                <a:spcPct val="200000"/>
              </a:lnSpc>
              <a:buFont typeface="Wingdings" pitchFamily="2" charset="2"/>
              <a:buNone/>
            </a:pPr>
            <a:r>
              <a:rPr lang="en-US" altLang="en-US" sz="2600" smtClean="0">
                <a:latin typeface="Times New Roman" pitchFamily="18" charset="0"/>
              </a:rPr>
              <a:t>of those responsible for his education and guidance; that </a:t>
            </a:r>
          </a:p>
          <a:p>
            <a:pPr eaLnBrk="1" hangingPunct="1">
              <a:lnSpc>
                <a:spcPct val="200000"/>
              </a:lnSpc>
              <a:buFont typeface="Wingdings" pitchFamily="2" charset="2"/>
              <a:buNone/>
            </a:pPr>
            <a:r>
              <a:rPr lang="en-US" altLang="en-US" sz="2600" smtClean="0">
                <a:latin typeface="Times New Roman" pitchFamily="18" charset="0"/>
              </a:rPr>
              <a:t>responsibility lies  in the first place with his parents.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3. Principle 5 of the Declaration on </a:t>
            </a:r>
            <a:br>
              <a:rPr lang="en-US" altLang="en-US" sz="4000" dirty="0" smtClean="0">
                <a:latin typeface="Times New Roman" pitchFamily="18" charset="0"/>
              </a:rPr>
            </a:br>
            <a:r>
              <a:rPr lang="en-US" altLang="en-US" sz="4000" dirty="0" smtClean="0">
                <a:latin typeface="Times New Roman" pitchFamily="18" charset="0"/>
              </a:rPr>
              <a:t>the Rights of the Child (1959)</a:t>
            </a:r>
          </a:p>
        </p:txBody>
      </p:sp>
      <p:sp>
        <p:nvSpPr>
          <p:cNvPr id="25603"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“[t]he child who is physically, mentally, or socially handicapped shall be given the special treatment, education and care required by his particular condition.”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3. Convention on the Rights </a:t>
            </a:r>
            <a:br>
              <a:rPr lang="en-US" altLang="en-US" sz="4000" dirty="0" smtClean="0">
                <a:latin typeface="Times New Roman" pitchFamily="18" charset="0"/>
              </a:rPr>
            </a:br>
            <a:r>
              <a:rPr lang="en-US" altLang="en-US" sz="4000" dirty="0" smtClean="0">
                <a:latin typeface="Times New Roman" pitchFamily="18" charset="0"/>
              </a:rPr>
              <a:t>of the Child (CRC) 1989</a:t>
            </a:r>
          </a:p>
        </p:txBody>
      </p:sp>
      <p:sp>
        <p:nvSpPr>
          <p:cNvPr id="26627" name="Rectangle 3"/>
          <p:cNvSpPr>
            <a:spLocks noGrp="1" noChangeArrowheads="1"/>
          </p:cNvSpPr>
          <p:nvPr>
            <p:ph idx="1"/>
          </p:nvPr>
        </p:nvSpPr>
        <p:spPr>
          <a:xfrm>
            <a:off x="179388" y="1600200"/>
            <a:ext cx="8640762" cy="5257800"/>
          </a:xfrm>
        </p:spPr>
        <p:txBody>
          <a:bodyPr/>
          <a:lstStyle/>
          <a:p>
            <a:pPr eaLnBrk="1" hangingPunct="1">
              <a:lnSpc>
                <a:spcPct val="200000"/>
              </a:lnSpc>
              <a:buFont typeface="Wingdings" pitchFamily="2" charset="2"/>
              <a:buNone/>
            </a:pPr>
            <a:r>
              <a:rPr lang="en-US" altLang="en-US" sz="2600" smtClean="0">
                <a:latin typeface="Times New Roman" pitchFamily="18" charset="0"/>
              </a:rPr>
              <a:t>Article 3: in “all actions concerning children . . .  the best interests of the child shall be a primary consideration.” </a:t>
            </a:r>
          </a:p>
          <a:p>
            <a:pPr eaLnBrk="1" hangingPunct="1">
              <a:lnSpc>
                <a:spcPct val="200000"/>
              </a:lnSpc>
              <a:buFont typeface="Wingdings" pitchFamily="2" charset="2"/>
              <a:buNone/>
            </a:pPr>
            <a:r>
              <a:rPr lang="en-US" altLang="en-US" sz="2600" smtClean="0">
                <a:latin typeface="Times New Roman" pitchFamily="18" charset="0"/>
              </a:rPr>
              <a:t>Article 12 claims just such a right in stating that a “child who is capable of forming his or her own views” has a right “to express these views freely in all matters affecting them.” </a:t>
            </a:r>
          </a:p>
          <a:p>
            <a:pPr eaLnBrk="1" hangingPunct="1">
              <a:buFont typeface="Wingdings" pitchFamily="2" charset="2"/>
              <a:buNone/>
            </a:pPr>
            <a:endParaRPr lang="en-US" altLang="en-US" sz="2600" smtClean="0">
              <a:latin typeface="Times New Roman" pitchFamily="18" charset="0"/>
            </a:endParaRPr>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4" name="Picture 3" descr="http://ts1.mm.bing.net/th?id=H.4938203991704860&amp;pid=1.7&amp;w=188&amp;h=136&amp;c=7&amp;rs=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179" y="1268760"/>
            <a:ext cx="64770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6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pPr eaLnBrk="1" hangingPunct="1"/>
            <a:r>
              <a:rPr lang="en-US" altLang="en-US" sz="4000" dirty="0" smtClean="0">
                <a:latin typeface="Times New Roman" pitchFamily="18" charset="0"/>
                <a:cs typeface="Times New Roman" pitchFamily="18" charset="0"/>
              </a:rPr>
              <a:t>3.CRC</a:t>
            </a:r>
          </a:p>
        </p:txBody>
      </p:sp>
      <p:sp>
        <p:nvSpPr>
          <p:cNvPr id="40963" name="Rectangle 3"/>
          <p:cNvSpPr>
            <a:spLocks noGrp="1" noChangeArrowheads="1"/>
          </p:cNvSpPr>
          <p:nvPr>
            <p:ph idx="1"/>
          </p:nvPr>
        </p:nvSpPr>
        <p:spPr>
          <a:xfrm>
            <a:off x="250825" y="908050"/>
            <a:ext cx="8642350" cy="5761038"/>
          </a:xfrm>
        </p:spPr>
        <p:txBody>
          <a:bodyPr rtlCol="0">
            <a:normAutofit lnSpcReduction="10000"/>
          </a:bodyPr>
          <a:lstStyle/>
          <a:p>
            <a:pPr eaLnBrk="1" fontAlgn="auto" hangingPunct="1">
              <a:lnSpc>
                <a:spcPct val="150000"/>
              </a:lnSpc>
              <a:spcAft>
                <a:spcPts val="0"/>
              </a:spcAft>
              <a:buFont typeface="Wingdings" pitchFamily="2" charset="2"/>
              <a:buNone/>
              <a:defRPr/>
            </a:pPr>
            <a:r>
              <a:rPr lang="en-US" sz="2700" dirty="0" smtClean="0">
                <a:latin typeface="Times New Roman" pitchFamily="18" charset="0"/>
              </a:rPr>
              <a:t>Article 28 of the Convention directs signatories to: </a:t>
            </a:r>
          </a:p>
          <a:p>
            <a:pPr eaLnBrk="1" fontAlgn="auto" hangingPunct="1">
              <a:lnSpc>
                <a:spcPct val="150000"/>
              </a:lnSpc>
              <a:spcAft>
                <a:spcPts val="0"/>
              </a:spcAft>
              <a:buFont typeface="Wingdings" pitchFamily="2" charset="2"/>
              <a:buNone/>
              <a:defRPr/>
            </a:pPr>
            <a:r>
              <a:rPr lang="en-US" sz="2700" dirty="0" smtClean="0">
                <a:latin typeface="Times New Roman" pitchFamily="18" charset="0"/>
              </a:rPr>
              <a:t>(a) Make primary education compulsory and available free to        all;  </a:t>
            </a:r>
          </a:p>
          <a:p>
            <a:pPr eaLnBrk="1" fontAlgn="auto" hangingPunct="1">
              <a:lnSpc>
                <a:spcPct val="150000"/>
              </a:lnSpc>
              <a:spcAft>
                <a:spcPts val="0"/>
              </a:spcAft>
              <a:buFont typeface="Wingdings" pitchFamily="2" charset="2"/>
              <a:buNone/>
              <a:defRPr/>
            </a:pPr>
            <a:r>
              <a:rPr lang="en-US" sz="2700" dirty="0" smtClean="0">
                <a:latin typeface="Times New Roman" pitchFamily="18" charset="0"/>
              </a:rPr>
              <a:t>(b) Encourage the development of different forms of  secondary education, including general and vocational education, make them available and accessible to every child and take appropriate measures such as the introduction of free education and offering financial assistance in case of need; . . . </a:t>
            </a:r>
          </a:p>
          <a:p>
            <a:pPr eaLnBrk="1" fontAlgn="auto" hangingPunct="1">
              <a:lnSpc>
                <a:spcPct val="150000"/>
              </a:lnSpc>
              <a:spcAft>
                <a:spcPts val="0"/>
              </a:spcAft>
              <a:buFont typeface="Wingdings" pitchFamily="2" charset="2"/>
              <a:buNone/>
              <a:defRPr/>
            </a:pPr>
            <a:endParaRPr lang="en-US" sz="2700" dirty="0" smtClean="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dirty="0" smtClean="0">
                <a:latin typeface="Times New Roman" pitchFamily="18" charset="0"/>
                <a:cs typeface="Times New Roman" pitchFamily="18" charset="0"/>
              </a:rPr>
              <a:t>3.CRC</a:t>
            </a:r>
            <a:endParaRPr lang="en-US" altLang="en-US" sz="4000" dirty="0" smtClean="0"/>
          </a:p>
        </p:txBody>
      </p:sp>
      <p:sp>
        <p:nvSpPr>
          <p:cNvPr id="28675"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Article 28 of the Convention directs signatories to …</a:t>
            </a:r>
          </a:p>
          <a:p>
            <a:pPr eaLnBrk="1" hangingPunct="1">
              <a:lnSpc>
                <a:spcPct val="200000"/>
              </a:lnSpc>
              <a:buFont typeface="Wingdings" pitchFamily="2" charset="2"/>
              <a:buNone/>
            </a:pPr>
            <a:r>
              <a:rPr lang="en-US" altLang="en-US" sz="2600" smtClean="0">
                <a:latin typeface="Times New Roman" pitchFamily="18" charset="0"/>
              </a:rPr>
              <a:t> (d) Make educational and vocational information and guidance available and accessible to all children;</a:t>
            </a:r>
          </a:p>
          <a:p>
            <a:pPr eaLnBrk="1" hangingPunct="1">
              <a:lnSpc>
                <a:spcPct val="200000"/>
              </a:lnSpc>
              <a:buFont typeface="Wingdings" pitchFamily="2" charset="2"/>
              <a:buNone/>
            </a:pPr>
            <a:r>
              <a:rPr lang="en-US" altLang="en-US" sz="2600" smtClean="0">
                <a:latin typeface="Times New Roman" pitchFamily="18" charset="0"/>
              </a:rPr>
              <a:t> (e) Take measures to encourage regular attendance at schools and the reduction of drop-out rates.</a:t>
            </a:r>
          </a:p>
          <a:p>
            <a:pPr eaLnBrk="1" hangingPunct="1">
              <a:lnSpc>
                <a:spcPct val="110000"/>
              </a:lnSpc>
              <a:buFont typeface="Wingdings" pitchFamily="2" charset="2"/>
              <a:buNone/>
            </a:pPr>
            <a:endParaRPr lang="en-US" altLang="en-US" sz="2600" smtClean="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3. CRC</a:t>
            </a:r>
          </a:p>
        </p:txBody>
      </p:sp>
      <p:sp>
        <p:nvSpPr>
          <p:cNvPr id="29699"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Justice Kennedy: “…every country in the world has ratified save for the United States and Somalia, [and that it] contains an express prohibition on capital punishment for crimes committed by juveniles under 18.” </a:t>
            </a:r>
          </a:p>
          <a:p>
            <a:pPr>
              <a:lnSpc>
                <a:spcPct val="150000"/>
              </a:lnSpc>
              <a:buFont typeface="Arial" charset="0"/>
              <a:buNone/>
            </a:pPr>
            <a:r>
              <a:rPr lang="en-US" altLang="en-US" sz="2800" i="1" smtClean="0">
                <a:latin typeface="Times New Roman" pitchFamily="18" charset="0"/>
                <a:cs typeface="Times New Roman" pitchFamily="18" charset="0"/>
              </a:rPr>
              <a:t>Roper v. Simmons,</a:t>
            </a:r>
            <a:r>
              <a:rPr lang="en-US" altLang="en-US" sz="2800" smtClean="0">
                <a:latin typeface="Times New Roman" pitchFamily="18" charset="0"/>
                <a:cs typeface="Times New Roman" pitchFamily="18" charset="0"/>
              </a:rPr>
              <a:t> 543 U.S. 551, 576 (2005).</a:t>
            </a:r>
          </a:p>
          <a:p>
            <a:pPr>
              <a:buFont typeface="Arial" charset="0"/>
              <a:buNone/>
            </a:pPr>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3. CRC</a:t>
            </a:r>
            <a:endParaRPr lang="en-US" altLang="en-US" sz="4000" dirty="0" smtClean="0"/>
          </a:p>
        </p:txBody>
      </p:sp>
      <p:sp>
        <p:nvSpPr>
          <p:cNvPr id="30723" name="Content Placeholder 2"/>
          <p:cNvSpPr>
            <a:spLocks noGrp="1"/>
          </p:cNvSpPr>
          <p:nvPr>
            <p:ph idx="1"/>
          </p:nvPr>
        </p:nvSpPr>
        <p:spPr>
          <a:xfrm>
            <a:off x="457200" y="1412875"/>
            <a:ext cx="8229600" cy="5111750"/>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President Clinton signed the Convention in 1995, but</a:t>
            </a:r>
          </a:p>
          <a:p>
            <a:pPr>
              <a:lnSpc>
                <a:spcPct val="150000"/>
              </a:lnSpc>
              <a:buFont typeface="Arial" charset="0"/>
              <a:buNone/>
            </a:pPr>
            <a:r>
              <a:rPr lang="en-US" altLang="en-US" sz="2800" smtClean="0">
                <a:latin typeface="Times New Roman" pitchFamily="18" charset="0"/>
                <a:cs typeface="Times New Roman" pitchFamily="18" charset="0"/>
              </a:rPr>
              <a:t>the Senate refused to ratify it based on the fears that it</a:t>
            </a:r>
          </a:p>
          <a:p>
            <a:pPr>
              <a:lnSpc>
                <a:spcPct val="150000"/>
              </a:lnSpc>
              <a:buFont typeface="Arial" charset="0"/>
              <a:buNone/>
            </a:pPr>
            <a:r>
              <a:rPr lang="en-US" altLang="en-US" sz="2800" smtClean="0">
                <a:latin typeface="Times New Roman" pitchFamily="18" charset="0"/>
                <a:cs typeface="Times New Roman" pitchFamily="18" charset="0"/>
              </a:rPr>
              <a:t>“would become the supreme law of the land, taking</a:t>
            </a:r>
          </a:p>
          <a:p>
            <a:pPr>
              <a:lnSpc>
                <a:spcPct val="150000"/>
              </a:lnSpc>
              <a:buFont typeface="Arial" charset="0"/>
              <a:buNone/>
            </a:pPr>
            <a:r>
              <a:rPr lang="en-US" altLang="en-US" sz="2800" smtClean="0">
                <a:latin typeface="Times New Roman" pitchFamily="18" charset="0"/>
                <a:cs typeface="Times New Roman" pitchFamily="18" charset="0"/>
              </a:rPr>
              <a:t>precedence over State and Federal laws regarding</a:t>
            </a:r>
          </a:p>
          <a:p>
            <a:pPr>
              <a:lnSpc>
                <a:spcPct val="150000"/>
              </a:lnSpc>
              <a:buFont typeface="Arial" charset="0"/>
              <a:buNone/>
            </a:pPr>
            <a:r>
              <a:rPr lang="en-US" altLang="en-US" sz="2800" smtClean="0">
                <a:latin typeface="Times New Roman" pitchFamily="18" charset="0"/>
                <a:cs typeface="Times New Roman" pitchFamily="18" charset="0"/>
              </a:rPr>
              <a:t>family life.” Selected Senators were concerned as to </a:t>
            </a:r>
          </a:p>
          <a:p>
            <a:pPr>
              <a:lnSpc>
                <a:spcPct val="150000"/>
              </a:lnSpc>
              <a:buFont typeface="Arial" charset="0"/>
              <a:buNone/>
            </a:pPr>
            <a:r>
              <a:rPr lang="en-US" altLang="en-US" sz="2800" smtClean="0">
                <a:latin typeface="Times New Roman" pitchFamily="18" charset="0"/>
                <a:cs typeface="Times New Roman" pitchFamily="18" charset="0"/>
              </a:rPr>
              <a:t>whether educators could use corporal punishment, used</a:t>
            </a:r>
          </a:p>
          <a:p>
            <a:pPr>
              <a:lnSpc>
                <a:spcPct val="150000"/>
              </a:lnSpc>
              <a:buFont typeface="Arial" charset="0"/>
              <a:buNone/>
            </a:pPr>
            <a:r>
              <a:rPr lang="en-US" altLang="en-US" sz="2800" smtClean="0">
                <a:latin typeface="Times New Roman" pitchFamily="18" charset="0"/>
                <a:cs typeface="Times New Roman" pitchFamily="18" charset="0"/>
              </a:rPr>
              <a:t>in about 20 US states.  </a:t>
            </a:r>
          </a:p>
          <a:p>
            <a:pPr>
              <a:buFont typeface="Arial" charset="0"/>
              <a:buNone/>
            </a:pPr>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Political Cartoons by Chuck As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08050"/>
            <a:ext cx="74168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3. CRC</a:t>
            </a:r>
            <a:endParaRPr lang="en-US" altLang="en-US" sz="4000" dirty="0" smtClean="0"/>
          </a:p>
        </p:txBody>
      </p:sp>
      <p:sp>
        <p:nvSpPr>
          <p:cNvPr id="32771"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Debates over the Senate’s attitudes aside, few could </a:t>
            </a:r>
          </a:p>
          <a:p>
            <a:pPr>
              <a:lnSpc>
                <a:spcPct val="150000"/>
              </a:lnSpc>
              <a:buFont typeface="Arial" charset="0"/>
              <a:buNone/>
            </a:pPr>
            <a:r>
              <a:rPr lang="en-US" altLang="en-US" sz="2800" smtClean="0">
                <a:latin typeface="Times New Roman" pitchFamily="18" charset="0"/>
                <a:cs typeface="Times New Roman" pitchFamily="18" charset="0"/>
              </a:rPr>
              <a:t>argue that American educators fail to afford students</a:t>
            </a:r>
          </a:p>
          <a:p>
            <a:pPr>
              <a:lnSpc>
                <a:spcPct val="150000"/>
              </a:lnSpc>
              <a:buFont typeface="Arial" charset="0"/>
              <a:buNone/>
            </a:pPr>
            <a:r>
              <a:rPr lang="en-US" altLang="en-US" sz="2800" smtClean="0">
                <a:latin typeface="Times New Roman" pitchFamily="18" charset="0"/>
                <a:cs typeface="Times New Roman" pitchFamily="18" charset="0"/>
              </a:rPr>
              <a:t>significant protections that meet or exceed virtually all</a:t>
            </a:r>
          </a:p>
          <a:p>
            <a:pPr>
              <a:lnSpc>
                <a:spcPct val="150000"/>
              </a:lnSpc>
              <a:buFont typeface="Arial" charset="0"/>
              <a:buNone/>
            </a:pPr>
            <a:r>
              <a:rPr lang="en-US" altLang="en-US" sz="2800" smtClean="0">
                <a:latin typeface="Times New Roman" pitchFamily="18" charset="0"/>
                <a:cs typeface="Times New Roman" pitchFamily="18" charset="0"/>
              </a:rPr>
              <a:t>international standards, particularly since a number of</a:t>
            </a:r>
          </a:p>
          <a:p>
            <a:pPr>
              <a:lnSpc>
                <a:spcPct val="150000"/>
              </a:lnSpc>
              <a:buFont typeface="Arial" charset="0"/>
              <a:buNone/>
            </a:pPr>
            <a:r>
              <a:rPr lang="en-US" altLang="en-US" sz="2800" smtClean="0">
                <a:latin typeface="Times New Roman" pitchFamily="18" charset="0"/>
                <a:cs typeface="Times New Roman" pitchFamily="18" charset="0"/>
              </a:rPr>
              <a:t>Signatories, and vocal critics of the US, fail to meet </a:t>
            </a:r>
          </a:p>
          <a:p>
            <a:pPr>
              <a:lnSpc>
                <a:spcPct val="150000"/>
              </a:lnSpc>
              <a:buFont typeface="Arial" charset="0"/>
              <a:buNone/>
            </a:pPr>
            <a:r>
              <a:rPr lang="en-US" altLang="en-US" sz="2800" smtClean="0">
                <a:latin typeface="Times New Roman" pitchFamily="18" charset="0"/>
                <a:cs typeface="Times New Roman" pitchFamily="18" charset="0"/>
              </a:rPr>
              <a:t>even the Convention’s minimal expectations.</a:t>
            </a:r>
          </a:p>
          <a:p>
            <a:pPr>
              <a:buFont typeface="Arial" charset="0"/>
              <a:buNone/>
            </a:pPr>
            <a:endParaRPr lang="en-US"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pic>
        <p:nvPicPr>
          <p:cNvPr id="5" name="Picture 4" descr="Image result for images of equal educational opportunities"/>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120680" cy="47525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77875"/>
          </a:xfrm>
        </p:spPr>
        <p:txBody>
          <a:bodyPr/>
          <a:lstStyle/>
          <a:p>
            <a:pPr eaLnBrk="1" hangingPunct="1"/>
            <a:r>
              <a:rPr lang="en-US" altLang="en-US" sz="4000" dirty="0" smtClean="0">
                <a:latin typeface="Times New Roman" pitchFamily="18" charset="0"/>
                <a:cs typeface="Times New Roman" pitchFamily="18" charset="0"/>
              </a:rPr>
              <a:t>4. Reflections</a:t>
            </a:r>
          </a:p>
        </p:txBody>
      </p:sp>
      <p:sp>
        <p:nvSpPr>
          <p:cNvPr id="3" name="Content Placeholder 2"/>
          <p:cNvSpPr>
            <a:spLocks noGrp="1"/>
          </p:cNvSpPr>
          <p:nvPr>
            <p:ph idx="1"/>
          </p:nvPr>
        </p:nvSpPr>
        <p:spPr/>
        <p:txBody>
          <a:bodyPr rtlCol="0">
            <a:normAutofit/>
          </a:bodyPr>
          <a:lstStyle/>
          <a:p>
            <a:pPr eaLnBrk="1" fontAlgn="auto" hangingPunct="1">
              <a:lnSpc>
                <a:spcPct val="200000"/>
              </a:lnSpc>
              <a:spcAft>
                <a:spcPts val="0"/>
              </a:spcAft>
              <a:buFont typeface="Wingdings" pitchFamily="2" charset="2"/>
              <a:buNone/>
              <a:defRPr/>
            </a:pPr>
            <a:r>
              <a:rPr lang="en-US" sz="2600" dirty="0" smtClean="0">
                <a:latin typeface="Times New Roman" pitchFamily="18" charset="0"/>
                <a:cs typeface="Times New Roman" pitchFamily="18" charset="0"/>
              </a:rPr>
              <a:t>Returning to the status of children, two positions conflict:</a:t>
            </a:r>
          </a:p>
          <a:p>
            <a:pPr marL="514350" indent="-514350" eaLnBrk="1" fontAlgn="auto" hangingPunct="1">
              <a:lnSpc>
                <a:spcPct val="200000"/>
              </a:lnSpc>
              <a:spcAft>
                <a:spcPts val="0"/>
              </a:spcAft>
              <a:buFont typeface="Wingdings" pitchFamily="2" charset="2"/>
              <a:buAutoNum type="arabicPeriod"/>
              <a:defRPr/>
            </a:pPr>
            <a:r>
              <a:rPr lang="en-US" sz="2600" dirty="0" smtClean="0">
                <a:latin typeface="Times New Roman" pitchFamily="18" charset="0"/>
                <a:cs typeface="Times New Roman" pitchFamily="18" charset="0"/>
              </a:rPr>
              <a:t>Parents serve as protectors  for their children</a:t>
            </a:r>
          </a:p>
          <a:p>
            <a:pPr marL="514350" indent="-514350" eaLnBrk="1" fontAlgn="auto" hangingPunct="1">
              <a:lnSpc>
                <a:spcPct val="200000"/>
              </a:lnSpc>
              <a:spcAft>
                <a:spcPts val="0"/>
              </a:spcAft>
              <a:buFont typeface="Wingdings" pitchFamily="2" charset="2"/>
              <a:buAutoNum type="arabicPeriod"/>
              <a:defRPr/>
            </a:pPr>
            <a:r>
              <a:rPr lang="en-US" sz="2600" dirty="0" smtClean="0">
                <a:latin typeface="Times New Roman" pitchFamily="18" charset="0"/>
                <a:cs typeface="Times New Roman" pitchFamily="18" charset="0"/>
              </a:rPr>
              <a:t>Students have self-determination</a:t>
            </a:r>
            <a:endParaRPr lang="en-US" sz="26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333375"/>
            <a:ext cx="8229600" cy="1143000"/>
          </a:xfrm>
        </p:spPr>
        <p:txBody>
          <a:bodyPr/>
          <a:lstStyle/>
          <a:p>
            <a:pPr eaLnBrk="1" hangingPunct="1"/>
            <a:r>
              <a:rPr lang="en-US" altLang="en-US" sz="4000" dirty="0" smtClean="0">
                <a:latin typeface="Times New Roman" pitchFamily="18" charset="0"/>
                <a:cs typeface="Times New Roman" pitchFamily="18" charset="0"/>
              </a:rPr>
              <a:t>4. Reflections</a:t>
            </a:r>
            <a:endParaRPr lang="en-US" altLang="en-US" sz="4000" dirty="0" smtClean="0"/>
          </a:p>
        </p:txBody>
      </p:sp>
      <p:sp>
        <p:nvSpPr>
          <p:cNvPr id="3" name="Content Placeholder 2"/>
          <p:cNvSpPr>
            <a:spLocks noGrp="1"/>
          </p:cNvSpPr>
          <p:nvPr>
            <p:ph idx="1"/>
          </p:nvPr>
        </p:nvSpPr>
        <p:spPr>
          <a:xfrm>
            <a:off x="250825" y="1484313"/>
            <a:ext cx="8642350" cy="4968875"/>
          </a:xfrm>
        </p:spPr>
        <p:txBody>
          <a:bodyPr rtlCol="0">
            <a:noAutofit/>
          </a:bodyPr>
          <a:lstStyle/>
          <a:p>
            <a:pPr algn="ctr" eaLnBrk="1" fontAlgn="auto" hangingPunct="1">
              <a:lnSpc>
                <a:spcPct val="150000"/>
              </a:lnSpc>
              <a:spcAft>
                <a:spcPts val="0"/>
              </a:spcAft>
              <a:buFont typeface="Wingdings" pitchFamily="2" charset="2"/>
              <a:buNone/>
              <a:defRPr/>
            </a:pPr>
            <a:r>
              <a:rPr lang="en-US" sz="2800" i="1" dirty="0" err="1" smtClean="0">
                <a:latin typeface="Times New Roman" pitchFamily="18" charset="0"/>
                <a:cs typeface="Times New Roman" pitchFamily="18" charset="0"/>
              </a:rPr>
              <a:t>Bellotti</a:t>
            </a:r>
            <a:r>
              <a:rPr lang="en-US" sz="2800" i="1" dirty="0" smtClean="0">
                <a:latin typeface="Times New Roman" pitchFamily="18" charset="0"/>
                <a:cs typeface="Times New Roman" pitchFamily="18" charset="0"/>
              </a:rPr>
              <a:t> v. Baird, </a:t>
            </a:r>
            <a:r>
              <a:rPr lang="en-US" sz="2800" dirty="0" smtClean="0">
                <a:latin typeface="Times New Roman" pitchFamily="18" charset="0"/>
                <a:cs typeface="Times New Roman" pitchFamily="18" charset="0"/>
              </a:rPr>
              <a:t>443 U.S. 622 (1979)</a:t>
            </a:r>
          </a:p>
          <a:p>
            <a:pPr eaLnBrk="1" fontAlgn="auto" hangingPunct="1">
              <a:lnSpc>
                <a:spcPct val="150000"/>
              </a:lnSpc>
              <a:spcAft>
                <a:spcPts val="0"/>
              </a:spcAft>
              <a:buFont typeface="Wingdings" pitchFamily="2" charset="2"/>
              <a:buNone/>
              <a:defRPr/>
            </a:pPr>
            <a:r>
              <a:rPr lang="en-US" sz="2800" dirty="0" smtClean="0">
                <a:latin typeface="Times New Roman" pitchFamily="18" charset="0"/>
                <a:cs typeface="Times New Roman" pitchFamily="18" charset="0"/>
              </a:rPr>
              <a:t>Three reasons why the rights of children are not equal to</a:t>
            </a:r>
          </a:p>
          <a:p>
            <a:pPr eaLnBrk="1" fontAlgn="auto" hangingPunct="1">
              <a:lnSpc>
                <a:spcPct val="150000"/>
              </a:lnSpc>
              <a:spcAft>
                <a:spcPts val="0"/>
              </a:spcAft>
              <a:buFont typeface="Wingdings" pitchFamily="2" charset="2"/>
              <a:buNone/>
              <a:defRPr/>
            </a:pPr>
            <a:r>
              <a:rPr lang="en-US" sz="2800" dirty="0" smtClean="0">
                <a:latin typeface="Times New Roman" pitchFamily="18" charset="0"/>
                <a:cs typeface="Times New Roman" pitchFamily="18" charset="0"/>
              </a:rPr>
              <a:t>those of adults</a:t>
            </a:r>
          </a:p>
          <a:p>
            <a:pPr marL="514350" indent="-514350" eaLnBrk="1" fontAlgn="auto" hangingPunct="1">
              <a:lnSpc>
                <a:spcPct val="150000"/>
              </a:lnSpc>
              <a:spcAft>
                <a:spcPts val="0"/>
              </a:spcAft>
              <a:buFont typeface="Wingdings" pitchFamily="2" charset="2"/>
              <a:buAutoNum type="arabicPeriod"/>
              <a:defRPr/>
            </a:pPr>
            <a:r>
              <a:rPr lang="en-US" sz="2800" dirty="0" smtClean="0">
                <a:latin typeface="Times New Roman" pitchFamily="18" charset="0"/>
                <a:cs typeface="Times New Roman" pitchFamily="18" charset="0"/>
              </a:rPr>
              <a:t>The vulnerability of children</a:t>
            </a:r>
          </a:p>
          <a:p>
            <a:pPr marL="514350" indent="-514350" eaLnBrk="1" fontAlgn="auto" hangingPunct="1">
              <a:lnSpc>
                <a:spcPct val="150000"/>
              </a:lnSpc>
              <a:spcAft>
                <a:spcPts val="0"/>
              </a:spcAft>
              <a:buFont typeface="Wingdings" pitchFamily="2" charset="2"/>
              <a:buAutoNum type="arabicPeriod"/>
              <a:defRPr/>
            </a:pPr>
            <a:r>
              <a:rPr lang="en-US" sz="2800" dirty="0" smtClean="0">
                <a:latin typeface="Times New Roman" pitchFamily="18" charset="0"/>
                <a:cs typeface="Times New Roman" pitchFamily="18" charset="0"/>
              </a:rPr>
              <a:t>Inability of children to make critical decisions</a:t>
            </a:r>
          </a:p>
          <a:p>
            <a:pPr marL="514350" indent="-514350" eaLnBrk="1" fontAlgn="auto" hangingPunct="1">
              <a:lnSpc>
                <a:spcPct val="150000"/>
              </a:lnSpc>
              <a:spcAft>
                <a:spcPts val="0"/>
              </a:spcAft>
              <a:buFont typeface="Wingdings" pitchFamily="2" charset="2"/>
              <a:buAutoNum type="arabicPeriod"/>
              <a:defRPr/>
            </a:pPr>
            <a:r>
              <a:rPr lang="en-US" sz="2800" dirty="0" smtClean="0">
                <a:latin typeface="Times New Roman" pitchFamily="18" charset="0"/>
                <a:cs typeface="Times New Roman" pitchFamily="18" charset="0"/>
              </a:rPr>
              <a:t>Importance of parental role in child-rearing</a:t>
            </a:r>
          </a:p>
          <a:p>
            <a:pPr eaLnBrk="1" fontAlgn="auto" hangingPunct="1">
              <a:spcAft>
                <a:spcPts val="0"/>
              </a:spcAft>
              <a:buFont typeface="Wingdings" pitchFamily="2" charset="2"/>
              <a:buNone/>
              <a:defRPr/>
            </a:pPr>
            <a:endParaRPr lang="en-US"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36867"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International organizations, often joined by judicial</a:t>
            </a:r>
          </a:p>
          <a:p>
            <a:pPr>
              <a:lnSpc>
                <a:spcPct val="150000"/>
              </a:lnSpc>
              <a:buFont typeface="Arial" charset="0"/>
              <a:buNone/>
            </a:pPr>
            <a:r>
              <a:rPr lang="en-US" altLang="en-US" sz="2800" smtClean="0">
                <a:latin typeface="Times New Roman" pitchFamily="18" charset="0"/>
                <a:cs typeface="Times New Roman" pitchFamily="18" charset="0"/>
              </a:rPr>
              <a:t>bodies, have adopted a similar perspective in deciding</a:t>
            </a:r>
          </a:p>
          <a:p>
            <a:pPr>
              <a:lnSpc>
                <a:spcPct val="150000"/>
              </a:lnSpc>
              <a:buFont typeface="Arial" charset="0"/>
              <a:buNone/>
            </a:pPr>
            <a:r>
              <a:rPr lang="en-US" altLang="en-US" sz="2800" smtClean="0">
                <a:latin typeface="Times New Roman" pitchFamily="18" charset="0"/>
                <a:cs typeface="Times New Roman" pitchFamily="18" charset="0"/>
              </a:rPr>
              <a:t>that the right of children to an education is limited </a:t>
            </a:r>
          </a:p>
          <a:p>
            <a:pPr>
              <a:lnSpc>
                <a:spcPct val="150000"/>
              </a:lnSpc>
              <a:buFont typeface="Arial" charset="0"/>
              <a:buNone/>
            </a:pPr>
            <a:r>
              <a:rPr lang="en-US" altLang="en-US" sz="2800" smtClean="0">
                <a:latin typeface="Times New Roman" pitchFamily="18" charset="0"/>
                <a:cs typeface="Times New Roman" pitchFamily="18" charset="0"/>
              </a:rPr>
              <a:t>primarily to attending school and not selecting where </a:t>
            </a:r>
          </a:p>
          <a:p>
            <a:pPr>
              <a:lnSpc>
                <a:spcPct val="150000"/>
              </a:lnSpc>
              <a:buFont typeface="Arial" charset="0"/>
              <a:buNone/>
            </a:pPr>
            <a:r>
              <a:rPr lang="en-US" altLang="en-US" sz="2800" smtClean="0">
                <a:latin typeface="Times New Roman" pitchFamily="18" charset="0"/>
                <a:cs typeface="Times New Roman" pitchFamily="18" charset="0"/>
              </a:rPr>
              <a:t>they will take their classes or what subjects they will </a:t>
            </a:r>
          </a:p>
          <a:p>
            <a:pPr>
              <a:lnSpc>
                <a:spcPct val="150000"/>
              </a:lnSpc>
              <a:buFont typeface="Arial" charset="0"/>
              <a:buNone/>
            </a:pPr>
            <a:r>
              <a:rPr lang="en-US" altLang="en-US" sz="2800" smtClean="0">
                <a:latin typeface="Times New Roman" pitchFamily="18" charset="0"/>
                <a:cs typeface="Times New Roman" pitchFamily="18" charset="0"/>
              </a:rPr>
              <a:t>study, thereby deferring to parents. </a:t>
            </a:r>
          </a:p>
          <a:p>
            <a:pPr>
              <a:buFont typeface="Arial"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latin typeface="Times New Roman" pitchFamily="18" charset="0"/>
                <a:cs typeface="Times New Roman" pitchFamily="18" charset="0"/>
              </a:rPr>
              <a:t>Outline</a:t>
            </a:r>
          </a:p>
        </p:txBody>
      </p:sp>
      <p:sp>
        <p:nvSpPr>
          <p:cNvPr id="51203" name="Rectangle 3"/>
          <p:cNvSpPr>
            <a:spLocks noGrp="1" noChangeArrowheads="1"/>
          </p:cNvSpPr>
          <p:nvPr>
            <p:ph idx="1"/>
          </p:nvPr>
        </p:nvSpPr>
        <p:spPr>
          <a:xfrm>
            <a:off x="250825" y="1341438"/>
            <a:ext cx="8569325" cy="5111750"/>
          </a:xfrm>
        </p:spPr>
        <p:txBody>
          <a:bodyPr rtlCol="0">
            <a:normAutofit fontScale="92500" lnSpcReduction="10000"/>
          </a:bodyPr>
          <a:lstStyle/>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1. Introduction </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2. Education as a Fundamental Right: </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    a)  Brief History of Compulsory Attendance </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    b)  Best Interest of the Child?</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3. Education as a Fundamental Right: International </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    Documents</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4. The Role of Parents  </a:t>
            </a:r>
          </a:p>
          <a:p>
            <a:pPr marL="609600" indent="-609600" eaLnBrk="1" fontAlgn="auto" hangingPunct="1">
              <a:lnSpc>
                <a:spcPct val="120000"/>
              </a:lnSpc>
              <a:spcAft>
                <a:spcPts val="0"/>
              </a:spcAft>
              <a:buFont typeface="Wingdings" pitchFamily="2" charset="2"/>
              <a:buNone/>
              <a:defRPr/>
            </a:pPr>
            <a:r>
              <a:rPr lang="en-US" dirty="0" smtClean="0">
                <a:latin typeface="Times New Roman" pitchFamily="18" charset="0"/>
              </a:rPr>
              <a:t>5. Recommendations</a:t>
            </a:r>
          </a:p>
          <a:p>
            <a:pPr marL="609600" indent="-609600" eaLnBrk="1" fontAlgn="auto" hangingPunct="1">
              <a:lnSpc>
                <a:spcPct val="120000"/>
              </a:lnSpc>
              <a:spcAft>
                <a:spcPts val="0"/>
              </a:spcAft>
              <a:buFont typeface="Wingdings" pitchFamily="2" charset="2"/>
              <a:buAutoNum type="arabicPeriod"/>
              <a:defRPr/>
            </a:pPr>
            <a:endParaRPr lang="en-US" dirty="0" smtClean="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850900"/>
          </a:xfrm>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37891" name="Content Placeholder 2"/>
          <p:cNvSpPr>
            <a:spLocks noGrp="1"/>
          </p:cNvSpPr>
          <p:nvPr>
            <p:ph idx="1"/>
          </p:nvPr>
        </p:nvSpPr>
        <p:spPr>
          <a:xfrm>
            <a:off x="179388" y="981075"/>
            <a:ext cx="8785225" cy="5688013"/>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As to participation rights, while the Supreme Court ruled </a:t>
            </a:r>
          </a:p>
          <a:p>
            <a:pPr>
              <a:lnSpc>
                <a:spcPct val="150000"/>
              </a:lnSpc>
              <a:buFont typeface="Arial" charset="0"/>
              <a:buNone/>
            </a:pPr>
            <a:r>
              <a:rPr lang="en-US" altLang="en-US" sz="2800" smtClean="0">
                <a:latin typeface="Times New Roman" pitchFamily="18" charset="0"/>
                <a:cs typeface="Times New Roman" pitchFamily="18" charset="0"/>
              </a:rPr>
              <a:t>in </a:t>
            </a:r>
            <a:r>
              <a:rPr lang="en-US" altLang="en-US" sz="2800" i="1" smtClean="0">
                <a:latin typeface="Times New Roman" pitchFamily="18" charset="0"/>
                <a:cs typeface="Times New Roman" pitchFamily="18" charset="0"/>
              </a:rPr>
              <a:t>In re Gault</a:t>
            </a:r>
            <a:r>
              <a:rPr lang="en-US" altLang="en-US" sz="2800" smtClean="0">
                <a:latin typeface="Times New Roman" pitchFamily="18" charset="0"/>
                <a:cs typeface="Times New Roman" pitchFamily="18" charset="0"/>
              </a:rPr>
              <a:t> 387 U.S. 1 (1987) that the right to equal</a:t>
            </a:r>
          </a:p>
          <a:p>
            <a:pPr>
              <a:lnSpc>
                <a:spcPct val="150000"/>
              </a:lnSpc>
              <a:buFont typeface="Arial" charset="0"/>
              <a:buNone/>
            </a:pPr>
            <a:r>
              <a:rPr lang="en-US" altLang="en-US" sz="2800" smtClean="0">
                <a:latin typeface="Times New Roman" pitchFamily="18" charset="0"/>
                <a:cs typeface="Times New Roman" pitchFamily="18" charset="0"/>
              </a:rPr>
              <a:t>protection applies to children, but it accorded greater </a:t>
            </a:r>
          </a:p>
          <a:p>
            <a:pPr>
              <a:lnSpc>
                <a:spcPct val="150000"/>
              </a:lnSpc>
              <a:buFont typeface="Arial" charset="0"/>
              <a:buNone/>
            </a:pPr>
            <a:r>
              <a:rPr lang="en-US" altLang="en-US" sz="2800" smtClean="0">
                <a:latin typeface="Times New Roman" pitchFamily="18" charset="0"/>
                <a:cs typeface="Times New Roman" pitchFamily="18" charset="0"/>
              </a:rPr>
              <a:t>authority to school officials as they regulate student actions</a:t>
            </a:r>
          </a:p>
          <a:p>
            <a:pPr>
              <a:lnSpc>
                <a:spcPct val="150000"/>
              </a:lnSpc>
              <a:buFont typeface="Arial" charset="0"/>
              <a:buNone/>
            </a:pPr>
            <a:r>
              <a:rPr lang="en-US" altLang="en-US" sz="2800" smtClean="0">
                <a:latin typeface="Times New Roman" pitchFamily="18" charset="0"/>
                <a:cs typeface="Times New Roman" pitchFamily="18" charset="0"/>
              </a:rPr>
              <a:t>under </a:t>
            </a:r>
            <a:r>
              <a:rPr lang="en-US" altLang="en-US" sz="2800" i="1" smtClean="0">
                <a:latin typeface="Times New Roman" pitchFamily="18" charset="0"/>
                <a:cs typeface="Times New Roman" pitchFamily="18" charset="0"/>
              </a:rPr>
              <a:t>in loco parentis</a:t>
            </a:r>
            <a:r>
              <a:rPr lang="en-US" altLang="en-US" sz="2800" smtClean="0">
                <a:latin typeface="Times New Roman" pitchFamily="18" charset="0"/>
                <a:cs typeface="Times New Roman" pitchFamily="18" charset="0"/>
              </a:rPr>
              <a:t>.  </a:t>
            </a:r>
          </a:p>
          <a:p>
            <a:pPr>
              <a:lnSpc>
                <a:spcPct val="150000"/>
              </a:lnSpc>
              <a:buFont typeface="Arial" charset="0"/>
              <a:buNone/>
            </a:pPr>
            <a:r>
              <a:rPr lang="en-US" altLang="en-US" sz="2800" smtClean="0">
                <a:latin typeface="Times New Roman" pitchFamily="18" charset="0"/>
                <a:cs typeface="Times New Roman" pitchFamily="18" charset="0"/>
              </a:rPr>
              <a:t>This is similar to the position taken by legal systems in </a:t>
            </a:r>
          </a:p>
          <a:p>
            <a:pPr>
              <a:lnSpc>
                <a:spcPct val="150000"/>
              </a:lnSpc>
              <a:buFont typeface="Arial" charset="0"/>
              <a:buNone/>
            </a:pPr>
            <a:r>
              <a:rPr lang="en-US" altLang="en-US" sz="2800" smtClean="0">
                <a:latin typeface="Times New Roman" pitchFamily="18" charset="0"/>
                <a:cs typeface="Times New Roman" pitchFamily="18" charset="0"/>
              </a:rPr>
              <a:t>countries where protection, rather than participation, rights </a:t>
            </a:r>
          </a:p>
          <a:p>
            <a:pPr>
              <a:lnSpc>
                <a:spcPct val="150000"/>
              </a:lnSpc>
              <a:buFont typeface="Arial" charset="0"/>
              <a:buNone/>
            </a:pPr>
            <a:r>
              <a:rPr lang="en-US" altLang="en-US" sz="2800" smtClean="0">
                <a:latin typeface="Times New Roman" pitchFamily="18" charset="0"/>
                <a:cs typeface="Times New Roman" pitchFamily="18" charset="0"/>
              </a:rPr>
              <a:t>are most usually recognized and upheld.</a:t>
            </a:r>
          </a:p>
          <a:p>
            <a:pPr>
              <a:buFont typeface="Arial" charset="0"/>
              <a:buNone/>
            </a:pPr>
            <a:r>
              <a:rPr lang="en-US" altLang="en-US" sz="2800" smtClean="0">
                <a:latin typeface="Times New Roman" pitchFamily="18" charset="0"/>
                <a:cs typeface="Times New Roman" pitchFamily="18"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850900"/>
          </a:xfrm>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38915" name="Content Placeholder 2"/>
          <p:cNvSpPr>
            <a:spLocks noGrp="1"/>
          </p:cNvSpPr>
          <p:nvPr>
            <p:ph idx="1"/>
          </p:nvPr>
        </p:nvSpPr>
        <p:spPr>
          <a:xfrm>
            <a:off x="457200" y="1412875"/>
            <a:ext cx="8229600" cy="5111750"/>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As noted, pro-student rights advocates argue that, at </a:t>
            </a:r>
          </a:p>
          <a:p>
            <a:pPr>
              <a:lnSpc>
                <a:spcPct val="150000"/>
              </a:lnSpc>
              <a:buFont typeface="Arial" charset="0"/>
              <a:buNone/>
            </a:pPr>
            <a:r>
              <a:rPr lang="en-US" altLang="en-US" sz="2800" smtClean="0">
                <a:latin typeface="Times New Roman" pitchFamily="18" charset="0"/>
                <a:cs typeface="Times New Roman" pitchFamily="18" charset="0"/>
              </a:rPr>
              <a:t>some point, students are equally as competent as adults</a:t>
            </a:r>
          </a:p>
          <a:p>
            <a:pPr>
              <a:lnSpc>
                <a:spcPct val="150000"/>
              </a:lnSpc>
              <a:buFont typeface="Arial" charset="0"/>
              <a:buNone/>
            </a:pPr>
            <a:r>
              <a:rPr lang="en-US" altLang="en-US" sz="2800" smtClean="0">
                <a:latin typeface="Times New Roman" pitchFamily="18" charset="0"/>
                <a:cs typeface="Times New Roman" pitchFamily="18" charset="0"/>
              </a:rPr>
              <a:t>to participate fully in exercising their rights, including </a:t>
            </a:r>
          </a:p>
          <a:p>
            <a:pPr>
              <a:lnSpc>
                <a:spcPct val="150000"/>
              </a:lnSpc>
              <a:buFont typeface="Arial" charset="0"/>
              <a:buNone/>
            </a:pPr>
            <a:r>
              <a:rPr lang="en-US" altLang="en-US" sz="2800" smtClean="0">
                <a:latin typeface="Times New Roman" pitchFamily="18" charset="0"/>
                <a:cs typeface="Times New Roman" pitchFamily="18" charset="0"/>
              </a:rPr>
              <a:t>directing the content of their education. As noted, they</a:t>
            </a:r>
          </a:p>
          <a:p>
            <a:pPr>
              <a:lnSpc>
                <a:spcPct val="150000"/>
              </a:lnSpc>
              <a:buFont typeface="Arial" charset="0"/>
              <a:buNone/>
            </a:pPr>
            <a:r>
              <a:rPr lang="en-US" altLang="en-US" sz="2800" smtClean="0">
                <a:latin typeface="Times New Roman" pitchFamily="18" charset="0"/>
                <a:cs typeface="Times New Roman" pitchFamily="18" charset="0"/>
              </a:rPr>
              <a:t>essentially argue that the Convention’s policy of the </a:t>
            </a:r>
          </a:p>
          <a:p>
            <a:pPr>
              <a:lnSpc>
                <a:spcPct val="150000"/>
              </a:lnSpc>
              <a:buFont typeface="Arial" charset="0"/>
              <a:buNone/>
            </a:pPr>
            <a:r>
              <a:rPr lang="en-US" altLang="en-US" sz="2800" smtClean="0">
                <a:latin typeface="Times New Roman" pitchFamily="18" charset="0"/>
                <a:cs typeface="Times New Roman" pitchFamily="18" charset="0"/>
              </a:rPr>
              <a:t>“best interests of the child” should essentially become </a:t>
            </a:r>
          </a:p>
          <a:p>
            <a:pPr>
              <a:lnSpc>
                <a:spcPct val="150000"/>
              </a:lnSpc>
              <a:buFont typeface="Arial" charset="0"/>
              <a:buNone/>
            </a:pPr>
            <a:r>
              <a:rPr lang="en-US" altLang="en-US" sz="2800" smtClean="0">
                <a:latin typeface="Times New Roman" pitchFamily="18" charset="0"/>
                <a:cs typeface="Times New Roman" pitchFamily="18" charset="0"/>
              </a:rPr>
              <a:t>one of “the wishes of the child.”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1066130"/>
          </a:xfrm>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39939" name="Content Placeholder 2"/>
          <p:cNvSpPr>
            <a:spLocks noGrp="1"/>
          </p:cNvSpPr>
          <p:nvPr>
            <p:ph idx="1"/>
          </p:nvPr>
        </p:nvSpPr>
        <p:spPr>
          <a:xfrm>
            <a:off x="395288" y="1556791"/>
            <a:ext cx="8280400" cy="4569371"/>
          </a:xfrm>
        </p:spPr>
        <p:txBody>
          <a:bodyPr/>
          <a:lstStyle/>
          <a:p>
            <a:pPr>
              <a:lnSpc>
                <a:spcPct val="150000"/>
              </a:lnSpc>
              <a:buFont typeface="Arial" charset="0"/>
              <a:buNone/>
            </a:pPr>
            <a:r>
              <a:rPr lang="en-US" altLang="en-US" sz="2800" dirty="0" smtClean="0">
                <a:latin typeface="Times New Roman" pitchFamily="18" charset="0"/>
                <a:cs typeface="Times New Roman" pitchFamily="18" charset="0"/>
              </a:rPr>
              <a:t>Even though the perspective of pro-child advocates</a:t>
            </a:r>
          </a:p>
          <a:p>
            <a:pPr>
              <a:lnSpc>
                <a:spcPct val="150000"/>
              </a:lnSpc>
              <a:buFont typeface="Arial" charset="0"/>
              <a:buNone/>
            </a:pPr>
            <a:r>
              <a:rPr lang="en-US" altLang="en-US" sz="2800" dirty="0" smtClean="0">
                <a:latin typeface="Times New Roman" pitchFamily="18" charset="0"/>
                <a:cs typeface="Times New Roman" pitchFamily="18" charset="0"/>
              </a:rPr>
              <a:t>gathered some momentum during the 1980s, this utopian</a:t>
            </a:r>
          </a:p>
          <a:p>
            <a:pPr>
              <a:lnSpc>
                <a:spcPct val="150000"/>
              </a:lnSpc>
              <a:buFont typeface="Arial" charset="0"/>
              <a:buNone/>
            </a:pPr>
            <a:r>
              <a:rPr lang="en-US" altLang="en-US" sz="2800" dirty="0" smtClean="0">
                <a:latin typeface="Times New Roman" pitchFamily="18" charset="0"/>
                <a:cs typeface="Times New Roman" pitchFamily="18" charset="0"/>
              </a:rPr>
              <a:t>vision of treating children and adults as equals has been</a:t>
            </a:r>
          </a:p>
          <a:p>
            <a:pPr>
              <a:lnSpc>
                <a:spcPct val="150000"/>
              </a:lnSpc>
              <a:buFont typeface="Arial" charset="0"/>
              <a:buNone/>
            </a:pPr>
            <a:r>
              <a:rPr lang="en-US" altLang="en-US" sz="2800" dirty="0" smtClean="0">
                <a:latin typeface="Times New Roman" pitchFamily="18" charset="0"/>
                <a:cs typeface="Times New Roman" pitchFamily="18" charset="0"/>
              </a:rPr>
              <a:t>tempered by reality.  </a:t>
            </a:r>
            <a:endParaRPr lang="en-US" altLang="en-US" dirty="0" smtClean="0"/>
          </a:p>
          <a:p>
            <a:pPr>
              <a:buFont typeface="Arial" charset="0"/>
              <a:buNone/>
            </a:pPr>
            <a:endParaRPr lang="en-US" alt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0963" name="Content Placeholder 2"/>
          <p:cNvSpPr>
            <a:spLocks noGrp="1"/>
          </p:cNvSpPr>
          <p:nvPr>
            <p:ph idx="1"/>
          </p:nvPr>
        </p:nvSpPr>
        <p:spPr>
          <a:xfrm>
            <a:off x="250825" y="1600200"/>
            <a:ext cx="8642350" cy="4997450"/>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The reality is that leaders must meet the basic educational</a:t>
            </a:r>
          </a:p>
          <a:p>
            <a:pPr>
              <a:lnSpc>
                <a:spcPct val="150000"/>
              </a:lnSpc>
              <a:buFont typeface="Arial" charset="0"/>
              <a:buNone/>
            </a:pPr>
            <a:r>
              <a:rPr lang="en-US" altLang="en-US" sz="2800" smtClean="0">
                <a:latin typeface="Times New Roman" pitchFamily="18" charset="0"/>
                <a:cs typeface="Times New Roman" pitchFamily="18" charset="0"/>
              </a:rPr>
              <a:t>needs of students in many parts of the developing world </a:t>
            </a:r>
          </a:p>
          <a:p>
            <a:pPr>
              <a:lnSpc>
                <a:spcPct val="150000"/>
              </a:lnSpc>
              <a:buFont typeface="Arial" charset="0"/>
              <a:buNone/>
            </a:pPr>
            <a:r>
              <a:rPr lang="en-US" altLang="en-US" sz="2800" smtClean="0">
                <a:latin typeface="Times New Roman" pitchFamily="18" charset="0"/>
                <a:cs typeface="Times New Roman" pitchFamily="18" charset="0"/>
              </a:rPr>
              <a:t>where schools operate irregularly at best, the educational </a:t>
            </a:r>
          </a:p>
          <a:p>
            <a:pPr>
              <a:lnSpc>
                <a:spcPct val="150000"/>
              </a:lnSpc>
              <a:buFont typeface="Arial" charset="0"/>
              <a:buNone/>
            </a:pPr>
            <a:r>
              <a:rPr lang="en-US" altLang="en-US" sz="2800" smtClean="0">
                <a:latin typeface="Times New Roman" pitchFamily="18" charset="0"/>
                <a:cs typeface="Times New Roman" pitchFamily="18" charset="0"/>
              </a:rPr>
              <a:t>rights of females are often overlooked completely, and </a:t>
            </a:r>
          </a:p>
          <a:p>
            <a:pPr>
              <a:lnSpc>
                <a:spcPct val="150000"/>
              </a:lnSpc>
              <a:buFont typeface="Arial" charset="0"/>
              <a:buNone/>
            </a:pPr>
            <a:r>
              <a:rPr lang="en-US" altLang="en-US" sz="2800" smtClean="0">
                <a:latin typeface="Times New Roman" pitchFamily="18" charset="0"/>
                <a:cs typeface="Times New Roman" pitchFamily="18" charset="0"/>
              </a:rPr>
              <a:t>children are exploited in a myriad of ways.</a:t>
            </a:r>
          </a:p>
          <a:p>
            <a:endParaRPr lang="en-US"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1987"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An applied example of the tension between the two </a:t>
            </a:r>
          </a:p>
          <a:p>
            <a:pPr>
              <a:lnSpc>
                <a:spcPct val="150000"/>
              </a:lnSpc>
              <a:buFont typeface="Arial" charset="0"/>
              <a:buNone/>
            </a:pPr>
            <a:r>
              <a:rPr lang="en-US" altLang="en-US" sz="2800" smtClean="0">
                <a:latin typeface="Times New Roman" pitchFamily="18" charset="0"/>
                <a:cs typeface="Times New Roman" pitchFamily="18" charset="0"/>
              </a:rPr>
              <a:t>positions with regard to rights of parents to direct the</a:t>
            </a:r>
          </a:p>
          <a:p>
            <a:pPr>
              <a:lnSpc>
                <a:spcPct val="150000"/>
              </a:lnSpc>
              <a:buFont typeface="Arial" charset="0"/>
              <a:buNone/>
            </a:pPr>
            <a:r>
              <a:rPr lang="en-US" altLang="en-US" sz="2800" smtClean="0">
                <a:latin typeface="Times New Roman" pitchFamily="18" charset="0"/>
                <a:cs typeface="Times New Roman" pitchFamily="18" charset="0"/>
              </a:rPr>
              <a:t>education of children and the rights of the young</a:t>
            </a:r>
          </a:p>
          <a:p>
            <a:pPr>
              <a:lnSpc>
                <a:spcPct val="150000"/>
              </a:lnSpc>
              <a:buFont typeface="Arial" charset="0"/>
              <a:buNone/>
            </a:pPr>
            <a:r>
              <a:rPr lang="en-US" altLang="en-US" sz="2800" smtClean="0">
                <a:latin typeface="Times New Roman" pitchFamily="18" charset="0"/>
                <a:cs typeface="Times New Roman" pitchFamily="18" charset="0"/>
              </a:rPr>
              <a:t>surfaced in </a:t>
            </a:r>
            <a:r>
              <a:rPr lang="en-US" altLang="en-US" sz="2800" i="1" smtClean="0">
                <a:latin typeface="Times New Roman" pitchFamily="18" charset="0"/>
                <a:cs typeface="Times New Roman" pitchFamily="18" charset="0"/>
              </a:rPr>
              <a:t>Wisconsin v. Yoder, </a:t>
            </a:r>
            <a:r>
              <a:rPr lang="en-US" altLang="en-US" sz="2800" smtClean="0">
                <a:latin typeface="Times New Roman" pitchFamily="18" charset="0"/>
                <a:cs typeface="Times New Roman" pitchFamily="18" charset="0"/>
              </a:rPr>
              <a:t>406 U.S. 205 (1972). </a:t>
            </a:r>
          </a:p>
          <a:p>
            <a:pPr>
              <a:buFont typeface="Arial" charset="0"/>
              <a:buNone/>
            </a:pPr>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3011" name="Content Placeholder 2"/>
          <p:cNvSpPr>
            <a:spLocks noGrp="1"/>
          </p:cNvSpPr>
          <p:nvPr>
            <p:ph idx="1"/>
          </p:nvPr>
        </p:nvSpPr>
        <p:spPr>
          <a:xfrm>
            <a:off x="457200" y="1341438"/>
            <a:ext cx="8229600" cy="5183187"/>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In partial dissent, Douglas wrote:</a:t>
            </a:r>
          </a:p>
          <a:p>
            <a:pPr>
              <a:lnSpc>
                <a:spcPct val="150000"/>
              </a:lnSpc>
              <a:buFont typeface="Arial" charset="0"/>
              <a:buNone/>
            </a:pPr>
            <a:r>
              <a:rPr lang="en-US" altLang="en-US" sz="2800" smtClean="0">
                <a:latin typeface="Times New Roman" pitchFamily="18" charset="0"/>
                <a:cs typeface="Times New Roman" pitchFamily="18" charset="0"/>
              </a:rPr>
              <a:t>“If he is harnessed to the Amish way of life by those in </a:t>
            </a:r>
          </a:p>
          <a:p>
            <a:pPr>
              <a:lnSpc>
                <a:spcPct val="150000"/>
              </a:lnSpc>
              <a:buFont typeface="Arial" charset="0"/>
              <a:buNone/>
            </a:pPr>
            <a:r>
              <a:rPr lang="en-US" altLang="en-US" sz="2800" smtClean="0">
                <a:latin typeface="Times New Roman" pitchFamily="18" charset="0"/>
                <a:cs typeface="Times New Roman" pitchFamily="18" charset="0"/>
              </a:rPr>
              <a:t>authority over him and if his education is truncated, his</a:t>
            </a:r>
          </a:p>
          <a:p>
            <a:pPr>
              <a:lnSpc>
                <a:spcPct val="150000"/>
              </a:lnSpc>
              <a:buFont typeface="Arial" charset="0"/>
              <a:buNone/>
            </a:pPr>
            <a:r>
              <a:rPr lang="en-US" altLang="en-US" sz="2800" smtClean="0">
                <a:latin typeface="Times New Roman" pitchFamily="18" charset="0"/>
                <a:cs typeface="Times New Roman" pitchFamily="18" charset="0"/>
              </a:rPr>
              <a:t>entire life may be stunted and deformed. The child,</a:t>
            </a:r>
          </a:p>
          <a:p>
            <a:pPr>
              <a:lnSpc>
                <a:spcPct val="150000"/>
              </a:lnSpc>
              <a:buFont typeface="Arial" charset="0"/>
              <a:buNone/>
            </a:pPr>
            <a:r>
              <a:rPr lang="en-US" altLang="en-US" sz="2800" smtClean="0">
                <a:latin typeface="Times New Roman" pitchFamily="18" charset="0"/>
                <a:cs typeface="Times New Roman" pitchFamily="18" charset="0"/>
              </a:rPr>
              <a:t>therefore, should be given an opportunity to be heard</a:t>
            </a:r>
          </a:p>
          <a:p>
            <a:pPr>
              <a:lnSpc>
                <a:spcPct val="150000"/>
              </a:lnSpc>
              <a:buFont typeface="Arial" charset="0"/>
              <a:buNone/>
            </a:pPr>
            <a:r>
              <a:rPr lang="en-US" altLang="en-US" sz="2800" smtClean="0">
                <a:latin typeface="Times New Roman" pitchFamily="18" charset="0"/>
                <a:cs typeface="Times New Roman" pitchFamily="18" charset="0"/>
              </a:rPr>
              <a:t>before the State gives the exemption which we honor</a:t>
            </a:r>
          </a:p>
          <a:p>
            <a:pPr>
              <a:lnSpc>
                <a:spcPct val="150000"/>
              </a:lnSpc>
              <a:buFont typeface="Arial" charset="0"/>
              <a:buNone/>
            </a:pPr>
            <a:r>
              <a:rPr lang="en-US" altLang="en-US" sz="2800" smtClean="0">
                <a:latin typeface="Times New Roman" pitchFamily="18" charset="0"/>
                <a:cs typeface="Times New Roman" pitchFamily="18" charset="0"/>
              </a:rPr>
              <a:t>today.” </a:t>
            </a:r>
            <a:r>
              <a:rPr lang="en-US" altLang="en-US" sz="2800" i="1" smtClean="0">
                <a:latin typeface="Times New Roman" pitchFamily="18" charset="0"/>
                <a:cs typeface="Times New Roman" pitchFamily="18" charset="0"/>
              </a:rPr>
              <a:t>Id.</a:t>
            </a:r>
            <a:r>
              <a:rPr lang="en-US" altLang="en-US" sz="2800" smtClean="0">
                <a:latin typeface="Times New Roman" pitchFamily="18" charset="0"/>
                <a:cs typeface="Times New Roman" pitchFamily="18" charset="0"/>
              </a:rPr>
              <a:t> at 245-246. </a:t>
            </a:r>
          </a:p>
          <a:p>
            <a:pPr>
              <a:buFont typeface="Arial" charset="0"/>
              <a:buNone/>
            </a:pPr>
            <a:endParaRPr lang="en-US"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4035" name="Content Placeholder 2"/>
          <p:cNvSpPr>
            <a:spLocks noGrp="1"/>
          </p:cNvSpPr>
          <p:nvPr>
            <p:ph idx="1"/>
          </p:nvPr>
        </p:nvSpPr>
        <p:spPr/>
        <p:txBody>
          <a:bodyPr/>
          <a:lstStyle/>
          <a:p>
            <a:pPr>
              <a:buFont typeface="Arial" charset="0"/>
              <a:buNone/>
            </a:pPr>
            <a:endParaRPr lang="en-US" altLang="en-US" smtClean="0"/>
          </a:p>
          <a:p>
            <a:pPr>
              <a:buFont typeface="Arial" charset="0"/>
              <a:buNone/>
            </a:pPr>
            <a:endParaRPr lang="en-US" altLang="en-US" smtClean="0"/>
          </a:p>
          <a:p>
            <a:pPr algn="ctr">
              <a:buFont typeface="Arial" charset="0"/>
              <a:buNone/>
            </a:pPr>
            <a:r>
              <a:rPr lang="en-US" altLang="en-US" sz="3600" smtClean="0">
                <a:latin typeface="Times New Roman" pitchFamily="18" charset="0"/>
                <a:cs typeface="Times New Roman" pitchFamily="18" charset="0"/>
              </a:rPr>
              <a:t>But . . .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5059"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A kind of mid-way position emerged in developed </a:t>
            </a:r>
          </a:p>
          <a:p>
            <a:pPr>
              <a:lnSpc>
                <a:spcPct val="150000"/>
              </a:lnSpc>
              <a:buFont typeface="Arial" charset="0"/>
              <a:buNone/>
            </a:pPr>
            <a:r>
              <a:rPr lang="en-US" altLang="en-US" sz="2800" smtClean="0">
                <a:latin typeface="Times New Roman" pitchFamily="18" charset="0"/>
                <a:cs typeface="Times New Roman" pitchFamily="18" charset="0"/>
              </a:rPr>
              <a:t>Nations . . . recognizing that while older students should</a:t>
            </a:r>
          </a:p>
          <a:p>
            <a:pPr>
              <a:lnSpc>
                <a:spcPct val="150000"/>
              </a:lnSpc>
              <a:buFont typeface="Arial" charset="0"/>
              <a:buNone/>
            </a:pPr>
            <a:r>
              <a:rPr lang="en-US" altLang="en-US" sz="2800" smtClean="0">
                <a:latin typeface="Times New Roman" pitchFamily="18" charset="0"/>
                <a:cs typeface="Times New Roman" pitchFamily="18" charset="0"/>
              </a:rPr>
              <a:t>have some say in the content of their education, starting </a:t>
            </a:r>
          </a:p>
          <a:p>
            <a:pPr>
              <a:lnSpc>
                <a:spcPct val="150000"/>
              </a:lnSpc>
              <a:buFont typeface="Arial" charset="0"/>
              <a:buNone/>
            </a:pPr>
            <a:r>
              <a:rPr lang="en-US" altLang="en-US" sz="2800" smtClean="0">
                <a:latin typeface="Times New Roman" pitchFamily="18" charset="0"/>
                <a:cs typeface="Times New Roman" pitchFamily="18" charset="0"/>
              </a:rPr>
              <a:t>with secondary schools, parents have the duty to interact </a:t>
            </a:r>
          </a:p>
          <a:p>
            <a:pPr>
              <a:lnSpc>
                <a:spcPct val="150000"/>
              </a:lnSpc>
              <a:buFont typeface="Arial" charset="0"/>
              <a:buNone/>
            </a:pPr>
            <a:r>
              <a:rPr lang="en-US" altLang="en-US" sz="2800" smtClean="0">
                <a:latin typeface="Times New Roman" pitchFamily="18" charset="0"/>
                <a:cs typeface="Times New Roman" pitchFamily="18" charset="0"/>
              </a:rPr>
              <a:t>with school officials in ensuring the rights of their </a:t>
            </a:r>
          </a:p>
          <a:p>
            <a:pPr>
              <a:lnSpc>
                <a:spcPct val="150000"/>
              </a:lnSpc>
              <a:buFont typeface="Arial" charset="0"/>
              <a:buNone/>
            </a:pPr>
            <a:r>
              <a:rPr lang="en-US" altLang="en-US" sz="2800" smtClean="0">
                <a:latin typeface="Times New Roman" pitchFamily="18" charset="0"/>
                <a:cs typeface="Times New Roman" pitchFamily="18" charset="0"/>
              </a:rPr>
              <a:t>younger children, in particular.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6083" name="Content Placeholder 2"/>
          <p:cNvSpPr>
            <a:spLocks noGrp="1"/>
          </p:cNvSpPr>
          <p:nvPr>
            <p:ph idx="1"/>
          </p:nvPr>
        </p:nvSpPr>
        <p:spPr>
          <a:xfrm>
            <a:off x="179388" y="1600200"/>
            <a:ext cx="8713787" cy="5068888"/>
          </a:xfrm>
        </p:spPr>
        <p:txBody>
          <a:bodyPr/>
          <a:lstStyle/>
          <a:p>
            <a:pPr>
              <a:lnSpc>
                <a:spcPct val="150000"/>
              </a:lnSpc>
              <a:buFont typeface="Arial" charset="0"/>
              <a:buNone/>
            </a:pPr>
            <a:r>
              <a:rPr lang="en-US" altLang="en-US" sz="2800" smtClean="0">
                <a:latin typeface="Times New Roman" pitchFamily="18" charset="0"/>
                <a:cs typeface="Times New Roman" pitchFamily="18" charset="0"/>
              </a:rPr>
              <a:t>U.S. Supreme Court in </a:t>
            </a:r>
            <a:r>
              <a:rPr lang="en-US" altLang="en-US" sz="2800" i="1" smtClean="0">
                <a:latin typeface="Times New Roman" pitchFamily="18" charset="0"/>
                <a:cs typeface="Times New Roman" pitchFamily="18" charset="0"/>
              </a:rPr>
              <a:t>Pierce v. Society of Sisters</a:t>
            </a:r>
            <a:r>
              <a:rPr lang="en-US" altLang="en-US" sz="2800" smtClean="0">
                <a:latin typeface="Times New Roman" pitchFamily="18" charset="0"/>
                <a:cs typeface="Times New Roman" pitchFamily="18" charset="0"/>
              </a:rPr>
              <a:t>, 268 U.S.</a:t>
            </a:r>
          </a:p>
          <a:p>
            <a:pPr>
              <a:lnSpc>
                <a:spcPct val="150000"/>
              </a:lnSpc>
              <a:buFont typeface="Arial" charset="0"/>
              <a:buNone/>
            </a:pPr>
            <a:r>
              <a:rPr lang="en-US" altLang="en-US" sz="2800" smtClean="0">
                <a:latin typeface="Times New Roman" pitchFamily="18" charset="0"/>
                <a:cs typeface="Times New Roman" pitchFamily="18" charset="0"/>
              </a:rPr>
              <a:t>510, 525 (1925) are instructive. According to the Court,</a:t>
            </a:r>
          </a:p>
          <a:p>
            <a:pPr>
              <a:lnSpc>
                <a:spcPct val="150000"/>
              </a:lnSpc>
              <a:buFont typeface="Arial" charset="0"/>
              <a:buNone/>
            </a:pPr>
            <a:r>
              <a:rPr lang="en-US" altLang="en-US" sz="2800" smtClean="0">
                <a:latin typeface="Times New Roman" pitchFamily="18" charset="0"/>
                <a:cs typeface="Times New Roman" pitchFamily="18" charset="0"/>
              </a:rPr>
              <a:t>“[t]he child is not the mere creature of the state; those who</a:t>
            </a:r>
          </a:p>
          <a:p>
            <a:pPr>
              <a:lnSpc>
                <a:spcPct val="150000"/>
              </a:lnSpc>
              <a:buFont typeface="Arial" charset="0"/>
              <a:buNone/>
            </a:pPr>
            <a:r>
              <a:rPr lang="en-US" altLang="en-US" sz="2800" smtClean="0">
                <a:latin typeface="Times New Roman" pitchFamily="18" charset="0"/>
                <a:cs typeface="Times New Roman" pitchFamily="18" charset="0"/>
              </a:rPr>
              <a:t>nurture him and direct his destiny have the right, coupled</a:t>
            </a:r>
          </a:p>
          <a:p>
            <a:pPr>
              <a:lnSpc>
                <a:spcPct val="150000"/>
              </a:lnSpc>
              <a:buFont typeface="Arial" charset="0"/>
              <a:buNone/>
            </a:pPr>
            <a:r>
              <a:rPr lang="en-US" altLang="en-US" sz="2800" smtClean="0">
                <a:latin typeface="Times New Roman" pitchFamily="18" charset="0"/>
                <a:cs typeface="Times New Roman" pitchFamily="18" charset="0"/>
              </a:rPr>
              <a:t>with the high duty, to recognize and prepare him for</a:t>
            </a:r>
          </a:p>
          <a:p>
            <a:pPr>
              <a:lnSpc>
                <a:spcPct val="150000"/>
              </a:lnSpc>
              <a:buFont typeface="Arial" charset="0"/>
              <a:buNone/>
            </a:pPr>
            <a:r>
              <a:rPr lang="en-US" altLang="en-US" sz="2800" smtClean="0">
                <a:latin typeface="Times New Roman" pitchFamily="18" charset="0"/>
                <a:cs typeface="Times New Roman" pitchFamily="18" charset="0"/>
              </a:rPr>
              <a:t>additional obligations.” </a:t>
            </a:r>
          </a:p>
          <a:p>
            <a:pPr>
              <a:buFont typeface="Arial" charset="0"/>
              <a:buNone/>
            </a:pPr>
            <a:endParaRPr lang="en-US" altLang="en-US" b="1"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4000" dirty="0" smtClean="0">
                <a:latin typeface="Times New Roman" pitchFamily="18" charset="0"/>
                <a:cs typeface="Times New Roman" pitchFamily="18" charset="0"/>
              </a:rPr>
              <a:t>4. Reflections</a:t>
            </a:r>
            <a:endParaRPr lang="en-US" altLang="en-US" sz="4000" dirty="0" smtClean="0"/>
          </a:p>
        </p:txBody>
      </p:sp>
      <p:sp>
        <p:nvSpPr>
          <p:cNvPr id="47107" name="Content Placeholder 2"/>
          <p:cNvSpPr>
            <a:spLocks noGrp="1"/>
          </p:cNvSpPr>
          <p:nvPr>
            <p:ph idx="1"/>
          </p:nvPr>
        </p:nvSpPr>
        <p:spPr/>
        <p:txBody>
          <a:bodyPr/>
          <a:lstStyle/>
          <a:p>
            <a:pPr>
              <a:lnSpc>
                <a:spcPct val="150000"/>
              </a:lnSpc>
              <a:buFont typeface="Arial" charset="0"/>
              <a:buNone/>
            </a:pPr>
            <a:r>
              <a:rPr lang="en-US" altLang="en-US" sz="2800" smtClean="0">
                <a:latin typeface="Times New Roman" pitchFamily="18" charset="0"/>
                <a:cs typeface="Times New Roman" pitchFamily="18" charset="0"/>
              </a:rPr>
              <a:t>The challenge, then, is to get signatories, especially in </a:t>
            </a:r>
          </a:p>
          <a:p>
            <a:pPr>
              <a:lnSpc>
                <a:spcPct val="150000"/>
              </a:lnSpc>
              <a:buFont typeface="Arial" charset="0"/>
              <a:buNone/>
            </a:pPr>
            <a:r>
              <a:rPr lang="en-US" altLang="en-US" sz="2800" smtClean="0">
                <a:latin typeface="Times New Roman" pitchFamily="18" charset="0"/>
                <a:cs typeface="Times New Roman" pitchFamily="18" charset="0"/>
              </a:rPr>
              <a:t>developing Nations to ensure the educational rights of</a:t>
            </a:r>
          </a:p>
          <a:p>
            <a:pPr>
              <a:lnSpc>
                <a:spcPct val="150000"/>
              </a:lnSpc>
              <a:buFont typeface="Arial" charset="0"/>
              <a:buNone/>
            </a:pPr>
            <a:r>
              <a:rPr lang="en-US" altLang="en-US" sz="2800" smtClean="0">
                <a:latin typeface="Times New Roman" pitchFamily="18" charset="0"/>
                <a:cs typeface="Times New Roman" pitchFamily="18" charset="0"/>
              </a:rPr>
              <a:t>all children regardless of such demographic</a:t>
            </a:r>
          </a:p>
          <a:p>
            <a:pPr>
              <a:lnSpc>
                <a:spcPct val="150000"/>
              </a:lnSpc>
              <a:buFont typeface="Arial" charset="0"/>
              <a:buNone/>
            </a:pPr>
            <a:r>
              <a:rPr lang="en-US" altLang="en-US" sz="2800" smtClean="0">
                <a:latin typeface="Times New Roman" pitchFamily="18" charset="0"/>
                <a:cs typeface="Times New Roman" pitchFamily="18" charset="0"/>
              </a:rPr>
              <a:t>characteristics as their ethnicity, genders, races, and/ or</a:t>
            </a:r>
          </a:p>
          <a:p>
            <a:pPr>
              <a:lnSpc>
                <a:spcPct val="150000"/>
              </a:lnSpc>
              <a:buFont typeface="Arial" charset="0"/>
              <a:buNone/>
            </a:pPr>
            <a:r>
              <a:rPr lang="en-US" altLang="en-US" sz="2800" smtClean="0">
                <a:latin typeface="Times New Roman" pitchFamily="18" charset="0"/>
                <a:cs typeface="Times New Roman" pitchFamily="18" charset="0"/>
              </a:rPr>
              <a:t>religions.</a:t>
            </a:r>
          </a:p>
          <a:p>
            <a:pPr>
              <a:lnSpc>
                <a:spcPct val="150000"/>
              </a:lnSpc>
              <a:buFont typeface="Arial" charset="0"/>
              <a:buNone/>
            </a:pPr>
            <a:endParaRPr lang="en-US" altLang="en-US"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217443"/>
          </a:xfrm>
        </p:spPr>
        <p:txBody>
          <a:bodyPr/>
          <a:lstStyle/>
          <a:p>
            <a:endParaRPr lang="en-US" dirty="0" smtClean="0"/>
          </a:p>
          <a:p>
            <a:endParaRPr lang="en-US" dirty="0"/>
          </a:p>
        </p:txBody>
      </p:sp>
      <p:pic>
        <p:nvPicPr>
          <p:cNvPr id="4" name="Picture 3" descr="Image result for images of equal educational opportunities"/>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704856" cy="396043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5. Recommendations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mage result for images of equal educational opportunities"/>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12924"/>
            <a:ext cx="7272808" cy="4208363"/>
          </a:xfrm>
          <a:prstGeom prst="rect">
            <a:avLst/>
          </a:prstGeom>
          <a:noFill/>
          <a:ln>
            <a:noFill/>
          </a:ln>
        </p:spPr>
      </p:pic>
    </p:spTree>
    <p:extLst>
      <p:ext uri="{BB962C8B-B14F-4D97-AF65-F5344CB8AC3E}">
        <p14:creationId xmlns:p14="http://schemas.microsoft.com/office/powerpoint/2010/main" val="409378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48131" name="Rectangle 3"/>
          <p:cNvSpPr>
            <a:spLocks noGrp="1" noChangeArrowheads="1"/>
          </p:cNvSpPr>
          <p:nvPr>
            <p:ph idx="1"/>
          </p:nvPr>
        </p:nvSpPr>
        <p:spPr/>
        <p:txBody>
          <a:bodyPr/>
          <a:lstStyle/>
          <a:p>
            <a:pPr marL="609600" indent="-609600" eaLnBrk="1" hangingPunct="1">
              <a:lnSpc>
                <a:spcPct val="200000"/>
              </a:lnSpc>
              <a:buFont typeface="Wingdings" pitchFamily="2" charset="2"/>
              <a:buNone/>
            </a:pPr>
            <a:r>
              <a:rPr lang="en-US" altLang="en-US" sz="2800" smtClean="0">
                <a:latin typeface="Times New Roman" pitchFamily="18" charset="0"/>
              </a:rPr>
              <a:t>1.	Consistent with internationally accepted norms, all must recognize that education is a fundamental human right.</a:t>
            </a:r>
          </a:p>
          <a:p>
            <a:pPr marL="609600" indent="-609600" eaLnBrk="1" hangingPunct="1">
              <a:lnSpc>
                <a:spcPct val="200000"/>
              </a:lnSpc>
              <a:buFont typeface="Wingdings" pitchFamily="2" charset="2"/>
              <a:buNone/>
            </a:pPr>
            <a:r>
              <a:rPr lang="en-US" altLang="en-US" sz="2800" smtClean="0">
                <a:latin typeface="Times New Roman" pitchFamily="18" charset="0"/>
              </a:rPr>
              <a:t>	In other words, all Nations must develop laws and policies designed to protect and enhance this right.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49155"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800" dirty="0" smtClean="0">
                <a:latin typeface="Times New Roman" pitchFamily="18" charset="0"/>
              </a:rPr>
              <a:t>2a. 	National leaders must provide adequate funding 	designed to create schools that will provide 	children with a world-class education.</a:t>
            </a:r>
          </a:p>
          <a:p>
            <a:pPr eaLnBrk="1" hangingPunct="1">
              <a:lnSpc>
                <a:spcPct val="150000"/>
              </a:lnSpc>
              <a:buFont typeface="Wingdings" pitchFamily="2" charset="2"/>
              <a:buNone/>
            </a:pPr>
            <a:r>
              <a:rPr lang="en-US" altLang="en-US" sz="2600" dirty="0" smtClean="0">
                <a:latin typeface="Times New Roman" pitchFamily="18" charset="0"/>
              </a:rPr>
              <a:t>	</a:t>
            </a:r>
          </a:p>
          <a:p>
            <a:pPr eaLnBrk="1" hangingPunct="1">
              <a:buFont typeface="Wingdings" pitchFamily="2" charset="2"/>
              <a:buNone/>
            </a:pPr>
            <a:endParaRPr lang="en-US" altLang="en-US" sz="2600" dirty="0" smtClean="0">
              <a:latin typeface="Times New Roman" pitchFamily="18" charset="0"/>
            </a:endParaRPr>
          </a:p>
          <a:p>
            <a:pPr eaLnBrk="1" hangingPunct="1">
              <a:buFont typeface="Wingdings" pitchFamily="2" charset="2"/>
              <a:buNone/>
            </a:pPr>
            <a:endParaRPr lang="en-US" alt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z="4000" dirty="0" smtClean="0">
                <a:latin typeface="Times New Roman" pitchFamily="18" charset="0"/>
              </a:rPr>
              <a:t>Recommendations</a:t>
            </a:r>
            <a:endParaRPr lang="en-US" altLang="en-US" sz="4000" dirty="0" smtClean="0"/>
          </a:p>
        </p:txBody>
      </p:sp>
      <p:sp>
        <p:nvSpPr>
          <p:cNvPr id="50179" name="Content Placeholder 2"/>
          <p:cNvSpPr>
            <a:spLocks noGrp="1"/>
          </p:cNvSpPr>
          <p:nvPr>
            <p:ph idx="1"/>
          </p:nvPr>
        </p:nvSpPr>
        <p:spPr/>
        <p:txBody>
          <a:bodyPr/>
          <a:lstStyle/>
          <a:p>
            <a:pPr eaLnBrk="1" hangingPunct="1">
              <a:lnSpc>
                <a:spcPct val="200000"/>
              </a:lnSpc>
              <a:buFont typeface="Wingdings" pitchFamily="2" charset="2"/>
              <a:buNone/>
            </a:pPr>
            <a:r>
              <a:rPr lang="en-US" altLang="en-US" sz="2800" smtClean="0">
                <a:latin typeface="Times New Roman" pitchFamily="18" charset="0"/>
                <a:cs typeface="Times New Roman" pitchFamily="18" charset="0"/>
              </a:rPr>
              <a:t>2b. 	Funding must cover not only construction of 	facilities and purchasing instructional materials 	but also paying salaries designed to enhance “the 	best and brightest” to enter the field of education.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1203" name="Rectangle 3"/>
          <p:cNvSpPr>
            <a:spLocks noGrp="1" noChangeArrowheads="1"/>
          </p:cNvSpPr>
          <p:nvPr>
            <p:ph idx="1"/>
          </p:nvPr>
        </p:nvSpPr>
        <p:spPr/>
        <p:txBody>
          <a:bodyPr/>
          <a:lstStyle/>
          <a:p>
            <a:pPr marL="609600" indent="-609600" eaLnBrk="1" hangingPunct="1">
              <a:lnSpc>
                <a:spcPct val="200000"/>
              </a:lnSpc>
              <a:buFont typeface="Wingdings" pitchFamily="2" charset="2"/>
              <a:buNone/>
            </a:pPr>
            <a:r>
              <a:rPr lang="en-US" altLang="en-US" sz="2600" smtClean="0">
                <a:latin typeface="Times New Roman" pitchFamily="18" charset="0"/>
              </a:rPr>
              <a:t>3.	Treat education as an integrative factor, one that can help prepare all children to become productive members of their societies rather than set them apart from one another.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2227" name="Rectangle 3"/>
          <p:cNvSpPr>
            <a:spLocks noGrp="1" noChangeArrowheads="1"/>
          </p:cNvSpPr>
          <p:nvPr>
            <p:ph idx="1"/>
          </p:nvPr>
        </p:nvSpPr>
        <p:spPr>
          <a:xfrm>
            <a:off x="457200" y="1268413"/>
            <a:ext cx="8229600" cy="4865687"/>
          </a:xfrm>
        </p:spPr>
        <p:txBody>
          <a:bodyPr/>
          <a:lstStyle/>
          <a:p>
            <a:pPr eaLnBrk="1" hangingPunct="1">
              <a:lnSpc>
                <a:spcPct val="200000"/>
              </a:lnSpc>
              <a:buFont typeface="Wingdings" pitchFamily="2" charset="2"/>
              <a:buNone/>
            </a:pPr>
            <a:r>
              <a:rPr lang="en-US" altLang="en-US" sz="2600" smtClean="0">
                <a:latin typeface="Times New Roman" pitchFamily="18" charset="0"/>
              </a:rPr>
              <a:t>4. 		Create a re-conceptualized educational school system 	that is open to all children (and staff), which 	emphasizes pluralistic, multi-cultural principles.</a:t>
            </a:r>
          </a:p>
          <a:p>
            <a:pPr eaLnBrk="1" hangingPunct="1">
              <a:lnSpc>
                <a:spcPct val="200000"/>
              </a:lnSpc>
              <a:buFont typeface="Wingdings" pitchFamily="2" charset="2"/>
              <a:buNone/>
            </a:pPr>
            <a:r>
              <a:rPr lang="en-US" altLang="en-US" sz="2600" smtClean="0">
                <a:latin typeface="Times New Roman" pitchFamily="18" charset="0"/>
              </a:rPr>
              <a:t>		In other words, the system must be inclusive, not 	exclusive.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3251"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5. 		Create policies to meet the needs of special 	populations of students including, but not limited to, 	those who are disabled, of ethnic, religious, and 	linguistic minorities, and/ or are refugees to the 	extent that it is reasonable to do so.</a:t>
            </a:r>
            <a:r>
              <a:rPr lang="en-US" altLang="en-US" smtClean="0">
                <a:latin typeface="Times New Roman" pitchFamily="18" charset="0"/>
              </a:rPr>
              <a:t>  </a:t>
            </a:r>
          </a:p>
          <a:p>
            <a:pPr eaLnBrk="1" hangingPunct="1">
              <a:lnSpc>
                <a:spcPct val="150000"/>
              </a:lnSpc>
              <a:buFont typeface="Wingdings" pitchFamily="2" charset="2"/>
              <a:buNone/>
            </a:pPr>
            <a:endParaRPr lang="en-US" altLang="en-US" smtClean="0">
              <a:latin typeface="Times New Roman" pitchFamily="18" charset="0"/>
            </a:endParaRPr>
          </a:p>
          <a:p>
            <a:pPr eaLnBrk="1" hangingPunct="1">
              <a:buFont typeface="Wingdings" pitchFamily="2" charset="2"/>
              <a:buNone/>
            </a:pPr>
            <a:endParaRPr lang="en-US" altLang="en-US" sz="3900" smtClean="0">
              <a:latin typeface="Times New Roman" pitchFamily="18" charset="0"/>
            </a:endParaRPr>
          </a:p>
          <a:p>
            <a:pPr eaLnBrk="1" hangingPunct="1">
              <a:buFont typeface="Wingdings" pitchFamily="2" charset="2"/>
              <a:buNone/>
            </a:pPr>
            <a:endParaRPr lang="en-US" altLang="en-US" sz="4400" smtClean="0">
              <a:latin typeface="Times New Roman" pitchFamily="18" charset="0"/>
            </a:endParaRPr>
          </a:p>
          <a:p>
            <a:pPr eaLnBrk="1" hangingPunct="1">
              <a:buFont typeface="Wingdings" pitchFamily="2" charset="2"/>
              <a:buNone/>
            </a:pPr>
            <a:endParaRPr lang="en-US" altLang="en-US" sz="44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4275" name="Rectangle 3"/>
          <p:cNvSpPr>
            <a:spLocks noGrp="1" noChangeArrowheads="1"/>
          </p:cNvSpPr>
          <p:nvPr>
            <p:ph idx="1"/>
          </p:nvPr>
        </p:nvSpPr>
        <p:spPr>
          <a:xfrm>
            <a:off x="468313" y="1557338"/>
            <a:ext cx="8229600" cy="4533900"/>
          </a:xfrm>
        </p:spPr>
        <p:txBody>
          <a:bodyPr/>
          <a:lstStyle/>
          <a:p>
            <a:pPr eaLnBrk="1" hangingPunct="1">
              <a:lnSpc>
                <a:spcPct val="200000"/>
              </a:lnSpc>
              <a:buFont typeface="Wingdings" pitchFamily="2" charset="2"/>
              <a:buNone/>
            </a:pPr>
            <a:r>
              <a:rPr lang="en-US" altLang="en-US" sz="2600" smtClean="0">
                <a:latin typeface="Times New Roman" pitchFamily="18" charset="0"/>
              </a:rPr>
              <a:t>6. 		Universities must enhance teacher (and 	administrator) preparation programs.</a:t>
            </a:r>
          </a:p>
          <a:p>
            <a:pPr eaLnBrk="1" hangingPunct="1">
              <a:lnSpc>
                <a:spcPct val="200000"/>
              </a:lnSpc>
              <a:buFont typeface="Wingdings" pitchFamily="2" charset="2"/>
              <a:buNone/>
            </a:pPr>
            <a:r>
              <a:rPr lang="en-US" altLang="en-US" sz="2600" smtClean="0">
                <a:latin typeface="Times New Roman" pitchFamily="18" charset="0"/>
              </a:rPr>
              <a:t>		These programs must be at the cutting edge of school 	reform.</a:t>
            </a:r>
          </a:p>
          <a:p>
            <a:pPr eaLnBrk="1" hangingPunct="1">
              <a:lnSpc>
                <a:spcPct val="150000"/>
              </a:lnSpc>
              <a:buFont typeface="Wingdings" pitchFamily="2" charset="2"/>
              <a:buNone/>
            </a:pPr>
            <a:endParaRPr lang="en-US" altLang="en-US" sz="3500" smtClean="0">
              <a:latin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5299"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800" smtClean="0">
                <a:latin typeface="Times New Roman" pitchFamily="18" charset="0"/>
              </a:rPr>
              <a:t>7a. 	Adopt pro-active roles helping to create shared 	values among all groups in developing 	educational curricular/ standards. </a:t>
            </a:r>
          </a:p>
          <a:p>
            <a:pPr eaLnBrk="1" hangingPunct="1">
              <a:lnSpc>
                <a:spcPct val="150000"/>
              </a:lnSpc>
              <a:buFont typeface="Wingdings" pitchFamily="2" charset="2"/>
              <a:buNone/>
            </a:pPr>
            <a:r>
              <a:rPr lang="en-US" altLang="en-US" sz="2600" smtClean="0">
                <a:latin typeface="Times New Roman" pitchFamily="18" charset="0"/>
              </a:rPr>
              <a:t>	</a:t>
            </a:r>
          </a:p>
          <a:p>
            <a:pPr eaLnBrk="1" hangingPunct="1">
              <a:lnSpc>
                <a:spcPct val="150000"/>
              </a:lnSpc>
              <a:buFont typeface="Wingdings" pitchFamily="2" charset="2"/>
              <a:buNone/>
            </a:pPr>
            <a:endParaRPr lang="en-US" altLang="en-US" sz="2600" smtClean="0">
              <a:latin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4000" dirty="0" smtClean="0">
                <a:latin typeface="Times New Roman" pitchFamily="18" charset="0"/>
              </a:rPr>
              <a:t>Recommendations</a:t>
            </a:r>
            <a:endParaRPr lang="en-US" altLang="en-US" sz="4000" dirty="0" smtClean="0"/>
          </a:p>
        </p:txBody>
      </p:sp>
      <p:sp>
        <p:nvSpPr>
          <p:cNvPr id="56323" name="Content Placeholder 2"/>
          <p:cNvSpPr>
            <a:spLocks noGrp="1"/>
          </p:cNvSpPr>
          <p:nvPr>
            <p:ph idx="1"/>
          </p:nvPr>
        </p:nvSpPr>
        <p:spPr>
          <a:xfrm>
            <a:off x="468313" y="1412875"/>
            <a:ext cx="8229600" cy="4997450"/>
          </a:xfrm>
        </p:spPr>
        <p:txBody>
          <a:bodyPr/>
          <a:lstStyle/>
          <a:p>
            <a:pPr eaLnBrk="1" hangingPunct="1">
              <a:lnSpc>
                <a:spcPct val="200000"/>
              </a:lnSpc>
              <a:buFont typeface="Wingdings" pitchFamily="2" charset="2"/>
              <a:buNone/>
            </a:pPr>
            <a:r>
              <a:rPr lang="en-US" altLang="en-US" sz="2600" smtClean="0">
                <a:latin typeface="Times New Roman" pitchFamily="18" charset="0"/>
                <a:cs typeface="Times New Roman" pitchFamily="18" charset="0"/>
              </a:rPr>
              <a:t>7b. 	It is essential that officials in central governmental 	ministries maintain leadership role in education to 	ensure that policies and practices are adopted 	uniformly in all schools and areas.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539750" y="260350"/>
            <a:ext cx="8229600" cy="6264275"/>
          </a:xfrm>
        </p:spPr>
        <p:txBody>
          <a:bodyPr rtlCol="0">
            <a:normAutofit/>
          </a:bodyPr>
          <a:lstStyle/>
          <a:p>
            <a:pPr algn="ctr" eaLnBrk="1" fontAlgn="auto" hangingPunct="1">
              <a:lnSpc>
                <a:spcPct val="110000"/>
              </a:lnSpc>
              <a:spcAft>
                <a:spcPts val="0"/>
              </a:spcAft>
              <a:buFont typeface="Wingdings" pitchFamily="2" charset="2"/>
              <a:buNone/>
              <a:defRPr/>
            </a:pPr>
            <a:endParaRPr lang="en-US" sz="3500" i="1" dirty="0" smtClean="0">
              <a:latin typeface="Times New Roman" pitchFamily="18" charset="0"/>
            </a:endParaRPr>
          </a:p>
          <a:p>
            <a:pPr marL="514350" indent="-514350" algn="ctr" eaLnBrk="1" fontAlgn="auto" hangingPunct="1">
              <a:lnSpc>
                <a:spcPct val="110000"/>
              </a:lnSpc>
              <a:spcAft>
                <a:spcPts val="0"/>
              </a:spcAft>
              <a:buFont typeface="Arial" charset="0"/>
              <a:buNone/>
              <a:defRPr/>
            </a:pPr>
            <a:r>
              <a:rPr lang="en-US" sz="3500" dirty="0" smtClean="0">
                <a:latin typeface="Times New Roman" pitchFamily="18" charset="0"/>
              </a:rPr>
              <a:t>1. Introduction</a:t>
            </a:r>
          </a:p>
          <a:p>
            <a:pPr marL="514350" indent="-514350" algn="ctr" eaLnBrk="1" fontAlgn="auto" hangingPunct="1">
              <a:lnSpc>
                <a:spcPct val="110000"/>
              </a:lnSpc>
              <a:spcAft>
                <a:spcPts val="0"/>
              </a:spcAft>
              <a:buFont typeface="Wingdings" pitchFamily="2" charset="2"/>
              <a:buAutoNum type="arabicPeriod"/>
              <a:defRPr/>
            </a:pPr>
            <a:endParaRPr lang="en-US" sz="3500" i="1" dirty="0" smtClean="0">
              <a:latin typeface="Times New Roman" pitchFamily="18" charset="0"/>
            </a:endParaRPr>
          </a:p>
          <a:p>
            <a:pPr algn="ctr" eaLnBrk="1" fontAlgn="auto" hangingPunct="1">
              <a:lnSpc>
                <a:spcPct val="200000"/>
              </a:lnSpc>
              <a:spcAft>
                <a:spcPts val="0"/>
              </a:spcAft>
              <a:buFont typeface="Wingdings" pitchFamily="2" charset="2"/>
              <a:buNone/>
              <a:defRPr/>
            </a:pPr>
            <a:r>
              <a:rPr lang="en-US" sz="2800" i="1" dirty="0" smtClean="0">
                <a:latin typeface="Times New Roman" pitchFamily="18" charset="0"/>
                <a:cs typeface="Times New Roman" pitchFamily="18" charset="0"/>
              </a:rPr>
              <a:t>Brown v. Board of Education</a:t>
            </a:r>
            <a:r>
              <a:rPr lang="en-US" sz="2800" dirty="0" smtClean="0">
                <a:latin typeface="Times New Roman" pitchFamily="18" charset="0"/>
                <a:cs typeface="Times New Roman" pitchFamily="18" charset="0"/>
              </a:rPr>
              <a:t>  347 U.S. 483, 493 (1954)</a:t>
            </a:r>
            <a:endParaRPr lang="en-US" sz="2800" dirty="0" smtClean="0">
              <a:latin typeface="Times New Roman" pitchFamily="18" charset="0"/>
            </a:endParaRPr>
          </a:p>
          <a:p>
            <a:pPr algn="ctr" eaLnBrk="1" fontAlgn="auto" hangingPunct="1">
              <a:lnSpc>
                <a:spcPct val="200000"/>
              </a:lnSpc>
              <a:spcAft>
                <a:spcPts val="0"/>
              </a:spcAft>
              <a:buFont typeface="Wingdings" pitchFamily="2" charset="2"/>
              <a:buNone/>
              <a:defRPr/>
            </a:pPr>
            <a:r>
              <a:rPr lang="en-US" sz="2800" dirty="0" smtClean="0">
                <a:latin typeface="Times New Roman" pitchFamily="18" charset="0"/>
              </a:rPr>
              <a:t>“…education is perhaps the most important </a:t>
            </a:r>
          </a:p>
          <a:p>
            <a:pPr algn="ctr" eaLnBrk="1" fontAlgn="auto" hangingPunct="1">
              <a:lnSpc>
                <a:spcPct val="200000"/>
              </a:lnSpc>
              <a:spcAft>
                <a:spcPts val="0"/>
              </a:spcAft>
              <a:buFont typeface="Wingdings" pitchFamily="2" charset="2"/>
              <a:buNone/>
              <a:defRPr/>
            </a:pPr>
            <a:r>
              <a:rPr lang="en-US" sz="2800" dirty="0" smtClean="0">
                <a:latin typeface="Times New Roman" pitchFamily="18" charset="0"/>
              </a:rPr>
              <a:t>function of state and local governments.” </a:t>
            </a:r>
          </a:p>
          <a:p>
            <a:pPr eaLnBrk="1" fontAlgn="auto" hangingPunct="1">
              <a:spcAft>
                <a:spcPts val="0"/>
              </a:spcAft>
              <a:buFont typeface="Wingdings" pitchFamily="2" charset="2"/>
              <a:buNone/>
              <a:defRPr/>
            </a:pPr>
            <a:endParaRPr lang="en-US" sz="3500" dirty="0" smtClean="0">
              <a:latin typeface="Times New Roman" pitchFamily="18" charset="0"/>
            </a:endParaRP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7347" name="Rectangle 3"/>
          <p:cNvSpPr>
            <a:spLocks noGrp="1" noChangeArrowheads="1"/>
          </p:cNvSpPr>
          <p:nvPr>
            <p:ph idx="1"/>
          </p:nvPr>
        </p:nvSpPr>
        <p:spPr>
          <a:xfrm>
            <a:off x="457200" y="1268413"/>
            <a:ext cx="8229600" cy="5589587"/>
          </a:xfrm>
        </p:spPr>
        <p:txBody>
          <a:bodyPr/>
          <a:lstStyle/>
          <a:p>
            <a:pPr eaLnBrk="1" hangingPunct="1">
              <a:lnSpc>
                <a:spcPct val="200000"/>
              </a:lnSpc>
              <a:buFont typeface="Wingdings" pitchFamily="2" charset="2"/>
              <a:buNone/>
            </a:pPr>
            <a:r>
              <a:rPr lang="en-US" altLang="en-US" sz="2600" smtClean="0">
                <a:latin typeface="Times New Roman" pitchFamily="18" charset="0"/>
              </a:rPr>
              <a:t>8a. 	Develop curricula, and accompanying texts, that are 	drafted primarily by appropriate professionals who 	can call on outside experts for assistance. </a:t>
            </a:r>
          </a:p>
          <a:p>
            <a:pPr eaLnBrk="1" hangingPunct="1">
              <a:lnSpc>
                <a:spcPct val="200000"/>
              </a:lnSpc>
              <a:buFont typeface="Wingdings" pitchFamily="2" charset="2"/>
              <a:buNone/>
            </a:pPr>
            <a:r>
              <a:rPr lang="en-US" altLang="en-US" sz="2600" smtClean="0">
                <a:latin typeface="Times New Roman" pitchFamily="18"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z="4000" dirty="0" smtClean="0">
                <a:latin typeface="Times New Roman" pitchFamily="18" charset="0"/>
                <a:cs typeface="Times New Roman" pitchFamily="18" charset="0"/>
              </a:rPr>
              <a:t>Recommendations</a:t>
            </a:r>
          </a:p>
        </p:txBody>
      </p:sp>
      <p:sp>
        <p:nvSpPr>
          <p:cNvPr id="58371" name="Content Placeholder 2"/>
          <p:cNvSpPr>
            <a:spLocks noGrp="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cs typeface="Times New Roman" pitchFamily="18" charset="0"/>
              </a:rPr>
              <a:t>8b. </a:t>
            </a:r>
            <a:r>
              <a:rPr lang="en-US" altLang="en-US" sz="2600" smtClean="0"/>
              <a:t>	</a:t>
            </a:r>
            <a:r>
              <a:rPr lang="en-US" altLang="en-US" sz="2600" smtClean="0">
                <a:latin typeface="Times New Roman" pitchFamily="18" charset="0"/>
              </a:rPr>
              <a:t>Leadership on this important project should be 	provided by individuals from the respective 	governmental and educational ministries as well as 	from the university sector.</a:t>
            </a:r>
            <a:endParaRPr lang="en-US" altLang="en-US" sz="26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59395"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9. 		Implement curricula (or sets of standards) that all can 	accept. </a:t>
            </a:r>
          </a:p>
          <a:p>
            <a:pPr eaLnBrk="1" hangingPunct="1">
              <a:lnSpc>
                <a:spcPct val="200000"/>
              </a:lnSpc>
              <a:buFont typeface="Wingdings" pitchFamily="2" charset="2"/>
              <a:buNone/>
            </a:pPr>
            <a:r>
              <a:rPr lang="en-US" altLang="en-US" sz="2600" smtClean="0">
                <a:latin typeface="Times New Roman" pitchFamily="18" charset="0"/>
              </a:rPr>
              <a:t>		At the same time, educational leaders should provide 	some consideration for ways of permitting groups to 	preserve their independent heritages in schools.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60419" name="Rectangle 3"/>
          <p:cNvSpPr>
            <a:spLocks noGrp="1" noChangeArrowheads="1"/>
          </p:cNvSpPr>
          <p:nvPr>
            <p:ph idx="1"/>
          </p:nvPr>
        </p:nvSpPr>
        <p:spPr>
          <a:xfrm>
            <a:off x="457200" y="1484313"/>
            <a:ext cx="8229600" cy="5184775"/>
          </a:xfrm>
        </p:spPr>
        <p:txBody>
          <a:bodyPr/>
          <a:lstStyle/>
          <a:p>
            <a:pPr eaLnBrk="1" hangingPunct="1">
              <a:lnSpc>
                <a:spcPct val="200000"/>
              </a:lnSpc>
              <a:buFont typeface="Wingdings" pitchFamily="2" charset="2"/>
              <a:buNone/>
            </a:pPr>
            <a:r>
              <a:rPr lang="en-US" altLang="en-US" sz="2600" smtClean="0">
                <a:latin typeface="Times New Roman" pitchFamily="18" charset="0"/>
              </a:rPr>
              <a:t>10. 	Select members of committees who are assigned the 	task of developing curricular materials from among a 	broad representation of stakeholders, including, but 	not limited to parents, students, teachers, civil 	leaders, interested in helping to ensure equal 	educational opportunities for all children.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61443"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11. 	Schedule conferences/ meetings on education to 	obtain input from all parties, again including, but not 	limited to parents, students, teachers, civil leaders, 	interested in helping to ensure equal educational 	opportunities for all children.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4000" dirty="0" smtClean="0">
                <a:latin typeface="Times New Roman" pitchFamily="18" charset="0"/>
              </a:rPr>
              <a:t>Recommendations</a:t>
            </a:r>
          </a:p>
        </p:txBody>
      </p:sp>
      <p:sp>
        <p:nvSpPr>
          <p:cNvPr id="62467" name="Rectangle 3"/>
          <p:cNvSpPr>
            <a:spLocks noGrp="1" noChangeArrowheads="1"/>
          </p:cNvSpPr>
          <p:nvPr>
            <p:ph idx="1"/>
          </p:nvPr>
        </p:nvSpPr>
        <p:spPr/>
        <p:txBody>
          <a:bodyPr/>
          <a:lstStyle/>
          <a:p>
            <a:pPr eaLnBrk="1" hangingPunct="1">
              <a:lnSpc>
                <a:spcPct val="200000"/>
              </a:lnSpc>
              <a:buFont typeface="Wingdings" pitchFamily="2" charset="2"/>
              <a:buNone/>
            </a:pPr>
            <a:r>
              <a:rPr lang="en-US" altLang="en-US" sz="2600" smtClean="0">
                <a:latin typeface="Times New Roman" pitchFamily="18" charset="0"/>
              </a:rPr>
              <a:t>12. 	In light of the pace at which change occurs, leaders 	should regularly re-evaluate and update educational 	goals to keep them current.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 descr="Far20Side--gifted20school.jpg image by cru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549275"/>
            <a:ext cx="6048375" cy="590391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692150"/>
            <a:ext cx="8229600" cy="360363"/>
          </a:xfrm>
        </p:spPr>
        <p:txBody>
          <a:bodyPr/>
          <a:lstStyle/>
          <a:p>
            <a:r>
              <a:rPr lang="en-US" altLang="en-US" sz="3600" smtClean="0">
                <a:latin typeface="Times New Roman" pitchFamily="18" charset="0"/>
              </a:rPr>
              <a:t> 1. Introduction</a:t>
            </a:r>
            <a:endParaRPr lang="en-US" altLang="en-US" sz="3600" smtClean="0"/>
          </a:p>
        </p:txBody>
      </p:sp>
      <p:sp>
        <p:nvSpPr>
          <p:cNvPr id="7171" name="Content Placeholder 2"/>
          <p:cNvSpPr>
            <a:spLocks noGrp="1"/>
          </p:cNvSpPr>
          <p:nvPr>
            <p:ph idx="1"/>
          </p:nvPr>
        </p:nvSpPr>
        <p:spPr>
          <a:xfrm>
            <a:off x="457200" y="1341438"/>
            <a:ext cx="8229600" cy="5256212"/>
          </a:xfrm>
        </p:spPr>
        <p:txBody>
          <a:bodyPr/>
          <a:lstStyle/>
          <a:p>
            <a:pPr algn="ctr">
              <a:lnSpc>
                <a:spcPct val="150000"/>
              </a:lnSpc>
              <a:buFont typeface="Arial" charset="0"/>
              <a:buNone/>
            </a:pPr>
            <a:r>
              <a:rPr lang="en-US" altLang="en-US" sz="2800" smtClean="0">
                <a:latin typeface="Times New Roman" pitchFamily="18" charset="0"/>
                <a:cs typeface="Times New Roman" pitchFamily="18" charset="0"/>
              </a:rPr>
              <a:t>But</a:t>
            </a:r>
          </a:p>
          <a:p>
            <a:pPr algn="ctr">
              <a:lnSpc>
                <a:spcPct val="150000"/>
              </a:lnSpc>
              <a:buFont typeface="Arial" charset="0"/>
              <a:buNone/>
            </a:pPr>
            <a:r>
              <a:rPr lang="en-US" altLang="en-US" sz="2800" i="1" smtClean="0">
                <a:latin typeface="Times New Roman" pitchFamily="18" charset="0"/>
                <a:cs typeface="Times New Roman" pitchFamily="18" charset="0"/>
              </a:rPr>
              <a:t>Cf. San Antonio Independent School District </a:t>
            </a:r>
          </a:p>
          <a:p>
            <a:pPr algn="ctr">
              <a:lnSpc>
                <a:spcPct val="150000"/>
              </a:lnSpc>
              <a:buFont typeface="Arial" charset="0"/>
              <a:buNone/>
            </a:pPr>
            <a:r>
              <a:rPr lang="en-US" altLang="en-US" sz="2800" i="1" smtClean="0">
                <a:latin typeface="Times New Roman" pitchFamily="18" charset="0"/>
                <a:cs typeface="Times New Roman" pitchFamily="18" charset="0"/>
              </a:rPr>
              <a:t>v. Rodriguez, </a:t>
            </a:r>
            <a:r>
              <a:rPr lang="en-US" altLang="en-US" sz="2800" smtClean="0">
                <a:latin typeface="Times New Roman" pitchFamily="18" charset="0"/>
                <a:cs typeface="Times New Roman" pitchFamily="18" charset="0"/>
              </a:rPr>
              <a:t>411 U.S. 1, 35 (1973)</a:t>
            </a:r>
          </a:p>
          <a:p>
            <a:pPr>
              <a:lnSpc>
                <a:spcPct val="150000"/>
              </a:lnSpc>
              <a:buFont typeface="Arial" charset="0"/>
              <a:buNone/>
            </a:pPr>
            <a:r>
              <a:rPr lang="en-US" altLang="en-US" sz="2800" smtClean="0">
                <a:latin typeface="Times New Roman" pitchFamily="18" charset="0"/>
                <a:cs typeface="Times New Roman" pitchFamily="18" charset="0"/>
              </a:rPr>
              <a:t> “Education, of course, is not among the rights afforded explicit protection under our Federal Constitution. Nor do we find any basis for saying it is implicitly so protected (p. 35).”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922337"/>
          </a:xfrm>
        </p:spPr>
        <p:txBody>
          <a:bodyPr/>
          <a:lstStyle/>
          <a:p>
            <a:r>
              <a:rPr lang="en-US" altLang="en-US" sz="3600" dirty="0" smtClean="0">
                <a:latin typeface="Times New Roman" pitchFamily="18" charset="0"/>
              </a:rPr>
              <a:t> </a:t>
            </a:r>
            <a:r>
              <a:rPr lang="en-US" altLang="en-US" sz="4000" dirty="0" smtClean="0">
                <a:latin typeface="Times New Roman" pitchFamily="18" charset="0"/>
              </a:rPr>
              <a:t>1. Introduction</a:t>
            </a:r>
            <a:endParaRPr lang="en-US" altLang="en-US" sz="4000" dirty="0" smtClean="0"/>
          </a:p>
        </p:txBody>
      </p:sp>
      <p:sp>
        <p:nvSpPr>
          <p:cNvPr id="8195" name="Content Placeholder 2"/>
          <p:cNvSpPr>
            <a:spLocks noGrp="1"/>
          </p:cNvSpPr>
          <p:nvPr>
            <p:ph idx="1"/>
          </p:nvPr>
        </p:nvSpPr>
        <p:spPr>
          <a:xfrm>
            <a:off x="755650" y="1600200"/>
            <a:ext cx="7777163" cy="4525963"/>
          </a:xfrm>
        </p:spPr>
        <p:txBody>
          <a:bodyPr/>
          <a:lstStyle/>
          <a:p>
            <a:pPr>
              <a:lnSpc>
                <a:spcPct val="200000"/>
              </a:lnSpc>
              <a:buFont typeface="Arial" charset="0"/>
              <a:buNone/>
            </a:pPr>
            <a:r>
              <a:rPr lang="en-US" altLang="en-US" sz="2800" smtClean="0">
                <a:latin typeface="Times New Roman" pitchFamily="18" charset="0"/>
                <a:cs typeface="Times New Roman" pitchFamily="18" charset="0"/>
              </a:rPr>
              <a:t>Of course, under the Tenth Amendment, education is</a:t>
            </a:r>
          </a:p>
          <a:p>
            <a:pPr>
              <a:lnSpc>
                <a:spcPct val="200000"/>
              </a:lnSpc>
              <a:buFont typeface="Arial" charset="0"/>
              <a:buNone/>
            </a:pPr>
            <a:r>
              <a:rPr lang="en-US" altLang="en-US" sz="2800" smtClean="0">
                <a:latin typeface="Times New Roman" pitchFamily="18" charset="0"/>
                <a:cs typeface="Times New Roman" pitchFamily="18" charset="0"/>
              </a:rPr>
              <a:t>a responsibility of states, making the United States </a:t>
            </a:r>
          </a:p>
          <a:p>
            <a:pPr>
              <a:lnSpc>
                <a:spcPct val="200000"/>
              </a:lnSpc>
              <a:buFont typeface="Arial" charset="0"/>
              <a:buNone/>
            </a:pPr>
            <a:r>
              <a:rPr lang="en-US" altLang="en-US" sz="2800" smtClean="0">
                <a:latin typeface="Times New Roman" pitchFamily="18" charset="0"/>
                <a:cs typeface="Times New Roman" pitchFamily="18" charset="0"/>
              </a:rPr>
              <a:t>unique .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images of equal educational opportuniti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72808" cy="5361459"/>
          </a:xfrm>
          <a:prstGeom prst="rect">
            <a:avLst/>
          </a:prstGeom>
          <a:noFill/>
          <a:ln>
            <a:noFill/>
          </a:ln>
        </p:spPr>
      </p:pic>
    </p:spTree>
    <p:extLst>
      <p:ext uri="{BB962C8B-B14F-4D97-AF65-F5344CB8AC3E}">
        <p14:creationId xmlns:p14="http://schemas.microsoft.com/office/powerpoint/2010/main" val="2377402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2346</Words>
  <Application>Microsoft Office PowerPoint</Application>
  <PresentationFormat>Apresentação na tela (4:3)</PresentationFormat>
  <Paragraphs>297</Paragraphs>
  <Slides>66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66</vt:i4>
      </vt:variant>
    </vt:vector>
  </HeadingPairs>
  <TitlesOfParts>
    <vt:vector size="71" baseType="lpstr">
      <vt:lpstr>Arial</vt:lpstr>
      <vt:lpstr>Calibri</vt:lpstr>
      <vt:lpstr>Times New Roman</vt:lpstr>
      <vt:lpstr>Wingdings</vt:lpstr>
      <vt:lpstr>Office Theme</vt:lpstr>
      <vt:lpstr>Apresentação do PowerPoint</vt:lpstr>
      <vt:lpstr>Apresentação do PowerPoint</vt:lpstr>
      <vt:lpstr>Apresentação do PowerPoint</vt:lpstr>
      <vt:lpstr>Outline</vt:lpstr>
      <vt:lpstr>Apresentação do PowerPoint</vt:lpstr>
      <vt:lpstr>Apresentação do PowerPoint</vt:lpstr>
      <vt:lpstr> 1. Introduction</vt:lpstr>
      <vt:lpstr> 1. Introduction</vt:lpstr>
      <vt:lpstr>Apresentação do PowerPoint</vt:lpstr>
      <vt:lpstr>2. Education as a Fundamental Right</vt:lpstr>
      <vt:lpstr>2a) Compulsory Attendance-History</vt:lpstr>
      <vt:lpstr>2a) Compulsory Attendance-History</vt:lpstr>
      <vt:lpstr>2a) Compulsory Attendance-History</vt:lpstr>
      <vt:lpstr>2a) Compulsory Attendance-History</vt:lpstr>
      <vt:lpstr>2a) Compulsory Attendance-History</vt:lpstr>
      <vt:lpstr>2a) Compulsory Attendance-History</vt:lpstr>
      <vt:lpstr>2a) Compulsory Attendance-History</vt:lpstr>
      <vt:lpstr>2b) Best Interest of the Child? –  Who Decides?</vt:lpstr>
      <vt:lpstr>2b) Best Interest of the Child?</vt:lpstr>
      <vt:lpstr>2b) Best Interest of the Child?</vt:lpstr>
      <vt:lpstr>2b) Best Interest of the Child?</vt:lpstr>
      <vt:lpstr>2b) Best Interest of the Child?</vt:lpstr>
      <vt:lpstr>2b) Best Interest of the Child?</vt:lpstr>
      <vt:lpstr>3. International Documents</vt:lpstr>
      <vt:lpstr>3. UDHR</vt:lpstr>
      <vt:lpstr>3. Principle 7 of the Declaration on  the Rights of the Child (1959)</vt:lpstr>
      <vt:lpstr>3. Principle 7 of the Declaration on  the Rights of the Child (1959)</vt:lpstr>
      <vt:lpstr>3. Principle 5 of the Declaration on  the Rights of the Child (1959)</vt:lpstr>
      <vt:lpstr>3. Convention on the Rights  of the Child (CRC) 1989</vt:lpstr>
      <vt:lpstr>3.CRC</vt:lpstr>
      <vt:lpstr>3.CRC</vt:lpstr>
      <vt:lpstr>3. CRC</vt:lpstr>
      <vt:lpstr>3. CRC</vt:lpstr>
      <vt:lpstr>Apresentação do PowerPoint</vt:lpstr>
      <vt:lpstr>3. CRC</vt:lpstr>
      <vt:lpstr>Apresentação do PowerPoint</vt:lpstr>
      <vt:lpstr>4. Reflections</vt:lpstr>
      <vt:lpstr>4. Reflections</vt:lpstr>
      <vt:lpstr>4. Reflections</vt:lpstr>
      <vt:lpstr>4. Reflections</vt:lpstr>
      <vt:lpstr>4. Reflections</vt:lpstr>
      <vt:lpstr>4. Reflections</vt:lpstr>
      <vt:lpstr>4. Reflections</vt:lpstr>
      <vt:lpstr>4. Reflections</vt:lpstr>
      <vt:lpstr>4. Reflections</vt:lpstr>
      <vt:lpstr>4. Reflections</vt:lpstr>
      <vt:lpstr>4. Reflections</vt:lpstr>
      <vt:lpstr>4. Reflections</vt:lpstr>
      <vt:lpstr>4. Reflections</vt:lpstr>
      <vt:lpstr>5. 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Apresentação do PowerPoint</vt:lpstr>
    </vt:vector>
  </TitlesOfParts>
  <Company>NWU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Seamus Hegarty’s Contemporary Trends and Innovations in Educational Research: An International Perspective</dc:title>
  <dc:creator>HOSTNAME</dc:creator>
  <cp:lastModifiedBy>Marcelo Ranieri</cp:lastModifiedBy>
  <cp:revision>88</cp:revision>
  <dcterms:created xsi:type="dcterms:W3CDTF">2008-02-26T13:31:33Z</dcterms:created>
  <dcterms:modified xsi:type="dcterms:W3CDTF">2017-03-24T12:55:24Z</dcterms:modified>
</cp:coreProperties>
</file>