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275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286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é Roberto Piqueira" initials="JRP" lastIdx="1" clrIdx="0">
    <p:extLst>
      <p:ext uri="{19B8F6BF-5375-455C-9EA6-DF929625EA0E}">
        <p15:presenceInfo xmlns:p15="http://schemas.microsoft.com/office/powerpoint/2012/main" userId="b95a21d6d254aa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55" autoAdjust="0"/>
    <p:restoredTop sz="94660"/>
  </p:normalViewPr>
  <p:slideViewPr>
    <p:cSldViewPr snapToGrid="0">
      <p:cViewPr varScale="1">
        <p:scale>
          <a:sx n="49" d="100"/>
          <a:sy n="49" d="100"/>
        </p:scale>
        <p:origin x="4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943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849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2448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6384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4279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16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4856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790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053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16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558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A0BD1-7F05-438D-954E-805872EFCE90}" type="datetimeFigureOut">
              <a:rPr lang="pt-BR" smtClean="0"/>
              <a:t>23/09/2021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483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40EB3-6C45-4612-9ACB-1CBA33F74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Arial Black" panose="020B0A04020102020204" pitchFamily="34" charset="0"/>
              </a:rPr>
              <a:t>PEF 6004 – Estabilidade e Bifurcações (23/09/2021)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B2D143-E542-486C-8132-887342E08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José Roberto Castilho Piqueira</a:t>
            </a:r>
          </a:p>
          <a:p>
            <a:r>
              <a:rPr lang="pt-BR" dirty="0"/>
              <a:t>(piqueira@lac.usp.br)</a:t>
            </a:r>
          </a:p>
        </p:txBody>
      </p:sp>
    </p:spTree>
    <p:extLst>
      <p:ext uri="{BB962C8B-B14F-4D97-AF65-F5344CB8AC3E}">
        <p14:creationId xmlns:p14="http://schemas.microsoft.com/office/powerpoint/2010/main" val="212413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8A5800-6709-45FF-96E0-583271DB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Variedades (ilustração)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1B1F522-7CCE-438B-BD14-795D4E3A5E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7363" y="2071215"/>
            <a:ext cx="4158041" cy="29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50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4B6ABB-C59E-4591-9C84-405BA3FB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2BA4C00-B879-49A6-B3D9-857E3E1A9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61" y="1984983"/>
            <a:ext cx="10515600" cy="1757772"/>
          </a:xfrm>
        </p:spPr>
      </p:pic>
    </p:spTree>
    <p:extLst>
      <p:ext uri="{BB962C8B-B14F-4D97-AF65-F5344CB8AC3E}">
        <p14:creationId xmlns:p14="http://schemas.microsoft.com/office/powerpoint/2010/main" val="611378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5142EB-75CA-4AF6-BBC5-16E967D6D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Integração (não linear)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5340653-973E-4873-BC41-F2B45BA52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1607"/>
            <a:ext cx="10515600" cy="4059374"/>
          </a:xfrm>
        </p:spPr>
      </p:pic>
    </p:spTree>
    <p:extLst>
      <p:ext uri="{BB962C8B-B14F-4D97-AF65-F5344CB8AC3E}">
        <p14:creationId xmlns:p14="http://schemas.microsoft.com/office/powerpoint/2010/main" val="3775302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44E716-542D-4E93-BEBA-A940ADE7A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Variedade estável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D6E83A6-2EAA-4F86-9F55-3A0CFDA8C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60186"/>
            <a:ext cx="10515600" cy="2299465"/>
          </a:xfrm>
        </p:spPr>
      </p:pic>
    </p:spTree>
    <p:extLst>
      <p:ext uri="{BB962C8B-B14F-4D97-AF65-F5344CB8AC3E}">
        <p14:creationId xmlns:p14="http://schemas.microsoft.com/office/powerpoint/2010/main" val="810194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56EAA9-37D5-4804-A145-6FC1EAB59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Ilustração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AA2D3BB-5802-464E-87BA-75B1EA05A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9937" y="1837481"/>
            <a:ext cx="6915780" cy="308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00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8F0DBF-BD6A-4345-B078-08EEFC1D8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Sistemas de segunda ordem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3793431-C40A-434D-810E-05BB1CF00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89835"/>
            <a:ext cx="10515600" cy="2422917"/>
          </a:xfrm>
        </p:spPr>
      </p:pic>
    </p:spTree>
    <p:extLst>
      <p:ext uri="{BB962C8B-B14F-4D97-AF65-F5344CB8AC3E}">
        <p14:creationId xmlns:p14="http://schemas.microsoft.com/office/powerpoint/2010/main" val="198571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8963F-4894-4151-BCE8-6E55D0A63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Série de Taylor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E0CB05B-8C2A-4ECA-AB54-72620D857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45081"/>
            <a:ext cx="10515600" cy="3912426"/>
          </a:xfrm>
        </p:spPr>
      </p:pic>
    </p:spTree>
    <p:extLst>
      <p:ext uri="{BB962C8B-B14F-4D97-AF65-F5344CB8AC3E}">
        <p14:creationId xmlns:p14="http://schemas.microsoft.com/office/powerpoint/2010/main" val="2124785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7349A-FF9E-4CD2-8D50-B362E5728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Linearização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1E9087F-A671-458B-B3D5-4DDE6C7F8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99" y="1825625"/>
            <a:ext cx="9726201" cy="4351338"/>
          </a:xfrm>
        </p:spPr>
      </p:pic>
    </p:spTree>
    <p:extLst>
      <p:ext uri="{BB962C8B-B14F-4D97-AF65-F5344CB8AC3E}">
        <p14:creationId xmlns:p14="http://schemas.microsoft.com/office/powerpoint/2010/main" val="370279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CC0BD-6610-493C-943B-A9637AB9B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1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50EB069-8898-42A2-A86D-52AF9BC47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0188"/>
            <a:ext cx="10515600" cy="3902212"/>
          </a:xfrm>
        </p:spPr>
      </p:pic>
    </p:spTree>
    <p:extLst>
      <p:ext uri="{BB962C8B-B14F-4D97-AF65-F5344CB8AC3E}">
        <p14:creationId xmlns:p14="http://schemas.microsoft.com/office/powerpoint/2010/main" val="954246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0A7643-51B9-4F2C-9A27-62701CD92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3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9BE150F-4828-48E6-BE78-0133E1710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3674"/>
            <a:ext cx="10515600" cy="4055240"/>
          </a:xfrm>
        </p:spPr>
      </p:pic>
    </p:spTree>
    <p:extLst>
      <p:ext uri="{BB962C8B-B14F-4D97-AF65-F5344CB8AC3E}">
        <p14:creationId xmlns:p14="http://schemas.microsoft.com/office/powerpoint/2010/main" val="907968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E49076-CAF5-451B-86C4-FDCDAFB43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Equilíbrio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B7E0A4-33F8-48A0-8B92-91F62D9E3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Teoremas locais</a:t>
            </a:r>
          </a:p>
          <a:p>
            <a:endParaRPr lang="pt-BR" dirty="0"/>
          </a:p>
          <a:p>
            <a:r>
              <a:rPr lang="pt-BR" dirty="0"/>
              <a:t>Teorema de </a:t>
            </a:r>
            <a:r>
              <a:rPr lang="pt-BR" dirty="0" err="1"/>
              <a:t>Hartman-Grobman</a:t>
            </a:r>
            <a:endParaRPr lang="pt-BR" dirty="0"/>
          </a:p>
          <a:p>
            <a:endParaRPr lang="pt-BR" dirty="0"/>
          </a:p>
          <a:p>
            <a:r>
              <a:rPr lang="pt-BR" dirty="0"/>
              <a:t>Teorema da variedade estável</a:t>
            </a:r>
          </a:p>
        </p:txBody>
      </p:sp>
    </p:spTree>
    <p:extLst>
      <p:ext uri="{BB962C8B-B14F-4D97-AF65-F5344CB8AC3E}">
        <p14:creationId xmlns:p14="http://schemas.microsoft.com/office/powerpoint/2010/main" val="3856121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56E83-931B-4043-9F27-6A7FFFB4C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4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FA354BC-F5F4-443E-B315-75BEDCDF3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91321"/>
            <a:ext cx="10515600" cy="3619945"/>
          </a:xfrm>
        </p:spPr>
      </p:pic>
    </p:spTree>
    <p:extLst>
      <p:ext uri="{BB962C8B-B14F-4D97-AF65-F5344CB8AC3E}">
        <p14:creationId xmlns:p14="http://schemas.microsoft.com/office/powerpoint/2010/main" val="2416676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F8B75-D8EF-4A7D-B351-3ECB3859D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5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AD487BA-4BE5-403F-BFD3-70A33083B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79" y="1690688"/>
            <a:ext cx="9172957" cy="4351338"/>
          </a:xfrm>
        </p:spPr>
      </p:pic>
    </p:spTree>
    <p:extLst>
      <p:ext uri="{BB962C8B-B14F-4D97-AF65-F5344CB8AC3E}">
        <p14:creationId xmlns:p14="http://schemas.microsoft.com/office/powerpoint/2010/main" val="685519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ADB904-F456-47D4-9E81-F6C0EB55D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6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42F9C34-AE34-415B-8F51-0392768B0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10001"/>
            <a:ext cx="10515600" cy="3424302"/>
          </a:xfrm>
        </p:spPr>
      </p:pic>
    </p:spTree>
    <p:extLst>
      <p:ext uri="{BB962C8B-B14F-4D97-AF65-F5344CB8AC3E}">
        <p14:creationId xmlns:p14="http://schemas.microsoft.com/office/powerpoint/2010/main" val="435312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DF392-7F3F-4DBF-994B-4E945760F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7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7C14E6DB-0C46-4DE1-932C-2E928A84F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65" y="1690688"/>
            <a:ext cx="8537534" cy="4351338"/>
          </a:xfrm>
        </p:spPr>
      </p:pic>
    </p:spTree>
    <p:extLst>
      <p:ext uri="{BB962C8B-B14F-4D97-AF65-F5344CB8AC3E}">
        <p14:creationId xmlns:p14="http://schemas.microsoft.com/office/powerpoint/2010/main" val="4157649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728C01-3FC7-4E88-90AD-821DC0B6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(</a:t>
            </a:r>
            <a:r>
              <a:rPr lang="pt-BR" dirty="0" err="1"/>
              <a:t>Lotka-Volterra</a:t>
            </a:r>
            <a:r>
              <a:rPr lang="pt-BR" dirty="0"/>
              <a:t>)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FBACDA56-914D-4927-B1ED-AF1610D5C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3" y="2020612"/>
            <a:ext cx="10515600" cy="3158478"/>
          </a:xfrm>
        </p:spPr>
      </p:pic>
    </p:spTree>
    <p:extLst>
      <p:ext uri="{BB962C8B-B14F-4D97-AF65-F5344CB8AC3E}">
        <p14:creationId xmlns:p14="http://schemas.microsoft.com/office/powerpoint/2010/main" val="1458748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4C250-146C-41DB-86DC-2B942DF63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Equilíbrio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6EBB29DB-36D2-4EF0-B9A0-8DF233C66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1900"/>
            <a:ext cx="10515600" cy="2674200"/>
          </a:xfrm>
        </p:spPr>
      </p:pic>
    </p:spTree>
    <p:extLst>
      <p:ext uri="{BB962C8B-B14F-4D97-AF65-F5344CB8AC3E}">
        <p14:creationId xmlns:p14="http://schemas.microsoft.com/office/powerpoint/2010/main" val="2855476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A3B679-CD68-4E0C-978E-18B96ED0A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Jacobiano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F023E3F-F69F-4B5B-B5A2-6183EE9C8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6071"/>
            <a:ext cx="10515600" cy="3730446"/>
          </a:xfrm>
        </p:spPr>
      </p:pic>
    </p:spTree>
    <p:extLst>
      <p:ext uri="{BB962C8B-B14F-4D97-AF65-F5344CB8AC3E}">
        <p14:creationId xmlns:p14="http://schemas.microsoft.com/office/powerpoint/2010/main" val="2952979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6776F4-C1FA-472C-97B5-315414CCA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(0,0)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2BB30D67-DBBE-452F-9426-1076B6DCF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71" y="2077405"/>
            <a:ext cx="10515600" cy="2703189"/>
          </a:xfrm>
        </p:spPr>
      </p:pic>
    </p:spTree>
    <p:extLst>
      <p:ext uri="{BB962C8B-B14F-4D97-AF65-F5344CB8AC3E}">
        <p14:creationId xmlns:p14="http://schemas.microsoft.com/office/powerpoint/2010/main" val="2356726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DF3082-A67E-4908-8EA8-7174C95F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(1,1)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C053CF6-CCDC-4B72-9567-072C86C3B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96" y="1546845"/>
            <a:ext cx="6205370" cy="4654028"/>
          </a:xfrm>
        </p:spPr>
      </p:pic>
    </p:spTree>
    <p:extLst>
      <p:ext uri="{BB962C8B-B14F-4D97-AF65-F5344CB8AC3E}">
        <p14:creationId xmlns:p14="http://schemas.microsoft.com/office/powerpoint/2010/main" val="3521545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434709-231B-4B39-A338-80C3C9233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Sistemas de segunda ordem 1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E0AB363-66FA-40A3-AC64-D853083DB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849395"/>
            <a:ext cx="8915400" cy="1579605"/>
          </a:xfrm>
        </p:spPr>
      </p:pic>
    </p:spTree>
    <p:extLst>
      <p:ext uri="{BB962C8B-B14F-4D97-AF65-F5344CB8AC3E}">
        <p14:creationId xmlns:p14="http://schemas.microsoft.com/office/powerpoint/2010/main" val="295753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B36A04-4368-4587-9374-C1F7A701A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Definições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60B8606-C144-4CD3-B381-9750B3A80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4478"/>
            <a:ext cx="10515600" cy="2850158"/>
          </a:xfrm>
        </p:spPr>
      </p:pic>
    </p:spTree>
    <p:extLst>
      <p:ext uri="{BB962C8B-B14F-4D97-AF65-F5344CB8AC3E}">
        <p14:creationId xmlns:p14="http://schemas.microsoft.com/office/powerpoint/2010/main" val="990200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46360-4784-407E-912B-4BD82D4A1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Sistemas de segunda ordem 2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AC490D6-EE9F-41A3-B64A-06943F815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31" y="1765610"/>
            <a:ext cx="8544473" cy="3778250"/>
          </a:xfrm>
        </p:spPr>
      </p:pic>
    </p:spTree>
    <p:extLst>
      <p:ext uri="{BB962C8B-B14F-4D97-AF65-F5344CB8AC3E}">
        <p14:creationId xmlns:p14="http://schemas.microsoft.com/office/powerpoint/2010/main" val="1965690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7259F-7FD9-4A7D-88B1-405D0D531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Jacobiano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ED40FC1-7A51-4620-A44C-511877BAF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539875"/>
            <a:ext cx="8720771" cy="3778250"/>
          </a:xfrm>
        </p:spPr>
      </p:pic>
    </p:spTree>
    <p:extLst>
      <p:ext uri="{BB962C8B-B14F-4D97-AF65-F5344CB8AC3E}">
        <p14:creationId xmlns:p14="http://schemas.microsoft.com/office/powerpoint/2010/main" val="1237107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E585D1-B070-4D43-AE97-F44860AD0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Auto valores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E53534C-14D7-4903-9243-7D156BC29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751147"/>
            <a:ext cx="8915400" cy="2513634"/>
          </a:xfrm>
        </p:spPr>
      </p:pic>
    </p:spTree>
    <p:extLst>
      <p:ext uri="{BB962C8B-B14F-4D97-AF65-F5344CB8AC3E}">
        <p14:creationId xmlns:p14="http://schemas.microsoft.com/office/powerpoint/2010/main" val="3298648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EBF7DC-D703-4B19-985F-FC7E4B8D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Espaço de parâmetros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034243C-23A5-4E48-94D6-B712BDAC6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078" y="1539875"/>
            <a:ext cx="5576469" cy="3778250"/>
          </a:xfrm>
        </p:spPr>
      </p:pic>
    </p:spTree>
    <p:extLst>
      <p:ext uri="{BB962C8B-B14F-4D97-AF65-F5344CB8AC3E}">
        <p14:creationId xmlns:p14="http://schemas.microsoft.com/office/powerpoint/2010/main" val="2888704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6F722-6432-4759-969B-26365489E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Hartman-Grobman</a:t>
            </a:r>
            <a:r>
              <a:rPr lang="pt-BR" dirty="0"/>
              <a:t> (Hipóteses)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5E74F49-5A74-463B-B035-002FF4DED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905000"/>
            <a:ext cx="8915400" cy="3508076"/>
          </a:xfrm>
        </p:spPr>
      </p:pic>
    </p:spTree>
    <p:extLst>
      <p:ext uri="{BB962C8B-B14F-4D97-AF65-F5344CB8AC3E}">
        <p14:creationId xmlns:p14="http://schemas.microsoft.com/office/powerpoint/2010/main" val="3847696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58C38-D714-4FF6-9ADB-7183227E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Hartman-Grobman</a:t>
            </a:r>
            <a:r>
              <a:rPr lang="pt-BR" dirty="0"/>
              <a:t>: estabilidade assintótica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2CBFD71-C77E-4211-823C-A4EC379B3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232694"/>
            <a:ext cx="8915400" cy="2085797"/>
          </a:xfrm>
        </p:spPr>
      </p:pic>
    </p:spTree>
    <p:extLst>
      <p:ext uri="{BB962C8B-B14F-4D97-AF65-F5344CB8AC3E}">
        <p14:creationId xmlns:p14="http://schemas.microsoft.com/office/powerpoint/2010/main" val="5960060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39A07F-B96B-4476-8537-1188A93C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Hartman-Grobman</a:t>
            </a:r>
            <a:r>
              <a:rPr lang="pt-BR" dirty="0"/>
              <a:t>: instabilidade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9C73699-2BC0-4F8B-990D-2768B4889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905000"/>
            <a:ext cx="8915400" cy="2024504"/>
          </a:xfrm>
        </p:spPr>
      </p:pic>
    </p:spTree>
    <p:extLst>
      <p:ext uri="{BB962C8B-B14F-4D97-AF65-F5344CB8AC3E}">
        <p14:creationId xmlns:p14="http://schemas.microsoft.com/office/powerpoint/2010/main" val="785667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A07679-DB3C-4714-9B73-DE25A5731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Hartman-Grobman</a:t>
            </a:r>
            <a:r>
              <a:rPr lang="pt-BR" dirty="0"/>
              <a:t>: variedade central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E3A7FD0-D2E5-4DDF-BB90-3F19A620F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761672"/>
            <a:ext cx="8915400" cy="3094750"/>
          </a:xfrm>
        </p:spPr>
      </p:pic>
    </p:spTree>
    <p:extLst>
      <p:ext uri="{BB962C8B-B14F-4D97-AF65-F5344CB8AC3E}">
        <p14:creationId xmlns:p14="http://schemas.microsoft.com/office/powerpoint/2010/main" val="3595326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C78D96-5EE4-41A0-8455-692EEBE25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1: Primeira ordem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8AD14F9-08D6-4F05-B4FC-8E230D025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905000"/>
            <a:ext cx="8915400" cy="3104277"/>
          </a:xfrm>
        </p:spPr>
      </p:pic>
    </p:spTree>
    <p:extLst>
      <p:ext uri="{BB962C8B-B14F-4D97-AF65-F5344CB8AC3E}">
        <p14:creationId xmlns:p14="http://schemas.microsoft.com/office/powerpoint/2010/main" val="2190094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8BDD6F-0327-4CFC-85E0-AAA3D4019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1 (</a:t>
            </a:r>
            <a:r>
              <a:rPr lang="pt-BR" dirty="0" err="1"/>
              <a:t>cont</a:t>
            </a:r>
            <a:r>
              <a:rPr lang="pt-BR" dirty="0"/>
              <a:t>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FF83029-F169-4461-AF04-483F6BA97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764759"/>
            <a:ext cx="8915400" cy="3328481"/>
          </a:xfrm>
        </p:spPr>
      </p:pic>
    </p:spTree>
    <p:extLst>
      <p:ext uri="{BB962C8B-B14F-4D97-AF65-F5344CB8AC3E}">
        <p14:creationId xmlns:p14="http://schemas.microsoft.com/office/powerpoint/2010/main" val="3252142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77768F-749D-4ED7-BA3C-FA7BF1BEF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Hartman-Grobman</a:t>
            </a:r>
            <a:r>
              <a:rPr lang="pt-BR" dirty="0"/>
              <a:t> (Hipóteses)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B5B596E-5E27-4A22-A86C-0AB7E7709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2" y="1798554"/>
            <a:ext cx="10515600" cy="2799706"/>
          </a:xfrm>
        </p:spPr>
      </p:pic>
    </p:spTree>
    <p:extLst>
      <p:ext uri="{BB962C8B-B14F-4D97-AF65-F5344CB8AC3E}">
        <p14:creationId xmlns:p14="http://schemas.microsoft.com/office/powerpoint/2010/main" val="3943973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280AF6-CCD5-4409-9250-BFFD5254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1(</a:t>
            </a:r>
            <a:r>
              <a:rPr lang="pt-BR" dirty="0" err="1"/>
              <a:t>cont</a:t>
            </a:r>
            <a:r>
              <a:rPr lang="pt-BR" dirty="0"/>
              <a:t>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D9C9D1A-5760-4F3F-AD23-5198D2301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905000"/>
            <a:ext cx="8915400" cy="2504268"/>
          </a:xfrm>
        </p:spPr>
      </p:pic>
    </p:spTree>
    <p:extLst>
      <p:ext uri="{BB962C8B-B14F-4D97-AF65-F5344CB8AC3E}">
        <p14:creationId xmlns:p14="http://schemas.microsoft.com/office/powerpoint/2010/main" val="41427340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8D1968-E225-40CF-BFE1-6754BCDE8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2: Primeira ordem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65C330C-A93D-4897-A95B-E1FF85E4F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01" y="1905000"/>
            <a:ext cx="8915400" cy="2678270"/>
          </a:xfrm>
        </p:spPr>
      </p:pic>
    </p:spTree>
    <p:extLst>
      <p:ext uri="{BB962C8B-B14F-4D97-AF65-F5344CB8AC3E}">
        <p14:creationId xmlns:p14="http://schemas.microsoft.com/office/powerpoint/2010/main" val="3741655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4CEA83-3468-4CD5-BBF6-D8869782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2(</a:t>
            </a:r>
            <a:r>
              <a:rPr lang="pt-BR" dirty="0" err="1"/>
              <a:t>cont</a:t>
            </a:r>
            <a:r>
              <a:rPr lang="pt-BR" dirty="0"/>
              <a:t>)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476CB2F6-404C-4804-9555-3DB978325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227144"/>
            <a:ext cx="8915400" cy="3591161"/>
          </a:xfrm>
        </p:spPr>
      </p:pic>
    </p:spTree>
    <p:extLst>
      <p:ext uri="{BB962C8B-B14F-4D97-AF65-F5344CB8AC3E}">
        <p14:creationId xmlns:p14="http://schemas.microsoft.com/office/powerpoint/2010/main" val="27745554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44CDF8-E9A4-4ABB-97E3-D3D54DBB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2(</a:t>
            </a:r>
            <a:r>
              <a:rPr lang="pt-BR" dirty="0" err="1"/>
              <a:t>cont</a:t>
            </a:r>
            <a:r>
              <a:rPr lang="pt-BR" dirty="0"/>
              <a:t>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864780A-5BB9-4B06-AD3E-D0AA62927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774666"/>
            <a:ext cx="8915400" cy="3537113"/>
          </a:xfrm>
        </p:spPr>
      </p:pic>
    </p:spTree>
    <p:extLst>
      <p:ext uri="{BB962C8B-B14F-4D97-AF65-F5344CB8AC3E}">
        <p14:creationId xmlns:p14="http://schemas.microsoft.com/office/powerpoint/2010/main" val="2811560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1F1C3-E963-45F4-88CF-83B047FD2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3: van der </a:t>
            </a:r>
            <a:r>
              <a:rPr lang="pt-BR" dirty="0" err="1"/>
              <a:t>Pol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C18AEC7-C6F5-4222-9BCD-777068313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981733"/>
            <a:ext cx="8915400" cy="2894533"/>
          </a:xfrm>
        </p:spPr>
      </p:pic>
    </p:spTree>
    <p:extLst>
      <p:ext uri="{BB962C8B-B14F-4D97-AF65-F5344CB8AC3E}">
        <p14:creationId xmlns:p14="http://schemas.microsoft.com/office/powerpoint/2010/main" val="31787387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2EE95F-D43F-496D-9439-062CF8C9E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3(</a:t>
            </a:r>
            <a:r>
              <a:rPr lang="pt-BR" dirty="0" err="1"/>
              <a:t>cont</a:t>
            </a:r>
            <a:r>
              <a:rPr lang="pt-BR" dirty="0"/>
              <a:t>)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7DAA23DF-10EB-4454-8B68-4D7267A03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905000"/>
            <a:ext cx="8915400" cy="3002280"/>
          </a:xfrm>
        </p:spPr>
      </p:pic>
    </p:spTree>
    <p:extLst>
      <p:ext uri="{BB962C8B-B14F-4D97-AF65-F5344CB8AC3E}">
        <p14:creationId xmlns:p14="http://schemas.microsoft.com/office/powerpoint/2010/main" val="2608180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681E2-2A43-41F6-9E59-98EF9DD6B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3(</a:t>
            </a:r>
            <a:r>
              <a:rPr lang="pt-BR" dirty="0" err="1"/>
              <a:t>cont</a:t>
            </a:r>
            <a:r>
              <a:rPr lang="pt-BR" dirty="0"/>
              <a:t>)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485F329E-A968-4608-8139-CDD58072F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2391392"/>
            <a:ext cx="8915400" cy="2459778"/>
          </a:xfrm>
        </p:spPr>
      </p:pic>
    </p:spTree>
    <p:extLst>
      <p:ext uri="{BB962C8B-B14F-4D97-AF65-F5344CB8AC3E}">
        <p14:creationId xmlns:p14="http://schemas.microsoft.com/office/powerpoint/2010/main" val="3633771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AB9A4-C5D0-47C9-AAA6-F7D41758F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3(</a:t>
            </a:r>
            <a:r>
              <a:rPr lang="pt-BR" dirty="0" err="1"/>
              <a:t>cont</a:t>
            </a:r>
            <a:r>
              <a:rPr lang="pt-BR" dirty="0"/>
              <a:t>) – Fábio Bretas Ferreira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A140EC5-89C5-45DE-99EC-92327D630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3761" y="1451098"/>
            <a:ext cx="5949293" cy="451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683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539E07-BF62-4EB6-B4C8-80317CC06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4: Terceira ordem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89398E5-A1A7-4529-9C65-F6CC44914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2009712"/>
            <a:ext cx="8915400" cy="2252645"/>
          </a:xfrm>
        </p:spPr>
      </p:pic>
    </p:spTree>
    <p:extLst>
      <p:ext uri="{BB962C8B-B14F-4D97-AF65-F5344CB8AC3E}">
        <p14:creationId xmlns:p14="http://schemas.microsoft.com/office/powerpoint/2010/main" val="22398802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11CB85-3401-4FA4-9031-6849746E6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4(</a:t>
            </a:r>
            <a:r>
              <a:rPr lang="pt-BR" dirty="0" err="1"/>
              <a:t>cont</a:t>
            </a:r>
            <a:r>
              <a:rPr lang="pt-BR" dirty="0"/>
              <a:t>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98F7627-AF19-4AB9-B1F8-DD7F6596F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905000"/>
            <a:ext cx="8915400" cy="2628239"/>
          </a:xfrm>
        </p:spPr>
      </p:pic>
    </p:spTree>
    <p:extLst>
      <p:ext uri="{BB962C8B-B14F-4D97-AF65-F5344CB8AC3E}">
        <p14:creationId xmlns:p14="http://schemas.microsoft.com/office/powerpoint/2010/main" val="2871043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B1F547-D9C6-416D-A687-04F7FBE11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Hartman-Grobman</a:t>
            </a:r>
            <a:r>
              <a:rPr lang="pt-BR" dirty="0"/>
              <a:t> (tese)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3955D57-5887-4A2B-B347-9FF2B6FA3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2735"/>
            <a:ext cx="10515600" cy="2691342"/>
          </a:xfrm>
        </p:spPr>
      </p:pic>
    </p:spTree>
    <p:extLst>
      <p:ext uri="{BB962C8B-B14F-4D97-AF65-F5344CB8AC3E}">
        <p14:creationId xmlns:p14="http://schemas.microsoft.com/office/powerpoint/2010/main" val="93258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986492-D0D9-4A89-AA26-5556F2B39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4(</a:t>
            </a:r>
            <a:r>
              <a:rPr lang="pt-BR" dirty="0" err="1"/>
              <a:t>cont</a:t>
            </a:r>
            <a:r>
              <a:rPr lang="pt-BR" dirty="0"/>
              <a:t>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C639857-A88B-44A4-AFCD-C58C69CBB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744802"/>
            <a:ext cx="8915400" cy="3724572"/>
          </a:xfrm>
        </p:spPr>
      </p:pic>
    </p:spTree>
    <p:extLst>
      <p:ext uri="{BB962C8B-B14F-4D97-AF65-F5344CB8AC3E}">
        <p14:creationId xmlns:p14="http://schemas.microsoft.com/office/powerpoint/2010/main" val="27517575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297C2-5C60-45D2-97A9-80F19763C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4(</a:t>
            </a:r>
            <a:r>
              <a:rPr lang="pt-BR" dirty="0" err="1"/>
              <a:t>cont</a:t>
            </a:r>
            <a:r>
              <a:rPr lang="pt-BR" dirty="0"/>
              <a:t>)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A2622946-470A-41CB-8826-7FAB4053B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4" y="1904999"/>
            <a:ext cx="8630097" cy="278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283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1F0C4E-A89F-430B-A7FC-E8B514397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4 (</a:t>
            </a:r>
            <a:r>
              <a:rPr lang="pt-BR" dirty="0" err="1"/>
              <a:t>cont</a:t>
            </a:r>
            <a:r>
              <a:rPr lang="pt-BR" dirty="0"/>
              <a:t>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A549047-0E54-4936-B337-F186B862D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2020453"/>
            <a:ext cx="8915400" cy="2212689"/>
          </a:xfrm>
        </p:spPr>
      </p:pic>
    </p:spTree>
    <p:extLst>
      <p:ext uri="{BB962C8B-B14F-4D97-AF65-F5344CB8AC3E}">
        <p14:creationId xmlns:p14="http://schemas.microsoft.com/office/powerpoint/2010/main" val="35338788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72A9FF-A129-47C1-81F0-7A51ED26B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4 (</a:t>
            </a:r>
            <a:r>
              <a:rPr lang="pt-BR" dirty="0" err="1"/>
              <a:t>cont</a:t>
            </a:r>
            <a:r>
              <a:rPr lang="pt-BR" dirty="0"/>
              <a:t>)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5E664113-5FC7-4CF0-B315-B3E490B87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77" y="1555051"/>
            <a:ext cx="8915400" cy="3512947"/>
          </a:xfrm>
        </p:spPr>
      </p:pic>
    </p:spTree>
    <p:extLst>
      <p:ext uri="{BB962C8B-B14F-4D97-AF65-F5344CB8AC3E}">
        <p14:creationId xmlns:p14="http://schemas.microsoft.com/office/powerpoint/2010/main" val="34983223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199A58-DFC8-4AAC-9FAA-EE24261B4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4(</a:t>
            </a:r>
            <a:r>
              <a:rPr lang="pt-BR" dirty="0" err="1"/>
              <a:t>cont</a:t>
            </a:r>
            <a:r>
              <a:rPr lang="pt-BR" dirty="0"/>
              <a:t>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7237B6F-6C8F-44D0-AE0E-4720636B4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50" y="1625600"/>
            <a:ext cx="7958835" cy="3778250"/>
          </a:xfrm>
        </p:spPr>
      </p:pic>
    </p:spTree>
    <p:extLst>
      <p:ext uri="{BB962C8B-B14F-4D97-AF65-F5344CB8AC3E}">
        <p14:creationId xmlns:p14="http://schemas.microsoft.com/office/powerpoint/2010/main" val="27475629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F055C-8DEE-4F23-B3C8-8798C877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4(</a:t>
            </a:r>
            <a:r>
              <a:rPr lang="pt-BR" dirty="0" err="1"/>
              <a:t>cont</a:t>
            </a:r>
            <a:r>
              <a:rPr lang="pt-BR" dirty="0"/>
              <a:t>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66B6B1A-2122-4B8A-81EE-E659C39A8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349" y="1644072"/>
            <a:ext cx="6959726" cy="3778250"/>
          </a:xfrm>
        </p:spPr>
      </p:pic>
    </p:spTree>
    <p:extLst>
      <p:ext uri="{BB962C8B-B14F-4D97-AF65-F5344CB8AC3E}">
        <p14:creationId xmlns:p14="http://schemas.microsoft.com/office/powerpoint/2010/main" val="12340087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AFA1D3-2BD8-4A78-B9C1-91A509ACB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4(</a:t>
            </a:r>
            <a:r>
              <a:rPr lang="pt-BR" dirty="0" err="1"/>
              <a:t>cont</a:t>
            </a:r>
            <a:r>
              <a:rPr lang="pt-BR" dirty="0"/>
              <a:t>)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C7CE018-74B8-4DC6-A2CF-25C84ECD8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32" y="1459345"/>
            <a:ext cx="4942779" cy="3778250"/>
          </a:xfrm>
        </p:spPr>
      </p:pic>
    </p:spTree>
    <p:extLst>
      <p:ext uri="{BB962C8B-B14F-4D97-AF65-F5344CB8AC3E}">
        <p14:creationId xmlns:p14="http://schemas.microsoft.com/office/powerpoint/2010/main" val="27848014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26B80E-C286-400D-A398-45303111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Tarefa 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4D1921-76AB-48C8-B0EA-DF0B110BA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1- Simulação das equações de </a:t>
            </a:r>
            <a:r>
              <a:rPr lang="pt-BR" dirty="0" err="1"/>
              <a:t>Lotka</a:t>
            </a:r>
            <a:r>
              <a:rPr lang="pt-BR" dirty="0"/>
              <a:t>- </a:t>
            </a:r>
            <a:r>
              <a:rPr lang="pt-BR" dirty="0" err="1"/>
              <a:t>Volterra</a:t>
            </a:r>
            <a:r>
              <a:rPr lang="pt-BR" dirty="0"/>
              <a:t> no plano de fase</a:t>
            </a:r>
          </a:p>
          <a:p>
            <a:endParaRPr lang="pt-BR" dirty="0"/>
          </a:p>
          <a:p>
            <a:r>
              <a:rPr lang="pt-BR" dirty="0"/>
              <a:t>2- Para o sistema descrito por:                           provar que as trajetórias no espaço de estados são elipses.</a:t>
            </a:r>
          </a:p>
          <a:p>
            <a:endParaRPr lang="pt-BR" dirty="0"/>
          </a:p>
          <a:p>
            <a:r>
              <a:rPr lang="pt-BR" dirty="0"/>
              <a:t>3- Para o sistema descrito por:                   provar que as trajetórias no espaço de estados são hipérboles.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28D8F83-0E79-41EF-9072-BA343B449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483" y="2641589"/>
            <a:ext cx="1566590" cy="78741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427C3BF-BD35-4720-83D5-C90B611C8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62" y="3834162"/>
            <a:ext cx="1263808" cy="9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96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69FA2-258A-48AC-AC71-08090D8D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Hartman-Grobman</a:t>
            </a:r>
            <a:r>
              <a:rPr lang="pt-BR" dirty="0"/>
              <a:t> (ilustração)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1834865-8771-44E7-9F60-CB4454280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5569" y="1941212"/>
            <a:ext cx="5532931" cy="282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00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9A123-C687-44C4-982A-0A2D4C81B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Observação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BB59D3E-F4A9-4CD1-B71E-4DC665B62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20096"/>
            <a:ext cx="10515600" cy="1554456"/>
          </a:xfrm>
        </p:spPr>
      </p:pic>
    </p:spTree>
    <p:extLst>
      <p:ext uri="{BB962C8B-B14F-4D97-AF65-F5344CB8AC3E}">
        <p14:creationId xmlns:p14="http://schemas.microsoft.com/office/powerpoint/2010/main" val="2097532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01B2FE-C002-4F65-B9B3-22505A6F2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Variedades locais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8D78459-5FF0-4686-B3CD-04668B8FF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3114292"/>
          </a:xfrm>
        </p:spPr>
      </p:pic>
    </p:spTree>
    <p:extLst>
      <p:ext uri="{BB962C8B-B14F-4D97-AF65-F5344CB8AC3E}">
        <p14:creationId xmlns:p14="http://schemas.microsoft.com/office/powerpoint/2010/main" val="1118755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1CA33D-F1CB-4141-8A44-5BA2CAEF1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Teorema da variedade estável para ponto fixo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8100424-2CC6-40C1-9A63-FAA56A81A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4" y="1935267"/>
            <a:ext cx="10515600" cy="3462980"/>
          </a:xfrm>
        </p:spPr>
      </p:pic>
    </p:spTree>
    <p:extLst>
      <p:ext uri="{BB962C8B-B14F-4D97-AF65-F5344CB8AC3E}">
        <p14:creationId xmlns:p14="http://schemas.microsoft.com/office/powerpoint/2010/main" val="865858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633</TotalTime>
  <Words>280</Words>
  <Application>Microsoft Office PowerPoint</Application>
  <PresentationFormat>Widescreen</PresentationFormat>
  <Paragraphs>70</Paragraphs>
  <Slides>57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62" baseType="lpstr">
      <vt:lpstr>Arial</vt:lpstr>
      <vt:lpstr>Arial Black</vt:lpstr>
      <vt:lpstr>Calibri</vt:lpstr>
      <vt:lpstr>Calibri Light</vt:lpstr>
      <vt:lpstr>Office Theme</vt:lpstr>
      <vt:lpstr>PEF 6004 – Estabilidade e Bifurcações (23/09/2021)</vt:lpstr>
      <vt:lpstr>Equilíbrio</vt:lpstr>
      <vt:lpstr>Definições</vt:lpstr>
      <vt:lpstr>Hartman-Grobman (Hipóteses)</vt:lpstr>
      <vt:lpstr>Hartman-Grobman (tese)</vt:lpstr>
      <vt:lpstr>Hartman-Grobman (ilustração)</vt:lpstr>
      <vt:lpstr>Observação</vt:lpstr>
      <vt:lpstr>Variedades locais</vt:lpstr>
      <vt:lpstr>Teorema da variedade estável para ponto fixo</vt:lpstr>
      <vt:lpstr>Variedades (ilustração)</vt:lpstr>
      <vt:lpstr>Exemplo</vt:lpstr>
      <vt:lpstr>Integração (não linear)</vt:lpstr>
      <vt:lpstr>Variedade estável</vt:lpstr>
      <vt:lpstr>Ilustração</vt:lpstr>
      <vt:lpstr>Sistemas de segunda ordem</vt:lpstr>
      <vt:lpstr>Série de Taylor</vt:lpstr>
      <vt:lpstr>Linearização</vt:lpstr>
      <vt:lpstr>Análise 1</vt:lpstr>
      <vt:lpstr>Análise 3</vt:lpstr>
      <vt:lpstr>Análise 4</vt:lpstr>
      <vt:lpstr>Análise 5</vt:lpstr>
      <vt:lpstr>Análise 6</vt:lpstr>
      <vt:lpstr>Análise 7</vt:lpstr>
      <vt:lpstr>Exemplo (Lotka-Volterra)</vt:lpstr>
      <vt:lpstr>Equilíbrio</vt:lpstr>
      <vt:lpstr>Jacobiano</vt:lpstr>
      <vt:lpstr>(0,0)</vt:lpstr>
      <vt:lpstr>(1,1)</vt:lpstr>
      <vt:lpstr>Sistemas de segunda ordem 1</vt:lpstr>
      <vt:lpstr>Sistemas de segunda ordem 2</vt:lpstr>
      <vt:lpstr>Jacobiano</vt:lpstr>
      <vt:lpstr>Auto valores</vt:lpstr>
      <vt:lpstr>Espaço de parâmetros</vt:lpstr>
      <vt:lpstr>Hartman-Grobman (Hipóteses)</vt:lpstr>
      <vt:lpstr>Hartman-Grobman: estabilidade assintótica</vt:lpstr>
      <vt:lpstr>Hartman-Grobman: instabilidade</vt:lpstr>
      <vt:lpstr>Hartman-Grobman: variedade central</vt:lpstr>
      <vt:lpstr>Exemplo 1: Primeira ordem</vt:lpstr>
      <vt:lpstr>Exemplo 1 (cont)</vt:lpstr>
      <vt:lpstr>Exemplo 1(cont)</vt:lpstr>
      <vt:lpstr>Exemplo 2: Primeira ordem</vt:lpstr>
      <vt:lpstr>Exemplo 2(cont)</vt:lpstr>
      <vt:lpstr>Exemplo 2(cont)</vt:lpstr>
      <vt:lpstr>Exemplo 3: van der Pol</vt:lpstr>
      <vt:lpstr>Exemplo 3(cont)</vt:lpstr>
      <vt:lpstr>Exemplo 3(cont)</vt:lpstr>
      <vt:lpstr>Exemplo 3(cont) – Fábio Bretas Ferreira</vt:lpstr>
      <vt:lpstr>Exemplo 4: Terceira ordem</vt:lpstr>
      <vt:lpstr>Exemplo 4(cont)</vt:lpstr>
      <vt:lpstr>Exemplo 4(cont)</vt:lpstr>
      <vt:lpstr>Exemplo 4(cont)</vt:lpstr>
      <vt:lpstr>Exemplo 4 (cont)</vt:lpstr>
      <vt:lpstr>Exemplo 4 (cont)</vt:lpstr>
      <vt:lpstr>Exemplo 4(cont)</vt:lpstr>
      <vt:lpstr>Exemplo 4(cont)</vt:lpstr>
      <vt:lpstr>Exemplo 4(cont)</vt:lpstr>
      <vt:lpstr>Tarefa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quântica da informação: impossibilidade de copia, entrelaçamento e teletransporte</dc:title>
  <dc:creator>José Roberto Piqueira</dc:creator>
  <cp:lastModifiedBy>Lenovo</cp:lastModifiedBy>
  <cp:revision>72</cp:revision>
  <dcterms:created xsi:type="dcterms:W3CDTF">2019-06-28T19:51:26Z</dcterms:created>
  <dcterms:modified xsi:type="dcterms:W3CDTF">2021-09-23T03:39:52Z</dcterms:modified>
</cp:coreProperties>
</file>