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bqCquDl4k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CSPbzitPL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Bradley Hand ITC" panose="03070402050302030203" pitchFamily="66" charset="0"/>
              </a:rPr>
              <a:t>The War on Terror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Bradley Hand ITC" panose="03070402050302030203" pitchFamily="66" charset="0"/>
              </a:rPr>
              <a:t>Summary …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>
                <a:latin typeface="Comic Sans MS" panose="030F0702030302020204" pitchFamily="66" charset="0"/>
              </a:rPr>
              <a:t>Why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does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this</a:t>
            </a:r>
            <a:r>
              <a:rPr lang="de-DE" dirty="0" smtClean="0">
                <a:latin typeface="Comic Sans MS" panose="030F0702030302020204" pitchFamily="66" charset="0"/>
              </a:rPr>
              <a:t> narrative </a:t>
            </a:r>
            <a:r>
              <a:rPr lang="de-DE" dirty="0" err="1" smtClean="0">
                <a:latin typeface="Comic Sans MS" panose="030F0702030302020204" pitchFamily="66" charset="0"/>
              </a:rPr>
              <a:t>continue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be</a:t>
            </a:r>
            <a:r>
              <a:rPr lang="de-DE" dirty="0" smtClean="0">
                <a:latin typeface="Comic Sans MS" panose="030F0702030302020204" pitchFamily="66" charset="0"/>
              </a:rPr>
              <a:t> so persuasive?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Bradley Hand ITC" panose="03070402050302030203" pitchFamily="66" charset="0"/>
              </a:rPr>
              <a:t>The </a:t>
            </a:r>
            <a:r>
              <a:rPr lang="de-DE" dirty="0" err="1" smtClean="0">
                <a:latin typeface="Bradley Hand ITC" panose="03070402050302030203" pitchFamily="66" charset="0"/>
              </a:rPr>
              <a:t>president‘s</a:t>
            </a:r>
            <a:r>
              <a:rPr lang="de-DE" dirty="0" smtClean="0">
                <a:latin typeface="Bradley Hand ITC" panose="03070402050302030203" pitchFamily="66" charset="0"/>
              </a:rPr>
              <a:t> </a:t>
            </a:r>
            <a:r>
              <a:rPr lang="de-DE" dirty="0" err="1" smtClean="0">
                <a:latin typeface="Bradley Hand ITC" panose="03070402050302030203" pitchFamily="66" charset="0"/>
              </a:rPr>
              <a:t>view</a:t>
            </a:r>
            <a:r>
              <a:rPr lang="de-DE" dirty="0" smtClean="0">
                <a:latin typeface="Bradley Hand ITC" panose="03070402050302030203" pitchFamily="66" charset="0"/>
              </a:rPr>
              <a:t> …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4435" y="1700494"/>
            <a:ext cx="11143129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de-DE" dirty="0" err="1" smtClean="0">
                <a:latin typeface="Comic Sans MS" panose="030F0702030302020204" pitchFamily="66" charset="0"/>
              </a:rPr>
              <a:t>President</a:t>
            </a:r>
            <a:r>
              <a:rPr lang="de-DE" dirty="0" smtClean="0">
                <a:latin typeface="Comic Sans MS" panose="030F0702030302020204" pitchFamily="66" charset="0"/>
              </a:rPr>
              <a:t> George W. Bush Jr. on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night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11 September 2001: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Speech</a:t>
            </a:r>
            <a:endParaRPr lang="en-GB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How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does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he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portray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US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and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US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government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9661" y="1347323"/>
            <a:ext cx="102338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>
                <a:latin typeface="Comic Sans MS" panose="030F0702030302020204" pitchFamily="66" charset="0"/>
              </a:rPr>
              <a:t>The </a:t>
            </a:r>
            <a:r>
              <a:rPr lang="de-DE" dirty="0" err="1" smtClean="0">
                <a:latin typeface="Comic Sans MS" panose="030F0702030302020204" pitchFamily="66" charset="0"/>
              </a:rPr>
              <a:t>president‘s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  <a:hlinkClick r:id="rId2"/>
              </a:rPr>
              <a:t>speech</a:t>
            </a:r>
            <a:r>
              <a:rPr lang="en-GB" dirty="0" smtClean="0"/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Congress</a:t>
            </a:r>
            <a:r>
              <a:rPr lang="de-DE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How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does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he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characterise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the</a:t>
            </a:r>
            <a:r>
              <a:rPr lang="de-DE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enemy</a:t>
            </a: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  <a:p>
            <a:pPr marL="0" indent="0" algn="ctr">
              <a:buNone/>
            </a:pPr>
            <a:endParaRPr lang="de-DE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de-DE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WHY IS THE EMERGING NARRATIVE SO PERSUASIVE?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8855" y="461264"/>
            <a:ext cx="10836297" cy="61950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 smtClean="0">
                <a:latin typeface="Bradley Hand ITC" panose="03070402050302030203" pitchFamily="66" charset="0"/>
              </a:rPr>
              <a:t>REMINDER</a:t>
            </a:r>
          </a:p>
          <a:p>
            <a:pPr marL="0" indent="0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b="1" dirty="0" smtClean="0">
                <a:latin typeface="Candara" panose="020E0502030303020204" pitchFamily="34" charset="0"/>
              </a:rPr>
              <a:t>Picard: </a:t>
            </a:r>
            <a:r>
              <a:rPr lang="de-DE" i="1" dirty="0" err="1" smtClean="0">
                <a:latin typeface="Candara" panose="020E0502030303020204" pitchFamily="34" charset="0"/>
              </a:rPr>
              <a:t>Sometimes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moral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obligations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of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command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are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less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than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clear</a:t>
            </a:r>
            <a:r>
              <a:rPr lang="de-DE" i="1" dirty="0" smtClean="0">
                <a:latin typeface="Candara" panose="020E0502030303020204" pitchFamily="34" charset="0"/>
              </a:rPr>
              <a:t>. I </a:t>
            </a:r>
            <a:r>
              <a:rPr lang="de-DE" i="1" dirty="0" err="1" smtClean="0">
                <a:latin typeface="Candara" panose="020E0502030303020204" pitchFamily="34" charset="0"/>
              </a:rPr>
              <a:t>have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to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weigh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good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of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many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against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needs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of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individual </a:t>
            </a:r>
            <a:r>
              <a:rPr lang="de-DE" i="1" dirty="0" err="1" smtClean="0">
                <a:latin typeface="Candara" panose="020E0502030303020204" pitchFamily="34" charset="0"/>
              </a:rPr>
              <a:t>and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try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to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balance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them</a:t>
            </a:r>
            <a:r>
              <a:rPr lang="de-DE" i="1" dirty="0" smtClean="0">
                <a:latin typeface="Candara" panose="020E0502030303020204" pitchFamily="34" charset="0"/>
              </a:rPr>
              <a:t>. […] The 7th </a:t>
            </a:r>
            <a:r>
              <a:rPr lang="de-DE" i="1" dirty="0" err="1" smtClean="0">
                <a:latin typeface="Candara" panose="020E0502030303020204" pitchFamily="34" charset="0"/>
              </a:rPr>
              <a:t>Guarantee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is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one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of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most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important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rights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granted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by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Federation</a:t>
            </a:r>
            <a:r>
              <a:rPr lang="de-DE" i="1" dirty="0" smtClean="0">
                <a:latin typeface="Candara" panose="020E0502030303020204" pitchFamily="34" charset="0"/>
              </a:rPr>
              <a:t>. </a:t>
            </a:r>
            <a:r>
              <a:rPr lang="de-DE" i="1" dirty="0" err="1" smtClean="0">
                <a:latin typeface="Candara" panose="020E0502030303020204" pitchFamily="34" charset="0"/>
              </a:rPr>
              <a:t>We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cannot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take</a:t>
            </a:r>
            <a:r>
              <a:rPr lang="de-DE" i="1" dirty="0" smtClean="0">
                <a:latin typeface="Candara" panose="020E0502030303020204" pitchFamily="34" charset="0"/>
              </a:rPr>
              <a:t> a fundamental </a:t>
            </a:r>
            <a:r>
              <a:rPr lang="de-DE" i="1" dirty="0" err="1" smtClean="0">
                <a:latin typeface="Candara" panose="020E0502030303020204" pitchFamily="34" charset="0"/>
              </a:rPr>
              <a:t>principle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of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Constitution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and</a:t>
            </a:r>
            <a:r>
              <a:rPr lang="de-DE" i="1" dirty="0" smtClean="0">
                <a:latin typeface="Candara" panose="020E0502030303020204" pitchFamily="34" charset="0"/>
              </a:rPr>
              <a:t> turn </a:t>
            </a:r>
            <a:r>
              <a:rPr lang="de-DE" i="1" dirty="0" err="1" smtClean="0">
                <a:latin typeface="Candara" panose="020E0502030303020204" pitchFamily="34" charset="0"/>
              </a:rPr>
              <a:t>it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against</a:t>
            </a:r>
            <a:r>
              <a:rPr lang="de-DE" i="1" dirty="0" smtClean="0">
                <a:latin typeface="Candara" panose="020E0502030303020204" pitchFamily="34" charset="0"/>
              </a:rPr>
              <a:t> a </a:t>
            </a:r>
            <a:r>
              <a:rPr lang="de-DE" i="1" dirty="0" err="1" smtClean="0">
                <a:latin typeface="Candara" panose="020E0502030303020204" pitchFamily="34" charset="0"/>
              </a:rPr>
              <a:t>citizen</a:t>
            </a:r>
            <a:r>
              <a:rPr lang="de-DE" i="1" dirty="0" smtClean="0">
                <a:latin typeface="Candara" panose="020E0502030303020204" pitchFamily="34" charset="0"/>
              </a:rPr>
              <a:t>. </a:t>
            </a:r>
          </a:p>
          <a:p>
            <a:pPr marL="0" indent="0">
              <a:buNone/>
            </a:pPr>
            <a:endParaRPr lang="de-DE" i="1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de-DE" b="1" dirty="0" err="1" smtClean="0">
                <a:latin typeface="Candara" panose="020E0502030303020204" pitchFamily="34" charset="0"/>
              </a:rPr>
              <a:t>Worf</a:t>
            </a:r>
            <a:r>
              <a:rPr lang="de-DE" b="1" dirty="0" smtClean="0">
                <a:latin typeface="Candara" panose="020E0502030303020204" pitchFamily="34" charset="0"/>
              </a:rPr>
              <a:t>:</a:t>
            </a:r>
            <a:r>
              <a:rPr lang="de-DE" dirty="0" smtClean="0">
                <a:latin typeface="Candara" panose="020E0502030303020204" pitchFamily="34" charset="0"/>
              </a:rPr>
              <a:t> </a:t>
            </a:r>
            <a:r>
              <a:rPr lang="de-DE" i="1" dirty="0" smtClean="0">
                <a:latin typeface="Candara" panose="020E0502030303020204" pitchFamily="34" charset="0"/>
              </a:rPr>
              <a:t>Sir, </a:t>
            </a:r>
            <a:r>
              <a:rPr lang="de-DE" i="1" dirty="0" err="1" smtClean="0">
                <a:latin typeface="Candara" panose="020E0502030303020204" pitchFamily="34" charset="0"/>
              </a:rPr>
              <a:t>the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Federation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does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have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enemies</a:t>
            </a:r>
            <a:r>
              <a:rPr lang="de-DE" i="1" dirty="0" smtClean="0">
                <a:latin typeface="Candara" panose="020E0502030303020204" pitchFamily="34" charset="0"/>
              </a:rPr>
              <a:t>! </a:t>
            </a:r>
            <a:r>
              <a:rPr lang="de-DE" i="1" dirty="0" err="1" smtClean="0">
                <a:latin typeface="Candara" panose="020E0502030303020204" pitchFamily="34" charset="0"/>
              </a:rPr>
              <a:t>We</a:t>
            </a:r>
            <a:r>
              <a:rPr lang="de-DE" i="1" dirty="0" smtClean="0">
                <a:latin typeface="Candara" panose="020E0502030303020204" pitchFamily="34" charset="0"/>
              </a:rPr>
              <a:t> MUST </a:t>
            </a:r>
            <a:r>
              <a:rPr lang="de-DE" i="1" dirty="0" err="1" smtClean="0">
                <a:latin typeface="Candara" panose="020E0502030303020204" pitchFamily="34" charset="0"/>
              </a:rPr>
              <a:t>seek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them</a:t>
            </a:r>
            <a:r>
              <a:rPr lang="de-DE" i="1" dirty="0" smtClean="0">
                <a:latin typeface="Candara" panose="020E0502030303020204" pitchFamily="34" charset="0"/>
              </a:rPr>
              <a:t> out!</a:t>
            </a:r>
          </a:p>
          <a:p>
            <a:pPr marL="0" indent="0">
              <a:buNone/>
            </a:pPr>
            <a:endParaRPr lang="de-DE" i="1" dirty="0" smtClean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de-DE" b="1" dirty="0" smtClean="0">
                <a:latin typeface="Candara" panose="020E0502030303020204" pitchFamily="34" charset="0"/>
              </a:rPr>
              <a:t>Picard: </a:t>
            </a:r>
            <a:r>
              <a:rPr lang="de-DE" i="1" dirty="0" smtClean="0">
                <a:latin typeface="Candara" panose="020E0502030303020204" pitchFamily="34" charset="0"/>
              </a:rPr>
              <a:t>Oh </a:t>
            </a:r>
            <a:r>
              <a:rPr lang="de-DE" i="1" dirty="0" err="1" smtClean="0">
                <a:latin typeface="Candara" panose="020E0502030303020204" pitchFamily="34" charset="0"/>
              </a:rPr>
              <a:t>yes</a:t>
            </a:r>
            <a:r>
              <a:rPr lang="de-DE" i="1" dirty="0" smtClean="0">
                <a:latin typeface="Candara" panose="020E0502030303020204" pitchFamily="34" charset="0"/>
              </a:rPr>
              <a:t> [</a:t>
            </a:r>
            <a:r>
              <a:rPr lang="de-DE" i="1" dirty="0" err="1" smtClean="0">
                <a:latin typeface="Candara" panose="020E0502030303020204" pitchFamily="34" charset="0"/>
              </a:rPr>
              <a:t>nodding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ironically</a:t>
            </a:r>
            <a:r>
              <a:rPr lang="de-DE" i="1" dirty="0" smtClean="0">
                <a:latin typeface="Candara" panose="020E0502030303020204" pitchFamily="34" charset="0"/>
              </a:rPr>
              <a:t>]. </a:t>
            </a:r>
            <a:r>
              <a:rPr lang="de-DE" i="1" dirty="0" err="1" smtClean="0">
                <a:latin typeface="Candara" panose="020E0502030303020204" pitchFamily="34" charset="0"/>
              </a:rPr>
              <a:t>That‘s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how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it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starts</a:t>
            </a:r>
            <a:r>
              <a:rPr lang="de-DE" i="1" dirty="0" smtClean="0">
                <a:latin typeface="Candara" panose="020E0502030303020204" pitchFamily="34" charset="0"/>
              </a:rPr>
              <a:t>! The </a:t>
            </a:r>
            <a:r>
              <a:rPr lang="de-DE" i="1" dirty="0" err="1" smtClean="0">
                <a:latin typeface="Candara" panose="020E0502030303020204" pitchFamily="34" charset="0"/>
              </a:rPr>
              <a:t>road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from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legitimate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suspicion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to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rampant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paranoia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is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very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much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shorter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than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we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think</a:t>
            </a:r>
            <a:r>
              <a:rPr lang="de-DE" i="1" dirty="0" smtClean="0">
                <a:latin typeface="Candara" panose="020E0502030303020204" pitchFamily="34" charset="0"/>
              </a:rPr>
              <a:t>! Something </a:t>
            </a:r>
            <a:r>
              <a:rPr lang="de-DE" i="1" dirty="0" err="1" smtClean="0">
                <a:latin typeface="Candara" panose="020E0502030303020204" pitchFamily="34" charset="0"/>
              </a:rPr>
              <a:t>is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wrong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here</a:t>
            </a:r>
            <a:r>
              <a:rPr lang="de-DE" i="1" dirty="0" smtClean="0">
                <a:latin typeface="Candara" panose="020E0502030303020204" pitchFamily="34" charset="0"/>
              </a:rPr>
              <a:t>, </a:t>
            </a:r>
            <a:r>
              <a:rPr lang="de-DE" i="1" dirty="0" err="1" smtClean="0">
                <a:latin typeface="Candara" panose="020E0502030303020204" pitchFamily="34" charset="0"/>
              </a:rPr>
              <a:t>Mr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Worf</a:t>
            </a:r>
            <a:r>
              <a:rPr lang="de-DE" i="1" dirty="0" smtClean="0">
                <a:latin typeface="Candara" panose="020E0502030303020204" pitchFamily="34" charset="0"/>
              </a:rPr>
              <a:t>. I </a:t>
            </a:r>
            <a:r>
              <a:rPr lang="de-DE" i="1" dirty="0" err="1" smtClean="0">
                <a:latin typeface="Candara" panose="020E0502030303020204" pitchFamily="34" charset="0"/>
              </a:rPr>
              <a:t>don‘t</a:t>
            </a:r>
            <a:r>
              <a:rPr lang="de-DE" i="1" dirty="0" smtClean="0">
                <a:latin typeface="Candara" panose="020E0502030303020204" pitchFamily="34" charset="0"/>
              </a:rPr>
              <a:t> like </a:t>
            </a:r>
            <a:r>
              <a:rPr lang="de-DE" i="1" dirty="0" err="1" smtClean="0">
                <a:latin typeface="Candara" panose="020E0502030303020204" pitchFamily="34" charset="0"/>
              </a:rPr>
              <a:t>what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we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have</a:t>
            </a:r>
            <a:r>
              <a:rPr lang="de-DE" i="1" dirty="0" smtClean="0">
                <a:latin typeface="Candara" panose="020E0502030303020204" pitchFamily="34" charset="0"/>
              </a:rPr>
              <a:t> </a:t>
            </a:r>
            <a:r>
              <a:rPr lang="de-DE" i="1" dirty="0" err="1" smtClean="0">
                <a:latin typeface="Candara" panose="020E0502030303020204" pitchFamily="34" charset="0"/>
              </a:rPr>
              <a:t>become</a:t>
            </a:r>
            <a:r>
              <a:rPr lang="de-DE" i="1" dirty="0" smtClean="0">
                <a:latin typeface="Candara" panose="020E0502030303020204" pitchFamily="34" charset="0"/>
              </a:rPr>
              <a:t> …</a:t>
            </a:r>
            <a:endParaRPr lang="en-GB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7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0035" y="386790"/>
            <a:ext cx="11009246" cy="6336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dirty="0" err="1" smtClean="0">
                <a:latin typeface="Bradley Hand ITC" panose="03070402050302030203" pitchFamily="66" charset="0"/>
              </a:rPr>
              <a:t>Imagine</a:t>
            </a:r>
            <a:r>
              <a:rPr lang="de-DE" b="1" dirty="0" smtClean="0">
                <a:latin typeface="Bradley Hand ITC" panose="03070402050302030203" pitchFamily="66" charset="0"/>
              </a:rPr>
              <a:t> </a:t>
            </a:r>
            <a:r>
              <a:rPr lang="de-DE" b="1" dirty="0" err="1" smtClean="0">
                <a:latin typeface="Bradley Hand ITC" panose="03070402050302030203" pitchFamily="66" charset="0"/>
              </a:rPr>
              <a:t>the</a:t>
            </a:r>
            <a:r>
              <a:rPr lang="de-DE" b="1" dirty="0" smtClean="0">
                <a:latin typeface="Bradley Hand ITC" panose="03070402050302030203" pitchFamily="66" charset="0"/>
              </a:rPr>
              <a:t> </a:t>
            </a:r>
            <a:r>
              <a:rPr lang="de-DE" b="1" dirty="0" err="1" smtClean="0">
                <a:latin typeface="Bradley Hand ITC" panose="03070402050302030203" pitchFamily="66" charset="0"/>
              </a:rPr>
              <a:t>following</a:t>
            </a:r>
            <a:r>
              <a:rPr lang="de-DE" b="1" dirty="0" smtClean="0">
                <a:latin typeface="Bradley Hand ITC" panose="03070402050302030203" pitchFamily="66" charset="0"/>
              </a:rPr>
              <a:t> </a:t>
            </a:r>
            <a:r>
              <a:rPr lang="de-DE" b="1" dirty="0" err="1" smtClean="0">
                <a:latin typeface="Bradley Hand ITC" panose="03070402050302030203" pitchFamily="66" charset="0"/>
              </a:rPr>
              <a:t>situation</a:t>
            </a:r>
            <a:endParaRPr lang="de-DE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>
                <a:latin typeface="Comic Sans MS" panose="030F0702030302020204" pitchFamily="66" charset="0"/>
              </a:rPr>
              <a:t>You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are</a:t>
            </a:r>
            <a:r>
              <a:rPr lang="de-DE" dirty="0" smtClean="0">
                <a:latin typeface="Comic Sans MS" panose="030F0702030302020204" pitchFamily="66" charset="0"/>
              </a:rPr>
              <a:t> a </a:t>
            </a:r>
            <a:r>
              <a:rPr lang="de-DE" dirty="0" err="1" smtClean="0">
                <a:latin typeface="Comic Sans MS" panose="030F0702030302020204" pitchFamily="66" charset="0"/>
              </a:rPr>
              <a:t>politician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opposition</a:t>
            </a:r>
            <a:r>
              <a:rPr lang="de-DE" dirty="0" smtClean="0">
                <a:latin typeface="Comic Sans MS" panose="030F0702030302020204" pitchFamily="66" charset="0"/>
              </a:rPr>
              <a:t> (</a:t>
            </a:r>
            <a:r>
              <a:rPr lang="de-DE" dirty="0" err="1" smtClean="0">
                <a:latin typeface="Comic Sans MS" panose="030F0702030302020204" pitchFamily="66" charset="0"/>
              </a:rPr>
              <a:t>Democrat</a:t>
            </a:r>
            <a:r>
              <a:rPr lang="de-DE" dirty="0" smtClean="0">
                <a:latin typeface="Comic Sans MS" panose="030F0702030302020204" pitchFamily="66" charset="0"/>
              </a:rPr>
              <a:t>) / </a:t>
            </a:r>
            <a:r>
              <a:rPr lang="de-DE" dirty="0" err="1" smtClean="0">
                <a:latin typeface="Comic Sans MS" panose="030F0702030302020204" pitchFamily="66" charset="0"/>
              </a:rPr>
              <a:t>governing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party</a:t>
            </a:r>
            <a:r>
              <a:rPr lang="de-DE" dirty="0" smtClean="0">
                <a:latin typeface="Comic Sans MS" panose="030F0702030302020204" pitchFamily="66" charset="0"/>
              </a:rPr>
              <a:t> (</a:t>
            </a:r>
            <a:r>
              <a:rPr lang="de-DE" dirty="0" err="1" smtClean="0">
                <a:latin typeface="Comic Sans MS" panose="030F0702030302020204" pitchFamily="66" charset="0"/>
              </a:rPr>
              <a:t>Republican</a:t>
            </a:r>
            <a:r>
              <a:rPr lang="de-DE" dirty="0" smtClean="0">
                <a:latin typeface="Comic Sans MS" panose="030F0702030302020204" pitchFamily="66" charset="0"/>
              </a:rPr>
              <a:t>) in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year</a:t>
            </a:r>
            <a:r>
              <a:rPr lang="de-DE" dirty="0" smtClean="0">
                <a:latin typeface="Comic Sans MS" panose="030F0702030302020204" pitchFamily="66" charset="0"/>
              </a:rPr>
              <a:t> 2005/06 (The US </a:t>
            </a:r>
            <a:r>
              <a:rPr lang="de-DE" dirty="0" err="1" smtClean="0">
                <a:latin typeface="Comic Sans MS" panose="030F0702030302020204" pitchFamily="66" charset="0"/>
              </a:rPr>
              <a:t>invaded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Iraq</a:t>
            </a:r>
            <a:r>
              <a:rPr lang="de-DE" dirty="0" smtClean="0">
                <a:latin typeface="Comic Sans MS" panose="030F0702030302020204" pitchFamily="66" charset="0"/>
              </a:rPr>
              <a:t>, but </a:t>
            </a:r>
            <a:r>
              <a:rPr lang="de-DE" dirty="0" err="1" smtClean="0">
                <a:latin typeface="Comic Sans MS" panose="030F0702030302020204" pitchFamily="66" charset="0"/>
              </a:rPr>
              <a:t>it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encountering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difficulties</a:t>
            </a:r>
            <a:r>
              <a:rPr lang="de-DE" dirty="0" smtClean="0">
                <a:latin typeface="Comic Sans MS" panose="030F0702030302020204" pitchFamily="66" charset="0"/>
              </a:rPr>
              <a:t> in </a:t>
            </a:r>
            <a:r>
              <a:rPr lang="de-DE" dirty="0" err="1" smtClean="0">
                <a:latin typeface="Comic Sans MS" panose="030F0702030302020204" pitchFamily="66" charset="0"/>
              </a:rPr>
              <a:t>its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goal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restoring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order</a:t>
            </a:r>
            <a:r>
              <a:rPr lang="de-DE" dirty="0" smtClean="0">
                <a:latin typeface="Comic Sans MS" panose="030F0702030302020204" pitchFamily="66" charset="0"/>
              </a:rPr>
              <a:t> / </a:t>
            </a:r>
            <a:r>
              <a:rPr lang="de-DE" dirty="0" err="1" smtClean="0">
                <a:latin typeface="Comic Sans MS" panose="030F0702030302020204" pitchFamily="66" charset="0"/>
              </a:rPr>
              <a:t>first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doubts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are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looming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about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justification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invasion</a:t>
            </a:r>
            <a:r>
              <a:rPr lang="de-DE" dirty="0" smtClean="0">
                <a:latin typeface="Comic Sans MS" panose="030F0702030302020204" pitchFamily="66" charset="0"/>
              </a:rPr>
              <a:t>).</a:t>
            </a:r>
          </a:p>
          <a:p>
            <a:pPr marL="0" indent="0">
              <a:buNone/>
            </a:pPr>
            <a:endParaRPr lang="de-D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As a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Democrat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how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do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you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react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to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existing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dominant War On Terror Narrative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perpetrated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by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US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government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(G. W Bush jun.)?</a:t>
            </a:r>
          </a:p>
          <a:p>
            <a:pPr marL="0" indent="0">
              <a:buNone/>
            </a:pPr>
            <a:endParaRPr lang="de-D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As a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Republican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how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do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justify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invasion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War on Terror Narrative?</a:t>
            </a:r>
          </a:p>
          <a:p>
            <a:pPr marL="0" indent="0">
              <a:buNone/>
            </a:pPr>
            <a:endParaRPr lang="de-DE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286006" y="1358153"/>
            <a:ext cx="3905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omic Sans MS" panose="030F0702030302020204" pitchFamily="66" charset="0"/>
              </a:rPr>
              <a:t>Both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radical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more</a:t>
            </a:r>
            <a:r>
              <a:rPr lang="de-DE" dirty="0" smtClean="0">
                <a:latin typeface="Comic Sans MS" panose="030F0702030302020204" pitchFamily="66" charset="0"/>
              </a:rPr>
              <a:t> moderate </a:t>
            </a:r>
          </a:p>
          <a:p>
            <a:r>
              <a:rPr lang="de-DE" dirty="0" err="1" smtClean="0">
                <a:latin typeface="Comic Sans MS" panose="030F0702030302020204" pitchFamily="66" charset="0"/>
              </a:rPr>
              <a:t>Republicans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defend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War on Terror Narrative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course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taken</a:t>
            </a:r>
            <a:r>
              <a:rPr lang="de-DE" dirty="0" smtClean="0">
                <a:latin typeface="Comic Sans MS" panose="030F0702030302020204" pitchFamily="66" charset="0"/>
              </a:rPr>
              <a:t> in </a:t>
            </a:r>
            <a:r>
              <a:rPr lang="de-DE" dirty="0" err="1" smtClean="0">
                <a:latin typeface="Comic Sans MS" panose="030F0702030302020204" pitchFamily="66" charset="0"/>
              </a:rPr>
              <a:t>Iraq</a:t>
            </a:r>
            <a:r>
              <a:rPr lang="de-DE" dirty="0" smtClean="0">
                <a:latin typeface="Comic Sans MS" panose="030F0702030302020204" pitchFamily="66" charset="0"/>
              </a:rPr>
              <a:t>. </a:t>
            </a:r>
          </a:p>
          <a:p>
            <a:endParaRPr lang="de-DE" dirty="0">
              <a:latin typeface="Comic Sans MS" panose="030F0702030302020204" pitchFamily="66" charset="0"/>
            </a:endParaRPr>
          </a:p>
          <a:p>
            <a:r>
              <a:rPr lang="de-DE" dirty="0" smtClean="0">
                <a:latin typeface="Comic Sans MS" panose="030F0702030302020204" pitchFamily="66" charset="0"/>
              </a:rPr>
              <a:t>Thus, </a:t>
            </a:r>
            <a:r>
              <a:rPr lang="de-DE" dirty="0" err="1" smtClean="0">
                <a:latin typeface="Comic Sans MS" panose="030F0702030302020204" pitchFamily="66" charset="0"/>
              </a:rPr>
              <a:t>they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contribute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promoting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consolidating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whole</a:t>
            </a:r>
            <a:r>
              <a:rPr lang="de-DE" dirty="0" smtClean="0">
                <a:latin typeface="Comic Sans MS" panose="030F0702030302020204" pitchFamily="66" charset="0"/>
              </a:rPr>
              <a:t> narrative.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637930" y="1183341"/>
            <a:ext cx="4554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omic Sans MS" panose="030F0702030302020204" pitchFamily="66" charset="0"/>
              </a:rPr>
              <a:t>Since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Democrats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have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stood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behind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Republican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government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since</a:t>
            </a:r>
            <a:r>
              <a:rPr lang="de-DE" dirty="0" smtClean="0">
                <a:latin typeface="Comic Sans MS" panose="030F0702030302020204" pitchFamily="66" charset="0"/>
              </a:rPr>
              <a:t> 9/11 </a:t>
            </a:r>
            <a:r>
              <a:rPr lang="de-DE" dirty="0" err="1" smtClean="0">
                <a:latin typeface="Comic Sans MS" panose="030F0702030302020204" pitchFamily="66" charset="0"/>
              </a:rPr>
              <a:t>supporting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defending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War on Terror Narrative, </a:t>
            </a:r>
            <a:r>
              <a:rPr lang="de-DE" dirty="0" err="1" smtClean="0">
                <a:latin typeface="Comic Sans MS" panose="030F0702030302020204" pitchFamily="66" charset="0"/>
              </a:rPr>
              <a:t>they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are</a:t>
            </a:r>
            <a:r>
              <a:rPr lang="de-DE" dirty="0" smtClean="0">
                <a:latin typeface="Comic Sans MS" panose="030F0702030302020204" pitchFamily="66" charset="0"/>
              </a:rPr>
              <a:t> not </a:t>
            </a:r>
            <a:r>
              <a:rPr lang="de-DE" dirty="0" err="1" smtClean="0">
                <a:latin typeface="Comic Sans MS" panose="030F0702030302020204" pitchFamily="66" charset="0"/>
              </a:rPr>
              <a:t>left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with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sufficient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room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for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manoeuvre</a:t>
            </a:r>
            <a:r>
              <a:rPr lang="de-DE" dirty="0" smtClean="0">
                <a:latin typeface="Comic Sans MS" panose="030F0702030302020204" pitchFamily="66" charset="0"/>
              </a:rPr>
              <a:t>.</a:t>
            </a:r>
          </a:p>
          <a:p>
            <a:endParaRPr lang="de-DE" dirty="0">
              <a:latin typeface="Comic Sans MS" panose="030F0702030302020204" pitchFamily="66" charset="0"/>
            </a:endParaRPr>
          </a:p>
          <a:p>
            <a:r>
              <a:rPr lang="de-DE" dirty="0" err="1" smtClean="0">
                <a:latin typeface="Comic Sans MS" panose="030F0702030302020204" pitchFamily="66" charset="0"/>
              </a:rPr>
              <a:t>While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they</a:t>
            </a:r>
            <a:r>
              <a:rPr lang="de-DE" dirty="0" smtClean="0">
                <a:latin typeface="Comic Sans MS" panose="030F0702030302020204" pitchFamily="66" charset="0"/>
              </a:rPr>
              <a:t> do </a:t>
            </a:r>
            <a:r>
              <a:rPr lang="de-DE" dirty="0" err="1" smtClean="0">
                <a:latin typeface="Comic Sans MS" panose="030F0702030302020204" pitchFamily="66" charset="0"/>
              </a:rPr>
              <a:t>criticise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Iraq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invasion</a:t>
            </a:r>
            <a:r>
              <a:rPr lang="de-DE" dirty="0" smtClean="0">
                <a:latin typeface="Comic Sans MS" panose="030F0702030302020204" pitchFamily="66" charset="0"/>
              </a:rPr>
              <a:t>, </a:t>
            </a:r>
            <a:r>
              <a:rPr lang="de-DE" dirty="0" err="1" smtClean="0">
                <a:latin typeface="Comic Sans MS" panose="030F0702030302020204" pitchFamily="66" charset="0"/>
              </a:rPr>
              <a:t>they</a:t>
            </a:r>
            <a:r>
              <a:rPr lang="de-DE" dirty="0" smtClean="0">
                <a:latin typeface="Comic Sans MS" panose="030F0702030302020204" pitchFamily="66" charset="0"/>
              </a:rPr>
              <a:t> do not </a:t>
            </a:r>
            <a:r>
              <a:rPr lang="de-DE" dirty="0" err="1" smtClean="0">
                <a:latin typeface="Comic Sans MS" panose="030F0702030302020204" pitchFamily="66" charset="0"/>
              </a:rPr>
              <a:t>challenge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War on Terror Narrative, </a:t>
            </a:r>
            <a:r>
              <a:rPr lang="de-DE" dirty="0" err="1" smtClean="0">
                <a:latin typeface="Comic Sans MS" panose="030F0702030302020204" pitchFamily="66" charset="0"/>
              </a:rPr>
              <a:t>thereby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promoting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consolidating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whole</a:t>
            </a:r>
            <a:r>
              <a:rPr lang="de-DE" dirty="0" smtClean="0">
                <a:latin typeface="Comic Sans MS" panose="030F0702030302020204" pitchFamily="66" charset="0"/>
              </a:rPr>
              <a:t> narrative.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7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err="1" smtClean="0">
                <a:latin typeface="Bradley Hand ITC" panose="03070402050302030203" pitchFamily="66" charset="0"/>
              </a:rPr>
              <a:t>Tragedy</a:t>
            </a:r>
            <a:r>
              <a:rPr lang="de-DE" sz="4000" dirty="0" smtClean="0">
                <a:latin typeface="Bradley Hand ITC" panose="03070402050302030203" pitchFamily="66" charset="0"/>
              </a:rPr>
              <a:t>, </a:t>
            </a:r>
            <a:r>
              <a:rPr lang="de-DE" sz="4000" dirty="0" err="1" smtClean="0">
                <a:latin typeface="Bradley Hand ITC" panose="03070402050302030203" pitchFamily="66" charset="0"/>
              </a:rPr>
              <a:t>Irony</a:t>
            </a:r>
            <a:r>
              <a:rPr lang="de-DE" sz="4000" dirty="0" smtClean="0">
                <a:latin typeface="Bradley Hand ITC" panose="03070402050302030203" pitchFamily="66" charset="0"/>
              </a:rPr>
              <a:t>, Satire </a:t>
            </a:r>
            <a:r>
              <a:rPr lang="de-DE" sz="4000" dirty="0" err="1" smtClean="0">
                <a:latin typeface="Bradley Hand ITC" panose="03070402050302030203" pitchFamily="66" charset="0"/>
              </a:rPr>
              <a:t>and</a:t>
            </a:r>
            <a:r>
              <a:rPr lang="de-DE" sz="4000" dirty="0" smtClean="0">
                <a:latin typeface="Bradley Hand ITC" panose="03070402050302030203" pitchFamily="66" charset="0"/>
              </a:rPr>
              <a:t> Utopia …</a:t>
            </a:r>
            <a:endParaRPr lang="en-GB" sz="4000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C00000"/>
                </a:solidFill>
              </a:rPr>
              <a:t>utopian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element</a:t>
            </a:r>
            <a:r>
              <a:rPr lang="de-DE" dirty="0" smtClean="0"/>
              <a:t> in </a:t>
            </a:r>
            <a:r>
              <a:rPr lang="de-DE" dirty="0" err="1" smtClean="0"/>
              <a:t>this</a:t>
            </a:r>
            <a:r>
              <a:rPr lang="de-DE" dirty="0" smtClean="0"/>
              <a:t> narrative! (</a:t>
            </a:r>
            <a:r>
              <a:rPr lang="de-DE" dirty="0" err="1" smtClean="0"/>
              <a:t>Watchmen</a:t>
            </a:r>
            <a:r>
              <a:rPr lang="de-DE" dirty="0" smtClean="0"/>
              <a:t>, </a:t>
            </a:r>
            <a:r>
              <a:rPr lang="de-DE" dirty="0" err="1" smtClean="0"/>
              <a:t>Ozymandias</a:t>
            </a:r>
            <a:r>
              <a:rPr lang="de-DE" dirty="0" smtClean="0"/>
              <a:t>, etc.)</a:t>
            </a:r>
          </a:p>
          <a:p>
            <a:endParaRPr lang="de-DE" dirty="0" smtClean="0"/>
          </a:p>
          <a:p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C00000"/>
                </a:solidFill>
              </a:rPr>
              <a:t>tragic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element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smtClean="0"/>
              <a:t>in </a:t>
            </a:r>
            <a:r>
              <a:rPr lang="de-DE" dirty="0" err="1" smtClean="0"/>
              <a:t>this</a:t>
            </a:r>
            <a:r>
              <a:rPr lang="de-DE" dirty="0" smtClean="0"/>
              <a:t> narrative!</a:t>
            </a:r>
          </a:p>
          <a:p>
            <a:endParaRPr lang="de-DE" dirty="0" smtClean="0"/>
          </a:p>
          <a:p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C00000"/>
                </a:solidFill>
              </a:rPr>
              <a:t>ironic</a:t>
            </a:r>
            <a:r>
              <a:rPr lang="de-DE" dirty="0" smtClean="0">
                <a:solidFill>
                  <a:srgbClr val="C00000"/>
                </a:solidFill>
              </a:rPr>
              <a:t> / </a:t>
            </a:r>
            <a:r>
              <a:rPr lang="de-DE" dirty="0" err="1" smtClean="0">
                <a:solidFill>
                  <a:srgbClr val="C00000"/>
                </a:solidFill>
              </a:rPr>
              <a:t>satirical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element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smtClean="0"/>
              <a:t>in </a:t>
            </a:r>
            <a:r>
              <a:rPr lang="de-DE" dirty="0" err="1" smtClean="0"/>
              <a:t>this</a:t>
            </a:r>
            <a:r>
              <a:rPr lang="de-DE" dirty="0" smtClean="0"/>
              <a:t> narrative!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606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0000" y="497540"/>
            <a:ext cx="10233800" cy="6024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tragic</a:t>
            </a: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element</a:t>
            </a: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de-DE" dirty="0" err="1" smtClean="0"/>
              <a:t>Tragic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 (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Security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liberty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utopian</a:t>
            </a: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element</a:t>
            </a: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de-DE" dirty="0" smtClean="0"/>
              <a:t>War on </a:t>
            </a:r>
            <a:r>
              <a:rPr lang="de-DE" dirty="0" err="1" smtClean="0"/>
              <a:t>terrorism</a:t>
            </a:r>
            <a:r>
              <a:rPr lang="de-DE" dirty="0" smtClean="0"/>
              <a:t> (</a:t>
            </a:r>
            <a:r>
              <a:rPr lang="de-DE" dirty="0" err="1" smtClean="0"/>
              <a:t>hunting</a:t>
            </a:r>
            <a:r>
              <a:rPr lang="de-DE" dirty="0" smtClean="0"/>
              <a:t> down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terrorist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Spreading</a:t>
            </a:r>
            <a:r>
              <a:rPr lang="de-DE" dirty="0" smtClean="0"/>
              <a:t> US/Western </a:t>
            </a:r>
            <a:r>
              <a:rPr lang="de-DE" dirty="0" err="1" smtClean="0"/>
              <a:t>ideals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Iraq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ironic</a:t>
            </a: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/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satirical</a:t>
            </a: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element</a:t>
            </a:r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de-DE" dirty="0" smtClean="0"/>
              <a:t>State </a:t>
            </a:r>
            <a:r>
              <a:rPr lang="de-DE" dirty="0" err="1" smtClean="0"/>
              <a:t>terrorism</a:t>
            </a:r>
            <a:r>
              <a:rPr lang="de-DE" dirty="0" smtClean="0"/>
              <a:t> (US)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neglected</a:t>
            </a:r>
            <a:endParaRPr lang="de-DE" dirty="0" smtClean="0"/>
          </a:p>
          <a:p>
            <a:r>
              <a:rPr lang="de-DE" dirty="0" err="1" smtClean="0"/>
              <a:t>Civilian</a:t>
            </a:r>
            <a:r>
              <a:rPr lang="de-DE" dirty="0" smtClean="0"/>
              <a:t> </a:t>
            </a:r>
            <a:r>
              <a:rPr lang="de-DE" dirty="0" err="1" smtClean="0"/>
              <a:t>casualties</a:t>
            </a:r>
            <a:endParaRPr lang="de-DE" dirty="0"/>
          </a:p>
          <a:p>
            <a:r>
              <a:rPr lang="de-DE" dirty="0" smtClean="0"/>
              <a:t>War AGAINST </a:t>
            </a:r>
            <a:r>
              <a:rPr lang="de-DE" dirty="0" err="1" smtClean="0"/>
              <a:t>terrorism</a:t>
            </a:r>
            <a:r>
              <a:rPr lang="de-DE" dirty="0" smtClean="0"/>
              <a:t> </a:t>
            </a:r>
            <a:r>
              <a:rPr lang="de-DE" dirty="0" err="1" smtClean="0"/>
              <a:t>spawns</a:t>
            </a:r>
            <a:r>
              <a:rPr lang="de-DE" dirty="0" smtClean="0"/>
              <a:t> MORE </a:t>
            </a:r>
            <a:r>
              <a:rPr lang="de-DE" dirty="0" err="1" smtClean="0"/>
              <a:t>terrorism</a:t>
            </a:r>
            <a:r>
              <a:rPr lang="de-DE" dirty="0" smtClean="0"/>
              <a:t> </a:t>
            </a:r>
          </a:p>
          <a:p>
            <a:r>
              <a:rPr lang="de-DE" dirty="0" smtClean="0"/>
              <a:t>war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terrorism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limitless</a:t>
            </a:r>
            <a:r>
              <a:rPr lang="de-DE" dirty="0" smtClean="0"/>
              <a:t>, </a:t>
            </a:r>
            <a:r>
              <a:rPr lang="de-DE" dirty="0" err="1" smtClean="0"/>
              <a:t>endless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176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f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TM04033923[[fn=Tiefe]]</Template>
  <TotalTime>0</TotalTime>
  <Words>493</Words>
  <Application>Microsoft Office PowerPoint</Application>
  <PresentationFormat>Personalizar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Tiefe</vt:lpstr>
      <vt:lpstr>The War on Terror</vt:lpstr>
      <vt:lpstr>The president‘s view …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Tragedy, Irony, Satire and Utopia …</vt:lpstr>
      <vt:lpstr>Apresentação do PowerPoint</vt:lpstr>
      <vt:lpstr>Summary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on Terror</dc:title>
  <dc:creator>Markus Fraundorfer</dc:creator>
  <cp:lastModifiedBy>Sala A</cp:lastModifiedBy>
  <cp:revision>19</cp:revision>
  <dcterms:created xsi:type="dcterms:W3CDTF">2016-09-14T14:02:14Z</dcterms:created>
  <dcterms:modified xsi:type="dcterms:W3CDTF">2017-10-10T01:08:37Z</dcterms:modified>
</cp:coreProperties>
</file>