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2" r:id="rId1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F4BCF7D3-DE4B-4842-98F5-C723AD11F1E6}" type="datetimeFigureOut">
              <a:rPr lang="pt-BR" smtClean="0"/>
              <a:t>27/06/2018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2FE85FB-DABE-4FE9-86AD-78E50BC8C70E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CF7D3-DE4B-4842-98F5-C723AD11F1E6}" type="datetimeFigureOut">
              <a:rPr lang="pt-BR" smtClean="0"/>
              <a:t>27/06/2018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E85FB-DABE-4FE9-86AD-78E50BC8C70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F4BCF7D3-DE4B-4842-98F5-C723AD11F1E6}" type="datetimeFigureOut">
              <a:rPr lang="pt-BR" smtClean="0"/>
              <a:t>27/06/2018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7" name="Retângulo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D2FE85FB-DABE-4FE9-86AD-78E50BC8C70E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CF7D3-DE4B-4842-98F5-C723AD11F1E6}" type="datetimeFigureOut">
              <a:rPr lang="pt-BR" smtClean="0"/>
              <a:t>27/06/2018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2FE85FB-DABE-4FE9-86AD-78E50BC8C70E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7" name="Retângulo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CF7D3-DE4B-4842-98F5-C723AD11F1E6}" type="datetimeFigureOut">
              <a:rPr lang="pt-BR" smtClean="0"/>
              <a:t>27/06/2018</a:t>
            </a:fld>
            <a:endParaRPr lang="pt-BR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D2FE85FB-DABE-4FE9-86AD-78E50BC8C70E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4BCF7D3-DE4B-4842-98F5-C723AD11F1E6}" type="datetimeFigureOut">
              <a:rPr lang="pt-BR" smtClean="0"/>
              <a:t>27/06/2018</a:t>
            </a:fld>
            <a:endParaRPr lang="pt-BR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2FE85FB-DABE-4FE9-86AD-78E50BC8C70E}" type="slidenum">
              <a:rPr lang="pt-BR" smtClean="0"/>
              <a:t>‹nº›</a:t>
            </a:fld>
            <a:endParaRPr lang="pt-BR"/>
          </a:p>
        </p:txBody>
      </p:sp>
      <p:sp>
        <p:nvSpPr>
          <p:cNvPr id="12" name="Espaço Reservado para Rodap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4BCF7D3-DE4B-4842-98F5-C723AD11F1E6}" type="datetimeFigureOut">
              <a:rPr lang="pt-BR" smtClean="0"/>
              <a:t>27/06/2018</a:t>
            </a:fld>
            <a:endParaRPr lang="pt-BR"/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2FE85FB-DABE-4FE9-86AD-78E50BC8C70E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t-BR"/>
          </a:p>
        </p:txBody>
      </p:sp>
      <p:sp>
        <p:nvSpPr>
          <p:cNvPr id="16" name="Espaço Reservado para Texto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5" name="Espaço Reservado para Texto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CF7D3-DE4B-4842-98F5-C723AD11F1E6}" type="datetimeFigureOut">
              <a:rPr lang="pt-BR" smtClean="0"/>
              <a:t>27/06/2018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2FE85FB-DABE-4FE9-86AD-78E50BC8C70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CF7D3-DE4B-4842-98F5-C723AD11F1E6}" type="datetimeFigureOut">
              <a:rPr lang="pt-BR" smtClean="0"/>
              <a:t>27/06/2018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2FE85FB-DABE-4FE9-86AD-78E50BC8C70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CF7D3-DE4B-4842-98F5-C723AD11F1E6}" type="datetimeFigureOut">
              <a:rPr lang="pt-BR" smtClean="0"/>
              <a:t>27/06/2018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2FE85FB-DABE-4FE9-86AD-78E50BC8C70E}" type="slidenum">
              <a:rPr lang="pt-BR" smtClean="0"/>
              <a:t>‹nº›</a:t>
            </a:fld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Retângulo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1" name="Retângulo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F4BCF7D3-DE4B-4842-98F5-C723AD11F1E6}" type="datetimeFigureOut">
              <a:rPr lang="pt-BR" smtClean="0"/>
              <a:t>27/06/2018</a:t>
            </a:fld>
            <a:endParaRPr lang="pt-BR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D2FE85FB-DABE-4FE9-86AD-78E50BC8C70E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4BCF7D3-DE4B-4842-98F5-C723AD11F1E6}" type="datetimeFigureOut">
              <a:rPr lang="pt-BR" smtClean="0"/>
              <a:t>27/06/2018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Retângulo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2FE85FB-DABE-4FE9-86AD-78E50BC8C70E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19672" y="1484784"/>
            <a:ext cx="6477000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/>
              <a:t>A musicalidade como um conceito relativo</a:t>
            </a:r>
            <a:br>
              <a:rPr lang="pt-BR" dirty="0" smtClean="0"/>
            </a:br>
            <a:r>
              <a:rPr lang="pt-BR" sz="3200" dirty="0" err="1" smtClean="0"/>
              <a:t>profa</a:t>
            </a:r>
            <a:r>
              <a:rPr lang="pt-BR" sz="3200" dirty="0" smtClean="0"/>
              <a:t>. Dra. Silvia </a:t>
            </a:r>
            <a:r>
              <a:rPr lang="pt-BR" sz="3200" dirty="0" smtClean="0"/>
              <a:t>Cordeiro Nassif </a:t>
            </a:r>
            <a:r>
              <a:rPr lang="pt-BR" sz="3200" dirty="0" err="1" smtClean="0"/>
              <a:t>Schroeder</a:t>
            </a:r>
            <a:endParaRPr lang="pt-BR" sz="32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47664" y="3356992"/>
            <a:ext cx="6705600" cy="2946797"/>
          </a:xfrm>
        </p:spPr>
        <p:txBody>
          <a:bodyPr>
            <a:normAutofit/>
          </a:bodyPr>
          <a:lstStyle/>
          <a:p>
            <a:pPr algn="ctr"/>
            <a:r>
              <a:rPr lang="pt-BR" sz="2800" dirty="0" smtClean="0"/>
              <a:t>Metodologia de Ensino de Música com Estágio Supervisionado – Prof. Dr. Marcos Câmara de Castro</a:t>
            </a:r>
          </a:p>
          <a:p>
            <a:endParaRPr lang="pt-BR" dirty="0" smtClean="0"/>
          </a:p>
          <a:p>
            <a:pPr algn="ctr"/>
            <a:r>
              <a:rPr lang="pt-BR" dirty="0" smtClean="0"/>
              <a:t>Programa de Formação de Professores</a:t>
            </a:r>
          </a:p>
          <a:p>
            <a:pPr algn="ctr"/>
            <a:r>
              <a:rPr lang="pt-BR" dirty="0" smtClean="0"/>
              <a:t>Bianca </a:t>
            </a:r>
            <a:r>
              <a:rPr lang="pt-BR" dirty="0" smtClean="0"/>
              <a:t>Viana 7: 28/06/2018</a:t>
            </a: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Posicionamento materialista não abstrato em educação musical: como profs. de música, abandonamos as inspirações idealistas em relação ao ensino e nos colocamos nos limites do possível</a:t>
            </a:r>
          </a:p>
          <a:p>
            <a:pPr lvl="1" algn="just"/>
            <a:r>
              <a:rPr lang="pt-BR" dirty="0" smtClean="0"/>
              <a:t>Se a constituição de uma musicalidade, ou a possibilidade de aprendizagem da música, estão atrelados a situações concretas, fica muito difícil estabelecer padrões qualitativos a serem atingidos (conforma que alunos não conseguirão atingi-los, mas pelo menos “chegarão até um ponto”)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pt-BR" dirty="0" smtClean="0"/>
              <a:t>	“Durante muito tempo, no decorrer da minha formação musical, também eu persegui o que considerava ‘o padrão de excelência musical’: as melhores escolas, os professores mais conceituados etc. Mas o interessante é que o contato estreito com alguns desses ícones da música teve um efeito contrário ao que eu esperava, pois me revelou não a sua grandiosidade, mas principalmente as suas limitações face às infinitas possibilidades infinitas existentes. Essa revelação foi de fundamental importância na minha experiência pedagógica, pois comecei a ver o quanto o conceito de ‘musical’ é relativo e quantas outras possibilidades musicais existem fora desse padrão cultural tido como superior ou legítimo” (p. 160)</a:t>
            </a: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None/>
            </a:pPr>
            <a:r>
              <a:rPr lang="pt-BR" dirty="0" smtClean="0"/>
              <a:t>	Não há padrões, nem caminhos lineares, nem pontos fixos: há prof. e alunos com experiências particulares, com objetivos próprios, com gostos pessoais, com determinadas possibilidades materiais, etc., e que juntos tentarão não traçar um caminho rumo ao conhecimento musical, mas produzir, pela música, e de várias formas, transformações em si mesmos</a:t>
            </a:r>
          </a:p>
          <a:p>
            <a:pPr algn="just"/>
            <a:endParaRPr lang="pt-BR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Transformações, novas possibilidades de significar o mundo propiciadas pela música ocorrerão em indivíduos diferentes a partir de referenciais musicais diferentes</a:t>
            </a:r>
          </a:p>
          <a:p>
            <a:pPr lvl="1" algn="just"/>
            <a:r>
              <a:rPr lang="pt-BR" dirty="0" smtClean="0"/>
              <a:t>Não significa que deve aprisionar o aluno no seu universo musical que trazem do seu cotidiano, mas precisam ter consciência de que as possibilidades de realização musical são múltiplas</a:t>
            </a:r>
          </a:p>
          <a:p>
            <a:pPr lvl="1" algn="just"/>
            <a:r>
              <a:rPr lang="pt-BR" dirty="0" smtClean="0"/>
              <a:t>Metas estabelecidas </a:t>
            </a:r>
            <a:r>
              <a:rPr lang="pt-BR" i="1" dirty="0" smtClean="0"/>
              <a:t>a priori </a:t>
            </a:r>
            <a:r>
              <a:rPr lang="pt-BR" dirty="0" smtClean="0"/>
              <a:t>precisam ser revistas</a:t>
            </a:r>
          </a:p>
          <a:p>
            <a:pPr algn="just"/>
            <a:endParaRPr lang="pt-BR" dirty="0" smtClean="0"/>
          </a:p>
          <a:p>
            <a:pPr algn="just"/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Conceito de musicalidade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Musicalidade – rever dois pontos:</a:t>
            </a:r>
          </a:p>
          <a:p>
            <a:pPr lvl="1" algn="just"/>
            <a:r>
              <a:rPr lang="pt-BR" dirty="0" smtClean="0"/>
              <a:t>O ensino de música especializado centrado no desenvolvimento técnico como a única possibilidade educacional;</a:t>
            </a:r>
          </a:p>
          <a:p>
            <a:pPr lvl="1" algn="just"/>
            <a:r>
              <a:rPr lang="pt-BR" dirty="0" smtClean="0"/>
              <a:t>A questão do valor da música para quem aprende</a:t>
            </a:r>
          </a:p>
          <a:p>
            <a:pPr lvl="1" algn="just"/>
            <a:endParaRPr lang="pt-BR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Conceito </a:t>
            </a:r>
            <a:r>
              <a:rPr lang="pt-BR" dirty="0" smtClean="0"/>
              <a:t>de musicalidade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t-BR" dirty="0" smtClean="0"/>
              <a:t>Primeiro ponto: pensar que muito dos alunos que ingressam no curso tradicionalmente técnico não seguem carreira musical ou área técnica</a:t>
            </a:r>
          </a:p>
          <a:p>
            <a:pPr lvl="1" algn="just"/>
            <a:r>
              <a:rPr lang="pt-BR" dirty="0" smtClean="0"/>
              <a:t>Então: será que suficiente e necessário esse tipo  de ensino?</a:t>
            </a:r>
          </a:p>
          <a:p>
            <a:pPr lvl="2" algn="just"/>
            <a:r>
              <a:rPr lang="pt-BR" dirty="0" smtClean="0"/>
              <a:t>Momento de pensar o real alcance educacional da técnica e as alternativas possíveis a ela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Segundo ponto: autora pensa que aluno pode se beneficiar da música tocando um repertório limitado em relação às possibilidades do seu instrumento </a:t>
            </a:r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pt-BR" dirty="0" smtClean="0"/>
              <a:t>	“Quando se estende a música como constitutiva do ser humano e não como um ideal a ser alcançado, seu valor se desloca de si mesma para o efeito que é capaz de produzir nas pessoas. Tenho visto alunos se transformarem tocando um repertório absolutamente ‘pobre’ pelos padrões educacionais tradicionais e outros infelizes com seus legítimos ‘</a:t>
            </a:r>
            <a:r>
              <a:rPr lang="pt-BR" dirty="0" err="1" smtClean="0"/>
              <a:t>Mozarts</a:t>
            </a:r>
            <a:r>
              <a:rPr lang="pt-BR" dirty="0" smtClean="0"/>
              <a:t>’ e ‘</a:t>
            </a:r>
            <a:r>
              <a:rPr lang="pt-BR" dirty="0" err="1" smtClean="0"/>
              <a:t>Chopins</a:t>
            </a:r>
            <a:r>
              <a:rPr lang="pt-BR" dirty="0" smtClean="0"/>
              <a:t>’. A pergunta, então, é: afinal o que vamos priorizar, os alunos ou a música?” (p. 161)</a:t>
            </a:r>
          </a:p>
          <a:p>
            <a:pPr lvl="2" algn="just"/>
            <a:r>
              <a:rPr lang="pt-BR" dirty="0" smtClean="0"/>
              <a:t>Aprendizagem musical sob a ótica da linguagem</a:t>
            </a:r>
          </a:p>
          <a:p>
            <a:pPr lvl="2" algn="just"/>
            <a:r>
              <a:rPr lang="pt-BR" b="1" dirty="0" smtClean="0"/>
              <a:t>!</a:t>
            </a:r>
            <a:r>
              <a:rPr lang="pt-BR" dirty="0" smtClean="0"/>
              <a:t> Ao invés </a:t>
            </a:r>
            <a:r>
              <a:rPr lang="pt-BR" dirty="0" smtClean="0"/>
              <a:t>da técnica (principal preocupação do ensino tradicional) ou da materialidade sonora (</a:t>
            </a:r>
            <a:r>
              <a:rPr lang="pt-BR" dirty="0" smtClean="0"/>
              <a:t>característica das </a:t>
            </a:r>
            <a:r>
              <a:rPr lang="pt-BR" dirty="0" smtClean="0"/>
              <a:t>propostas de cunho mais vanguardista), privilegia-se a dimensão estética </a:t>
            </a:r>
            <a:r>
              <a:rPr lang="pt-BR" dirty="0" smtClean="0"/>
              <a:t>musical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Referência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SCHROEDER, Silvia Nassif. </a:t>
            </a:r>
            <a:r>
              <a:rPr lang="pt-BR" b="1" dirty="0" smtClean="0"/>
              <a:t>Reflexões sobre o conceito de musicalidade</a:t>
            </a:r>
            <a:r>
              <a:rPr lang="pt-BR" dirty="0" smtClean="0"/>
              <a:t>: em busca de novas perspectivas teóricas para a educação musical. 2005. Tese (Doutorado em Educação), Faculdade de Educação, Universidade Estadual de Campinas. Campinas, 2005.</a:t>
            </a:r>
          </a:p>
          <a:p>
            <a:pPr algn="just"/>
            <a:endParaRPr lang="pt-B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o">
  <a:themeElements>
    <a:clrScheme name="Median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53</TotalTime>
  <Words>319</Words>
  <Application>Microsoft Office PowerPoint</Application>
  <PresentationFormat>Apresentação na tela (4:3)</PresentationFormat>
  <Paragraphs>27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Mediano</vt:lpstr>
      <vt:lpstr>A musicalidade como um conceito relativo profa. Dra. Silvia Cordeiro Nassif Schroeder</vt:lpstr>
      <vt:lpstr>Slide 2</vt:lpstr>
      <vt:lpstr>Slide 3</vt:lpstr>
      <vt:lpstr>Slide 4</vt:lpstr>
      <vt:lpstr>Slide 5</vt:lpstr>
      <vt:lpstr>Conceito de musicalidade</vt:lpstr>
      <vt:lpstr>Conceito de musicalidade</vt:lpstr>
      <vt:lpstr>Slide 8</vt:lpstr>
      <vt:lpstr>Referência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musicalidade como um conceito relativo profa. Dra. Silvia Cordeiro Nassif Schroeder</dc:title>
  <dc:creator>Bianca</dc:creator>
  <cp:lastModifiedBy>Bianca</cp:lastModifiedBy>
  <cp:revision>13</cp:revision>
  <dcterms:created xsi:type="dcterms:W3CDTF">2018-06-28T01:55:31Z</dcterms:created>
  <dcterms:modified xsi:type="dcterms:W3CDTF">2018-06-28T02:49:08Z</dcterms:modified>
</cp:coreProperties>
</file>