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9" r:id="rId4"/>
    <p:sldId id="257" r:id="rId5"/>
    <p:sldId id="258" r:id="rId6"/>
    <p:sldId id="263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funcionalismo “</a:t>
            </a:r>
            <a:r>
              <a:rPr lang="pt-BR" dirty="0"/>
              <a:t>moderado”, </a:t>
            </a:r>
            <a:r>
              <a:rPr lang="pt-BR" dirty="0" smtClean="0"/>
              <a:t>“heurístico” </a:t>
            </a:r>
            <a:r>
              <a:rPr lang="pt-BR" dirty="0"/>
              <a:t>ou </a:t>
            </a:r>
            <a:r>
              <a:rPr lang="pt-BR" dirty="0" smtClean="0"/>
              <a:t>“empírico” de Roberto K. Merton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50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manifestas e funções latentes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análise funcional como ideologia: nem conservadora nem radical. Comparação com as orientações ideológicas do materialismo dialético: ver </a:t>
            </a:r>
            <a:r>
              <a:rPr lang="pt-BR" dirty="0" err="1" smtClean="0"/>
              <a:t>pg</a:t>
            </a:r>
            <a:r>
              <a:rPr lang="pt-BR" dirty="0" smtClean="0"/>
              <a:t> 106-108</a:t>
            </a:r>
          </a:p>
          <a:p>
            <a:r>
              <a:rPr lang="pt-BR" dirty="0" smtClean="0"/>
              <a:t>Finalidades do paradigma: oferecer (a) o número mínimo de conceitos necessários a uma análise funcional e (b) um guia para o estudo crítico das análises existentes.</a:t>
            </a:r>
          </a:p>
          <a:p>
            <a:r>
              <a:rPr lang="pt-BR" dirty="0" smtClean="0"/>
              <a:t>O que é que eu vou observar, o que é que eu vou incorporar às minhas anotações de campo e o que poderei omitir sem prejuízo? (</a:t>
            </a:r>
            <a:r>
              <a:rPr lang="pt-BR" dirty="0" err="1" smtClean="0"/>
              <a:t>pg</a:t>
            </a:r>
            <a:r>
              <a:rPr lang="pt-BR" dirty="0" smtClean="0"/>
              <a:t> 122)</a:t>
            </a:r>
          </a:p>
          <a:p>
            <a:r>
              <a:rPr lang="pt-BR" dirty="0" smtClean="0"/>
              <a:t>O protocolo descritivo deve incorporar as </a:t>
            </a:r>
            <a:r>
              <a:rPr lang="pt-BR" dirty="0" smtClean="0">
                <a:solidFill>
                  <a:srgbClr val="FF0000"/>
                </a:solidFill>
              </a:rPr>
              <a:t>funções manifestas </a:t>
            </a:r>
            <a:r>
              <a:rPr lang="pt-BR" dirty="0" smtClean="0"/>
              <a:t>e as </a:t>
            </a:r>
            <a:r>
              <a:rPr lang="pt-BR" dirty="0" smtClean="0">
                <a:solidFill>
                  <a:srgbClr val="FF0000"/>
                </a:solidFill>
              </a:rPr>
              <a:t>funções latentes</a:t>
            </a:r>
            <a:r>
              <a:rPr lang="pt-BR" dirty="0" smtClean="0"/>
              <a:t>.</a:t>
            </a:r>
          </a:p>
          <a:p>
            <a:pPr marL="36900" indent="0">
              <a:buNone/>
            </a:pPr>
            <a:r>
              <a:rPr lang="pt-BR" dirty="0"/>
              <a:t> 	</a:t>
            </a:r>
            <a:r>
              <a:rPr lang="pt-BR" dirty="0" smtClean="0"/>
              <a:t>					objetivas, consequências antecipadas     involuntárias, inconscientes</a:t>
            </a:r>
          </a:p>
          <a:p>
            <a:pPr marL="36900" indent="0">
              <a:buNone/>
            </a:pPr>
            <a:r>
              <a:rPr lang="pt-BR" dirty="0" smtClean="0"/>
              <a:t>Ver pg. 127-130</a:t>
            </a:r>
          </a:p>
          <a:p>
            <a:pPr marL="3690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5" name="Seta para baixo 4"/>
          <p:cNvSpPr/>
          <p:nvPr/>
        </p:nvSpPr>
        <p:spPr>
          <a:xfrm>
            <a:off x="6400799" y="4300151"/>
            <a:ext cx="484632" cy="238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9111048" y="4300151"/>
            <a:ext cx="484632" cy="238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76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manifestas e funções latentes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Propósitos heurísticos da distinção: </a:t>
            </a:r>
          </a:p>
          <a:p>
            <a:pPr>
              <a:buFontTx/>
              <a:buChar char="-"/>
            </a:pPr>
            <a:r>
              <a:rPr lang="pt-BR" dirty="0" smtClean="0"/>
              <a:t>esclarecer a análise de padrões aparentemente irracionais.</a:t>
            </a:r>
          </a:p>
          <a:p>
            <a:pPr>
              <a:buFontTx/>
              <a:buChar char="-"/>
            </a:pPr>
            <a:r>
              <a:rPr lang="pt-BR" dirty="0"/>
              <a:t>d</a:t>
            </a:r>
            <a:r>
              <a:rPr lang="pt-BR" dirty="0" smtClean="0"/>
              <a:t>irigir a atenção para campos de pesquisa teoricamente frutíferos: consequências inesperadas!</a:t>
            </a:r>
          </a:p>
          <a:p>
            <a:pPr>
              <a:buFontTx/>
              <a:buChar char="-"/>
            </a:pPr>
            <a:r>
              <a:rPr lang="pt-BR" dirty="0" smtClean="0"/>
              <a:t>revelar aquilo que não é do conhecimento comum justamente porque não são reconhecido.</a:t>
            </a:r>
          </a:p>
          <a:p>
            <a:pPr marL="36900" indent="0">
              <a:buNone/>
            </a:pPr>
            <a:r>
              <a:rPr lang="pt-BR" dirty="0"/>
              <a:t>v</a:t>
            </a:r>
            <a:r>
              <a:rPr lang="pt-BR" dirty="0" smtClean="0"/>
              <a:t>er comentários sobre </a:t>
            </a:r>
            <a:r>
              <a:rPr lang="pt-BR" dirty="0" err="1" smtClean="0"/>
              <a:t>Veblen</a:t>
            </a:r>
            <a:r>
              <a:rPr lang="pt-BR" dirty="0" smtClean="0"/>
              <a:t> e o consumo conspícuo (</a:t>
            </a:r>
            <a:r>
              <a:rPr lang="pt-BR" dirty="0" err="1" smtClean="0"/>
              <a:t>pg</a:t>
            </a:r>
            <a:r>
              <a:rPr lang="pt-BR" dirty="0" smtClean="0"/>
              <a:t> 136)</a:t>
            </a:r>
          </a:p>
          <a:p>
            <a:pPr>
              <a:buFontTx/>
              <a:buChar char="-"/>
            </a:pPr>
            <a:r>
              <a:rPr lang="pt-BR" dirty="0" smtClean="0"/>
              <a:t>impedir a substituição da análise sociológica por juízos morais ingênuos. (Ex.: máquina política – </a:t>
            </a:r>
            <a:r>
              <a:rPr lang="pt-BR" i="1" dirty="0" err="1" smtClean="0"/>
              <a:t>bossism</a:t>
            </a:r>
            <a:r>
              <a:rPr lang="pt-BR" dirty="0" smtClean="0"/>
              <a:t>). Ver </a:t>
            </a:r>
            <a:r>
              <a:rPr lang="pt-BR" dirty="0" err="1" smtClean="0"/>
              <a:t>pg</a:t>
            </a:r>
            <a:r>
              <a:rPr lang="pt-BR" dirty="0" smtClean="0"/>
              <a:t> 148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54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 biográfica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>
                <a:effectLst/>
              </a:rPr>
              <a:t>Robert King Merton (1910-2003) nasceu na Filadélfia, </a:t>
            </a:r>
            <a:r>
              <a:rPr lang="pt-BR" dirty="0" smtClean="0">
                <a:effectLst/>
              </a:rPr>
              <a:t>EUA, </a:t>
            </a:r>
            <a:r>
              <a:rPr lang="pt-BR" dirty="0">
                <a:effectLst/>
              </a:rPr>
              <a:t>no dia 4 de julho de 1910. Filho de imigrantes de origem judaica, nascido Meyer R. </a:t>
            </a:r>
            <a:r>
              <a:rPr lang="pt-BR" dirty="0" err="1">
                <a:effectLst/>
              </a:rPr>
              <a:t>Schkoinick</a:t>
            </a:r>
            <a:r>
              <a:rPr lang="pt-BR" dirty="0">
                <a:effectLst/>
              </a:rPr>
              <a:t>, com 14 anos mudou seu nome para Robert Merlin e com 19 para Robert King </a:t>
            </a:r>
            <a:r>
              <a:rPr lang="pt-BR" dirty="0" smtClean="0">
                <a:effectLst/>
              </a:rPr>
              <a:t>Merton.</a:t>
            </a:r>
            <a:endParaRPr lang="pt-BR" dirty="0">
              <a:effectLst/>
            </a:endParaRPr>
          </a:p>
          <a:p>
            <a:r>
              <a:rPr lang="pt-BR" dirty="0">
                <a:effectLst/>
              </a:rPr>
              <a:t>Em 1927, com uma bolsa de estudos, ingressou na </a:t>
            </a:r>
            <a:r>
              <a:rPr lang="pt-BR" dirty="0" err="1">
                <a:effectLst/>
              </a:rPr>
              <a:t>Temple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University</a:t>
            </a:r>
            <a:r>
              <a:rPr lang="pt-BR" dirty="0">
                <a:effectLst/>
              </a:rPr>
              <a:t>, sendo tutorado pelo sociólogo George E. </a:t>
            </a:r>
            <a:r>
              <a:rPr lang="pt-BR" dirty="0" smtClean="0">
                <a:effectLst/>
              </a:rPr>
              <a:t>Simpson. </a:t>
            </a:r>
            <a:r>
              <a:rPr lang="pt-BR" dirty="0">
                <a:effectLst/>
              </a:rPr>
              <a:t>Em 1931 concorreu a uma bolsa de estudos em Harvard para trabalhar como aluno assistente do sociólogo </a:t>
            </a:r>
            <a:r>
              <a:rPr lang="pt-BR" dirty="0" err="1">
                <a:effectLst/>
              </a:rPr>
              <a:t>Pitirim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Sorokin</a:t>
            </a:r>
            <a:r>
              <a:rPr lang="pt-BR" dirty="0">
                <a:effectLst/>
              </a:rPr>
              <a:t>, fundador do recém-criado departamento de sociologia. Em </a:t>
            </a:r>
            <a:r>
              <a:rPr lang="pt-BR" dirty="0" smtClean="0">
                <a:effectLst/>
              </a:rPr>
              <a:t>1936 defendeu a dissertação </a:t>
            </a:r>
            <a:r>
              <a:rPr lang="pt-BR" dirty="0">
                <a:effectLst/>
              </a:rPr>
              <a:t>“Science, </a:t>
            </a:r>
            <a:r>
              <a:rPr lang="pt-BR" dirty="0" smtClean="0">
                <a:effectLst/>
              </a:rPr>
              <a:t>Technology </a:t>
            </a:r>
            <a:r>
              <a:rPr lang="pt-BR" dirty="0" err="1">
                <a:effectLst/>
              </a:rPr>
              <a:t>and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Society</a:t>
            </a:r>
            <a:r>
              <a:rPr lang="pt-BR" dirty="0">
                <a:effectLst/>
              </a:rPr>
              <a:t> in </a:t>
            </a:r>
            <a:r>
              <a:rPr lang="pt-BR" dirty="0" err="1">
                <a:effectLst/>
              </a:rPr>
              <a:t>the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Seventeenth-century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Englad</a:t>
            </a:r>
            <a:r>
              <a:rPr lang="pt-BR" dirty="0" smtClean="0">
                <a:effectLst/>
              </a:rPr>
              <a:t>” (com </a:t>
            </a:r>
            <a:r>
              <a:rPr lang="pt-BR" dirty="0" err="1" smtClean="0">
                <a:effectLst/>
              </a:rPr>
              <a:t>Parsons</a:t>
            </a:r>
            <a:r>
              <a:rPr lang="pt-BR" dirty="0" smtClean="0">
                <a:effectLst/>
              </a:rPr>
              <a:t> como membro da banca arguidora). Lecionou </a:t>
            </a:r>
            <a:r>
              <a:rPr lang="pt-BR" dirty="0">
                <a:effectLst/>
              </a:rPr>
              <a:t>em Harvard até </a:t>
            </a:r>
            <a:r>
              <a:rPr lang="pt-BR" dirty="0" smtClean="0">
                <a:effectLst/>
              </a:rPr>
              <a:t>1939 e 1941 </a:t>
            </a:r>
            <a:r>
              <a:rPr lang="pt-BR" dirty="0">
                <a:effectLst/>
              </a:rPr>
              <a:t>ingressou na Columbia </a:t>
            </a:r>
            <a:r>
              <a:rPr lang="pt-BR" dirty="0" err="1" smtClean="0">
                <a:effectLst/>
              </a:rPr>
              <a:t>University</a:t>
            </a:r>
            <a:r>
              <a:rPr lang="pt-BR" dirty="0" smtClean="0">
                <a:effectLst/>
              </a:rPr>
              <a:t>. </a:t>
            </a:r>
            <a:r>
              <a:rPr lang="pt-BR" dirty="0">
                <a:effectLst/>
              </a:rPr>
              <a:t>Em 1957 foi eleito Presidente da Associação Americana de Sociólogos.</a:t>
            </a:r>
          </a:p>
          <a:p>
            <a:r>
              <a:rPr lang="pt-BR" dirty="0" smtClean="0">
                <a:effectLst/>
              </a:rPr>
              <a:t>Ao </a:t>
            </a:r>
            <a:r>
              <a:rPr lang="pt-BR" dirty="0">
                <a:effectLst/>
              </a:rPr>
              <a:t>estudar as consequências provenientes da burocracia - como forma de associação humana, baseada na racionalidade (na adequação dos meios ao fim), buscando a máxima, notou a presença de consequências indesejáveis às quais chamou de disfunções da burocracia, que levam à ineficiência e às imperfeições. Entre suas obras destacam-se: “Sociologia: Teoria e Estrutura”, “The </a:t>
            </a:r>
            <a:r>
              <a:rPr lang="pt-BR" dirty="0" err="1">
                <a:effectLst/>
              </a:rPr>
              <a:t>Sociology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of</a:t>
            </a:r>
            <a:r>
              <a:rPr lang="pt-BR" dirty="0">
                <a:effectLst/>
              </a:rPr>
              <a:t> Science” e “</a:t>
            </a:r>
            <a:r>
              <a:rPr lang="pt-BR" dirty="0" err="1">
                <a:effectLst/>
              </a:rPr>
              <a:t>On</a:t>
            </a:r>
            <a:r>
              <a:rPr lang="pt-BR" dirty="0">
                <a:effectLst/>
              </a:rPr>
              <a:t> Social </a:t>
            </a:r>
            <a:r>
              <a:rPr lang="pt-BR" dirty="0" err="1">
                <a:effectLst/>
              </a:rPr>
              <a:t>Structure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and</a:t>
            </a:r>
            <a:r>
              <a:rPr lang="pt-BR" dirty="0">
                <a:effectLst/>
              </a:rPr>
              <a:t> Science”.</a:t>
            </a:r>
          </a:p>
          <a:p>
            <a:r>
              <a:rPr lang="pt-BR" dirty="0">
                <a:effectLst/>
              </a:rPr>
              <a:t>Robert Merton faleceu em Nova York, Estados Unidos, no dia 23 de fevereiro de 2003.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96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em </a:t>
            </a:r>
            <a:r>
              <a:rPr lang="pt-BR" dirty="0" err="1" smtClean="0"/>
              <a:t>Parsons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Um </a:t>
            </a:r>
            <a:r>
              <a:rPr lang="pt-BR" dirty="0" smtClean="0">
                <a:effectLst/>
              </a:rPr>
              <a:t>ato implica </a:t>
            </a:r>
            <a:r>
              <a:rPr lang="pt-BR" dirty="0">
                <a:effectLst/>
              </a:rPr>
              <a:t>logicamente (a) um </a:t>
            </a:r>
            <a:r>
              <a:rPr lang="pt-BR" b="1" dirty="0">
                <a:effectLst/>
              </a:rPr>
              <a:t>ator individual </a:t>
            </a:r>
            <a:r>
              <a:rPr lang="pt-BR" dirty="0">
                <a:effectLst/>
              </a:rPr>
              <a:t>ou uma pluralidade de atores perseguindo (b) </a:t>
            </a:r>
            <a:r>
              <a:rPr lang="pt-BR" b="1" dirty="0">
                <a:effectLst/>
              </a:rPr>
              <a:t>objetivos ou estados futuros </a:t>
            </a:r>
            <a:r>
              <a:rPr lang="pt-BR" dirty="0">
                <a:effectLst/>
              </a:rPr>
              <a:t>antecipados pelo ator (c) em uma </a:t>
            </a:r>
            <a:r>
              <a:rPr lang="pt-BR" b="1" dirty="0">
                <a:effectLst/>
              </a:rPr>
              <a:t>situação</a:t>
            </a:r>
            <a:r>
              <a:rPr lang="pt-BR" dirty="0">
                <a:effectLst/>
              </a:rPr>
              <a:t> analisável em termos de "</a:t>
            </a:r>
            <a:r>
              <a:rPr lang="pt-BR" b="1" dirty="0">
                <a:effectLst/>
              </a:rPr>
              <a:t>condições</a:t>
            </a:r>
            <a:r>
              <a:rPr lang="pt-BR" dirty="0">
                <a:effectLst/>
              </a:rPr>
              <a:t>" (os elementos "objetivos" recalcitrantes em relação aos objetivos do ator) e "</a:t>
            </a:r>
            <a:r>
              <a:rPr lang="pt-BR" b="1" dirty="0">
                <a:effectLst/>
              </a:rPr>
              <a:t>meios</a:t>
            </a:r>
            <a:r>
              <a:rPr lang="pt-BR" dirty="0">
                <a:effectLst/>
              </a:rPr>
              <a:t>" ( os elementos controlados pelo ator). O ator confronta-se com meios alternativos de atingir objetivos na situação e sua escolha obedece a uma (d) </a:t>
            </a:r>
            <a:r>
              <a:rPr lang="pt-BR" b="1" dirty="0">
                <a:effectLst/>
              </a:rPr>
              <a:t>orientação normativa </a:t>
            </a:r>
            <a:r>
              <a:rPr lang="pt-BR" dirty="0">
                <a:effectLst/>
              </a:rPr>
              <a:t>(em oposição tanto a escolhas aleatórias de meios quanto à subordinação exclusiva da escolha às condições da ação). Esta compreende </a:t>
            </a:r>
            <a:r>
              <a:rPr lang="pt-BR" i="1" dirty="0">
                <a:effectLst/>
              </a:rPr>
              <a:t>elementos cognitivos </a:t>
            </a:r>
            <a:r>
              <a:rPr lang="pt-BR" dirty="0">
                <a:effectLst/>
              </a:rPr>
              <a:t>(a percepção, pelo ator, do objeto e de suas propriedades e funções no conjunto total de objetos), </a:t>
            </a:r>
            <a:r>
              <a:rPr lang="pt-BR" b="1" dirty="0" err="1">
                <a:effectLst/>
              </a:rPr>
              <a:t>catéticos</a:t>
            </a:r>
            <a:r>
              <a:rPr lang="pt-BR" dirty="0">
                <a:effectLst/>
              </a:rPr>
              <a:t> (a atribuição, pelo ator, de significados afetivos ao objeto) e </a:t>
            </a:r>
            <a:r>
              <a:rPr lang="pt-BR" b="1" dirty="0">
                <a:effectLst/>
              </a:rPr>
              <a:t>avaliativos</a:t>
            </a:r>
            <a:r>
              <a:rPr lang="pt-BR" dirty="0">
                <a:effectLst/>
              </a:rPr>
              <a:t> (a organização, pelo ator, de suas escolhas cognitivas e afetivas em um plano inteligente de ação) </a:t>
            </a:r>
            <a:r>
              <a:rPr lang="pt-BR" dirty="0" smtClean="0">
                <a:effectLst/>
              </a:rPr>
              <a:t>(Ver: </a:t>
            </a:r>
            <a:r>
              <a:rPr lang="pt-BR" dirty="0" err="1" smtClean="0">
                <a:effectLst/>
              </a:rPr>
              <a:t>Parsons</a:t>
            </a:r>
            <a:r>
              <a:rPr lang="pt-BR" dirty="0">
                <a:effectLst/>
              </a:rPr>
              <a:t>, 1968a, pp: 43-64; </a:t>
            </a:r>
            <a:r>
              <a:rPr lang="pt-BR" dirty="0" err="1">
                <a:effectLst/>
              </a:rPr>
              <a:t>Parsons</a:t>
            </a:r>
            <a:r>
              <a:rPr lang="pt-BR" dirty="0">
                <a:effectLst/>
              </a:rPr>
              <a:t> e </a:t>
            </a:r>
            <a:r>
              <a:rPr lang="pt-BR" dirty="0" err="1">
                <a:effectLst/>
              </a:rPr>
              <a:t>Shils</a:t>
            </a:r>
            <a:r>
              <a:rPr lang="pt-BR" dirty="0">
                <a:effectLst/>
              </a:rPr>
              <a:t>, 1968, pp. 78-100).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3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AGIL: 4 funções comuns a todo sistema de 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</a:t>
            </a:r>
            <a:r>
              <a:rPr lang="pt-BR" b="1" dirty="0" err="1" smtClean="0"/>
              <a:t>Parsons</a:t>
            </a:r>
            <a:r>
              <a:rPr lang="pt-BR" dirty="0" smtClean="0"/>
              <a:t>, é possível decompor a ação humana em 4 subsistemas: o organismo, a personalidade, o sistema social e o sistema cultural.</a:t>
            </a:r>
          </a:p>
          <a:p>
            <a:r>
              <a:rPr lang="pt-BR" dirty="0" smtClean="0"/>
              <a:t>Correspondem a esses sistemas 4 categorias funcionais (A, G, I, L) que garantem ao funcionamento de todo sistema de ação:</a:t>
            </a:r>
          </a:p>
          <a:p>
            <a:pPr marL="36900" indent="0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err="1" smtClean="0"/>
              <a:t>daptation</a:t>
            </a:r>
            <a:r>
              <a:rPr lang="pt-BR" dirty="0" smtClean="0"/>
              <a:t> (adaptação às condições globais do meio)</a:t>
            </a:r>
          </a:p>
          <a:p>
            <a:pPr marL="36900" indent="0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G</a:t>
            </a:r>
            <a:r>
              <a:rPr lang="pt-BR" dirty="0" err="1" smtClean="0"/>
              <a:t>oal</a:t>
            </a:r>
            <a:r>
              <a:rPr lang="pt-BR" dirty="0" smtClean="0"/>
              <a:t> </a:t>
            </a:r>
            <a:r>
              <a:rPr lang="pt-BR" dirty="0" err="1" smtClean="0"/>
              <a:t>attainment</a:t>
            </a:r>
            <a:r>
              <a:rPr lang="pt-BR" dirty="0" smtClean="0"/>
              <a:t> (orientação para a realização de metas)</a:t>
            </a:r>
          </a:p>
          <a:p>
            <a:pPr marL="36900" indent="0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I</a:t>
            </a:r>
            <a:r>
              <a:rPr lang="pt-BR" dirty="0" err="1" smtClean="0"/>
              <a:t>ntegration</a:t>
            </a:r>
            <a:r>
              <a:rPr lang="pt-BR" dirty="0" smtClean="0"/>
              <a:t> (integração interna do sistema)</a:t>
            </a:r>
          </a:p>
          <a:p>
            <a:pPr marL="36900" indent="0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L</a:t>
            </a:r>
            <a:r>
              <a:rPr lang="pt-BR" dirty="0" err="1" smtClean="0"/>
              <a:t>atent</a:t>
            </a:r>
            <a:r>
              <a:rPr lang="pt-BR" dirty="0" smtClean="0"/>
              <a:t> </a:t>
            </a:r>
            <a:r>
              <a:rPr lang="pt-BR" dirty="0" err="1" smtClean="0"/>
              <a:t>pattern</a:t>
            </a:r>
            <a:r>
              <a:rPr lang="pt-BR" dirty="0" smtClean="0"/>
              <a:t> </a:t>
            </a:r>
            <a:r>
              <a:rPr lang="pt-BR" dirty="0" err="1" smtClean="0"/>
              <a:t>maintenance</a:t>
            </a:r>
            <a:r>
              <a:rPr lang="pt-BR" dirty="0" smtClean="0"/>
              <a:t> (manutenção dos modelos de controle: valores comuns)</a:t>
            </a:r>
          </a:p>
          <a:p>
            <a:pPr marL="3690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549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Merton X </a:t>
            </a:r>
            <a:r>
              <a:rPr lang="pt-BR" dirty="0" err="1" smtClean="0"/>
              <a:t>Parsons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Merton</a:t>
            </a:r>
            <a:r>
              <a:rPr lang="pt-BR" dirty="0">
                <a:effectLst/>
              </a:rPr>
              <a:t> </a:t>
            </a:r>
            <a:r>
              <a:rPr lang="pt-BR" dirty="0" smtClean="0">
                <a:effectLst/>
              </a:rPr>
              <a:t>critica </a:t>
            </a:r>
            <a:r>
              <a:rPr lang="pt-BR" dirty="0">
                <a:effectLst/>
              </a:rPr>
              <a:t>totalidades e sistemas sociais </a:t>
            </a:r>
            <a:r>
              <a:rPr lang="pt-BR" dirty="0" smtClean="0">
                <a:effectLst/>
              </a:rPr>
              <a:t>inclusivos</a:t>
            </a:r>
            <a:r>
              <a:rPr lang="pt-BR" dirty="0" smtClean="0"/>
              <a:t>: </a:t>
            </a:r>
            <a:r>
              <a:rPr lang="pt-BR" dirty="0"/>
              <a:t>sistemas conceituais gerais podem "correr o risco de produzir no século XX equivalentes sociológicos dos grandes sistemas filosóficos do passado, com toda a sua variedade de sugestões, todo o seu esplendor arquitetônico e toda a sua esterilidade científica" (Merton, 1964, p. 20). </a:t>
            </a:r>
            <a:endParaRPr lang="pt-BR" dirty="0" smtClean="0"/>
          </a:p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conhecimento </a:t>
            </a:r>
            <a:r>
              <a:rPr lang="pt-BR" dirty="0" smtClean="0"/>
              <a:t>sociológico</a:t>
            </a:r>
            <a:r>
              <a:rPr lang="pt-BR" dirty="0"/>
              <a:t> </a:t>
            </a:r>
            <a:r>
              <a:rPr lang="pt-BR" dirty="0" smtClean="0"/>
              <a:t>deve ser pluralístico </a:t>
            </a:r>
            <a:r>
              <a:rPr lang="pt-BR" dirty="0"/>
              <a:t>e </a:t>
            </a:r>
            <a:r>
              <a:rPr lang="pt-BR" dirty="0" smtClean="0"/>
              <a:t>abarcar "uma </a:t>
            </a:r>
            <a:r>
              <a:rPr lang="pt-BR" dirty="0"/>
              <a:t>pluralidade de paradigmas em interação competitiva e algumas vezes conflitantes" (Merton, 1977, p. 62). </a:t>
            </a:r>
            <a:endParaRPr lang="pt-BR" dirty="0" smtClean="0"/>
          </a:p>
          <a:p>
            <a:pPr marL="36900" indent="0">
              <a:buNone/>
            </a:pPr>
            <a:r>
              <a:rPr lang="pt-BR" dirty="0" smtClean="0"/>
              <a:t>Ver pg. 81</a:t>
            </a:r>
          </a:p>
          <a:p>
            <a:r>
              <a:rPr lang="pt-BR" dirty="0" smtClean="0"/>
              <a:t>Critica os postulados </a:t>
            </a:r>
            <a:r>
              <a:rPr lang="pt-BR" dirty="0"/>
              <a:t>da unidade funcional da sociedade, do funcionalismo universal e da indispensabilidade </a:t>
            </a:r>
            <a:r>
              <a:rPr lang="pt-BR" dirty="0" smtClean="0"/>
              <a:t>funcional.</a:t>
            </a:r>
          </a:p>
          <a:p>
            <a:pPr marL="36900" indent="0">
              <a:buNone/>
            </a:pPr>
            <a:r>
              <a:rPr lang="pt-BR" dirty="0" smtClean="0"/>
              <a:t>Crítica à antropologia: ver pg. 91- 103</a:t>
            </a:r>
          </a:p>
        </p:txBody>
      </p:sp>
    </p:spTree>
    <p:extLst>
      <p:ext uri="{BB962C8B-B14F-4D97-AF65-F5344CB8AC3E}">
        <p14:creationId xmlns:p14="http://schemas.microsoft.com/office/powerpoint/2010/main" val="228847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Sociologia: Teoria e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Ação recíproca entre teoria social e pesquisa social            análise qualitativa</a:t>
            </a:r>
          </a:p>
          <a:p>
            <a:endParaRPr lang="pt-BR" dirty="0" smtClean="0"/>
          </a:p>
          <a:p>
            <a:endParaRPr lang="pt-BR" dirty="0" smtClean="0"/>
          </a:p>
          <a:p>
            <a:pPr marL="36900" indent="0">
              <a:buNone/>
            </a:pPr>
            <a:r>
              <a:rPr lang="pt-BR" dirty="0" smtClean="0"/>
              <a:t>											inicia, reformula, </a:t>
            </a:r>
            <a:r>
              <a:rPr lang="pt-BR" dirty="0" err="1" smtClean="0"/>
              <a:t>reenfoca</a:t>
            </a:r>
            <a:r>
              <a:rPr lang="pt-BR" dirty="0" smtClean="0"/>
              <a:t> e clarifica a teoria</a:t>
            </a:r>
          </a:p>
          <a:p>
            <a:pPr marL="36900" indent="0">
              <a:buNone/>
            </a:pPr>
            <a:r>
              <a:rPr lang="pt-BR" dirty="0" smtClean="0"/>
              <a:t>OBJETIVOS:</a:t>
            </a:r>
          </a:p>
          <a:p>
            <a:pPr marL="3690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Exame crítico </a:t>
            </a:r>
            <a:r>
              <a:rPr lang="pt-BR" dirty="0" smtClean="0"/>
              <a:t>dos vocabulários, postulados, conceitos e imputações ideológicas da teoria funcionalista </a:t>
            </a:r>
          </a:p>
          <a:p>
            <a:pPr marL="36900" indent="0">
              <a:buNone/>
            </a:pPr>
            <a:r>
              <a:rPr lang="pt-BR" dirty="0">
                <a:solidFill>
                  <a:srgbClr val="FF0000"/>
                </a:solidFill>
              </a:rPr>
              <a:t>C</a:t>
            </a:r>
            <a:r>
              <a:rPr lang="pt-BR" dirty="0" smtClean="0">
                <a:solidFill>
                  <a:srgbClr val="FF0000"/>
                </a:solidFill>
              </a:rPr>
              <a:t>odificação</a:t>
            </a:r>
            <a:r>
              <a:rPr lang="pt-BR" dirty="0" smtClean="0"/>
              <a:t> da teoria substantiva e dos processos de análise qualitativa da sociologia               </a:t>
            </a:r>
          </a:p>
          <a:p>
            <a:pPr marL="36900" indent="0">
              <a:buNone/>
            </a:pPr>
            <a:r>
              <a:rPr lang="pt-BR" dirty="0" smtClean="0"/>
              <a:t>		</a:t>
            </a:r>
          </a:p>
          <a:p>
            <a:pPr marL="36900" indent="0">
              <a:buNone/>
            </a:pPr>
            <a:r>
              <a:rPr lang="pt-BR" dirty="0" smtClean="0"/>
              <a:t>arranjo ordenado e compacto dos processo da pesquisa e dos achados substantivos</a:t>
            </a:r>
          </a:p>
          <a:p>
            <a:pPr marL="36900" indent="0">
              <a:buNone/>
            </a:pPr>
            <a:endParaRPr lang="pt-BR" dirty="0"/>
          </a:p>
          <a:p>
            <a:pPr marL="36900" indent="0">
              <a:buNone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7035112" y="1790114"/>
            <a:ext cx="4118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angulado 5"/>
          <p:cNvCxnSpPr/>
          <p:nvPr/>
        </p:nvCxnSpPr>
        <p:spPr>
          <a:xfrm>
            <a:off x="5633476" y="203243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ta para baixo 6"/>
          <p:cNvSpPr/>
          <p:nvPr/>
        </p:nvSpPr>
        <p:spPr>
          <a:xfrm>
            <a:off x="1318054" y="4827373"/>
            <a:ext cx="484632" cy="448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75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Teorias de médio alcance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effectLst/>
              </a:rPr>
              <a:t>O sistema </a:t>
            </a:r>
            <a:r>
              <a:rPr lang="pt-BR" dirty="0">
                <a:effectLst/>
              </a:rPr>
              <a:t>social é objeto empírico, cuja </a:t>
            </a:r>
            <a:r>
              <a:rPr lang="pt-BR" i="1" dirty="0">
                <a:effectLst/>
              </a:rPr>
              <a:t>natureza </a:t>
            </a:r>
            <a:r>
              <a:rPr lang="pt-BR" dirty="0">
                <a:effectLst/>
              </a:rPr>
              <a:t>e </a:t>
            </a:r>
            <a:r>
              <a:rPr lang="pt-BR" i="1" dirty="0">
                <a:effectLst/>
              </a:rPr>
              <a:t>tamanho </a:t>
            </a:r>
            <a:r>
              <a:rPr lang="pt-BR" dirty="0">
                <a:effectLst/>
              </a:rPr>
              <a:t>devem ser especificadas pelo </a:t>
            </a:r>
            <a:r>
              <a:rPr lang="pt-BR" dirty="0" smtClean="0">
                <a:effectLst/>
              </a:rPr>
              <a:t>investigador. </a:t>
            </a:r>
          </a:p>
          <a:p>
            <a:r>
              <a:rPr lang="pt-BR" dirty="0" smtClean="0">
                <a:effectLst/>
              </a:rPr>
              <a:t>A </a:t>
            </a:r>
            <a:r>
              <a:rPr lang="pt-BR" dirty="0">
                <a:effectLst/>
              </a:rPr>
              <a:t>análise funcional </a:t>
            </a:r>
            <a:r>
              <a:rPr lang="pt-BR" dirty="0" smtClean="0">
                <a:effectLst/>
              </a:rPr>
              <a:t>deve: (a) </a:t>
            </a:r>
            <a:r>
              <a:rPr lang="pt-BR" dirty="0">
                <a:effectLst/>
              </a:rPr>
              <a:t>especificar as unidades (indivíduos, grupos, organizações, instituições, classes, sociedades) para as quais um dado item (ou fenômeno) tem determinadas </a:t>
            </a:r>
            <a:r>
              <a:rPr lang="pt-BR" dirty="0" err="1">
                <a:effectLst/>
              </a:rPr>
              <a:t>conseqüências</a:t>
            </a:r>
            <a:r>
              <a:rPr lang="pt-BR" dirty="0">
                <a:effectLst/>
              </a:rPr>
              <a:t>; (b) estas podem ser funcionais, quando ampliam o ajuste adaptativo do sistema em foco, ou disfuncionais, quando o diminuem; </a:t>
            </a:r>
            <a:r>
              <a:rPr lang="pt-BR" dirty="0" err="1">
                <a:effectLst/>
              </a:rPr>
              <a:t>conseqüências</a:t>
            </a:r>
            <a:r>
              <a:rPr lang="pt-BR" dirty="0">
                <a:effectLst/>
              </a:rPr>
              <a:t> funcionais são manifestas quando intencionalmente perseguidas pelos atores e latentes como resultado não-antecipado, não reconhecido e não intencionado da ação; (c) um dado fenômeno persiste quando não existem padrões ou estruturas alternativas de cumprimento de suas funções; (d) os sistemas sociais são compostos de grupos com interesses e valores diferenciados; o que é funcional para um grupo é, possivelmente, disfuncional para outro; logo, o item deve ser analisado não nos termos de sua contribuição para a integridade do "sistema como um todo", mas na perspectiva dos valores e interesses das partes envolvidas.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56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Teorias de médio alcance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alternativa </a:t>
            </a:r>
            <a:r>
              <a:rPr lang="pt-BR" dirty="0" err="1"/>
              <a:t>mertoniana</a:t>
            </a:r>
            <a:r>
              <a:rPr lang="pt-BR" dirty="0"/>
              <a:t> = </a:t>
            </a:r>
            <a:r>
              <a:rPr lang="pt-BR" dirty="0">
                <a:solidFill>
                  <a:srgbClr val="FF0000"/>
                </a:solidFill>
              </a:rPr>
              <a:t>teorias de alcance intermediário</a:t>
            </a:r>
            <a:r>
              <a:rPr lang="pt-BR" dirty="0"/>
              <a:t>: "teorias intermediárias entre as hipóteses de trabalho estreitas que se produzem abundantemente durante as rotinas diárias da investigação e as amplas especulações que abarcam um sistema conceitual dominante, do qual se espera a derivação de um número muito grande de uniformidades de conduta social empiricamente observadas" (Merton, 1964, p. 16). Teorias de alcance intermediário evitam os perigos associados à "imagem de um paradigma único e completo em ciências maduras" (Merton, 1977, p. 51</a:t>
            </a:r>
            <a:r>
              <a:rPr lang="pt-BR" dirty="0" smtClean="0"/>
              <a:t>).</a:t>
            </a:r>
          </a:p>
          <a:p>
            <a:r>
              <a:rPr lang="pt-BR" dirty="0" smtClean="0"/>
              <a:t>Ver </a:t>
            </a:r>
            <a:r>
              <a:rPr lang="pt-BR" dirty="0" err="1" smtClean="0"/>
              <a:t>pg</a:t>
            </a:r>
            <a:r>
              <a:rPr lang="pt-BR" dirty="0" smtClean="0"/>
              <a:t> 79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40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manifestas e funções latentes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Constatação: precariedade do </a:t>
            </a:r>
            <a:r>
              <a:rPr lang="pt-BR" dirty="0" smtClean="0">
                <a:solidFill>
                  <a:srgbClr val="FF0000"/>
                </a:solidFill>
              </a:rPr>
              <a:t>método</a:t>
            </a:r>
            <a:r>
              <a:rPr lang="pt-BR" dirty="0" smtClean="0"/>
              <a:t> nas análises funcionais</a:t>
            </a:r>
          </a:p>
          <a:p>
            <a:r>
              <a:rPr lang="pt-BR" dirty="0" smtClean="0"/>
              <a:t>Polissemia da palavra </a:t>
            </a:r>
            <a:r>
              <a:rPr lang="pt-BR" dirty="0" smtClean="0">
                <a:solidFill>
                  <a:srgbClr val="FF0000"/>
                </a:solidFill>
              </a:rPr>
              <a:t>função</a:t>
            </a:r>
            <a:r>
              <a:rPr lang="pt-BR" dirty="0" smtClean="0"/>
              <a:t>: 5 usos = reuniões públicas, profissão, status, derivação matemática, derivação biológica. Ver </a:t>
            </a:r>
            <a:r>
              <a:rPr lang="pt-BR" dirty="0" err="1" smtClean="0"/>
              <a:t>pg</a:t>
            </a:r>
            <a:r>
              <a:rPr lang="pt-BR" dirty="0" smtClean="0"/>
              <a:t> 86-88</a:t>
            </a:r>
          </a:p>
          <a:p>
            <a:r>
              <a:rPr lang="pt-BR" dirty="0" smtClean="0"/>
              <a:t>Na sociologia, função = uso, utilidade, finalidade, motivo, intenção, valor, consequências. Crítica, ver </a:t>
            </a:r>
            <a:r>
              <a:rPr lang="pt-BR" dirty="0" err="1" smtClean="0"/>
              <a:t>pg</a:t>
            </a:r>
            <a:r>
              <a:rPr lang="pt-BR" dirty="0" smtClean="0"/>
              <a:t> 90.</a:t>
            </a:r>
          </a:p>
          <a:p>
            <a:r>
              <a:rPr lang="pt-BR" dirty="0" smtClean="0"/>
              <a:t>Motivo # Função: a disposição subjetiva pode coincidir com a consequência objetiva, mas também pode não coincidir. As duas variam de modo independente.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373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206</TotalTime>
  <Words>1082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Calisto MT</vt:lpstr>
      <vt:lpstr>Trebuchet MS</vt:lpstr>
      <vt:lpstr>Wingdings 2</vt:lpstr>
      <vt:lpstr>Ardósia</vt:lpstr>
      <vt:lpstr>O funcionalismo “moderado”, “heurístico” ou “empírico” de Roberto K. Merton</vt:lpstr>
      <vt:lpstr>Nota biográfica</vt:lpstr>
      <vt:lpstr>Ação em Parsons</vt:lpstr>
      <vt:lpstr>AGIL: 4 funções comuns a todo sistema de ação</vt:lpstr>
      <vt:lpstr>Merton X Parsons</vt:lpstr>
      <vt:lpstr>Sociologia: Teoria e Estrutura</vt:lpstr>
      <vt:lpstr>Teorias de médio alcance</vt:lpstr>
      <vt:lpstr>Teorias de médio alcance</vt:lpstr>
      <vt:lpstr>Funções manifestas e funções latentes</vt:lpstr>
      <vt:lpstr>Funções manifestas e funções latentes</vt:lpstr>
      <vt:lpstr>Funções manifestas e funções latentes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funcionalismo “moderado” de Roberto K. Merton</dc:title>
  <dc:creator>Bianca Stella Pinheiro de Freire Medeiros</dc:creator>
  <cp:lastModifiedBy>Bianca Stella Pinheiro de Freire Medeiros</cp:lastModifiedBy>
  <cp:revision>21</cp:revision>
  <dcterms:created xsi:type="dcterms:W3CDTF">2016-03-07T12:56:25Z</dcterms:created>
  <dcterms:modified xsi:type="dcterms:W3CDTF">2016-03-07T16:22:43Z</dcterms:modified>
</cp:coreProperties>
</file>