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341" r:id="rId4"/>
    <p:sldId id="267" r:id="rId5"/>
    <p:sldId id="344" r:id="rId6"/>
    <p:sldId id="351" r:id="rId7"/>
    <p:sldId id="350" r:id="rId8"/>
    <p:sldId id="345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75" r:id="rId18"/>
    <p:sldId id="346" r:id="rId19"/>
    <p:sldId id="360" r:id="rId20"/>
    <p:sldId id="347" r:id="rId21"/>
    <p:sldId id="361" r:id="rId22"/>
    <p:sldId id="362" r:id="rId23"/>
    <p:sldId id="363" r:id="rId24"/>
    <p:sldId id="364" r:id="rId25"/>
    <p:sldId id="376" r:id="rId26"/>
    <p:sldId id="365" r:id="rId27"/>
    <p:sldId id="366" r:id="rId28"/>
    <p:sldId id="348" r:id="rId29"/>
    <p:sldId id="367" r:id="rId30"/>
    <p:sldId id="369" r:id="rId31"/>
    <p:sldId id="368" r:id="rId32"/>
    <p:sldId id="370" r:id="rId33"/>
    <p:sldId id="371" r:id="rId34"/>
    <p:sldId id="372" r:id="rId35"/>
    <p:sldId id="373" r:id="rId36"/>
    <p:sldId id="271" r:id="rId37"/>
    <p:sldId id="408" r:id="rId38"/>
    <p:sldId id="3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6.emf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emf"/><Relationship Id="rId12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png"/><Relationship Id="rId7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0.emf"/><Relationship Id="rId4" Type="http://schemas.openxmlformats.org/officeDocument/2006/relationships/image" Target="../media/image68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a) Reações de apoio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001" y="2805176"/>
            <a:ext cx="964722" cy="2836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/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E8F6A7BD-AFCE-4190-B9AD-30FBB858CBBD}"/>
              </a:ext>
            </a:extLst>
          </p:cNvPr>
          <p:cNvSpPr/>
          <p:nvPr/>
        </p:nvSpPr>
        <p:spPr>
          <a:xfrm>
            <a:off x="8833477" y="3767198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b)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21" y="2807968"/>
            <a:ext cx="964722" cy="283628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0D7E9F-AD44-4140-B15B-B3F2E1DB9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058" y="2807968"/>
            <a:ext cx="1180982" cy="1559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/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4ADEED97-613F-45CE-AC9B-AFB325FA3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65" y="3372182"/>
            <a:ext cx="1051595" cy="2267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/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5FC1ABEA-CF55-4FBA-BFD6-2FEB0A5B464E}"/>
              </a:ext>
            </a:extLst>
          </p:cNvPr>
          <p:cNvSpPr/>
          <p:nvPr/>
        </p:nvSpPr>
        <p:spPr>
          <a:xfrm>
            <a:off x="8574818" y="2887702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424150-EC37-4275-9748-B499685AC5B9}"/>
              </a:ext>
            </a:extLst>
          </p:cNvPr>
          <p:cNvSpPr/>
          <p:nvPr/>
        </p:nvSpPr>
        <p:spPr>
          <a:xfrm>
            <a:off x="8254779" y="4349929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c) Deformações elásticas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/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/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/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545B4200-D011-46E4-8E22-844234255DCE}"/>
              </a:ext>
            </a:extLst>
          </p:cNvPr>
          <p:cNvSpPr/>
          <p:nvPr/>
        </p:nvSpPr>
        <p:spPr>
          <a:xfrm>
            <a:off x="6329680" y="385111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E6D6C3-0421-4755-944D-C38248031959}"/>
              </a:ext>
            </a:extLst>
          </p:cNvPr>
          <p:cNvSpPr/>
          <p:nvPr/>
        </p:nvSpPr>
        <p:spPr>
          <a:xfrm>
            <a:off x="6096000" y="487727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d) Deslocamentos associados aos vínculos adicionais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85632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/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/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/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pt-BR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  <m:d>
                        <m:d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>
            <a:extLst>
              <a:ext uri="{FF2B5EF4-FFF2-40B4-BE49-F238E27FC236}">
                <a16:creationId xmlns:a16="http://schemas.microsoft.com/office/drawing/2014/main" id="{14CB665F-8986-4459-B1AE-ED78AC971A7F}"/>
              </a:ext>
            </a:extLst>
          </p:cNvPr>
          <p:cNvSpPr/>
          <p:nvPr/>
        </p:nvSpPr>
        <p:spPr>
          <a:xfrm>
            <a:off x="7792720" y="5139996"/>
            <a:ext cx="396240" cy="50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Imposição da compatibilidade geométrica em termos do vínculo adicional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57184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221C3FFD-EEDF-4834-B621-1D6A480FF494}"/>
              </a:ext>
            </a:extLst>
          </p:cNvPr>
          <p:cNvSpPr/>
          <p:nvPr/>
        </p:nvSpPr>
        <p:spPr>
          <a:xfrm>
            <a:off x="6979920" y="2489200"/>
            <a:ext cx="1371007" cy="93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(reações, esforços e deslocamentos)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17841"/>
            <a:ext cx="1895283" cy="318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/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/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/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8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(campo de deslocamento axial)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766" y="23575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4B76BF-A7F7-4222-98D3-B59F6E654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98" y="2357508"/>
            <a:ext cx="2935961" cy="31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(isostática x hiperestática)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995" y="2302174"/>
            <a:ext cx="1884178" cy="3170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989CE391-DE6E-4C11-8A27-562CF000D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2312777"/>
            <a:ext cx="2119197" cy="329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/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/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/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/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/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/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5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Eliminação (provisória) dos vínculos adicionais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Solução individual de cada caso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Superposição de efeitos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5. Imposição da compatibilidade geométrica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D53DC961-CEFC-49A1-8827-5820A3F99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83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7AB245-086D-4195-8290-A49D2DD8C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2408308"/>
            <a:ext cx="1687394" cy="2620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9F944B-29BE-408D-A3BA-CD672E960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440" y="2408308"/>
            <a:ext cx="1651352" cy="31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07)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1A12055-93E8-4D42-8A3B-992D87941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928" y="1738115"/>
            <a:ext cx="2326640" cy="3343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F56D7ED-DCA5-460D-BAAD-CB66296E2407}"/>
                  </a:ext>
                </a:extLst>
              </p:cNvPr>
              <p:cNvSpPr txBox="1"/>
              <p:nvPr/>
            </p:nvSpPr>
            <p:spPr>
              <a:xfrm>
                <a:off x="7299830" y="2681348"/>
                <a:ext cx="9522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F56D7ED-DCA5-460D-BAAD-CB66296E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30" y="2681348"/>
                <a:ext cx="9522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8226542-E106-414B-B6F9-55F03576635C}"/>
                  </a:ext>
                </a:extLst>
              </p:cNvPr>
              <p:cNvSpPr txBox="1"/>
              <p:nvPr/>
            </p:nvSpPr>
            <p:spPr>
              <a:xfrm>
                <a:off x="5925469" y="3312520"/>
                <a:ext cx="23266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8226542-E106-414B-B6F9-55F03576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69" y="3312520"/>
                <a:ext cx="232664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66C8120-E824-452D-9B39-CE0E425DA31E}"/>
                  </a:ext>
                </a:extLst>
              </p:cNvPr>
              <p:cNvSpPr txBox="1"/>
              <p:nvPr/>
            </p:nvSpPr>
            <p:spPr>
              <a:xfrm>
                <a:off x="5925469" y="4236786"/>
                <a:ext cx="2326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66C8120-E824-452D-9B39-CE0E425DA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69" y="4236786"/>
                <a:ext cx="23266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52B98B-AD35-48E9-A4B2-33E41832BAA4}"/>
                  </a:ext>
                </a:extLst>
              </p:cNvPr>
              <p:cNvSpPr txBox="1"/>
              <p:nvPr/>
            </p:nvSpPr>
            <p:spPr>
              <a:xfrm>
                <a:off x="5511098" y="4867958"/>
                <a:ext cx="274101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52B98B-AD35-48E9-A4B2-33E41832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098" y="4867958"/>
                <a:ext cx="2741011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da figura abaixo, determinar as reações de apoio e os deslocamentos axiais dos pontos </a:t>
            </a:r>
            <a:r>
              <a:rPr lang="pt-BR" sz="2200" i="1" dirty="0"/>
              <a:t>B</a:t>
            </a:r>
            <a:r>
              <a:rPr lang="pt-BR" sz="2200" dirty="0"/>
              <a:t>, </a:t>
            </a:r>
            <a:r>
              <a:rPr lang="pt-BR" sz="2200" i="1" dirty="0"/>
              <a:t>C</a:t>
            </a:r>
            <a:r>
              <a:rPr lang="pt-BR" sz="2200" dirty="0"/>
              <a:t> e </a:t>
            </a:r>
            <a:r>
              <a:rPr lang="pt-BR" sz="2200" i="1" dirty="0"/>
              <a:t>D</a:t>
            </a:r>
            <a:r>
              <a:rPr lang="pt-BR" sz="2200" dirty="0"/>
              <a:t>, sabendo que o trecho </a:t>
            </a:r>
            <a:r>
              <a:rPr lang="pt-BR" sz="2200" i="1" dirty="0"/>
              <a:t>AC</a:t>
            </a:r>
            <a:r>
              <a:rPr lang="pt-BR" sz="2200" dirty="0"/>
              <a:t> é de aço (E = 200 GPa) e o trecho </a:t>
            </a:r>
            <a:r>
              <a:rPr lang="pt-BR" sz="2200" i="1" dirty="0"/>
              <a:t>CE</a:t>
            </a:r>
            <a:r>
              <a:rPr lang="pt-BR" sz="2200" dirty="0"/>
              <a:t> é de latão (E = 105 GPa). Obs.: comprimentos em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1" y="3116438"/>
            <a:ext cx="5319077" cy="253289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495B4A3-7A4A-43C5-AD9D-88F08A16772F}"/>
              </a:ext>
            </a:extLst>
          </p:cNvPr>
          <p:cNvSpPr/>
          <p:nvPr/>
        </p:nvSpPr>
        <p:spPr>
          <a:xfrm>
            <a:off x="7569200" y="3657116"/>
            <a:ext cx="772160" cy="11887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/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I: carregamento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II: reação adicional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10560"/>
            <a:ext cx="4629546" cy="22069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A2FA15-4002-451C-B5F2-F277402B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59" y="3210560"/>
            <a:ext cx="4629545" cy="22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 (carregamento)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5864"/>
            <a:ext cx="3967480" cy="18913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B0FAE7-B8F3-4E4E-BCEC-F92630A3D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22028"/>
            <a:ext cx="3967480" cy="939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ABD9D65-9A75-4C38-B441-1D3FCB8DE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923" y="2809778"/>
            <a:ext cx="5777633" cy="169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/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𝟏𝟒𝟒𝟔𝟏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II (reação adicional)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C4F42D33-269C-46EE-8DDA-9D50691B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2231156"/>
            <a:ext cx="4079240" cy="20028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B636393-1247-4634-A988-DB36EE696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19894"/>
            <a:ext cx="4079240" cy="71260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44B5DAA-123A-4D37-A05A-29769A62E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607" y="2650591"/>
            <a:ext cx="6003100" cy="1765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/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𝑰𝑰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𝟎𝟎𝟑𝟖𝟖𝟖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Superposição de efeitos e imposição da compatibilidade geométrica (reações)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09372"/>
            <a:ext cx="4122842" cy="196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/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en-US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=0,14461−0,003888 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/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/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𝟏𝟗𝟏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/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𝟖𝟎𝟗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Método das Forças sem separação em casos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579" y="2165718"/>
            <a:ext cx="4122842" cy="196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BE74DA-75A6-4927-9FC8-27C3600176D9}"/>
                  </a:ext>
                </a:extLst>
              </p:cNvPr>
              <p:cNvSpPr txBox="1"/>
              <p:nvPr/>
            </p:nvSpPr>
            <p:spPr>
              <a:xfrm>
                <a:off x="963720" y="4524923"/>
                <a:ext cx="10264560" cy="741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40−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𝟏𝟗𝟏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BE74DA-75A6-4927-9FC8-27C360017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20" y="4524923"/>
                <a:ext cx="10264560" cy="741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(deslocamentos axiais)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96012"/>
            <a:ext cx="3886200" cy="1850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B4E085-9F87-44A3-886A-4B8E889D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765" y="1536904"/>
            <a:ext cx="6294033" cy="185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=0,04498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=0,04632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=0,05011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Campo de deslocamento axial (*)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=0,04498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=0,04632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=0,05011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40E8BDC-F875-42E4-96A6-A1C9AE3CA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978" y="1556901"/>
            <a:ext cx="6102625" cy="40359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18ED948-D9BE-4830-8641-54C9E13F4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6" y="3857537"/>
            <a:ext cx="3644059" cy="17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069"/>
            <a:ext cx="6883399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estrutura da figura é formada por um elemento horizontal rígido </a:t>
            </a:r>
            <a:r>
              <a:rPr lang="pt-BR" sz="2000" i="1" dirty="0"/>
              <a:t>CDE</a:t>
            </a:r>
            <a:r>
              <a:rPr lang="pt-BR" sz="2000" dirty="0"/>
              <a:t>, apoiado em </a:t>
            </a:r>
            <a:r>
              <a:rPr lang="pt-BR" sz="2000" i="1" dirty="0"/>
              <a:t>E</a:t>
            </a:r>
            <a:r>
              <a:rPr lang="pt-BR" sz="2000" dirty="0"/>
              <a:t> </a:t>
            </a:r>
            <a:r>
              <a:rPr lang="pt-BR" sz="2000" dirty="0" err="1"/>
              <a:t>e</a:t>
            </a:r>
            <a:r>
              <a:rPr lang="pt-BR" sz="2000" dirty="0"/>
              <a:t> conectado a duas hastes verticais: </a:t>
            </a:r>
            <a:r>
              <a:rPr lang="pt-BR" sz="2000" i="1" dirty="0"/>
              <a:t>AC</a:t>
            </a:r>
            <a:r>
              <a:rPr lang="pt-BR" sz="2000" dirty="0"/>
              <a:t> de aço (E = 200 GPa, </a:t>
            </a:r>
            <a:r>
              <a:rPr lang="el-GR" sz="2000" dirty="0"/>
              <a:t>α</a:t>
            </a:r>
            <a:r>
              <a:rPr lang="pt-BR" sz="2000" dirty="0"/>
              <a:t> = 11,7 x 10</a:t>
            </a:r>
            <a:r>
              <a:rPr lang="pt-BR" sz="2000" baseline="30000" dirty="0"/>
              <a:t>-6</a:t>
            </a:r>
            <a:r>
              <a:rPr lang="pt-BR" sz="2000" dirty="0"/>
              <a:t> °C</a:t>
            </a:r>
            <a:r>
              <a:rPr lang="pt-BR" sz="2000" baseline="30000" dirty="0"/>
              <a:t>-1</a:t>
            </a:r>
            <a:r>
              <a:rPr lang="pt-BR" sz="2000" dirty="0"/>
              <a:t>) com diâmetro de 22 mm; e </a:t>
            </a:r>
            <a:r>
              <a:rPr lang="pt-BR" sz="2000" i="1" dirty="0"/>
              <a:t>BD</a:t>
            </a:r>
            <a:r>
              <a:rPr lang="pt-BR" sz="2000" dirty="0"/>
              <a:t> de latão (E = 105 GPa, </a:t>
            </a:r>
            <a:r>
              <a:rPr lang="el-GR" sz="2000" dirty="0"/>
              <a:t>α</a:t>
            </a:r>
            <a:r>
              <a:rPr lang="pt-BR" sz="2000" dirty="0"/>
              <a:t> = 20,9 x 10</a:t>
            </a:r>
            <a:r>
              <a:rPr lang="pt-BR" sz="2000" baseline="30000" dirty="0"/>
              <a:t>-6</a:t>
            </a:r>
            <a:r>
              <a:rPr lang="pt-BR" sz="2000" dirty="0"/>
              <a:t> °C</a:t>
            </a:r>
            <a:r>
              <a:rPr lang="pt-BR" sz="2000" baseline="30000" dirty="0"/>
              <a:t>-1</a:t>
            </a:r>
            <a:r>
              <a:rPr lang="pt-BR" sz="2000" dirty="0"/>
              <a:t>) com diâmetro de 30 mm. Determinar a tensão na haste </a:t>
            </a:r>
            <a:r>
              <a:rPr lang="pt-BR" sz="2000" i="1" dirty="0"/>
              <a:t>BD</a:t>
            </a:r>
            <a:r>
              <a:rPr lang="pt-BR" sz="2000" dirty="0"/>
              <a:t> e os deslocamentos verticais das extremidades da estrutura, considerando uma elevação da temperatura de 30°C apenas na haste de latão.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1520069"/>
            <a:ext cx="3754118" cy="35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781805"/>
            <a:ext cx="3754118" cy="35352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E8F30D-4FB4-4DE5-AE56-99596F4CD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51" y="1781805"/>
            <a:ext cx="4683535" cy="35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507B529-8387-4A2C-83C0-0746AD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069"/>
            <a:ext cx="10515599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Eliminação dos vínculos adicionais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012EE-CAB1-4161-9C1E-B95DCD5F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53" y="2302565"/>
            <a:ext cx="3662147" cy="34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507B529-8387-4A2C-83C0-0746AD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9429"/>
            <a:ext cx="10515599" cy="4291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Caso I: “carregamento” externo (</a:t>
            </a:r>
            <a:r>
              <a:rPr lang="el-GR" sz="2000" dirty="0"/>
              <a:t>Δ</a:t>
            </a:r>
            <a:r>
              <a:rPr lang="pt-BR" sz="2000" dirty="0"/>
              <a:t>T = 30°C apenas na haste de latão).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ECEEB-C8B2-442B-85FA-7B72B7FE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463000"/>
            <a:ext cx="3053080" cy="177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9654E81-839E-4403-96FC-68F107F4D88E}"/>
                  </a:ext>
                </a:extLst>
              </p:cNvPr>
              <p:cNvSpPr txBox="1"/>
              <p:nvPr/>
            </p:nvSpPr>
            <p:spPr>
              <a:xfrm>
                <a:off x="838200" y="4663644"/>
                <a:ext cx="36728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9654E81-839E-4403-96FC-68F107F4D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63644"/>
                <a:ext cx="367284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D752B63-EEE8-4CCB-8398-28E98E5E573A}"/>
                  </a:ext>
                </a:extLst>
              </p:cNvPr>
              <p:cNvSpPr txBox="1"/>
              <p:nvPr/>
            </p:nvSpPr>
            <p:spPr>
              <a:xfrm>
                <a:off x="4250067" y="2246226"/>
                <a:ext cx="385064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𝑚𝑒𝑐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D752B63-EEE8-4CCB-8398-28E98E5E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7" y="2246226"/>
                <a:ext cx="3850641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6191437-272D-4110-86B0-7E3216270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066" y="3173698"/>
            <a:ext cx="7276403" cy="1060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/>
              <p:nvPr/>
            </p:nvSpPr>
            <p:spPr>
              <a:xfrm>
                <a:off x="5394960" y="4845136"/>
                <a:ext cx="3515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=0,1881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para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4845136"/>
                <a:ext cx="3515360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1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507B529-8387-4A2C-83C0-0746AD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9429"/>
            <a:ext cx="10515599" cy="4291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Caso I: “carregamento” externo (</a:t>
            </a:r>
            <a:r>
              <a:rPr lang="el-GR" sz="2000" dirty="0"/>
              <a:t>Δ</a:t>
            </a:r>
            <a:r>
              <a:rPr lang="pt-BR" sz="2000" dirty="0"/>
              <a:t>T = 30°C apenas na haste de latão).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ECEEB-C8B2-442B-85FA-7B72B7FE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27475"/>
            <a:ext cx="3053080" cy="177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/>
              <p:nvPr/>
            </p:nvSpPr>
            <p:spPr>
              <a:xfrm>
                <a:off x="1089238" y="4422308"/>
                <a:ext cx="34205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=0,1881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para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422308"/>
                <a:ext cx="3420539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227DE5F-FD92-40B4-8D67-598FC0A1B66B}"/>
                  </a:ext>
                </a:extLst>
              </p:cNvPr>
              <p:cNvSpPr txBox="1"/>
              <p:nvPr/>
            </p:nvSpPr>
            <p:spPr>
              <a:xfrm>
                <a:off x="4509777" y="4903902"/>
                <a:ext cx="5252721" cy="677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0,1881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=0,47025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para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227DE5F-FD92-40B4-8D67-598FC0A1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77" y="4903902"/>
                <a:ext cx="5252721" cy="677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EF26EF43-CEA3-4EA9-8473-0CBB5B281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986" y="2123203"/>
            <a:ext cx="2661920" cy="2567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02AAF3E-39CF-44A8-A508-C5E0D98C25F9}"/>
                  </a:ext>
                </a:extLst>
              </p:cNvPr>
              <p:cNvSpPr txBox="1"/>
              <p:nvPr/>
            </p:nvSpPr>
            <p:spPr>
              <a:xfrm>
                <a:off x="7467033" y="2492494"/>
                <a:ext cx="3616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02AAF3E-39CF-44A8-A508-C5E0D98C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033" y="2492494"/>
                <a:ext cx="36169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19F19A4-ACB4-447E-A9D7-4740BF59C1B3}"/>
                  </a:ext>
                </a:extLst>
              </p:cNvPr>
              <p:cNvSpPr txBox="1"/>
              <p:nvPr/>
            </p:nvSpPr>
            <p:spPr>
              <a:xfrm>
                <a:off x="7467033" y="3332661"/>
                <a:ext cx="3882105" cy="4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𝟒𝟕𝟎𝟐𝟓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𝐩𝐚𝐫𝐚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𝐜𝐢𝐦𝐚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19F19A4-ACB4-447E-A9D7-4740BF5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033" y="3332661"/>
                <a:ext cx="3882105" cy="433965"/>
              </a:xfrm>
              <a:prstGeom prst="rect">
                <a:avLst/>
              </a:prstGeom>
              <a:blipFill>
                <a:blip r:embed="rId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4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507B529-8387-4A2C-83C0-0746AD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9429"/>
            <a:ext cx="10515599" cy="4291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Caso II: reação adicional (R</a:t>
            </a:r>
            <a:r>
              <a:rPr lang="pt-BR" sz="2000" baseline="-25000" dirty="0"/>
              <a:t>A</a:t>
            </a:r>
            <a:r>
              <a:rPr lang="pt-BR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9654E81-839E-4403-96FC-68F107F4D88E}"/>
                  </a:ext>
                </a:extLst>
              </p:cNvPr>
              <p:cNvSpPr txBox="1"/>
              <p:nvPr/>
            </p:nvSpPr>
            <p:spPr>
              <a:xfrm>
                <a:off x="838200" y="4728751"/>
                <a:ext cx="501396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.30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+1.75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−2,5 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kN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9654E81-839E-4403-96FC-68F107F4D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8751"/>
                <a:ext cx="5013960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D752B63-EEE8-4CCB-8398-28E98E5E573A}"/>
                  </a:ext>
                </a:extLst>
              </p:cNvPr>
              <p:cNvSpPr txBox="1"/>
              <p:nvPr/>
            </p:nvSpPr>
            <p:spPr>
              <a:xfrm>
                <a:off x="4752338" y="1633592"/>
                <a:ext cx="385064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𝑚𝑒𝑐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D752B63-EEE8-4CCB-8398-28E98E5E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38" y="1633592"/>
                <a:ext cx="3850641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/>
              <p:nvPr/>
            </p:nvSpPr>
            <p:spPr>
              <a:xfrm>
                <a:off x="7162799" y="3715965"/>
                <a:ext cx="35915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para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157E92-E3E8-4E7B-A81B-3E835ECF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3715965"/>
                <a:ext cx="3591559" cy="40011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18E1506-F38C-4A9A-8A18-083451248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306" y="2512477"/>
            <a:ext cx="6919493" cy="100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1ED59E5-5D99-4C69-BFE4-203649FE13AE}"/>
                  </a:ext>
                </a:extLst>
              </p:cNvPr>
              <p:cNvSpPr txBox="1"/>
              <p:nvPr/>
            </p:nvSpPr>
            <p:spPr>
              <a:xfrm>
                <a:off x="6289039" y="4254437"/>
                <a:ext cx="44653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2,5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02526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para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cima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1ED59E5-5D99-4C69-BFE4-203649FE1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39" y="4254437"/>
                <a:ext cx="4465319" cy="400110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358DE01-20F6-43ED-BFC1-78D6D9D93715}"/>
                  </a:ext>
                </a:extLst>
              </p:cNvPr>
              <p:cNvSpPr txBox="1"/>
              <p:nvPr/>
            </p:nvSpPr>
            <p:spPr>
              <a:xfrm>
                <a:off x="4008120" y="4786928"/>
                <a:ext cx="67462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=0,02526−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−0,01184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358DE01-20F6-43ED-BFC1-78D6D9D93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20" y="4786928"/>
                <a:ext cx="674623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90F160F-30E6-4328-A89F-BB10DBB0BE26}"/>
                  </a:ext>
                </a:extLst>
              </p:cNvPr>
              <p:cNvSpPr txBox="1"/>
              <p:nvPr/>
            </p:nvSpPr>
            <p:spPr>
              <a:xfrm>
                <a:off x="6471919" y="5310682"/>
                <a:ext cx="4282439" cy="4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  <m:sup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𝟎𝟑𝟕𝟏𝟎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𝐩𝐚𝐫𝐚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𝐜𝐢𝐦𝐚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90F160F-30E6-4328-A89F-BB10DBB0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19" y="5310682"/>
                <a:ext cx="4282439" cy="433965"/>
              </a:xfrm>
              <a:prstGeom prst="rect">
                <a:avLst/>
              </a:prstGeom>
              <a:blipFill>
                <a:blip r:embed="rId11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CBE0D858-6B7F-4E49-8BEA-210C59AB9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2931" y="2030099"/>
            <a:ext cx="3126860" cy="23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9" grpId="0"/>
      <p:bldP spid="20" grpId="0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069"/>
            <a:ext cx="10515597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Superposição de efeitos, imposição da compatibilidade geométrica e solução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67513"/>
            <a:ext cx="3073400" cy="2894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268F795-013F-43A6-BE44-1A6D30E25D5B}"/>
                  </a:ext>
                </a:extLst>
              </p:cNvPr>
              <p:cNvSpPr txBox="1"/>
              <p:nvPr/>
            </p:nvSpPr>
            <p:spPr>
              <a:xfrm>
                <a:off x="4734560" y="2267512"/>
                <a:ext cx="64003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=0,47025+0,03710.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𝟔𝟕𝟓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268F795-013F-43A6-BE44-1A6D30E25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2267512"/>
                <a:ext cx="640036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DD168-C9C9-402A-BCEC-DC3799C1E658}"/>
                  </a:ext>
                </a:extLst>
              </p:cNvPr>
              <p:cNvSpPr txBox="1"/>
              <p:nvPr/>
            </p:nvSpPr>
            <p:spPr>
              <a:xfrm>
                <a:off x="4480560" y="3005696"/>
                <a:ext cx="6654365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.30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−12,675.75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𝟑𝟏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𝟔𝟖𝟕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𝐤𝐍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DD168-C9C9-402A-BCEC-DC3799C1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0" y="3005696"/>
                <a:ext cx="6654365" cy="837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82DDD85D-A8D2-41DD-B1DE-C8BEFAB9E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631" y="4154679"/>
            <a:ext cx="6908294" cy="10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4.7.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069"/>
            <a:ext cx="10515597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Solução do exercício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12D1EC3-116C-4CF6-BB19-224BE2C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67513"/>
            <a:ext cx="3073400" cy="28942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DDD85D-A8D2-41DD-B1DE-C8BEFAB9E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504" y="1520069"/>
            <a:ext cx="6908294" cy="1007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8DDB05-0461-4FC4-995D-D56B484C2003}"/>
                  </a:ext>
                </a:extLst>
              </p:cNvPr>
              <p:cNvSpPr txBox="1"/>
              <p:nvPr/>
            </p:nvSpPr>
            <p:spPr>
              <a:xfrm>
                <a:off x="5646062" y="2815190"/>
                <a:ext cx="39732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𝟎𝟔𝟎𝟎𝟐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𝐩𝐚𝐫𝐚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𝐜𝐢𝐦𝐚</m:t>
                          </m:r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8DDB05-0461-4FC4-995D-D56B484C2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62" y="2815190"/>
                <a:ext cx="3973274" cy="4001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304E969-CE00-4532-9D4A-0DAED9F490E5}"/>
                  </a:ext>
                </a:extLst>
              </p:cNvPr>
              <p:cNvSpPr txBox="1"/>
              <p:nvPr/>
            </p:nvSpPr>
            <p:spPr>
              <a:xfrm>
                <a:off x="5225871" y="3536883"/>
                <a:ext cx="48136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𝟏𝟓𝟎𝟎𝟓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𝐩𝐚𝐫𝐚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𝐜𝐢𝐦𝐚</m:t>
                          </m:r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304E969-CE00-4532-9D4A-0DAED9F49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71" y="3536883"/>
                <a:ext cx="4813656" cy="40011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6905925-CA8A-4969-9A35-3E7E7736A3E0}"/>
                  </a:ext>
                </a:extLst>
              </p:cNvPr>
              <p:cNvSpPr txBox="1"/>
              <p:nvPr/>
            </p:nvSpPr>
            <p:spPr>
              <a:xfrm>
                <a:off x="6342379" y="4258576"/>
                <a:ext cx="2580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pt-BR" sz="2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6905925-CA8A-4969-9A35-3E7E7736A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79" y="4258576"/>
                <a:ext cx="258064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16D1B25-54CC-41DC-8C2B-47E4E9DD2430}"/>
                  </a:ext>
                </a:extLst>
              </p:cNvPr>
              <p:cNvSpPr txBox="1"/>
              <p:nvPr/>
            </p:nvSpPr>
            <p:spPr>
              <a:xfrm>
                <a:off x="4873168" y="4980444"/>
                <a:ext cx="5519062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𝟔𝟖𝟕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𝟕𝟎𝟔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𝟖𝟓𝟖𝟑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16D1B25-54CC-41DC-8C2B-47E4E9DD2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68" y="4980444"/>
                <a:ext cx="5519062" cy="709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 (21/10)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hiperestático 2 (Deslocamentos)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Primeira prova (P1)</a:t>
            </a:r>
            <a:endParaRPr lang="pt-BR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prova será enviada por e-mail (STOA)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O professor estará disponível no Google Meet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resolução da prova deverá ser fotografada ou scaneada (</a:t>
            </a:r>
            <a:r>
              <a:rPr lang="pt-BR" sz="2200" i="1" dirty="0" err="1"/>
              <a:t>CamScanner</a:t>
            </a:r>
            <a:r>
              <a:rPr lang="pt-BR" sz="2200" dirty="0"/>
              <a:t>), e enviada para o professor preferencialmente por e-mail (jppascon@usp.br)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 (14/10)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 – ENTREGA DIA 14/10 (Final da aula)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Q1. Projeto (Método das Tensões Admissíveis)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Q2.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i="1" dirty="0"/>
              <a:t>Q3. Deslocamentos em sistemas hiperestáticos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5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as definições de estrutura hipostática, </a:t>
            </a:r>
            <a:r>
              <a:rPr lang="pt-BR" sz="2200" b="1" dirty="0"/>
              <a:t>isostática e hiperestática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das Forças para solução de problemas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Classificação de estruturas (reações e esforços)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Hipostática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Isostática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Hiperestática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6F00C2B-31B8-4B10-972D-BB41EF7FE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0A3AF5-806F-496A-BD05-5D2B524A6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BDBE71-D1BE-415C-B7CA-5028A318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039" y="2324285"/>
            <a:ext cx="2799425" cy="108159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AAC7D0-3D89-421B-91B5-DD91598E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039" y="2319704"/>
            <a:ext cx="2799421" cy="10815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8515A87-43B8-4D80-ADA7-B083A5BC0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9034" y="3069857"/>
            <a:ext cx="2799421" cy="108159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5BFCC72-CC14-4B87-BC47-E9E5B5AE9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9025" y="3066166"/>
            <a:ext cx="2797118" cy="10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Isostática (estaticamente determinada)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Hiperestática (estaticamente indeterminada)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Isostática x hiperestática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0D8CC6-97AD-4617-AAA7-B93A33AE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58" y="2279039"/>
            <a:ext cx="1954273" cy="32886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44A77B-501B-40D3-878A-DF4601CB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39" y="2279039"/>
            <a:ext cx="2087600" cy="3283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/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/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Escolha da reação (ou vínculo)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Determinação do deslocamento associado ao vínculo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Imposição da compatibilidade geométrica em termos do vínculo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39" y="1723126"/>
            <a:ext cx="2200773" cy="37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Escolha da reação (ou vínculo)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13" y="2326640"/>
            <a:ext cx="1944774" cy="327265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EFFD51F-3436-459C-96CB-A04804C3EDE9}"/>
              </a:ext>
            </a:extLst>
          </p:cNvPr>
          <p:cNvSpPr/>
          <p:nvPr/>
        </p:nvSpPr>
        <p:spPr>
          <a:xfrm>
            <a:off x="5496560" y="4842762"/>
            <a:ext cx="1015999" cy="7182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1899</Words>
  <Application>Microsoft Office PowerPoint</Application>
  <PresentationFormat>Widescreen</PresentationFormat>
  <Paragraphs>210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07)</vt:lpstr>
      <vt:lpstr>Aula 08</vt:lpstr>
      <vt:lpstr>Aula 08. Carga Axial</vt:lpstr>
      <vt:lpstr>Classificação de estruturas (reações e esforços)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4.7. Sistemas hiperestáticos</vt:lpstr>
      <vt:lpstr>Exemplo 4.7. Sistemas hiperestáticos</vt:lpstr>
      <vt:lpstr>Exemplo 4.7. Sistemas hiperestáticos</vt:lpstr>
      <vt:lpstr>Exemplo 4.7. Sistemas hiperestáticos</vt:lpstr>
      <vt:lpstr>Exemplo 4.7. Sistemas hiperestáticos</vt:lpstr>
      <vt:lpstr>Exemplo 4.7. Sistemas hiperestáticos</vt:lpstr>
      <vt:lpstr>Exemplo 4.7. Sistemas hiperestáticos</vt:lpstr>
      <vt:lpstr>Exemplo 4.7. Sistemas hiperestáticos</vt:lpstr>
      <vt:lpstr>Próxima aula (21/10)</vt:lpstr>
      <vt:lpstr>Próxima semana</vt:lpstr>
      <vt:lpstr>Próxima semana (14/10)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698</cp:revision>
  <dcterms:created xsi:type="dcterms:W3CDTF">2021-04-12T22:54:59Z</dcterms:created>
  <dcterms:modified xsi:type="dcterms:W3CDTF">2021-10-08T01:31:42Z</dcterms:modified>
</cp:coreProperties>
</file>