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576c983079925be9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576c983079925be9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576c983079925be9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576c983079925be9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576c983079925be9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576c983079925be9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576c983079925be9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576c983079925be9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4f846d1d659c67dd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4f846d1d659c67dd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76c983079925be9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576c983079925be9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576c983079925be9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576c983079925be9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576c983079925be9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576c983079925be9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576c983079925be9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576c983079925be9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576c983079925be9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576c983079925be9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f846d1d659c67dd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f846d1d659c67dd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4fccede1a77a4c16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4fccede1a77a4c16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5cd933d592bde905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5cd933d592bde905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4cf5e6cfcea08fa1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4cf5e6cfcea08fa1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cf5e6cfcea08fa1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4cf5e6cfcea08fa1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4f846d1d659c67dd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4f846d1d659c67dd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4cf5e6cfcea08fa1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4cf5e6cfcea08fa1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576c983079925be9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576c983079925be9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576c983079925be9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576c983079925be9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76c983079925be9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576c983079925be9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://www.planalto.gov.br/ccivil_03/_ato2011-2014/2011/lei/l12527.htm" TargetMode="External"/><Relationship Id="rId4" Type="http://schemas.openxmlformats.org/officeDocument/2006/relationships/hyperlink" Target="https://www.seer.ufrgs.br/debates/article/view/34229" TargetMode="Externa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0" y="455675"/>
            <a:ext cx="9144000" cy="2325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Semin</a:t>
            </a:r>
            <a:r>
              <a:rPr lang="pt-BR"/>
              <a:t>ário 1: Lei de Acesso à Informação 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0" y="3247900"/>
            <a:ext cx="9144000" cy="189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Bruna Evelin Lopes Santos - 8184397</a:t>
            </a:r>
            <a:endParaRPr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Raphael Vicente Orbite de Oliveira -10873639 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2"/>
          <p:cNvSpPr txBox="1"/>
          <p:nvPr>
            <p:ph type="title"/>
          </p:nvPr>
        </p:nvSpPr>
        <p:spPr>
          <a:xfrm>
            <a:off x="50" y="0"/>
            <a:ext cx="9144000" cy="58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/>
              <a:t>A base conceitual foi ampliada em alguns estados.</a:t>
            </a:r>
            <a:endParaRPr sz="2000"/>
          </a:p>
        </p:txBody>
      </p:sp>
      <p:pic>
        <p:nvPicPr>
          <p:cNvPr id="102" name="Google Shape;102;p22"/>
          <p:cNvPicPr preferRelativeResize="0"/>
          <p:nvPr/>
        </p:nvPicPr>
        <p:blipFill rotWithShape="1">
          <a:blip r:embed="rId3">
            <a:alphaModFix/>
          </a:blip>
          <a:srcRect b="0" l="0" r="0" t="2400"/>
          <a:stretch/>
        </p:blipFill>
        <p:spPr>
          <a:xfrm>
            <a:off x="0" y="582000"/>
            <a:ext cx="9143975" cy="4688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3"/>
          <p:cNvSpPr txBox="1"/>
          <p:nvPr>
            <p:ph type="title"/>
          </p:nvPr>
        </p:nvSpPr>
        <p:spPr>
          <a:xfrm>
            <a:off x="-4" y="0"/>
            <a:ext cx="91440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/>
              <a:t>2. Transparência ativa/ transparência passiva: </a:t>
            </a:r>
            <a:r>
              <a:rPr lang="pt-BR" sz="2000"/>
              <a:t>designa uma série de procedimentos informacionais envolvendo Estado e sociedade. </a:t>
            </a:r>
            <a:endParaRPr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/>
              <a:t>2.1 Transparência ativa:</a:t>
            </a:r>
            <a:r>
              <a:rPr lang="pt-BR" sz="2000"/>
              <a:t> divulgação espontânea, proativa, de informações, pelo Estado, pelos meios disponíveis. O Legislador deverá divulgar pela internet documentos e informações governamentais compatíveis com o disposto no parágrafo 3° do artigo 7° da LAI.</a:t>
            </a:r>
            <a:endParaRPr sz="2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4"/>
          <p:cNvSpPr txBox="1"/>
          <p:nvPr>
            <p:ph type="title"/>
          </p:nvPr>
        </p:nvSpPr>
        <p:spPr>
          <a:xfrm>
            <a:off x="50" y="-125"/>
            <a:ext cx="91440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3" name="Google Shape;11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3700" y="0"/>
            <a:ext cx="9030299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5"/>
          <p:cNvSpPr txBox="1"/>
          <p:nvPr>
            <p:ph type="title"/>
          </p:nvPr>
        </p:nvSpPr>
        <p:spPr>
          <a:xfrm>
            <a:off x="0" y="0"/>
            <a:ext cx="9144000" cy="1625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/>
              <a:t>2.2 </a:t>
            </a:r>
            <a:r>
              <a:rPr b="1" lang="pt-BR" sz="2000"/>
              <a:t>Transparência passiva:</a:t>
            </a:r>
            <a:r>
              <a:rPr lang="pt-BR" sz="2000"/>
              <a:t> a LAI estabelece, no seu artigo 9°, a criação de Serviços de Informação ao Cidadão (SIC) em todos os órgãos e entidades de administração pública. </a:t>
            </a:r>
            <a:endParaRPr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  <p:pic>
        <p:nvPicPr>
          <p:cNvPr id="119" name="Google Shape;11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271" y="1625432"/>
            <a:ext cx="8853476" cy="28946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6"/>
          <p:cNvSpPr txBox="1"/>
          <p:nvPr>
            <p:ph type="title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/>
              <a:t>Autocrítica sobre a Transparência ativa e passiva: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just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pt-BR" sz="2000"/>
              <a:t>A medida não alcança os municípios cuja população seja inferior a 10.000 habitantes, o que não significa que eles estejam dispensados de divulgá-las;</a:t>
            </a:r>
            <a:endParaRPr sz="2000"/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just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pt-BR" sz="2000"/>
              <a:t>Amplos setores da população podem ficar de fora desse processo e geraria o efeito contrário: a exclusão digital. A legislação é clara ao trazer a prescrição para os órgãos e entidades públicas que promovam a divulgação em local de fácil acesso ao cidadão, inclusive portadores de deficiência. </a:t>
            </a:r>
            <a:endParaRPr sz="2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7"/>
          <p:cNvSpPr txBox="1"/>
          <p:nvPr>
            <p:ph type="title"/>
          </p:nvPr>
        </p:nvSpPr>
        <p:spPr>
          <a:xfrm>
            <a:off x="50" y="150"/>
            <a:ext cx="91440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/>
              <a:t>3. Agências responsáveis pela aplicação e monitoramento da LAI:</a:t>
            </a:r>
            <a:r>
              <a:rPr lang="pt-BR" sz="2000"/>
              <a:t> </a:t>
            </a:r>
            <a:endParaRPr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just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pt-BR" sz="2000"/>
              <a:t>Em relação ao Executivo Federal não existe uma agência governamental independente para decidir sobre recursos decorrentes de pedidos de informação. A Controladoria Geral da União (CGU) é o órgão responsável pela aplicação da LAI. Porém, o órgão não tem servidores especializados na Gestão da Informação especializada, mas estabelece competência relevante em termos de política pública e gestão da informação governamental. </a:t>
            </a:r>
            <a:endParaRPr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just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pt-BR" sz="2000"/>
              <a:t>Para os Poderes Executivos Estaduais as agências responsáveis pela aplicação da LAI encontram-se configuradas de formas diversas em cada estado onde existe Comissões (ou colegiados) mista de reavaliação de informações. </a:t>
            </a:r>
            <a:endParaRPr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8"/>
          <p:cNvSpPr txBox="1"/>
          <p:nvPr>
            <p:ph type="title"/>
          </p:nvPr>
        </p:nvSpPr>
        <p:spPr>
          <a:xfrm>
            <a:off x="-4" y="0"/>
            <a:ext cx="91440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/>
              <a:t>4. </a:t>
            </a:r>
            <a:r>
              <a:rPr b="1" lang="pt-BR" sz="2000"/>
              <a:t>Procedimentos a serem seguidos pelos cidadãos para solicitar o Acesso à Informação:</a:t>
            </a:r>
            <a:r>
              <a:rPr lang="pt-BR" sz="2000"/>
              <a:t> a LAI prevê que ao solicitar o Acesso à Informação o cidadão identifique-se nominalmente e apresente número de documento de identificação. No entanto, o artigo 19° diz “que deve-se também considerar a remoção da exigência de que o requerente se identifique para um pedido e, ao invés disso, simplesmente exigir que forneça dados para contato com o propósito de fornecer a informação".</a:t>
            </a:r>
            <a:endParaRPr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/>
              <a:t>O anonimato é mais viável para que não ocorra atraso no fornecimento das informações como, por exemplo, por rivalidade política. 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/>
              <a:t>Cada estado tem um procedimento para realizar a solicitação de Acesso à Informação através do Serviço de Informação ao Cidadão (SIC) ou estrutura semelhante.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9"/>
          <p:cNvSpPr txBox="1"/>
          <p:nvPr>
            <p:ph type="title"/>
          </p:nvPr>
        </p:nvSpPr>
        <p:spPr>
          <a:xfrm>
            <a:off x="0" y="-5"/>
            <a:ext cx="91440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/>
              <a:t>5. </a:t>
            </a:r>
            <a:r>
              <a:rPr b="1" lang="pt-BR" sz="2000"/>
              <a:t>Informações pessoais em documentos públicos:</a:t>
            </a:r>
            <a:r>
              <a:rPr lang="pt-BR" sz="2000"/>
              <a:t> conforme artigo 55° do Decreto que regulamenta a LAI no Executivo Federal, informações “relativas à intimidade, vida privada, honra e imagem detidas pelos órgãos e entidades" são de acesso restrito “a agentes públicos legalmente autorizados pelo prazo máximo de cem anos a contar da sua data de publicação”.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/>
              <a:t>Exceções à parte, as lacunas informacionais do Estado brasileiro são evidentes e requerem dispositivos políticos e gerenciais que garantam as diretrizes legais.</a:t>
            </a:r>
            <a:endParaRPr sz="2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0"/>
          <p:cNvSpPr txBox="1"/>
          <p:nvPr>
            <p:ph type="title"/>
          </p:nvPr>
        </p:nvSpPr>
        <p:spPr>
          <a:xfrm>
            <a:off x="50" y="150"/>
            <a:ext cx="91440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/>
              <a:t>6. Interfaces com o Governo Aberto, Governo Eletrônico e outros de natureza informacional:</a:t>
            </a:r>
            <a:r>
              <a:rPr lang="pt-BR" sz="2000"/>
              <a:t> a LAI e os decretos regulamentadores analisados não sugerem nenhum tipo de interface com programas ou políticas informacionais de administração pública. </a:t>
            </a:r>
            <a:endParaRPr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/>
              <a:t>Contudo, iniciativas estão sendo elaboradas para que cada entidades ou órgão governamental disponibilize as suas informações por meio eletrônico. </a:t>
            </a:r>
            <a:endParaRPr sz="2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1"/>
          <p:cNvSpPr txBox="1"/>
          <p:nvPr>
            <p:ph type="title"/>
          </p:nvPr>
        </p:nvSpPr>
        <p:spPr>
          <a:xfrm>
            <a:off x="50" y="-150"/>
            <a:ext cx="91440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/>
              <a:t>7. Arquivos e documentos de arquivos:</a:t>
            </a:r>
            <a:r>
              <a:rPr lang="pt-BR" sz="2000"/>
              <a:t> em seu artigo 71°, o Decreto que regulamentaa LAI no Executivo Federal prevê que “os órgãos e entidades adequarão suas políticas de gestão da informação, promovendo os ajustes necessários aos processos de registros, processamento, trâmite e arquivamento de documento e informações”.</a:t>
            </a:r>
            <a:endParaRPr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-3" y="6"/>
            <a:ext cx="91440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/>
              <a:t>Porque ter uma Lei de Acesso à Informação?</a:t>
            </a:r>
            <a:endParaRPr b="1"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/>
          </a:p>
          <a:p>
            <a:pPr indent="-355600" lvl="0" marL="457200" rtl="0" algn="just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pt-BR" sz="2000"/>
              <a:t>A transparência no Acesso à Informação auxilia a promover a confiança da população no governo e a viabiliza sua prestação de contas;</a:t>
            </a:r>
            <a:endParaRPr sz="2000"/>
          </a:p>
          <a:p>
            <a:pPr indent="-355600" lvl="0" marL="457200" rtl="0" algn="just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pt-BR" sz="2000"/>
              <a:t>É uma ferramenta no combate à corrupção e outras formas de irregularidades públicas;</a:t>
            </a:r>
            <a:endParaRPr sz="2000"/>
          </a:p>
          <a:p>
            <a:pPr indent="-355600" lvl="0" marL="457200" rtl="0" algn="just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pt-BR" sz="2000"/>
              <a:t>É um instrumento de boa governança, além de oferecer outros benefícios sociais;</a:t>
            </a:r>
            <a:endParaRPr sz="2000"/>
          </a:p>
          <a:p>
            <a:pPr indent="-355600" lvl="0" marL="457200" rtl="0" algn="just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pt-BR" sz="2000"/>
              <a:t>Favorece a transparência governamental e a redução de abusos cometidos pelas autoridades governamentais;</a:t>
            </a:r>
            <a:endParaRPr sz="2000"/>
          </a:p>
          <a:p>
            <a:pPr indent="-355600" lvl="0" marL="457200" rtl="0" algn="just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pt-BR" sz="2000"/>
              <a:t>Nas sociedades onde existe pouca transparência nos atos da administração pública são comuns as práticas paternalista, coronelismo, clientismo, corrupções e outras formas de utilização dos bens públicos para atingir interesses particulares;</a:t>
            </a:r>
            <a:endParaRPr sz="2000"/>
          </a:p>
          <a:p>
            <a:pPr indent="-355600" lvl="0" marL="457200" rtl="0" algn="just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pt-BR" sz="2000"/>
              <a:t>Temos a figura do cidadão-fiscal: um agente relevante no processo de fiscalização da utilização responsável dos recursos públicos.</a:t>
            </a:r>
            <a:endParaRPr sz="2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2"/>
          <p:cNvSpPr txBox="1"/>
          <p:nvPr>
            <p:ph type="title"/>
          </p:nvPr>
        </p:nvSpPr>
        <p:spPr>
          <a:xfrm>
            <a:off x="-8" y="-2"/>
            <a:ext cx="91440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/>
              <a:t>Referências Bibliográficas:</a:t>
            </a:r>
            <a:endParaRPr b="1"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/>
              <a:t>BRASIL. Presidência da República. Lei n. 12.527, de 18 de novembro de 2011. Regula o acesso à informação inciso XXXIII do art. 5°, no inciso II do </a:t>
            </a:r>
            <a:r>
              <a:rPr lang="pt-BR" sz="2000">
                <a:solidFill>
                  <a:srgbClr val="3C4043"/>
                </a:solidFill>
                <a:highlight>
                  <a:schemeClr val="lt1"/>
                </a:highlight>
              </a:rPr>
              <a:t>§</a:t>
            </a:r>
            <a:r>
              <a:rPr lang="pt-BR" sz="2000"/>
              <a:t>3° do art. 37 e no </a:t>
            </a:r>
            <a:r>
              <a:rPr lang="pt-BR" sz="2000">
                <a:solidFill>
                  <a:srgbClr val="3C4043"/>
                </a:solidFill>
                <a:highlight>
                  <a:schemeClr val="lt1"/>
                </a:highlight>
              </a:rPr>
              <a:t>§</a:t>
            </a:r>
            <a:r>
              <a:rPr lang="pt-BR" sz="2000"/>
              <a:t>2°do art. 216 da Constituição Federal; altera a Lei n° 8.112, de 11 de dezembro de 1990; revoga a de 1991; e dá outras providências. </a:t>
            </a:r>
            <a:r>
              <a:rPr b="1" lang="pt-BR" sz="2000"/>
              <a:t>Diário Oficial [da] República Federativa do Brasil</a:t>
            </a:r>
            <a:r>
              <a:rPr lang="pt-BR" sz="2000"/>
              <a:t>; Brasília, DF, 18 dez. 2011. Disponível em: </a:t>
            </a:r>
            <a:r>
              <a:rPr lang="pt-BR" sz="2000">
                <a:solidFill>
                  <a:srgbClr val="000000"/>
                </a:solidFill>
                <a:uFill>
                  <a:noFill/>
                </a:uFill>
                <a:hlinkClick r:id="rId3"/>
              </a:rPr>
              <a:t>http://www.planalto.gov.br/ccivil_03/_ato2011-2014/2011/lei/l12527.htm</a:t>
            </a:r>
            <a:r>
              <a:rPr lang="pt-BR" sz="2000">
                <a:solidFill>
                  <a:srgbClr val="000000"/>
                </a:solidFill>
              </a:rPr>
              <a:t>. Acesso em: 26 mar. 2020.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rgbClr val="000000"/>
                </a:solidFill>
              </a:rPr>
              <a:t>GRUMAN, M. Lei de Acesso à informação: notas e um breve exemplo. </a:t>
            </a:r>
            <a:r>
              <a:rPr b="1" lang="pt-BR" sz="2000">
                <a:solidFill>
                  <a:srgbClr val="000000"/>
                </a:solidFill>
              </a:rPr>
              <a:t>Revista Debates</a:t>
            </a:r>
            <a:r>
              <a:rPr lang="pt-BR" sz="2000">
                <a:solidFill>
                  <a:srgbClr val="000000"/>
                </a:solidFill>
              </a:rPr>
              <a:t>, Porto Alegre, v. 6, n. 3, p. 97-108, set-dez. 2012. Disponível em: </a:t>
            </a:r>
            <a:r>
              <a:rPr lang="pt-BR" sz="2000">
                <a:uFill>
                  <a:noFill/>
                </a:uFill>
                <a:hlinkClick r:id="rId4"/>
              </a:rPr>
              <a:t>https://www.seer.ufrgs.br/debates/article/view/34229</a:t>
            </a:r>
            <a:r>
              <a:rPr lang="pt-BR" sz="2000"/>
              <a:t>. Acesso em: 26 mar. 2020.</a:t>
            </a:r>
            <a:endParaRPr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3"/>
          <p:cNvSpPr txBox="1"/>
          <p:nvPr>
            <p:ph type="title"/>
          </p:nvPr>
        </p:nvSpPr>
        <p:spPr>
          <a:xfrm>
            <a:off x="-100" y="150"/>
            <a:ext cx="91440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/>
              <a:t>JARDIM, J. M. A lei de acesso àinformação: dimensões político-informacional. </a:t>
            </a:r>
            <a:r>
              <a:rPr b="1" lang="pt-BR" sz="2000"/>
              <a:t>Questões em rede</a:t>
            </a:r>
            <a:r>
              <a:rPr lang="pt-BR" sz="2000"/>
              <a:t>, Rio de Janeiro, n. 5, 2013. (XIII Encontro nacional de pesquisa em Ciência da Informação). Disponível em: http://repositorios.questoesemrede.uff.br/repositorios/handle/123456789/1736. Acesso em: 26 mar. 2020.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/>
              <a:t>MEDEIROS, S. A.; MAGALHÃES, R.; PEREIRA, J. R. Lei de acesso à informação: em busca da transparência e do combate à corrupção. </a:t>
            </a:r>
            <a:r>
              <a:rPr b="1" lang="pt-BR" sz="2000"/>
              <a:t>Informação &amp; Informação. </a:t>
            </a:r>
            <a:r>
              <a:rPr lang="pt-BR" sz="2000"/>
              <a:t>Londrina, v. 19, n. 1, p. 55-75, jan./abr. 2014. Disponível em: http://srv-009.uel.br/seer/index.php/informacao/article/view/13520. Acesso em: 26 mar. 2020.</a:t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/>
              <a:t>Marcos históricos:</a:t>
            </a:r>
            <a:endParaRPr b="1"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just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pt-BR" sz="2000"/>
              <a:t>O direito à informação é um direito garantido do cidadão a partir da segunda metade do século XX. É reconhecido como direito fundamental pela Organização das Nações Unidas (ONU) e a Organização dos Estados Americanos (OEA);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just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pt-BR" sz="2000"/>
              <a:t>Em 1988, a Constituição Federal garantiu à sociedade brasileira o direito à informação, pois é um direito civíl, político e social que acentua a importância jurídica assumida pela informação nas sociedades democráticas;</a:t>
            </a:r>
            <a:endParaRPr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just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pt-BR" sz="2000"/>
              <a:t>No entanto, em 1991 o capítulo V da Lei de Arquivos (Lei 8.159 de 08 de janeiro de 1991) era dedicado ao “acesso e sigilo dos documentos públicos” e, por longo treze anos, foram publicados decretos relativos ao acesso e sigilo de documentos;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type="title"/>
          </p:nvPr>
        </p:nvSpPr>
        <p:spPr>
          <a:xfrm>
            <a:off x="50" y="-150"/>
            <a:ext cx="91440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55600" lvl="0" marL="457200" rtl="0" algn="just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pt-BR" sz="2000"/>
              <a:t>A Lei 11.111, de 05 de maio de 2005, restringiu ainda mais as possibilidades de acesso à informação governamental, estabelecendo o “sigilo perpétuo “nos casos em que o documento pudesse  comprometer  “a soberania, a integridade territorial nacional ou as relações internacionais do País”;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just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pt-BR" sz="2000"/>
              <a:t>Em 18 de novembro de 2011 a Lei de Acesso à Informação (LAI) foi aprovada e no dia 16 de maio de 2012 ela foi regulamentada e garantiu a aplicação dos princípios do direito à informação presentes na Constituição de 1988 e anulou as antigas emendas que colocavam os documentos como sigilosos.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>
            <a:off x="50" y="150"/>
            <a:ext cx="91440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/>
              <a:t>Quais são as Instituições e Órgãos Públicos que devem prestar contas de Acesso à Informação?</a:t>
            </a:r>
            <a:endParaRPr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just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pt-BR" sz="2000"/>
              <a:t>União, Estados,  Distrito Federal, Municípios, órgãos públicos integrantes da administração direta dos Poderes Executivo e Legislativo, Cortes de Contas, Judiciário e do Ministério Público, além das autarquias, as fundações públicas, as empresas públicas, as sociedades de economia mista e demais entidades controladas direta ou indiretamente pela União, Estados, Distrito Federal e Municípios. </a:t>
            </a: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/>
          <p:nvPr>
            <p:ph type="title"/>
          </p:nvPr>
        </p:nvSpPr>
        <p:spPr>
          <a:xfrm>
            <a:off x="0" y="25"/>
            <a:ext cx="91440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/>
              <a:t>Documentos sigilosos:</a:t>
            </a:r>
            <a:endParaRPr b="1"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/>
          </a:p>
          <a:p>
            <a:pPr indent="-355600" lvl="0" marL="457200" rtl="0" algn="just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pt-BR" sz="2000"/>
              <a:t>Toda a informação produzida ou acumulada pelo Governo é de natureza pública, embora tenha casos de acesso restrito. </a:t>
            </a:r>
            <a:endParaRPr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just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pt-BR" sz="2000"/>
              <a:t>Segundo o artigo 23° da LAI são estabelecidos três categorias de sigilo e seus respectivos prazos: </a:t>
            </a:r>
            <a:r>
              <a:rPr b="1" lang="pt-BR" sz="2000"/>
              <a:t>ultrasecretos, </a:t>
            </a:r>
            <a:r>
              <a:rPr lang="pt-BR" sz="2000"/>
              <a:t>25 anos; </a:t>
            </a:r>
            <a:r>
              <a:rPr b="1" lang="pt-BR" sz="2000"/>
              <a:t>secreto</a:t>
            </a:r>
            <a:r>
              <a:rPr lang="pt-BR" sz="2000"/>
              <a:t>, 15 anos e </a:t>
            </a:r>
            <a:r>
              <a:rPr b="1" lang="pt-BR" sz="2000"/>
              <a:t>reservado,</a:t>
            </a:r>
            <a:r>
              <a:rPr lang="pt-BR" sz="2000"/>
              <a:t> 10 anos. Somente os documentos ultrasecretos podem ter o prazo prorrogado por mais 25 anos, limitado ao máximo de 50 anos, conforme o artigo 47° da LAI. </a:t>
            </a:r>
            <a:endParaRPr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9"/>
          <p:cNvSpPr txBox="1"/>
          <p:nvPr>
            <p:ph type="title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/>
              <a:t>Categorias informacionais da Lei de Acesso à Informação:</a:t>
            </a:r>
            <a:endParaRPr b="1" sz="2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just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pt-BR" sz="2000"/>
              <a:t>Base conceitual informacional</a:t>
            </a:r>
            <a:endParaRPr sz="2000"/>
          </a:p>
          <a:p>
            <a:pPr indent="-355600" lvl="0" marL="457200" rtl="0" algn="just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pt-BR" sz="2000"/>
              <a:t>Transparência ativa/ transparência passiva</a:t>
            </a:r>
            <a:endParaRPr sz="2000"/>
          </a:p>
          <a:p>
            <a:pPr indent="-355600" lvl="0" marL="457200" rtl="0" algn="just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pt-BR" sz="2000"/>
              <a:t>Agências responsáveis pela aplicação e monitoramento da LAI</a:t>
            </a:r>
            <a:endParaRPr sz="2000"/>
          </a:p>
          <a:p>
            <a:pPr indent="-355600" lvl="0" marL="457200" rtl="0" algn="just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pt-BR" sz="2000"/>
              <a:t>Procedimentos a serem seguidos pelos cidadãos para solicitar o Acesso à Informação</a:t>
            </a:r>
            <a:endParaRPr sz="2000"/>
          </a:p>
          <a:p>
            <a:pPr indent="-355600" lvl="0" marL="457200" rtl="0" algn="just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pt-BR" sz="2000"/>
              <a:t>Informações pessoais em documentos públicos </a:t>
            </a:r>
            <a:endParaRPr sz="2000"/>
          </a:p>
          <a:p>
            <a:pPr indent="-355600" lvl="0" marL="457200" rtl="0" algn="just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pt-BR" sz="2000"/>
              <a:t>Interfaces com Governo Aberto, Governo Eletrônico e outros de natureza informacional</a:t>
            </a:r>
            <a:endParaRPr sz="2000"/>
          </a:p>
          <a:p>
            <a:pPr indent="-355600" lvl="0" marL="457200" rtl="0" algn="just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pt-BR" sz="2000"/>
              <a:t>Arquivos e documentos de arquivos </a:t>
            </a:r>
            <a:endParaRPr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0"/>
          <p:cNvSpPr txBox="1"/>
          <p:nvPr>
            <p:ph type="title"/>
          </p:nvPr>
        </p:nvSpPr>
        <p:spPr>
          <a:xfrm>
            <a:off x="-9" y="1565850"/>
            <a:ext cx="9144000" cy="201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55600" lvl="0" marL="457200" rtl="0" algn="just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b="1" lang="pt-BR" sz="2000"/>
              <a:t>Base conceitual informacional</a:t>
            </a:r>
            <a:r>
              <a:rPr lang="pt-BR" sz="2000"/>
              <a:t>: a LAI define, em seu artigo 4°, conceitos sobre os quais estão assentados os procedimentos de classificação e acesso às informações governamentais.  </a:t>
            </a:r>
            <a:endParaRPr sz="2000"/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/>
              <a:t>No quadro a seguir vemos a Base conceitual da LAI à esquerda e seu decreto regulamentador à direita.</a:t>
            </a:r>
            <a:endParaRPr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1"/>
          <p:cNvSpPr txBox="1"/>
          <p:nvPr>
            <p:ph type="title"/>
          </p:nvPr>
        </p:nvSpPr>
        <p:spPr>
          <a:xfrm>
            <a:off x="50" y="0"/>
            <a:ext cx="91440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6" name="Google Shape;9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