
<file path=[Content_Types].xml><?xml version="1.0" encoding="utf-8"?>
<Types xmlns="http://schemas.openxmlformats.org/package/2006/content-types">
  <Default Extension="png" ContentType="image/png"/>
  <Default Extension="tmp" ContentType="image/png"/>
  <Default Extension="bin" ContentType="application/vnd.openxmlformats-officedocument.oleObject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0"/>
  </p:notesMasterIdLst>
  <p:handoutMasterIdLst>
    <p:handoutMasterId r:id="rId31"/>
  </p:handoutMasterIdLst>
  <p:sldIdLst>
    <p:sldId id="256" r:id="rId2"/>
    <p:sldId id="260" r:id="rId3"/>
    <p:sldId id="261" r:id="rId4"/>
    <p:sldId id="286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85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7" r:id="rId24"/>
    <p:sldId id="279" r:id="rId25"/>
    <p:sldId id="280" r:id="rId26"/>
    <p:sldId id="282" r:id="rId27"/>
    <p:sldId id="283" r:id="rId28"/>
    <p:sldId id="259" r:id="rId29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2B6FA3-6CF2-46EF-8764-6C20AD4CE968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2A08E9-4BEC-4556-8976-2AFC6312D5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6515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D3D27B-D06A-49F0-BDEA-425DD7FA86E5}" type="datetimeFigureOut">
              <a:rPr lang="pt-BR" smtClean="0"/>
              <a:t>21/03/2017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EEC35A8-A0C0-448F-9E77-796A82B5B11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571516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tângulo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tângulo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tângulo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tângulo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tângulo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etângulo de cantos arredondados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etângulo de cantos arredondados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tângulo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00206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B33D023-8358-4F90-B9CF-02D40E771A24}" type="datetime1">
              <a:rPr lang="pt-BR" smtClean="0"/>
              <a:t>21/03/2017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  <p:pic>
        <p:nvPicPr>
          <p:cNvPr id="18" name="Picture 4" descr="C:\Users\Marcelo\Documents\Professor\FEA-RP\site\versão1\crbst_FEARP-1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5121" y="5557162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5" descr="C:\Users\Marcelo\Documents\Professor\FEA-RP\site\versão1\crbst_USP-2.jp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5805264"/>
            <a:ext cx="1155948" cy="456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/>
          </a:p>
        </p:txBody>
      </p:sp>
      <p:sp>
        <p:nvSpPr>
          <p:cNvPr id="4" name="Rectangle 4"/>
          <p:cNvSpPr>
            <a:spLocks noChangeArrowheads="1"/>
          </p:cNvSpPr>
          <p:nvPr userDrawn="1"/>
        </p:nvSpPr>
        <p:spPr bwMode="auto">
          <a:xfrm>
            <a:off x="1867205" y="5733256"/>
            <a:ext cx="5630003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pt-BR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</a:br>
            <a:r>
              <a:rPr kumimoji="0" 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Faculdade de Economia, Administração e Contabilidade de Ribeirão Preto</a:t>
            </a:r>
            <a:endParaRPr kumimoji="0" 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pt-BR" sz="14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Departamento de Contabilidade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80975" algn="l"/>
              </a:tabLst>
            </a:pPr>
            <a:r>
              <a:rPr kumimoji="0" lang="pt-BR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RCC0305 </a:t>
            </a:r>
            <a:r>
              <a:rPr kumimoji="0" 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– Métodos Quantitativos I</a:t>
            </a:r>
            <a:endParaRPr kumimoji="0" lang="pt-BR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56BD8-FC61-46D6-A75F-8E71EEA4E365}" type="datetime1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3650CD-C7A2-4AF1-9B42-B5891E08F0CB}" type="datetime1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DD4E4-E91B-4881-ACDB-69B2AF3D0664}" type="datetime1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B55796-3143-42D1-81B8-C485740CDD76}" type="datetime1">
              <a:rPr lang="pt-BR" smtClean="0"/>
              <a:t>21/03/2017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DB1A7-8170-40BD-99EF-4C90598F4FCB}" type="datetime1">
              <a:rPr lang="pt-BR" smtClean="0"/>
              <a:t>21/03/2017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6" name="Espaço Reservado para Data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DEBCD6-DC04-4A2D-88E6-AA015FCAA7B0}" type="datetime1">
              <a:rPr lang="pt-BR" smtClean="0"/>
              <a:t>21/03/2017</a:t>
            </a:fld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  <p:sp>
        <p:nvSpPr>
          <p:cNvPr id="28" name="Espaço Reservado para Rodapé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827E5929-197E-41CC-B84E-3801D0A421C7}" type="datetime1">
              <a:rPr lang="pt-BR" smtClean="0"/>
              <a:t>21/03/2017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B1520-BAF3-485F-BD6E-827543310418}" type="datetime1">
              <a:rPr lang="pt-BR" smtClean="0"/>
              <a:t>21/03/2017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98A66B-0335-4D2D-A05D-5B21A8E19451}" type="datetime1">
              <a:rPr lang="pt-BR" smtClean="0"/>
              <a:t>21/03/2017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7FE07-E418-40B0-8991-D5298DB12C27}" type="datetime1">
              <a:rPr lang="pt-BR" smtClean="0"/>
              <a:t>21/03/2017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9" name="Picture 5" descr="C:\Users\Marcelo\Documents\Professor\FEA-RP\site\versão1\crbst_USP-2.jpg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75" y="678166"/>
            <a:ext cx="1155948" cy="4562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Marcelo\Documents\Professor\FEA-RP\site\versão1\crbst_FEARP-1.png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1500" y="430064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8" name="Retângulo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rgbClr val="00206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tângulo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tângulo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tângulo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etângulo de cantos arredondados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etângulo de cantos arredondados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tângulo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tângulo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tângulo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tângulo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tângulo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E9D82FBB-5551-4288-81BB-EDDAA5721B92}" type="datetime1">
              <a:rPr lang="pt-BR" smtClean="0"/>
              <a:t>21/03/2017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4676C80-99AF-433A-8C79-EA0997432E77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hf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rcelobotelho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8.emf"/><Relationship Id="rId4" Type="http://schemas.openxmlformats.org/officeDocument/2006/relationships/oleObject" Target="../embeddings/Planilha_do_Microsoft_Excel_97-20031.xls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5.emf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rcelobotelho.com/" TargetMode="External"/><Relationship Id="rId2" Type="http://schemas.openxmlformats.org/officeDocument/2006/relationships/hyperlink" Target="mailto:mbotelho@usp.br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Análise Discriminante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Prof. Dr. Marcelo Botelho da Costa Moraes</a:t>
            </a:r>
          </a:p>
          <a:p>
            <a:r>
              <a:rPr lang="pt-BR" dirty="0" smtClean="0">
                <a:hlinkClick r:id="rId2"/>
              </a:rPr>
              <a:t>www.marcelobotelho.com</a:t>
            </a:r>
            <a:endParaRPr lang="pt-BR" dirty="0" smtClean="0"/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462805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Aplicação da Análise Discriminante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pt-BR" b="1" dirty="0"/>
              <a:t>Altman </a:t>
            </a:r>
            <a:r>
              <a:rPr lang="pt-BR" altLang="pt-BR" dirty="0"/>
              <a:t>(dois modelos)</a:t>
            </a:r>
            <a:endParaRPr lang="pt-BR" altLang="pt-BR" b="1" dirty="0"/>
          </a:p>
          <a:p>
            <a:pPr algn="ctr">
              <a:buFontTx/>
              <a:buNone/>
            </a:pPr>
            <a:r>
              <a:rPr lang="pt-BR" altLang="pt-BR" sz="2400" b="1" i="1" dirty="0"/>
              <a:t>Z</a:t>
            </a:r>
            <a:r>
              <a:rPr lang="pt-BR" altLang="pt-BR" sz="2400" b="1" i="1" baseline="-25000" dirty="0"/>
              <a:t>1</a:t>
            </a:r>
            <a:r>
              <a:rPr lang="pt-BR" altLang="pt-BR" sz="2400" b="1" i="1" dirty="0"/>
              <a:t> = -1,44 + 4,03X</a:t>
            </a:r>
            <a:r>
              <a:rPr lang="pt-BR" altLang="pt-BR" sz="2400" b="1" i="1" baseline="-25000" dirty="0"/>
              <a:t>2</a:t>
            </a:r>
            <a:r>
              <a:rPr lang="pt-BR" altLang="pt-BR" sz="2400" b="1" i="1" dirty="0"/>
              <a:t> + 2,25X</a:t>
            </a:r>
            <a:r>
              <a:rPr lang="pt-BR" altLang="pt-BR" sz="2400" b="1" i="1" baseline="-25000" dirty="0"/>
              <a:t>3</a:t>
            </a:r>
            <a:r>
              <a:rPr lang="pt-BR" altLang="pt-BR" sz="2400" b="1" i="1" dirty="0"/>
              <a:t> + 0,14X</a:t>
            </a:r>
            <a:r>
              <a:rPr lang="pt-BR" altLang="pt-BR" sz="2400" b="1" i="1" baseline="-25000" dirty="0"/>
              <a:t>4</a:t>
            </a:r>
            <a:r>
              <a:rPr lang="pt-BR" altLang="pt-BR" sz="2400" b="1" i="1" dirty="0"/>
              <a:t> + 0,42X</a:t>
            </a:r>
            <a:r>
              <a:rPr lang="pt-BR" altLang="pt-BR" sz="2400" b="1" i="1" baseline="-25000" dirty="0"/>
              <a:t>5</a:t>
            </a:r>
          </a:p>
          <a:p>
            <a:pPr algn="ctr">
              <a:buFontTx/>
              <a:buNone/>
            </a:pPr>
            <a:r>
              <a:rPr lang="pt-BR" altLang="pt-BR" sz="2400" b="1" i="1" dirty="0"/>
              <a:t>Z</a:t>
            </a:r>
            <a:r>
              <a:rPr lang="pt-BR" altLang="pt-BR" sz="2400" b="1" i="1" baseline="-25000" dirty="0"/>
              <a:t>2</a:t>
            </a:r>
            <a:r>
              <a:rPr lang="pt-BR" altLang="pt-BR" sz="2400" b="1" i="1" dirty="0"/>
              <a:t> = -1,84 + 0,51X</a:t>
            </a:r>
            <a:r>
              <a:rPr lang="pt-BR" altLang="pt-BR" sz="2400" b="1" i="1" baseline="-25000" dirty="0"/>
              <a:t>1</a:t>
            </a:r>
            <a:r>
              <a:rPr lang="pt-BR" altLang="pt-BR" sz="2400" b="1" i="1" dirty="0"/>
              <a:t> + 6,32X</a:t>
            </a:r>
            <a:r>
              <a:rPr lang="pt-BR" altLang="pt-BR" sz="2400" b="1" i="1" baseline="-25000" dirty="0"/>
              <a:t>3</a:t>
            </a:r>
            <a:r>
              <a:rPr lang="pt-BR" altLang="pt-BR" sz="2400" b="1" i="1" dirty="0"/>
              <a:t> + 0,71X</a:t>
            </a:r>
            <a:r>
              <a:rPr lang="pt-BR" altLang="pt-BR" sz="2400" b="1" i="1" baseline="-25000" dirty="0"/>
              <a:t>4</a:t>
            </a:r>
            <a:r>
              <a:rPr lang="pt-BR" altLang="pt-BR" sz="2400" b="1" i="1" dirty="0"/>
              <a:t> + 0,53X</a:t>
            </a:r>
            <a:r>
              <a:rPr lang="pt-BR" altLang="pt-BR" sz="2400" b="1" i="1" baseline="-25000" dirty="0"/>
              <a:t>5</a:t>
            </a:r>
          </a:p>
          <a:p>
            <a:pPr lvl="1"/>
            <a:endParaRPr lang="pt-BR" altLang="pt-BR" dirty="0"/>
          </a:p>
          <a:p>
            <a:pPr>
              <a:buFontTx/>
              <a:buNone/>
            </a:pPr>
            <a:r>
              <a:rPr lang="pt-BR" altLang="pt-BR" dirty="0"/>
              <a:t>O Ponto Crítico é ZERO</a:t>
            </a:r>
          </a:p>
          <a:p>
            <a:pPr>
              <a:buFontTx/>
              <a:buNone/>
            </a:pPr>
            <a:r>
              <a:rPr lang="pt-BR" altLang="pt-BR" dirty="0"/>
              <a:t>	Acima de zero a empresa é solvente</a:t>
            </a:r>
          </a:p>
          <a:p>
            <a:pPr>
              <a:buFontTx/>
              <a:buNone/>
            </a:pPr>
            <a:r>
              <a:rPr lang="pt-BR" altLang="pt-BR" dirty="0"/>
              <a:t>	Abaixo de zero é insolvente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20610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Aplicação da Análise Discriminante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pt-BR" b="1" dirty="0" err="1"/>
              <a:t>Kanitz</a:t>
            </a:r>
            <a:endParaRPr lang="pt-BR" b="1" dirty="0"/>
          </a:p>
          <a:p>
            <a:pPr lvl="1">
              <a:defRPr/>
            </a:pPr>
            <a:r>
              <a:rPr lang="pt-BR" dirty="0"/>
              <a:t>Amostra das 500 maiores e melhores (Revista Exame) em 1972</a:t>
            </a:r>
          </a:p>
          <a:p>
            <a:pPr algn="ctr">
              <a:buFontTx/>
              <a:buNone/>
              <a:defRPr/>
            </a:pPr>
            <a:r>
              <a:rPr lang="pt-BR" sz="2200" b="1" i="1" dirty="0" err="1"/>
              <a:t>F.Insolvência</a:t>
            </a:r>
            <a:r>
              <a:rPr lang="pt-BR" sz="2200" b="1" i="1" dirty="0"/>
              <a:t> = 0,05X</a:t>
            </a:r>
            <a:r>
              <a:rPr lang="pt-BR" sz="2200" b="1" i="1" baseline="-25000" dirty="0"/>
              <a:t>1</a:t>
            </a:r>
            <a:r>
              <a:rPr lang="pt-BR" sz="2200" b="1" i="1" dirty="0"/>
              <a:t> + 1,65X</a:t>
            </a:r>
            <a:r>
              <a:rPr lang="pt-BR" sz="2200" b="1" i="1" baseline="-25000" dirty="0"/>
              <a:t>2</a:t>
            </a:r>
            <a:r>
              <a:rPr lang="pt-BR" sz="2200" b="1" i="1" dirty="0"/>
              <a:t> + 3,55X</a:t>
            </a:r>
            <a:r>
              <a:rPr lang="pt-BR" sz="2200" b="1" i="1" baseline="-25000" dirty="0"/>
              <a:t>3</a:t>
            </a:r>
            <a:r>
              <a:rPr lang="pt-BR" sz="2200" b="1" i="1" dirty="0"/>
              <a:t> −1,06X</a:t>
            </a:r>
            <a:r>
              <a:rPr lang="pt-BR" sz="2200" b="1" i="1" baseline="-25000" dirty="0"/>
              <a:t>4</a:t>
            </a:r>
            <a:r>
              <a:rPr lang="pt-BR" sz="2200" b="1" i="1" dirty="0"/>
              <a:t> − 0,33X</a:t>
            </a:r>
            <a:r>
              <a:rPr lang="pt-BR" sz="2200" b="1" i="1" baseline="-25000" dirty="0"/>
              <a:t>5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 = Lucro Líquido / Patrimônio Líquido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2</a:t>
            </a:r>
            <a:r>
              <a:rPr lang="pt-BR" dirty="0"/>
              <a:t> = Ativo Circulante + Realizável a LP / Exigível Total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3</a:t>
            </a:r>
            <a:r>
              <a:rPr lang="pt-BR" dirty="0"/>
              <a:t> = Ativo Circulante – Estoques / Passivo Circulante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4</a:t>
            </a:r>
            <a:r>
              <a:rPr lang="pt-BR" dirty="0"/>
              <a:t> = Ativo Circulante / Passivo Circulante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5</a:t>
            </a:r>
            <a:r>
              <a:rPr lang="pt-BR" dirty="0"/>
              <a:t> = Exigível Total / Patrimônio Líquido</a:t>
            </a:r>
          </a:p>
          <a:p>
            <a:pPr>
              <a:buFontTx/>
              <a:buNone/>
              <a:defRPr/>
            </a:pPr>
            <a:endParaRPr lang="pt-BR" b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90920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Aplicação da Análise Discriminante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altLang="pt-BR" sz="2000" b="1" dirty="0" err="1"/>
              <a:t>Kanitz</a:t>
            </a:r>
            <a:endParaRPr lang="pt-BR" altLang="pt-BR" sz="2000" b="1" dirty="0"/>
          </a:p>
          <a:p>
            <a:pPr algn="ctr">
              <a:buFontTx/>
              <a:buNone/>
            </a:pPr>
            <a:r>
              <a:rPr lang="pt-BR" altLang="pt-BR" sz="2000" b="1" i="1" dirty="0" err="1"/>
              <a:t>F.Insolvência</a:t>
            </a:r>
            <a:r>
              <a:rPr lang="pt-BR" altLang="pt-BR" sz="2000" b="1" i="1" dirty="0"/>
              <a:t> = 0,05X1 + 1,65X2 + 3,55X3 −1,06X4 − 0,33X5</a:t>
            </a:r>
          </a:p>
          <a:p>
            <a:pPr algn="just">
              <a:buFontTx/>
              <a:buNone/>
            </a:pPr>
            <a:endParaRPr lang="pt-BR" altLang="pt-BR" sz="2000" dirty="0"/>
          </a:p>
          <a:p>
            <a:pPr algn="just">
              <a:buFontTx/>
              <a:buNone/>
            </a:pPr>
            <a:r>
              <a:rPr lang="pt-BR" altLang="pt-BR" sz="2000" dirty="0"/>
              <a:t>Acima de 0 está na faixa de Solvência</a:t>
            </a:r>
          </a:p>
          <a:p>
            <a:pPr algn="just">
              <a:buFontTx/>
              <a:buNone/>
            </a:pPr>
            <a:r>
              <a:rPr lang="pt-BR" altLang="pt-BR" sz="2000" dirty="0"/>
              <a:t>Entre -3 e 0 está indefinida</a:t>
            </a:r>
          </a:p>
          <a:p>
            <a:pPr algn="just">
              <a:buFontTx/>
              <a:buNone/>
            </a:pPr>
            <a:r>
              <a:rPr lang="pt-BR" altLang="pt-BR" sz="2000" dirty="0"/>
              <a:t>Abaixo de -3 a empresa é Insolvente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12</a:t>
            </a:fld>
            <a:endParaRPr lang="pt-BR"/>
          </a:p>
        </p:txBody>
      </p:sp>
      <p:graphicFrame>
        <p:nvGraphicFramePr>
          <p:cNvPr id="6" name="Objeto 5"/>
          <p:cNvGraphicFramePr>
            <a:graphicFrameLocks noChangeAspect="1"/>
          </p:cNvGraphicFramePr>
          <p:nvPr>
            <p:extLst/>
          </p:nvPr>
        </p:nvGraphicFramePr>
        <p:xfrm>
          <a:off x="6015038" y="3168774"/>
          <a:ext cx="2053629" cy="35005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Worksheet" r:id="rId4" imgW="1447935" imgH="2467043" progId="Excel.Sheet.8">
                  <p:embed/>
                </p:oleObj>
              </mc:Choice>
              <mc:Fallback>
                <p:oleObj name="Worksheet" r:id="rId4" imgW="1447935" imgH="246704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5038" y="3168774"/>
                        <a:ext cx="2053629" cy="350058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1353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Desenvolvendo uma Análise Discriminante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13</a:t>
            </a:fld>
            <a:endParaRPr lang="pt-BR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pt-BR" dirty="0"/>
              <a:t>Selecionar dois grupos de empresas, solventes e não solventes.</a:t>
            </a:r>
          </a:p>
          <a:p>
            <a:pPr>
              <a:defRPr/>
            </a:pPr>
            <a:r>
              <a:rPr lang="pt-BR" dirty="0"/>
              <a:t>Selecionar os respectivos indicadores contábeis dessas empresas.</a:t>
            </a:r>
          </a:p>
          <a:p>
            <a:pPr>
              <a:defRPr/>
            </a:pPr>
            <a:r>
              <a:rPr lang="pt-BR" dirty="0"/>
              <a:t>Atribuir números às variáveis não numéricas.</a:t>
            </a:r>
          </a:p>
          <a:p>
            <a:pPr>
              <a:defRPr/>
            </a:pPr>
            <a:r>
              <a:rPr lang="pt-BR" dirty="0"/>
              <a:t>Obter a equação linear através dos cálculos de regressão, que é a base do modelo de previsão de insolvência.</a:t>
            </a:r>
          </a:p>
          <a:p>
            <a:pPr>
              <a:defRPr/>
            </a:pPr>
            <a:r>
              <a:rPr lang="pt-BR" dirty="0"/>
              <a:t>O grau de precisão do modelo pode ser medido comparando-se a classificação das empresas a partir da equação de regressão, com a classificação original previamente estabelecida. Se o grau de precisão foi muito baixo, é necessário substituir os indicadores contábeis escolhidos ou acrescentar novos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049865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http://static.comicvine.com/uploads/original/11111/111114407/3460820-5970322726-Chall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0275" y="1412776"/>
            <a:ext cx="4723725" cy="2952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1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20 Empresas</a:t>
            </a:r>
          </a:p>
          <a:p>
            <a:r>
              <a:rPr lang="pt-BR" dirty="0" smtClean="0"/>
              <a:t>3 indicadores financeiros</a:t>
            </a:r>
          </a:p>
          <a:p>
            <a:pPr lvl="1"/>
            <a:r>
              <a:rPr lang="pt-BR" dirty="0" smtClean="0"/>
              <a:t>Ind-1</a:t>
            </a:r>
          </a:p>
          <a:p>
            <a:pPr lvl="1"/>
            <a:r>
              <a:rPr lang="pt-BR" dirty="0" smtClean="0"/>
              <a:t>Ind-2</a:t>
            </a:r>
          </a:p>
          <a:p>
            <a:pPr lvl="1"/>
            <a:r>
              <a:rPr lang="pt-BR" dirty="0" smtClean="0"/>
              <a:t>Ind-3</a:t>
            </a:r>
          </a:p>
          <a:p>
            <a:r>
              <a:rPr lang="pt-BR" dirty="0" smtClean="0"/>
              <a:t>Classificação Solvente e Insolvente</a:t>
            </a:r>
          </a:p>
          <a:p>
            <a:endParaRPr lang="pt-BR" dirty="0"/>
          </a:p>
          <a:p>
            <a:pPr marL="109728" indent="0">
              <a:buNone/>
            </a:pPr>
            <a:r>
              <a:rPr lang="pt-BR" dirty="0" smtClean="0"/>
              <a:t>Arquivo: Aula2-AnaliseDiscriminante1.xls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1138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367" y="404664"/>
            <a:ext cx="6802017" cy="1066800"/>
          </a:xfrm>
        </p:spPr>
        <p:txBody>
          <a:bodyPr>
            <a:normAutofit/>
          </a:bodyPr>
          <a:lstStyle/>
          <a:p>
            <a:r>
              <a:rPr lang="pt-BR" sz="2400" dirty="0"/>
              <a:t>Desenvolvendo uma Análise Discriminante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15</a:t>
            </a:fld>
            <a:endParaRPr lang="pt-BR"/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 rot="16200000">
            <a:off x="5984924" y="3888284"/>
            <a:ext cx="4198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dirty="0"/>
              <a:t>Fonte: KASSAI e KASSAI, 1999</a:t>
            </a:r>
          </a:p>
        </p:txBody>
      </p:sp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1138378"/>
            <a:ext cx="5544616" cy="57196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363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367" y="404664"/>
            <a:ext cx="6802017" cy="1066800"/>
          </a:xfrm>
        </p:spPr>
        <p:txBody>
          <a:bodyPr>
            <a:normAutofit/>
          </a:bodyPr>
          <a:lstStyle/>
          <a:p>
            <a:r>
              <a:rPr lang="pt-BR" sz="2400" dirty="0"/>
              <a:t>Desenvolvendo uma Análise Discriminante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16</a:t>
            </a:fld>
            <a:endParaRPr lang="pt-BR"/>
          </a:p>
        </p:txBody>
      </p:sp>
      <p:sp>
        <p:nvSpPr>
          <p:cNvPr id="5" name="CaixaDeTexto 6"/>
          <p:cNvSpPr txBox="1">
            <a:spLocks noChangeArrowheads="1"/>
          </p:cNvSpPr>
          <p:nvPr/>
        </p:nvSpPr>
        <p:spPr bwMode="auto">
          <a:xfrm rot="16200000">
            <a:off x="5984924" y="3888284"/>
            <a:ext cx="41989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dirty="0"/>
              <a:t>Fonte: KASSAI e KASSAI, 1999</a:t>
            </a:r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0689" y="1136111"/>
            <a:ext cx="5571591" cy="5749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16642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Desenvolvendo uma Análise Discriminante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/>
              <a:t>Excel</a:t>
            </a:r>
          </a:p>
          <a:p>
            <a:r>
              <a:rPr lang="pt-BR" altLang="pt-BR" dirty="0"/>
              <a:t>Análise de Dados</a:t>
            </a:r>
          </a:p>
          <a:p>
            <a:r>
              <a:rPr lang="pt-BR" altLang="pt-BR" dirty="0"/>
              <a:t>Regressão</a:t>
            </a:r>
          </a:p>
          <a:p>
            <a:r>
              <a:rPr lang="pt-BR" altLang="pt-BR" dirty="0"/>
              <a:t>Intervalo Y de entrada: Classificação</a:t>
            </a:r>
          </a:p>
          <a:p>
            <a:r>
              <a:rPr lang="pt-BR" altLang="pt-BR" dirty="0"/>
              <a:t>Intervalo X de Entrada: Ind-1;Ind-2;Ind-3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8260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/>
              <a:t>Desenvolvendo uma Análise Discriminante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pt-BR" altLang="pt-BR" dirty="0"/>
              <a:t>Resultado</a:t>
            </a:r>
          </a:p>
          <a:p>
            <a:endParaRPr lang="pt-BR" altLang="pt-BR" dirty="0"/>
          </a:p>
          <a:p>
            <a:pPr>
              <a:buFontTx/>
              <a:buNone/>
            </a:pPr>
            <a:r>
              <a:rPr lang="pt-BR" altLang="pt-BR" sz="2600" b="1" dirty="0"/>
              <a:t>Y = 0,166 - 0,036(Ind1) + 8,859(Ind2) + 1,2(Ind3)</a:t>
            </a:r>
          </a:p>
          <a:p>
            <a:pPr>
              <a:buFontTx/>
              <a:buNone/>
            </a:pPr>
            <a:endParaRPr lang="pt-BR" altLang="pt-BR" sz="3200" dirty="0"/>
          </a:p>
          <a:p>
            <a:r>
              <a:rPr lang="pt-BR" altLang="pt-BR" sz="3200" dirty="0"/>
              <a:t>Calcular todos os valores de Y</a:t>
            </a:r>
          </a:p>
          <a:p>
            <a:r>
              <a:rPr lang="pt-BR" altLang="pt-BR" sz="3200" dirty="0"/>
              <a:t>Calcular a média Y dos solventes e insolventes</a:t>
            </a:r>
          </a:p>
          <a:p>
            <a:r>
              <a:rPr lang="pt-BR" altLang="pt-BR" sz="3200" dirty="0"/>
              <a:t>Calcular a média das médias</a:t>
            </a:r>
          </a:p>
          <a:p>
            <a:pPr lvl="1"/>
            <a:r>
              <a:rPr lang="pt-BR" altLang="pt-BR" sz="2700" dirty="0"/>
              <a:t>Este é o ponto de corte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3096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367" y="404664"/>
            <a:ext cx="6802017" cy="1066800"/>
          </a:xfrm>
        </p:spPr>
        <p:txBody>
          <a:bodyPr>
            <a:normAutofit/>
          </a:bodyPr>
          <a:lstStyle/>
          <a:p>
            <a:r>
              <a:rPr lang="pt-BR" sz="2400" dirty="0"/>
              <a:t>Desenvolvendo uma Análise Discriminante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19</a:t>
            </a:fld>
            <a:endParaRPr lang="pt-B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496" y="1340768"/>
            <a:ext cx="9160584" cy="48427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36779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Discriminante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Técnica multivariada</a:t>
            </a:r>
          </a:p>
          <a:p>
            <a:r>
              <a:rPr lang="pt-BR" dirty="0" smtClean="0"/>
              <a:t>Variável dependente categórica (qualitativa) e variáveis independentes quantitativas (métricas)</a:t>
            </a:r>
          </a:p>
          <a:p>
            <a:r>
              <a:rPr lang="pt-BR" dirty="0" smtClean="0"/>
              <a:t>Utilização para previsão e classificação</a:t>
            </a:r>
          </a:p>
          <a:p>
            <a:r>
              <a:rPr lang="pt-BR" dirty="0" smtClean="0"/>
              <a:t>Gera funções discriminantes</a:t>
            </a:r>
          </a:p>
          <a:p>
            <a:pPr lvl="1"/>
            <a:r>
              <a:rPr lang="pt-BR" dirty="0" smtClean="0"/>
              <a:t>Combinações lineares das variáveis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7743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367" y="404664"/>
            <a:ext cx="6802017" cy="1066800"/>
          </a:xfrm>
        </p:spPr>
        <p:txBody>
          <a:bodyPr>
            <a:normAutofit/>
          </a:bodyPr>
          <a:lstStyle/>
          <a:p>
            <a:r>
              <a:rPr lang="pt-BR" sz="2400" dirty="0"/>
              <a:t>Desenvolvendo uma Análise Discriminante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20</a:t>
            </a:fld>
            <a:endParaRPr lang="pt-BR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96" y="1287587"/>
            <a:ext cx="8835992" cy="5237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129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367" y="404664"/>
            <a:ext cx="6802017" cy="1066800"/>
          </a:xfrm>
        </p:spPr>
        <p:txBody>
          <a:bodyPr>
            <a:normAutofit/>
          </a:bodyPr>
          <a:lstStyle/>
          <a:p>
            <a:r>
              <a:rPr lang="pt-BR" sz="2400" dirty="0"/>
              <a:t>Desenvolvendo uma Análise Discriminante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21</a:t>
            </a:fld>
            <a:endParaRPr lang="pt-B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32049"/>
            <a:ext cx="8835911" cy="4589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405212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367" y="404664"/>
            <a:ext cx="6802017" cy="1066800"/>
          </a:xfrm>
        </p:spPr>
        <p:txBody>
          <a:bodyPr>
            <a:normAutofit/>
          </a:bodyPr>
          <a:lstStyle/>
          <a:p>
            <a:r>
              <a:rPr lang="pt-BR" sz="2400" dirty="0"/>
              <a:t>Desenvolvendo uma Análise Discriminante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22</a:t>
            </a:fld>
            <a:endParaRPr lang="pt-BR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/>
          </p:nvPr>
        </p:nvGraphicFramePr>
        <p:xfrm>
          <a:off x="827584" y="1358901"/>
          <a:ext cx="3073302" cy="52384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2" name="Worksheet" r:id="rId3" imgW="1447935" imgH="2467043" progId="Excel.Sheet.8">
                  <p:embed/>
                </p:oleObj>
              </mc:Choice>
              <mc:Fallback>
                <p:oleObj name="Worksheet" r:id="rId3" imgW="1447935" imgH="2467043" progId="Excel.Shee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584" y="1358901"/>
                        <a:ext cx="3073302" cy="523845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xaDeTexto 5"/>
          <p:cNvSpPr txBox="1">
            <a:spLocks noChangeArrowheads="1"/>
          </p:cNvSpPr>
          <p:nvPr/>
        </p:nvSpPr>
        <p:spPr bwMode="auto">
          <a:xfrm>
            <a:off x="4356597" y="2366963"/>
            <a:ext cx="4581889" cy="3108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800"/>
              <a:t>Acima de 1,63 </a:t>
            </a:r>
            <a:r>
              <a:rPr lang="pt-BR" altLang="pt-BR" sz="2800">
                <a:sym typeface="Wingdings" pitchFamily="2" charset="2"/>
              </a:rPr>
              <a:t> Solvente</a:t>
            </a:r>
          </a:p>
          <a:p>
            <a:pPr eaLnBrk="1" hangingPunct="1"/>
            <a:endParaRPr lang="pt-BR" altLang="pt-BR" sz="2800">
              <a:sym typeface="Wingdings" pitchFamily="2" charset="2"/>
            </a:endParaRPr>
          </a:p>
          <a:p>
            <a:pPr eaLnBrk="1" hangingPunct="1"/>
            <a:r>
              <a:rPr lang="pt-BR" altLang="pt-BR" sz="2800">
                <a:sym typeface="Wingdings" pitchFamily="2" charset="2"/>
              </a:rPr>
              <a:t>Entre 1,42 e 1,63  Penumbra</a:t>
            </a:r>
          </a:p>
          <a:p>
            <a:pPr eaLnBrk="1" hangingPunct="1"/>
            <a:endParaRPr lang="pt-BR" altLang="pt-BR" sz="2800">
              <a:sym typeface="Wingdings" pitchFamily="2" charset="2"/>
            </a:endParaRPr>
          </a:p>
          <a:p>
            <a:pPr eaLnBrk="1" hangingPunct="1"/>
            <a:r>
              <a:rPr lang="pt-BR" altLang="pt-BR" sz="2800">
                <a:sym typeface="Wingdings" pitchFamily="2" charset="2"/>
              </a:rPr>
              <a:t>Abaixo de 1,42  Insolvente</a:t>
            </a:r>
            <a:endParaRPr lang="pt-BR" altLang="pt-BR" sz="2800"/>
          </a:p>
        </p:txBody>
      </p:sp>
    </p:spTree>
    <p:extLst>
      <p:ext uri="{BB962C8B-B14F-4D97-AF65-F5344CB8AC3E}">
        <p14:creationId xmlns:p14="http://schemas.microsoft.com/office/powerpoint/2010/main" val="406593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Consegui chegar até aqui...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23</a:t>
            </a:fld>
            <a:endParaRPr lang="pt-BR"/>
          </a:p>
        </p:txBody>
      </p:sp>
      <p:pic>
        <p:nvPicPr>
          <p:cNvPr id="7170" name="Picture 2" descr="http://cdn.meme.am/instances/5553874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060848"/>
            <a:ext cx="4608512" cy="46085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5355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26367" y="404664"/>
            <a:ext cx="6802017" cy="1066800"/>
          </a:xfrm>
        </p:spPr>
        <p:txBody>
          <a:bodyPr>
            <a:normAutofit/>
          </a:bodyPr>
          <a:lstStyle/>
          <a:p>
            <a:r>
              <a:rPr lang="pt-BR" sz="2400" dirty="0"/>
              <a:t>Desenvolvendo uma Análise Discriminante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24</a:t>
            </a:fld>
            <a:endParaRPr lang="pt-BR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9" y="1216026"/>
            <a:ext cx="7559177" cy="5637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1476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Discriminante Múltipla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pt-BR" b="1" dirty="0" smtClean="0"/>
              <a:t>Exemplo 2</a:t>
            </a:r>
          </a:p>
          <a:p>
            <a:r>
              <a:rPr lang="pt-BR" dirty="0" smtClean="0"/>
              <a:t>Grupo 1: Clientes com margem </a:t>
            </a:r>
            <a:r>
              <a:rPr lang="pt-BR" dirty="0"/>
              <a:t>de contribuição satisfatória</a:t>
            </a:r>
          </a:p>
          <a:p>
            <a:r>
              <a:rPr lang="pt-BR" dirty="0"/>
              <a:t>Grupo 2: Clientes </a:t>
            </a:r>
            <a:r>
              <a:rPr lang="pt-BR" dirty="0" smtClean="0"/>
              <a:t>com margem </a:t>
            </a:r>
            <a:r>
              <a:rPr lang="pt-BR" dirty="0"/>
              <a:t>de contribuição aceitável</a:t>
            </a:r>
          </a:p>
          <a:p>
            <a:r>
              <a:rPr lang="pt-BR" dirty="0"/>
              <a:t>Grupo 3: Clientes </a:t>
            </a:r>
            <a:r>
              <a:rPr lang="pt-BR" dirty="0" smtClean="0"/>
              <a:t>com margem </a:t>
            </a:r>
            <a:r>
              <a:rPr lang="pt-BR" dirty="0"/>
              <a:t>de contribuição não </a:t>
            </a:r>
            <a:r>
              <a:rPr lang="pt-BR" dirty="0" smtClean="0"/>
              <a:t>satisfatório</a:t>
            </a:r>
          </a:p>
          <a:p>
            <a:r>
              <a:rPr lang="pt-BR" dirty="0" smtClean="0"/>
              <a:t>Variáveis:</a:t>
            </a:r>
          </a:p>
          <a:p>
            <a:pPr lvl="1"/>
            <a:r>
              <a:rPr lang="pt-BR" dirty="0" smtClean="0"/>
              <a:t>Renda</a:t>
            </a:r>
          </a:p>
          <a:p>
            <a:pPr lvl="1"/>
            <a:r>
              <a:rPr lang="pt-BR" dirty="0" smtClean="0"/>
              <a:t>Dependentes</a:t>
            </a:r>
          </a:p>
          <a:p>
            <a:pPr marL="109728" indent="0">
              <a:buNone/>
            </a:pPr>
            <a:r>
              <a:rPr lang="pt-BR" dirty="0"/>
              <a:t>Arquivo: </a:t>
            </a:r>
            <a:r>
              <a:rPr lang="pt-BR" dirty="0" smtClean="0"/>
              <a:t>Aula2-AnaliseDiscriminante2.xls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691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Exemplo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Amostra = 91 empresas</a:t>
            </a:r>
          </a:p>
          <a:p>
            <a:pPr lvl="1"/>
            <a:r>
              <a:rPr lang="pt-BR" dirty="0" smtClean="0"/>
              <a:t>49 </a:t>
            </a:r>
            <a:r>
              <a:rPr lang="pt-BR" dirty="0"/>
              <a:t>classificadas como </a:t>
            </a:r>
            <a:r>
              <a:rPr lang="pt-BR" dirty="0" smtClean="0"/>
              <a:t>Insolventes Concordatárias</a:t>
            </a:r>
            <a:endParaRPr lang="pt-BR" dirty="0"/>
          </a:p>
          <a:p>
            <a:pPr lvl="1"/>
            <a:r>
              <a:rPr lang="pt-BR" dirty="0" smtClean="0"/>
              <a:t>42 </a:t>
            </a:r>
            <a:r>
              <a:rPr lang="pt-BR" dirty="0"/>
              <a:t>classificadas como </a:t>
            </a:r>
            <a:r>
              <a:rPr lang="pt-BR" dirty="0" smtClean="0"/>
              <a:t>Solventes</a:t>
            </a:r>
          </a:p>
          <a:p>
            <a:pPr lvl="1"/>
            <a:endParaRPr lang="pt-BR" dirty="0"/>
          </a:p>
          <a:p>
            <a:pPr marL="109728" indent="0">
              <a:buNone/>
            </a:pPr>
            <a:r>
              <a:rPr lang="pt-BR" dirty="0"/>
              <a:t>Arquivo: </a:t>
            </a:r>
            <a:r>
              <a:rPr lang="pt-BR" dirty="0" smtClean="0"/>
              <a:t>Aula2-AnaliseDiscriminante3.xls</a:t>
            </a:r>
            <a:endParaRPr lang="pt-BR" dirty="0"/>
          </a:p>
          <a:p>
            <a:pPr marL="109728" indent="0">
              <a:buNone/>
            </a:pP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34337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Exemplo 3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>
              <a:buNone/>
            </a:pPr>
            <a:r>
              <a:rPr lang="fr-FR" b="1" dirty="0" smtClean="0"/>
              <a:t>Variáveis:</a:t>
            </a:r>
          </a:p>
          <a:p>
            <a:r>
              <a:rPr lang="fr-FR" dirty="0" smtClean="0"/>
              <a:t>LS </a:t>
            </a:r>
            <a:r>
              <a:rPr lang="fr-FR" dirty="0"/>
              <a:t>– Liquidez Seca = (AC-Est)/PC</a:t>
            </a:r>
          </a:p>
          <a:p>
            <a:r>
              <a:rPr lang="pt-BR" dirty="0" smtClean="0"/>
              <a:t>GA </a:t>
            </a:r>
            <a:r>
              <a:rPr lang="pt-BR" dirty="0"/>
              <a:t>– Giro do Ativo = Receita/AT</a:t>
            </a:r>
          </a:p>
          <a:p>
            <a:r>
              <a:rPr lang="pt-BR" dirty="0" err="1" smtClean="0"/>
              <a:t>Rep_EST</a:t>
            </a:r>
            <a:r>
              <a:rPr lang="pt-BR" dirty="0" smtClean="0"/>
              <a:t> </a:t>
            </a:r>
            <a:r>
              <a:rPr lang="pt-BR" dirty="0"/>
              <a:t>– Representatividade do </a:t>
            </a:r>
            <a:r>
              <a:rPr lang="pt-BR" dirty="0" smtClean="0"/>
              <a:t>Estoque = </a:t>
            </a:r>
            <a:r>
              <a:rPr lang="pt-BR" dirty="0"/>
              <a:t>EST/AT</a:t>
            </a:r>
          </a:p>
          <a:p>
            <a:r>
              <a:rPr lang="pt-BR" dirty="0" err="1" smtClean="0"/>
              <a:t>Rep_PC</a:t>
            </a:r>
            <a:r>
              <a:rPr lang="pt-BR" dirty="0" smtClean="0"/>
              <a:t> </a:t>
            </a:r>
            <a:r>
              <a:rPr lang="pt-BR" dirty="0"/>
              <a:t>– Representatividade do </a:t>
            </a:r>
            <a:r>
              <a:rPr lang="pt-BR" dirty="0" smtClean="0"/>
              <a:t>Passivo Circulante </a:t>
            </a:r>
            <a:r>
              <a:rPr lang="pt-BR" dirty="0"/>
              <a:t>= PC/PT</a:t>
            </a:r>
          </a:p>
          <a:p>
            <a:r>
              <a:rPr lang="pt-BR" dirty="0" smtClean="0"/>
              <a:t>EST_CUSTO </a:t>
            </a:r>
            <a:r>
              <a:rPr lang="pt-BR" dirty="0"/>
              <a:t>– Estoque a preço de custo </a:t>
            </a:r>
            <a:r>
              <a:rPr lang="pt-BR" dirty="0" smtClean="0"/>
              <a:t>= estoque/custo</a:t>
            </a:r>
            <a:endParaRPr lang="pt-BR" dirty="0"/>
          </a:p>
          <a:p>
            <a:r>
              <a:rPr lang="pt-BR" dirty="0" smtClean="0"/>
              <a:t>FORN_VEN </a:t>
            </a:r>
            <a:r>
              <a:rPr lang="pt-BR" dirty="0"/>
              <a:t>– Relação fornecedores </a:t>
            </a:r>
            <a:r>
              <a:rPr lang="pt-BR" dirty="0" smtClean="0"/>
              <a:t>x Receita </a:t>
            </a:r>
            <a:r>
              <a:rPr lang="pt-BR" dirty="0"/>
              <a:t>de Vendas = </a:t>
            </a:r>
            <a:r>
              <a:rPr lang="pt-BR" dirty="0" err="1"/>
              <a:t>Fornec</a:t>
            </a:r>
            <a:r>
              <a:rPr lang="pt-BR" dirty="0"/>
              <a:t>/Receita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27278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Obrigado pela Atenção!!!</a:t>
            </a:r>
            <a:endParaRPr lang="pt-BR" dirty="0"/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Até a próxima aula</a:t>
            </a:r>
          </a:p>
          <a:p>
            <a:endParaRPr lang="pt-BR" dirty="0"/>
          </a:p>
          <a:p>
            <a:r>
              <a:rPr lang="pt-BR" dirty="0" smtClean="0">
                <a:hlinkClick r:id="rId2"/>
              </a:rPr>
              <a:t>mbotelho@usp.br</a:t>
            </a:r>
            <a:endParaRPr lang="pt-BR" dirty="0" smtClean="0"/>
          </a:p>
          <a:p>
            <a:r>
              <a:rPr lang="pt-BR" dirty="0" smtClean="0">
                <a:hlinkClick r:id="rId3"/>
              </a:rPr>
              <a:t>www.marcelobotelho.com</a:t>
            </a:r>
            <a:r>
              <a:rPr lang="pt-BR" dirty="0" smtClean="0"/>
              <a:t> </a:t>
            </a: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28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1849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Discriminante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3</a:t>
            </a:fld>
            <a:endParaRPr lang="pt-BR"/>
          </a:p>
        </p:txBody>
      </p:sp>
      <p:pic>
        <p:nvPicPr>
          <p:cNvPr id="6" name="Imagem 5" descr="Recorte de Tela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2060848"/>
            <a:ext cx="6192688" cy="4257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266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Aplicação de Análise Discriminante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4</a:t>
            </a:fld>
            <a:endParaRPr lang="pt-BR"/>
          </a:p>
        </p:txBody>
      </p:sp>
      <p:pic>
        <p:nvPicPr>
          <p:cNvPr id="6146" name="Picture 2" descr="http://www.portadas.biz/covers/preview/grupo%20de%20mem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173" y="3102335"/>
            <a:ext cx="6934200" cy="25622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eta para baixo 4"/>
          <p:cNvSpPr/>
          <p:nvPr/>
        </p:nvSpPr>
        <p:spPr>
          <a:xfrm>
            <a:off x="6871035" y="2060848"/>
            <a:ext cx="864096" cy="923920"/>
          </a:xfrm>
          <a:prstGeom prst="down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5257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http://geradormemes.com/media/created/l0l7x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111" y="2060847"/>
            <a:ext cx="4479385" cy="2986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Análise Discriminante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2249424"/>
            <a:ext cx="4788024" cy="4325112"/>
          </a:xfrm>
        </p:spPr>
        <p:txBody>
          <a:bodyPr>
            <a:normAutofit/>
          </a:bodyPr>
          <a:lstStyle/>
          <a:p>
            <a:r>
              <a:rPr lang="pt-BR" sz="2400" dirty="0" smtClean="0"/>
              <a:t>Questões a serem respondidas</a:t>
            </a:r>
          </a:p>
          <a:p>
            <a:pPr lvl="1"/>
            <a:r>
              <a:rPr lang="pt-BR" sz="2400" dirty="0" smtClean="0"/>
              <a:t>Quais variáveis independentes que melhor discriminam </a:t>
            </a:r>
            <a:r>
              <a:rPr lang="pt-BR" sz="2400" dirty="0"/>
              <a:t>os grupos</a:t>
            </a:r>
            <a:r>
              <a:rPr lang="pt-BR" sz="2400" dirty="0" smtClean="0"/>
              <a:t>?</a:t>
            </a:r>
          </a:p>
          <a:p>
            <a:pPr lvl="1"/>
            <a:r>
              <a:rPr lang="pt-BR" sz="2400" dirty="0" smtClean="0"/>
              <a:t>As </a:t>
            </a:r>
            <a:r>
              <a:rPr lang="pt-BR" sz="2400" dirty="0"/>
              <a:t>médias de cada variável independente </a:t>
            </a:r>
            <a:r>
              <a:rPr lang="pt-BR" sz="2400" dirty="0" smtClean="0"/>
              <a:t>em cada </a:t>
            </a:r>
            <a:r>
              <a:rPr lang="pt-BR" sz="2400" dirty="0"/>
              <a:t>grupo são estatisticamente </a:t>
            </a:r>
            <a:r>
              <a:rPr lang="pt-BR" sz="2400" dirty="0" smtClean="0"/>
              <a:t>diferentes.</a:t>
            </a:r>
            <a:endParaRPr lang="pt-BR" sz="2400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5</a:t>
            </a:fld>
            <a:endParaRPr lang="pt-BR"/>
          </a:p>
        </p:txBody>
      </p:sp>
      <p:sp>
        <p:nvSpPr>
          <p:cNvPr id="5" name="Retângulo 4"/>
          <p:cNvSpPr/>
          <p:nvPr/>
        </p:nvSpPr>
        <p:spPr>
          <a:xfrm>
            <a:off x="0" y="5549452"/>
            <a:ext cx="758515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accent2"/>
                </a:solidFill>
              </a:rPr>
              <a:t>O perfil de cada grupo.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2400" dirty="0">
                <a:solidFill>
                  <a:schemeClr val="accent2"/>
                </a:solidFill>
              </a:rPr>
              <a:t>O grau de eficiência do modelo de classificação.</a:t>
            </a:r>
          </a:p>
        </p:txBody>
      </p:sp>
    </p:spTree>
    <p:extLst>
      <p:ext uri="{BB962C8B-B14F-4D97-AF65-F5344CB8AC3E}">
        <p14:creationId xmlns:p14="http://schemas.microsoft.com/office/powerpoint/2010/main" val="323477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Análise Discriminante</a:t>
            </a:r>
            <a:endParaRPr lang="pt-BR" dirty="0"/>
          </a:p>
        </p:txBody>
      </p:sp>
      <p:sp>
        <p:nvSpPr>
          <p:cNvPr id="6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altLang="pt-BR" dirty="0" smtClean="0"/>
              <a:t>A formulação apresenta</a:t>
            </a:r>
          </a:p>
          <a:p>
            <a:endParaRPr lang="pt-BR" altLang="pt-BR" dirty="0" smtClean="0"/>
          </a:p>
          <a:p>
            <a:r>
              <a:rPr lang="pt-BR" altLang="pt-BR" i="1" dirty="0" smtClean="0"/>
              <a:t>Z</a:t>
            </a:r>
            <a:r>
              <a:rPr lang="pt-BR" altLang="pt-BR" i="1" baseline="-25000" dirty="0" smtClean="0"/>
              <a:t>n</a:t>
            </a:r>
            <a:r>
              <a:rPr lang="pt-BR" altLang="pt-BR" dirty="0" smtClean="0"/>
              <a:t> = </a:t>
            </a:r>
            <a:r>
              <a:rPr lang="el-GR" altLang="pt-BR" i="1" dirty="0" smtClean="0"/>
              <a:t>α</a:t>
            </a:r>
            <a:r>
              <a:rPr lang="pt-BR" altLang="pt-BR" i="1" dirty="0" smtClean="0"/>
              <a:t> +</a:t>
            </a:r>
            <a:r>
              <a:rPr lang="pt-BR" altLang="pt-BR" dirty="0" smtClean="0"/>
              <a:t> </a:t>
            </a:r>
            <a:r>
              <a:rPr lang="el-GR" altLang="pt-BR" i="1" dirty="0" smtClean="0"/>
              <a:t>β</a:t>
            </a:r>
            <a:r>
              <a:rPr lang="pt-BR" altLang="pt-BR" baseline="-25000" dirty="0" smtClean="0"/>
              <a:t>1</a:t>
            </a:r>
            <a:r>
              <a:rPr lang="pt-BR" altLang="pt-BR" dirty="0" smtClean="0"/>
              <a:t>X</a:t>
            </a:r>
            <a:r>
              <a:rPr lang="pt-BR" altLang="pt-BR" baseline="-25000" dirty="0" smtClean="0"/>
              <a:t> 1</a:t>
            </a:r>
            <a:r>
              <a:rPr lang="pt-BR" altLang="pt-BR" dirty="0" smtClean="0"/>
              <a:t> + </a:t>
            </a:r>
            <a:r>
              <a:rPr lang="el-GR" altLang="pt-BR" i="1" dirty="0" smtClean="0"/>
              <a:t>β</a:t>
            </a:r>
            <a:r>
              <a:rPr lang="pt-BR" altLang="pt-BR" baseline="-25000" dirty="0" smtClean="0"/>
              <a:t>2</a:t>
            </a:r>
            <a:r>
              <a:rPr lang="pt-BR" altLang="pt-BR" dirty="0" smtClean="0"/>
              <a:t>X</a:t>
            </a:r>
            <a:r>
              <a:rPr lang="pt-BR" altLang="pt-BR" baseline="-25000" dirty="0" smtClean="0"/>
              <a:t> 2</a:t>
            </a:r>
            <a:r>
              <a:rPr lang="pt-BR" altLang="pt-BR" dirty="0" smtClean="0"/>
              <a:t> + ... + </a:t>
            </a:r>
            <a:r>
              <a:rPr lang="el-GR" altLang="pt-BR" i="1" dirty="0" smtClean="0"/>
              <a:t>β</a:t>
            </a:r>
            <a:r>
              <a:rPr lang="pt-BR" altLang="pt-BR" baseline="-25000" dirty="0" err="1" smtClean="0"/>
              <a:t>n</a:t>
            </a:r>
            <a:r>
              <a:rPr lang="pt-BR" altLang="pt-BR" dirty="0" err="1" smtClean="0"/>
              <a:t>X</a:t>
            </a:r>
            <a:r>
              <a:rPr lang="pt-BR" altLang="pt-BR" baseline="-25000" dirty="0" smtClean="0"/>
              <a:t> n</a:t>
            </a:r>
            <a:endParaRPr lang="pt-BR" altLang="pt-BR" dirty="0" smtClean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pPr/>
              <a:t>6</a:t>
            </a:fld>
            <a:endParaRPr lang="pt-BR"/>
          </a:p>
        </p:txBody>
      </p:sp>
      <p:sp>
        <p:nvSpPr>
          <p:cNvPr id="7" name="Texto Explicativo 2 (Ênfase) 4"/>
          <p:cNvSpPr>
            <a:spLocks/>
          </p:cNvSpPr>
          <p:nvPr/>
        </p:nvSpPr>
        <p:spPr bwMode="auto">
          <a:xfrm>
            <a:off x="1909763" y="5805264"/>
            <a:ext cx="3238301" cy="504056"/>
          </a:xfrm>
          <a:prstGeom prst="accentCallout2">
            <a:avLst>
              <a:gd name="adj1" fmla="val 54583"/>
              <a:gd name="adj2" fmla="val -9634"/>
              <a:gd name="adj3" fmla="val 50106"/>
              <a:gd name="adj4" fmla="val -20569"/>
              <a:gd name="adj5" fmla="val -431547"/>
              <a:gd name="adj6" fmla="val -23626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dirty="0"/>
              <a:t>Variável Dependente</a:t>
            </a:r>
          </a:p>
        </p:txBody>
      </p:sp>
      <p:sp>
        <p:nvSpPr>
          <p:cNvPr id="8" name="Texto Explicativo 2 (Ênfase) 5"/>
          <p:cNvSpPr>
            <a:spLocks/>
          </p:cNvSpPr>
          <p:nvPr/>
        </p:nvSpPr>
        <p:spPr bwMode="auto">
          <a:xfrm>
            <a:off x="4067944" y="4471015"/>
            <a:ext cx="3816424" cy="542161"/>
          </a:xfrm>
          <a:prstGeom prst="accentCallout2">
            <a:avLst>
              <a:gd name="adj1" fmla="val 54583"/>
              <a:gd name="adj2" fmla="val -9634"/>
              <a:gd name="adj3" fmla="val 52343"/>
              <a:gd name="adj4" fmla="val -22519"/>
              <a:gd name="adj5" fmla="val -145660"/>
              <a:gd name="adj6" fmla="val -4054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defTabSz="1016000"/>
            <a:r>
              <a:rPr lang="pt-BR" altLang="pt-BR" sz="2400" dirty="0">
                <a:latin typeface="Arial" charset="0"/>
              </a:rPr>
              <a:t>Coeficiente da Variável 1</a:t>
            </a:r>
          </a:p>
        </p:txBody>
      </p:sp>
      <p:sp>
        <p:nvSpPr>
          <p:cNvPr id="9" name="Texto Explicativo 2 (Ênfase) 6"/>
          <p:cNvSpPr>
            <a:spLocks/>
          </p:cNvSpPr>
          <p:nvPr/>
        </p:nvSpPr>
        <p:spPr bwMode="auto">
          <a:xfrm>
            <a:off x="3959820" y="3753247"/>
            <a:ext cx="2376488" cy="539849"/>
          </a:xfrm>
          <a:prstGeom prst="accentCallout2">
            <a:avLst>
              <a:gd name="adj1" fmla="val 54583"/>
              <a:gd name="adj2" fmla="val -9634"/>
              <a:gd name="adj3" fmla="val 52343"/>
              <a:gd name="adj4" fmla="val -24234"/>
              <a:gd name="adj5" fmla="val -26829"/>
              <a:gd name="adj6" fmla="val -46172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/>
              <a:t>Variável 1</a:t>
            </a:r>
          </a:p>
        </p:txBody>
      </p:sp>
      <p:sp>
        <p:nvSpPr>
          <p:cNvPr id="13" name="Texto Explicativo 2 (Ênfase) 4"/>
          <p:cNvSpPr>
            <a:spLocks/>
          </p:cNvSpPr>
          <p:nvPr/>
        </p:nvSpPr>
        <p:spPr bwMode="auto">
          <a:xfrm>
            <a:off x="3660486" y="5157192"/>
            <a:ext cx="3238301" cy="504056"/>
          </a:xfrm>
          <a:prstGeom prst="accentCallout2">
            <a:avLst>
              <a:gd name="adj1" fmla="val 54583"/>
              <a:gd name="adj2" fmla="val -9634"/>
              <a:gd name="adj3" fmla="val 50106"/>
              <a:gd name="adj4" fmla="val -20569"/>
              <a:gd name="adj5" fmla="val -316265"/>
              <a:gd name="adj6" fmla="val -56873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10160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10160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pt-BR" altLang="pt-BR" sz="2400" dirty="0" smtClean="0"/>
              <a:t>Intercepto</a:t>
            </a:r>
            <a:endParaRPr lang="pt-BR" altLang="pt-BR" sz="2400" dirty="0"/>
          </a:p>
        </p:txBody>
      </p:sp>
      <p:pic>
        <p:nvPicPr>
          <p:cNvPr id="9218" name="Picture 2" descr="https://encrypted-tbn1.gstatic.com/images?q=tbn:ANd9GcSJMqH4116j6ldAh5l1JZRZY1jt-8mqwdmMKu_BtcGODFNk8lbls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545951"/>
            <a:ext cx="3077891" cy="3077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47034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Etapas da Análise Discriminante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dirty="0" smtClean="0"/>
              <a:t>Seleção </a:t>
            </a:r>
            <a:r>
              <a:rPr lang="pt-BR" dirty="0"/>
              <a:t>das </a:t>
            </a:r>
            <a:r>
              <a:rPr lang="pt-BR" dirty="0" smtClean="0"/>
              <a:t>variáveis dependente </a:t>
            </a:r>
            <a:r>
              <a:rPr lang="pt-BR" dirty="0"/>
              <a:t>e </a:t>
            </a:r>
            <a:r>
              <a:rPr lang="pt-BR" dirty="0" smtClean="0"/>
              <a:t>independentes</a:t>
            </a:r>
            <a:endParaRPr lang="pt-BR" dirty="0"/>
          </a:p>
          <a:p>
            <a:r>
              <a:rPr lang="pt-BR" dirty="0" smtClean="0"/>
              <a:t>Verificação </a:t>
            </a:r>
            <a:r>
              <a:rPr lang="pt-BR" dirty="0"/>
              <a:t>das premissas da técnica</a:t>
            </a:r>
          </a:p>
          <a:p>
            <a:r>
              <a:rPr lang="pt-BR" dirty="0" smtClean="0"/>
              <a:t>Obtenção </a:t>
            </a:r>
            <a:r>
              <a:rPr lang="pt-BR" dirty="0"/>
              <a:t>das funções discriminantes</a:t>
            </a:r>
          </a:p>
          <a:p>
            <a:r>
              <a:rPr lang="pt-BR" dirty="0" smtClean="0"/>
              <a:t>Análise </a:t>
            </a:r>
            <a:r>
              <a:rPr lang="pt-BR" dirty="0"/>
              <a:t>das estatísticas</a:t>
            </a:r>
          </a:p>
          <a:p>
            <a:r>
              <a:rPr lang="pt-BR" dirty="0" smtClean="0"/>
              <a:t>Identificação </a:t>
            </a:r>
            <a:r>
              <a:rPr lang="pt-BR" dirty="0"/>
              <a:t>das variáveis </a:t>
            </a:r>
            <a:r>
              <a:rPr lang="pt-BR" dirty="0" smtClean="0"/>
              <a:t>independentes </a:t>
            </a:r>
            <a:r>
              <a:rPr lang="pt-BR" dirty="0"/>
              <a:t>com maior </a:t>
            </a:r>
            <a:r>
              <a:rPr lang="pt-BR" dirty="0" smtClean="0"/>
              <a:t>poder discriminatório</a:t>
            </a:r>
            <a:endParaRPr lang="pt-BR" dirty="0"/>
          </a:p>
          <a:p>
            <a:r>
              <a:rPr lang="pt-BR" dirty="0" smtClean="0"/>
              <a:t>Análise </a:t>
            </a:r>
            <a:r>
              <a:rPr lang="pt-BR" dirty="0"/>
              <a:t>da matriz de </a:t>
            </a:r>
            <a:r>
              <a:rPr lang="pt-BR" dirty="0" smtClean="0"/>
              <a:t>classificação</a:t>
            </a:r>
            <a:endParaRPr lang="pt-BR" dirty="0"/>
          </a:p>
          <a:p>
            <a:r>
              <a:rPr lang="pt-BR" dirty="0" smtClean="0"/>
              <a:t>Validação </a:t>
            </a:r>
            <a:r>
              <a:rPr lang="pt-BR" dirty="0"/>
              <a:t>dos </a:t>
            </a:r>
            <a:r>
              <a:rPr lang="pt-BR" dirty="0" smtClean="0"/>
              <a:t>resultados</a:t>
            </a:r>
          </a:p>
          <a:p>
            <a:pPr marL="109728" indent="0">
              <a:buNone/>
            </a:pPr>
            <a:r>
              <a:rPr lang="pt-BR" sz="2600" i="1" dirty="0" smtClean="0"/>
              <a:t>*necessidade de número de variáveis independentes maior ou igual ao número de categorias</a:t>
            </a:r>
          </a:p>
          <a:p>
            <a:pPr marL="109728" indent="0">
              <a:buNone/>
            </a:pPr>
            <a:r>
              <a:rPr lang="pt-BR" sz="2600" i="1" dirty="0" smtClean="0"/>
              <a:t>** mínimo de 20 observações em cada categoria</a:t>
            </a:r>
            <a:endParaRPr lang="pt-BR" sz="2600" i="1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2927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Pressupostos da Análise Discriminante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Normalidade multivariada</a:t>
            </a:r>
            <a:endParaRPr lang="pt-BR" dirty="0"/>
          </a:p>
          <a:p>
            <a:r>
              <a:rPr lang="pt-BR" dirty="0" smtClean="0"/>
              <a:t>Linearidade</a:t>
            </a:r>
            <a:endParaRPr lang="pt-BR" dirty="0"/>
          </a:p>
          <a:p>
            <a:r>
              <a:rPr lang="pt-BR" dirty="0" smtClean="0"/>
              <a:t>Ausência </a:t>
            </a:r>
            <a:r>
              <a:rPr lang="pt-BR" dirty="0"/>
              <a:t>de </a:t>
            </a:r>
            <a:r>
              <a:rPr lang="pt-BR" i="1" dirty="0" err="1"/>
              <a:t>Outliers</a:t>
            </a:r>
            <a:endParaRPr lang="pt-BR" i="1" dirty="0"/>
          </a:p>
          <a:p>
            <a:r>
              <a:rPr lang="pt-BR" dirty="0" smtClean="0"/>
              <a:t>Ausência </a:t>
            </a:r>
            <a:r>
              <a:rPr lang="pt-BR" dirty="0"/>
              <a:t>de </a:t>
            </a:r>
            <a:r>
              <a:rPr lang="pt-BR" dirty="0" err="1"/>
              <a:t>multicolinearidade</a:t>
            </a:r>
            <a:endParaRPr lang="pt-BR" dirty="0"/>
          </a:p>
          <a:p>
            <a:r>
              <a:rPr lang="pt-BR" dirty="0" smtClean="0"/>
              <a:t>Homogeneidade </a:t>
            </a:r>
            <a:r>
              <a:rPr lang="pt-BR" dirty="0"/>
              <a:t>das matrizes de variância e covariância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335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Aplicação da Análise Discriminante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pt-BR" b="1" dirty="0"/>
              <a:t>Altman </a:t>
            </a:r>
            <a:r>
              <a:rPr lang="pt-BR" dirty="0"/>
              <a:t>(dois modelos)</a:t>
            </a:r>
            <a:endParaRPr lang="pt-BR" b="1" dirty="0"/>
          </a:p>
          <a:p>
            <a:pPr lvl="1">
              <a:defRPr/>
            </a:pPr>
            <a:r>
              <a:rPr lang="pt-BR" dirty="0"/>
              <a:t>Empresas norte-americanas</a:t>
            </a:r>
          </a:p>
          <a:p>
            <a:pPr algn="ctr">
              <a:buFontTx/>
              <a:buNone/>
              <a:defRPr/>
            </a:pPr>
            <a:r>
              <a:rPr lang="pt-BR" sz="2600" b="1" i="1" dirty="0"/>
              <a:t>Z</a:t>
            </a:r>
            <a:r>
              <a:rPr lang="pt-BR" sz="2600" b="1" i="1" baseline="-25000" dirty="0"/>
              <a:t>1</a:t>
            </a:r>
            <a:r>
              <a:rPr lang="pt-BR" sz="2600" b="1" i="1" dirty="0"/>
              <a:t> = -1,44 + 4,03X</a:t>
            </a:r>
            <a:r>
              <a:rPr lang="pt-BR" sz="2600" b="1" i="1" baseline="-25000" dirty="0"/>
              <a:t>2</a:t>
            </a:r>
            <a:r>
              <a:rPr lang="pt-BR" sz="2600" b="1" i="1" dirty="0"/>
              <a:t> + 2,25X</a:t>
            </a:r>
            <a:r>
              <a:rPr lang="pt-BR" sz="2600" b="1" i="1" baseline="-25000" dirty="0"/>
              <a:t>3</a:t>
            </a:r>
            <a:r>
              <a:rPr lang="pt-BR" sz="2600" b="1" i="1" dirty="0"/>
              <a:t> + 0,14X</a:t>
            </a:r>
            <a:r>
              <a:rPr lang="pt-BR" sz="2600" b="1" i="1" baseline="-25000" dirty="0"/>
              <a:t>4</a:t>
            </a:r>
            <a:r>
              <a:rPr lang="pt-BR" sz="2600" b="1" i="1" dirty="0"/>
              <a:t> + 0,42X</a:t>
            </a:r>
            <a:r>
              <a:rPr lang="pt-BR" sz="2600" b="1" i="1" baseline="-25000" dirty="0"/>
              <a:t>5</a:t>
            </a:r>
          </a:p>
          <a:p>
            <a:pPr algn="ctr">
              <a:buFontTx/>
              <a:buNone/>
              <a:defRPr/>
            </a:pPr>
            <a:r>
              <a:rPr lang="pt-BR" sz="2600" b="1" i="1" dirty="0"/>
              <a:t>Z</a:t>
            </a:r>
            <a:r>
              <a:rPr lang="pt-BR" sz="2600" b="1" i="1" baseline="-25000" dirty="0"/>
              <a:t>2</a:t>
            </a:r>
            <a:r>
              <a:rPr lang="pt-BR" sz="2600" b="1" i="1" dirty="0"/>
              <a:t> = -1,84 + 0,51X</a:t>
            </a:r>
            <a:r>
              <a:rPr lang="pt-BR" sz="2600" b="1" i="1" baseline="-25000" dirty="0"/>
              <a:t>1</a:t>
            </a:r>
            <a:r>
              <a:rPr lang="pt-BR" sz="2600" b="1" i="1" dirty="0"/>
              <a:t> + 6,32X</a:t>
            </a:r>
            <a:r>
              <a:rPr lang="pt-BR" sz="2600" b="1" i="1" baseline="-25000" dirty="0"/>
              <a:t>3</a:t>
            </a:r>
            <a:r>
              <a:rPr lang="pt-BR" sz="2600" b="1" i="1" dirty="0"/>
              <a:t> + 0,71X</a:t>
            </a:r>
            <a:r>
              <a:rPr lang="pt-BR" sz="2600" b="1" i="1" baseline="-25000" dirty="0"/>
              <a:t>4</a:t>
            </a:r>
            <a:r>
              <a:rPr lang="pt-BR" sz="2600" b="1" i="1" dirty="0"/>
              <a:t> + 0,53X</a:t>
            </a:r>
            <a:r>
              <a:rPr lang="pt-BR" sz="2600" b="1" i="1" baseline="-25000" dirty="0"/>
              <a:t>5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1</a:t>
            </a:r>
            <a:r>
              <a:rPr lang="pt-BR" dirty="0"/>
              <a:t> = Ativo Circulante – Passivo Circulante / Ativo Total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2</a:t>
            </a:r>
            <a:r>
              <a:rPr lang="pt-BR" dirty="0"/>
              <a:t> = Reservas e Lucros Suspensos / Ativo Total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3</a:t>
            </a:r>
            <a:r>
              <a:rPr lang="pt-BR" dirty="0"/>
              <a:t> = Ativo Total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4</a:t>
            </a:r>
            <a:r>
              <a:rPr lang="pt-BR" dirty="0"/>
              <a:t> = Patrimônio Líquido / Exigível Total</a:t>
            </a:r>
          </a:p>
          <a:p>
            <a:pPr lvl="1">
              <a:defRPr/>
            </a:pPr>
            <a:r>
              <a:rPr lang="pt-BR" dirty="0"/>
              <a:t>X</a:t>
            </a:r>
            <a:r>
              <a:rPr lang="pt-BR" baseline="-25000" dirty="0"/>
              <a:t>5</a:t>
            </a:r>
            <a:r>
              <a:rPr lang="pt-BR" dirty="0"/>
              <a:t> = Vendas / Ativo Total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676C80-99AF-433A-8C79-EA0997432E77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997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o">
  <a:themeElements>
    <a:clrScheme name="Urbano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o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939</TotalTime>
  <Words>810</Words>
  <Application>Microsoft Office PowerPoint</Application>
  <PresentationFormat>Apresentação na tela (4:3)</PresentationFormat>
  <Paragraphs>176</Paragraphs>
  <Slides>28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Servidores OLE inseridos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7" baseType="lpstr">
      <vt:lpstr>Arial</vt:lpstr>
      <vt:lpstr>Calibri</vt:lpstr>
      <vt:lpstr>Georgia</vt:lpstr>
      <vt:lpstr>Times New Roman</vt:lpstr>
      <vt:lpstr>Trebuchet MS</vt:lpstr>
      <vt:lpstr>Wingdings</vt:lpstr>
      <vt:lpstr>Wingdings 2</vt:lpstr>
      <vt:lpstr>Urbano</vt:lpstr>
      <vt:lpstr>Worksheet</vt:lpstr>
      <vt:lpstr>Análise Discriminante</vt:lpstr>
      <vt:lpstr>Análise Discriminante</vt:lpstr>
      <vt:lpstr>Análise Discriminante</vt:lpstr>
      <vt:lpstr>Aplicação de Análise Discriminante</vt:lpstr>
      <vt:lpstr>Análise Discriminante</vt:lpstr>
      <vt:lpstr>Análise Discriminante</vt:lpstr>
      <vt:lpstr>Etapas da Análise Discriminante</vt:lpstr>
      <vt:lpstr>Pressupostos da Análise Discriminante</vt:lpstr>
      <vt:lpstr>Aplicação da Análise Discriminante</vt:lpstr>
      <vt:lpstr>Aplicação da Análise Discriminante</vt:lpstr>
      <vt:lpstr>Aplicação da Análise Discriminante</vt:lpstr>
      <vt:lpstr>Aplicação da Análise Discriminante</vt:lpstr>
      <vt:lpstr>Desenvolvendo uma Análise Discriminante</vt:lpstr>
      <vt:lpstr>Exemplo 1</vt:lpstr>
      <vt:lpstr>Desenvolvendo uma Análise Discriminante</vt:lpstr>
      <vt:lpstr>Desenvolvendo uma Análise Discriminante</vt:lpstr>
      <vt:lpstr>Desenvolvendo uma Análise Discriminante</vt:lpstr>
      <vt:lpstr>Desenvolvendo uma Análise Discriminante</vt:lpstr>
      <vt:lpstr>Desenvolvendo uma Análise Discriminante</vt:lpstr>
      <vt:lpstr>Desenvolvendo uma Análise Discriminante</vt:lpstr>
      <vt:lpstr>Desenvolvendo uma Análise Discriminante</vt:lpstr>
      <vt:lpstr>Desenvolvendo uma Análise Discriminante</vt:lpstr>
      <vt:lpstr>Consegui chegar até aqui...</vt:lpstr>
      <vt:lpstr>Desenvolvendo uma Análise Discriminante</vt:lpstr>
      <vt:lpstr>Análise Discriminante Múltipla</vt:lpstr>
      <vt:lpstr>Exemplo 3</vt:lpstr>
      <vt:lpstr>Exemplo 3</vt:lpstr>
      <vt:lpstr>Obrigado pela Atenção!!!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Marcelo</dc:creator>
  <cp:lastModifiedBy>Marcelo Botelho .</cp:lastModifiedBy>
  <cp:revision>70</cp:revision>
  <dcterms:created xsi:type="dcterms:W3CDTF">2013-03-06T00:56:56Z</dcterms:created>
  <dcterms:modified xsi:type="dcterms:W3CDTF">2017-03-21T11:40:04Z</dcterms:modified>
</cp:coreProperties>
</file>