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61"/>
  </p:notesMasterIdLst>
  <p:sldIdLst>
    <p:sldId id="257" r:id="rId2"/>
    <p:sldId id="354" r:id="rId3"/>
    <p:sldId id="258" r:id="rId4"/>
    <p:sldId id="378" r:id="rId5"/>
    <p:sldId id="360" r:id="rId6"/>
    <p:sldId id="383" r:id="rId7"/>
    <p:sldId id="351" r:id="rId8"/>
    <p:sldId id="380" r:id="rId9"/>
    <p:sldId id="321" r:id="rId10"/>
    <p:sldId id="265" r:id="rId11"/>
    <p:sldId id="346" r:id="rId12"/>
    <p:sldId id="352" r:id="rId13"/>
    <p:sldId id="355" r:id="rId14"/>
    <p:sldId id="276" r:id="rId15"/>
    <p:sldId id="277" r:id="rId16"/>
    <p:sldId id="281" r:id="rId17"/>
    <p:sldId id="280" r:id="rId18"/>
    <p:sldId id="353" r:id="rId19"/>
    <p:sldId id="323" r:id="rId20"/>
    <p:sldId id="370" r:id="rId21"/>
    <p:sldId id="287" r:id="rId22"/>
    <p:sldId id="324" r:id="rId23"/>
    <p:sldId id="325" r:id="rId24"/>
    <p:sldId id="288" r:id="rId25"/>
    <p:sldId id="385" r:id="rId26"/>
    <p:sldId id="347" r:id="rId27"/>
    <p:sldId id="261" r:id="rId28"/>
    <p:sldId id="356" r:id="rId29"/>
    <p:sldId id="357" r:id="rId30"/>
    <p:sldId id="371" r:id="rId31"/>
    <p:sldId id="328" r:id="rId32"/>
    <p:sldId id="381" r:id="rId33"/>
    <p:sldId id="298" r:id="rId34"/>
    <p:sldId id="300" r:id="rId35"/>
    <p:sldId id="358" r:id="rId36"/>
    <p:sldId id="299" r:id="rId37"/>
    <p:sldId id="359" r:id="rId38"/>
    <p:sldId id="304" r:id="rId39"/>
    <p:sldId id="305" r:id="rId40"/>
    <p:sldId id="308" r:id="rId41"/>
    <p:sldId id="386" r:id="rId42"/>
    <p:sldId id="382" r:id="rId43"/>
    <p:sldId id="369" r:id="rId44"/>
    <p:sldId id="361" r:id="rId45"/>
    <p:sldId id="368" r:id="rId46"/>
    <p:sldId id="362" r:id="rId47"/>
    <p:sldId id="367" r:id="rId48"/>
    <p:sldId id="363" r:id="rId49"/>
    <p:sldId id="364" r:id="rId50"/>
    <p:sldId id="384" r:id="rId51"/>
    <p:sldId id="372" r:id="rId52"/>
    <p:sldId id="326" r:id="rId53"/>
    <p:sldId id="366" r:id="rId54"/>
    <p:sldId id="373" r:id="rId55"/>
    <p:sldId id="374" r:id="rId56"/>
    <p:sldId id="375" r:id="rId57"/>
    <p:sldId id="376" r:id="rId58"/>
    <p:sldId id="377" r:id="rId59"/>
    <p:sldId id="338" r:id="rId60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Garay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003"/>
    <a:srgbClr val="FCAD10"/>
    <a:srgbClr val="C851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3C04C-6356-4CDE-85FC-3FD113E8DA7A}" v="4" dt="2023-05-02T21:50:53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8746" autoAdjust="0"/>
  </p:normalViewPr>
  <p:slideViewPr>
    <p:cSldViewPr>
      <p:cViewPr varScale="1">
        <p:scale>
          <a:sx n="82" d="100"/>
          <a:sy n="82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Garay" userId="4494ff6ae4b2f202" providerId="LiveId" clId="{CF43C04C-6356-4CDE-85FC-3FD113E8DA7A}"/>
    <pc:docChg chg="modSld sldOrd">
      <pc:chgData name="Miguel Garay" userId="4494ff6ae4b2f202" providerId="LiveId" clId="{CF43C04C-6356-4CDE-85FC-3FD113E8DA7A}" dt="2023-05-02T21:52:16.277" v="89"/>
      <pc:docMkLst>
        <pc:docMk/>
      </pc:docMkLst>
      <pc:sldChg chg="modSp mod">
        <pc:chgData name="Miguel Garay" userId="4494ff6ae4b2f202" providerId="LiveId" clId="{CF43C04C-6356-4CDE-85FC-3FD113E8DA7A}" dt="2023-04-25T21:16:34.781" v="31" actId="113"/>
        <pc:sldMkLst>
          <pc:docMk/>
          <pc:sldMk cId="0" sldId="261"/>
        </pc:sldMkLst>
        <pc:spChg chg="mod">
          <ac:chgData name="Miguel Garay" userId="4494ff6ae4b2f202" providerId="LiveId" clId="{CF43C04C-6356-4CDE-85FC-3FD113E8DA7A}" dt="2023-04-25T21:16:34.781" v="31" actId="113"/>
          <ac:spMkLst>
            <pc:docMk/>
            <pc:sldMk cId="0" sldId="261"/>
            <ac:spMk id="207875" creationId="{756D8E5D-5B4E-46C4-AB11-5D0C1EB7EB19}"/>
          </ac:spMkLst>
        </pc:spChg>
      </pc:sldChg>
      <pc:sldChg chg="ord">
        <pc:chgData name="Miguel Garay" userId="4494ff6ae4b2f202" providerId="LiveId" clId="{CF43C04C-6356-4CDE-85FC-3FD113E8DA7A}" dt="2023-04-25T21:18:31.034" v="40"/>
        <pc:sldMkLst>
          <pc:docMk/>
          <pc:sldMk cId="2048748884" sldId="288"/>
        </pc:sldMkLst>
      </pc:sldChg>
      <pc:sldChg chg="modSp">
        <pc:chgData name="Miguel Garay" userId="4494ff6ae4b2f202" providerId="LiveId" clId="{CF43C04C-6356-4CDE-85FC-3FD113E8DA7A}" dt="2023-04-25T21:05:13.760" v="5" actId="1076"/>
        <pc:sldMkLst>
          <pc:docMk/>
          <pc:sldMk cId="0" sldId="321"/>
        </pc:sldMkLst>
        <pc:spChg chg="mod">
          <ac:chgData name="Miguel Garay" userId="4494ff6ae4b2f202" providerId="LiveId" clId="{CF43C04C-6356-4CDE-85FC-3FD113E8DA7A}" dt="2023-04-25T21:05:13.760" v="5" actId="1076"/>
          <ac:spMkLst>
            <pc:docMk/>
            <pc:sldMk cId="0" sldId="321"/>
            <ac:spMk id="17421" creationId="{5599519D-0343-4713-BAF5-CC2574796023}"/>
          </ac:spMkLst>
        </pc:spChg>
        <pc:spChg chg="mod">
          <ac:chgData name="Miguel Garay" userId="4494ff6ae4b2f202" providerId="LiveId" clId="{CF43C04C-6356-4CDE-85FC-3FD113E8DA7A}" dt="2023-04-25T21:05:13.760" v="5" actId="1076"/>
          <ac:spMkLst>
            <pc:docMk/>
            <pc:sldMk cId="0" sldId="321"/>
            <ac:spMk id="17422" creationId="{D23FD815-1E62-47A5-A428-2D931B7FD87D}"/>
          </ac:spMkLst>
        </pc:spChg>
        <pc:spChg chg="mod">
          <ac:chgData name="Miguel Garay" userId="4494ff6ae4b2f202" providerId="LiveId" clId="{CF43C04C-6356-4CDE-85FC-3FD113E8DA7A}" dt="2023-04-25T21:05:13.760" v="5" actId="1076"/>
          <ac:spMkLst>
            <pc:docMk/>
            <pc:sldMk cId="0" sldId="321"/>
            <ac:spMk id="17424" creationId="{12EE5E9F-DB79-442B-A87B-D6C55A1FDF35}"/>
          </ac:spMkLst>
        </pc:spChg>
        <pc:spChg chg="mod">
          <ac:chgData name="Miguel Garay" userId="4494ff6ae4b2f202" providerId="LiveId" clId="{CF43C04C-6356-4CDE-85FC-3FD113E8DA7A}" dt="2023-04-25T21:05:13.760" v="5" actId="1076"/>
          <ac:spMkLst>
            <pc:docMk/>
            <pc:sldMk cId="0" sldId="321"/>
            <ac:spMk id="17425" creationId="{5947F155-B2A1-4E15-ADBE-407943A5468E}"/>
          </ac:spMkLst>
        </pc:spChg>
        <pc:spChg chg="mod">
          <ac:chgData name="Miguel Garay" userId="4494ff6ae4b2f202" providerId="LiveId" clId="{CF43C04C-6356-4CDE-85FC-3FD113E8DA7A}" dt="2023-04-25T21:05:13.760" v="5" actId="1076"/>
          <ac:spMkLst>
            <pc:docMk/>
            <pc:sldMk cId="0" sldId="321"/>
            <ac:spMk id="17426" creationId="{422A7D07-C6D9-456E-BDC5-AD17ABF1DBF4}"/>
          </ac:spMkLst>
        </pc:spChg>
        <pc:grpChg chg="mod">
          <ac:chgData name="Miguel Garay" userId="4494ff6ae4b2f202" providerId="LiveId" clId="{CF43C04C-6356-4CDE-85FC-3FD113E8DA7A}" dt="2023-04-25T21:05:13.760" v="5" actId="1076"/>
          <ac:grpSpMkLst>
            <pc:docMk/>
            <pc:sldMk cId="0" sldId="321"/>
            <ac:grpSpMk id="17410" creationId="{58EF7EB2-039E-446F-8445-AC27E5C9033C}"/>
          </ac:grpSpMkLst>
        </pc:grpChg>
        <pc:picChg chg="mod">
          <ac:chgData name="Miguel Garay" userId="4494ff6ae4b2f202" providerId="LiveId" clId="{CF43C04C-6356-4CDE-85FC-3FD113E8DA7A}" dt="2023-04-25T21:05:13.760" v="5" actId="1076"/>
          <ac:picMkLst>
            <pc:docMk/>
            <pc:sldMk cId="0" sldId="321"/>
            <ac:picMk id="17420" creationId="{20D805E8-9AE4-40DA-939C-E4013D8D8CC7}"/>
          </ac:picMkLst>
        </pc:picChg>
        <pc:picChg chg="mod">
          <ac:chgData name="Miguel Garay" userId="4494ff6ae4b2f202" providerId="LiveId" clId="{CF43C04C-6356-4CDE-85FC-3FD113E8DA7A}" dt="2023-04-25T21:05:13.760" v="5" actId="1076"/>
          <ac:picMkLst>
            <pc:docMk/>
            <pc:sldMk cId="0" sldId="321"/>
            <ac:picMk id="17423" creationId="{46F26115-CAD4-4268-B82C-97D4B309AC9A}"/>
          </ac:picMkLst>
        </pc:picChg>
      </pc:sldChg>
      <pc:sldChg chg="modSp mod">
        <pc:chgData name="Miguel Garay" userId="4494ff6ae4b2f202" providerId="LiveId" clId="{CF43C04C-6356-4CDE-85FC-3FD113E8DA7A}" dt="2023-04-25T21:18:42.310" v="42" actId="20577"/>
        <pc:sldMkLst>
          <pc:docMk/>
          <pc:sldMk cId="869856640" sldId="323"/>
        </pc:sldMkLst>
        <pc:spChg chg="mod">
          <ac:chgData name="Miguel Garay" userId="4494ff6ae4b2f202" providerId="LiveId" clId="{CF43C04C-6356-4CDE-85FC-3FD113E8DA7A}" dt="2023-04-25T21:18:42.310" v="42" actId="20577"/>
          <ac:spMkLst>
            <pc:docMk/>
            <pc:sldMk cId="869856640" sldId="323"/>
            <ac:spMk id="55298" creationId="{A71DB92E-DCD0-4EDC-A7CE-AF93FC4B3B97}"/>
          </ac:spMkLst>
        </pc:spChg>
      </pc:sldChg>
      <pc:sldChg chg="ord">
        <pc:chgData name="Miguel Garay" userId="4494ff6ae4b2f202" providerId="LiveId" clId="{CF43C04C-6356-4CDE-85FC-3FD113E8DA7A}" dt="2023-04-25T21:45:23.056" v="44"/>
        <pc:sldMkLst>
          <pc:docMk/>
          <pc:sldMk cId="0" sldId="326"/>
        </pc:sldMkLst>
      </pc:sldChg>
      <pc:sldChg chg="modSp mod">
        <pc:chgData name="Miguel Garay" userId="4494ff6ae4b2f202" providerId="LiveId" clId="{CF43C04C-6356-4CDE-85FC-3FD113E8DA7A}" dt="2023-04-25T21:07:00.971" v="26" actId="14100"/>
        <pc:sldMkLst>
          <pc:docMk/>
          <pc:sldMk cId="0" sldId="352"/>
        </pc:sldMkLst>
        <pc:spChg chg="mod">
          <ac:chgData name="Miguel Garay" userId="4494ff6ae4b2f202" providerId="LiveId" clId="{CF43C04C-6356-4CDE-85FC-3FD113E8DA7A}" dt="2023-04-25T21:07:00.971" v="26" actId="14100"/>
          <ac:spMkLst>
            <pc:docMk/>
            <pc:sldMk cId="0" sldId="352"/>
            <ac:spMk id="19469" creationId="{E46ED5CA-9AFD-4C28-910D-DCA26AD58972}"/>
          </ac:spMkLst>
        </pc:spChg>
      </pc:sldChg>
      <pc:sldChg chg="modSp mod">
        <pc:chgData name="Miguel Garay" userId="4494ff6ae4b2f202" providerId="LiveId" clId="{CF43C04C-6356-4CDE-85FC-3FD113E8DA7A}" dt="2023-04-25T20:59:42.301" v="4" actId="1076"/>
        <pc:sldMkLst>
          <pc:docMk/>
          <pc:sldMk cId="0" sldId="354"/>
        </pc:sldMkLst>
        <pc:spChg chg="mod">
          <ac:chgData name="Miguel Garay" userId="4494ff6ae4b2f202" providerId="LiveId" clId="{CF43C04C-6356-4CDE-85FC-3FD113E8DA7A}" dt="2023-04-25T20:59:24.748" v="2" actId="1076"/>
          <ac:spMkLst>
            <pc:docMk/>
            <pc:sldMk cId="0" sldId="354"/>
            <ac:spMk id="8" creationId="{2A41F1FC-60FE-4C58-A848-8B1DD4C17CA4}"/>
          </ac:spMkLst>
        </pc:spChg>
        <pc:spChg chg="mod">
          <ac:chgData name="Miguel Garay" userId="4494ff6ae4b2f202" providerId="LiveId" clId="{CF43C04C-6356-4CDE-85FC-3FD113E8DA7A}" dt="2023-04-25T20:59:22.514" v="1" actId="1076"/>
          <ac:spMkLst>
            <pc:docMk/>
            <pc:sldMk cId="0" sldId="354"/>
            <ac:spMk id="10" creationId="{9C1618FC-0E8A-4D2A-B304-DDCB7D801C60}"/>
          </ac:spMkLst>
        </pc:spChg>
        <pc:spChg chg="mod">
          <ac:chgData name="Miguel Garay" userId="4494ff6ae4b2f202" providerId="LiveId" clId="{CF43C04C-6356-4CDE-85FC-3FD113E8DA7A}" dt="2023-04-25T20:59:38.422" v="3" actId="1076"/>
          <ac:spMkLst>
            <pc:docMk/>
            <pc:sldMk cId="0" sldId="354"/>
            <ac:spMk id="12" creationId="{0DC14455-A7B6-4172-8B81-D53406C5FDDA}"/>
          </ac:spMkLst>
        </pc:spChg>
        <pc:spChg chg="mod">
          <ac:chgData name="Miguel Garay" userId="4494ff6ae4b2f202" providerId="LiveId" clId="{CF43C04C-6356-4CDE-85FC-3FD113E8DA7A}" dt="2023-04-25T20:59:20.330" v="0" actId="1076"/>
          <ac:spMkLst>
            <pc:docMk/>
            <pc:sldMk cId="0" sldId="354"/>
            <ac:spMk id="15" creationId="{558BDD63-ABFC-4DDC-9123-8945E5E9E7FC}"/>
          </ac:spMkLst>
        </pc:spChg>
        <pc:picChg chg="mod">
          <ac:chgData name="Miguel Garay" userId="4494ff6ae4b2f202" providerId="LiveId" clId="{CF43C04C-6356-4CDE-85FC-3FD113E8DA7A}" dt="2023-04-25T20:59:42.301" v="4" actId="1076"/>
          <ac:picMkLst>
            <pc:docMk/>
            <pc:sldMk cId="0" sldId="354"/>
            <ac:picMk id="14344" creationId="{1C46CB82-7106-4ACE-8C39-417417442144}"/>
          </ac:picMkLst>
        </pc:picChg>
      </pc:sldChg>
      <pc:sldChg chg="modSp mod">
        <pc:chgData name="Miguel Garay" userId="4494ff6ae4b2f202" providerId="LiveId" clId="{CF43C04C-6356-4CDE-85FC-3FD113E8DA7A}" dt="2023-05-02T21:33:29.977" v="45" actId="5793"/>
        <pc:sldMkLst>
          <pc:docMk/>
          <pc:sldMk cId="0" sldId="361"/>
        </pc:sldMkLst>
        <pc:spChg chg="mod">
          <ac:chgData name="Miguel Garay" userId="4494ff6ae4b2f202" providerId="LiveId" clId="{CF43C04C-6356-4CDE-85FC-3FD113E8DA7A}" dt="2023-05-02T21:33:29.977" v="45" actId="5793"/>
          <ac:spMkLst>
            <pc:docMk/>
            <pc:sldMk cId="0" sldId="361"/>
            <ac:spMk id="63491" creationId="{0951FFEC-955F-4701-B1FE-B469CD7917DC}"/>
          </ac:spMkLst>
        </pc:spChg>
      </pc:sldChg>
      <pc:sldChg chg="modSp">
        <pc:chgData name="Miguel Garay" userId="4494ff6ae4b2f202" providerId="LiveId" clId="{CF43C04C-6356-4CDE-85FC-3FD113E8DA7A}" dt="2023-05-02T21:50:53.957" v="53" actId="1076"/>
        <pc:sldMkLst>
          <pc:docMk/>
          <pc:sldMk cId="0" sldId="366"/>
        </pc:sldMkLst>
        <pc:spChg chg="mod">
          <ac:chgData name="Miguel Garay" userId="4494ff6ae4b2f202" providerId="LiveId" clId="{CF43C04C-6356-4CDE-85FC-3FD113E8DA7A}" dt="2023-05-02T21:50:53.957" v="53" actId="1076"/>
          <ac:spMkLst>
            <pc:docMk/>
            <pc:sldMk cId="0" sldId="366"/>
            <ac:spMk id="70661" creationId="{5DE5CA03-BE68-4257-BA77-921001524F9E}"/>
          </ac:spMkLst>
        </pc:spChg>
      </pc:sldChg>
      <pc:sldChg chg="modSp mod">
        <pc:chgData name="Miguel Garay" userId="4494ff6ae4b2f202" providerId="LiveId" clId="{CF43C04C-6356-4CDE-85FC-3FD113E8DA7A}" dt="2023-05-02T21:43:31.059" v="52" actId="20577"/>
        <pc:sldMkLst>
          <pc:docMk/>
          <pc:sldMk cId="0" sldId="367"/>
        </pc:sldMkLst>
        <pc:spChg chg="mod">
          <ac:chgData name="Miguel Garay" userId="4494ff6ae4b2f202" providerId="LiveId" clId="{CF43C04C-6356-4CDE-85FC-3FD113E8DA7A}" dt="2023-05-02T21:42:12.068" v="47" actId="20577"/>
          <ac:spMkLst>
            <pc:docMk/>
            <pc:sldMk cId="0" sldId="367"/>
            <ac:spMk id="22530" creationId="{2DA725B1-5CFC-4AD1-9DA5-6C75C6CA614A}"/>
          </ac:spMkLst>
        </pc:spChg>
        <pc:spChg chg="mod">
          <ac:chgData name="Miguel Garay" userId="4494ff6ae4b2f202" providerId="LiveId" clId="{CF43C04C-6356-4CDE-85FC-3FD113E8DA7A}" dt="2023-05-02T21:43:31.059" v="52" actId="20577"/>
          <ac:spMkLst>
            <pc:docMk/>
            <pc:sldMk cId="0" sldId="367"/>
            <ac:spMk id="46083" creationId="{4E954A40-9668-44AC-874E-49BDEA045875}"/>
          </ac:spMkLst>
        </pc:spChg>
      </pc:sldChg>
      <pc:sldChg chg="modSp mod">
        <pc:chgData name="Miguel Garay" userId="4494ff6ae4b2f202" providerId="LiveId" clId="{CF43C04C-6356-4CDE-85FC-3FD113E8DA7A}" dt="2023-04-25T21:18:04.810" v="38" actId="20577"/>
        <pc:sldMkLst>
          <pc:docMk/>
          <pc:sldMk cId="244807939" sldId="371"/>
        </pc:sldMkLst>
        <pc:spChg chg="mod">
          <ac:chgData name="Miguel Garay" userId="4494ff6ae4b2f202" providerId="LiveId" clId="{CF43C04C-6356-4CDE-85FC-3FD113E8DA7A}" dt="2023-04-25T21:18:04.810" v="38" actId="20577"/>
          <ac:spMkLst>
            <pc:docMk/>
            <pc:sldMk cId="244807939" sldId="371"/>
            <ac:spMk id="3" creationId="{9C3C9E3E-E27E-4373-B072-769607CBB77B}"/>
          </ac:spMkLst>
        </pc:spChg>
      </pc:sldChg>
      <pc:sldChg chg="ord">
        <pc:chgData name="Miguel Garay" userId="4494ff6ae4b2f202" providerId="LiveId" clId="{CF43C04C-6356-4CDE-85FC-3FD113E8DA7A}" dt="2023-05-02T21:52:16.277" v="89"/>
        <pc:sldMkLst>
          <pc:docMk/>
          <pc:sldMk cId="0" sldId="372"/>
        </pc:sldMkLst>
      </pc:sldChg>
      <pc:sldChg chg="modSp mod">
        <pc:chgData name="Miguel Garay" userId="4494ff6ae4b2f202" providerId="LiveId" clId="{CF43C04C-6356-4CDE-85FC-3FD113E8DA7A}" dt="2023-05-02T21:51:52.034" v="85" actId="20577"/>
        <pc:sldMkLst>
          <pc:docMk/>
          <pc:sldMk cId="0" sldId="377"/>
        </pc:sldMkLst>
        <pc:spChg chg="mod">
          <ac:chgData name="Miguel Garay" userId="4494ff6ae4b2f202" providerId="LiveId" clId="{CF43C04C-6356-4CDE-85FC-3FD113E8DA7A}" dt="2023-05-02T21:51:52.034" v="85" actId="20577"/>
          <ac:spMkLst>
            <pc:docMk/>
            <pc:sldMk cId="0" sldId="377"/>
            <ac:spMk id="77828" creationId="{AAEEF37A-E537-41B3-8AA6-671A3A95B3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04ECD5E-B156-4955-9E25-05E2ED48E6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DED334-773D-433B-BD8F-DA60B8AB15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11630A-0333-4C07-9F65-651FFED4044C}" type="datetimeFigureOut">
              <a:rPr lang="pt-BR"/>
              <a:pPr>
                <a:defRPr/>
              </a:pPr>
              <a:t>02/05/2023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58EB7563-D6DB-4F11-9B5D-A72CAA3569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6027F239-63D0-4124-96A2-8542F87F3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F6D544-BF88-4F87-AD6B-414AD383A3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84BA6A-E872-4ACE-9C83-22F4272D3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83912F-E8C0-48B3-93E5-066ECD0606F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>
            <a:extLst>
              <a:ext uri="{FF2B5EF4-FFF2-40B4-BE49-F238E27FC236}">
                <a16:creationId xmlns:a16="http://schemas.microsoft.com/office/drawing/2014/main" id="{E056E5FA-AD90-4FA5-AAB4-57F9629C8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>
            <a:extLst>
              <a:ext uri="{FF2B5EF4-FFF2-40B4-BE49-F238E27FC236}">
                <a16:creationId xmlns:a16="http://schemas.microsoft.com/office/drawing/2014/main" id="{7EB90E99-34AA-44CA-940C-A0F3B8F3FC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92164" name="Espaço Reservado para Número de Slide 3">
            <a:extLst>
              <a:ext uri="{FF2B5EF4-FFF2-40B4-BE49-F238E27FC236}">
                <a16:creationId xmlns:a16="http://schemas.microsoft.com/office/drawing/2014/main" id="{8828DA74-E0B3-4639-BF88-D3CE36E63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A6A0E8-033E-4276-A91F-D53A8E4E3E18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2C8AF2EE-4B5E-46EA-A240-0C953E6F3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395E0D-C60C-43BD-9A40-64C87B1CEB84}" type="slidenum">
              <a:rPr lang="en-US" altLang="pt-BR"/>
              <a:pPr/>
              <a:t>21</a:t>
            </a:fld>
            <a:endParaRPr lang="en-US" altLang="pt-BR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EC4C9463-69A9-4AF2-9D68-A6F876A151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775C2505-6E53-4467-82DD-D2E91214A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58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3912F-E8C0-48B3-93E5-066ECD0606FC}" type="slidenum">
              <a:rPr lang="pt-BR" altLang="pt-BR" smtClean="0"/>
              <a:pPr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9792381B-82B6-4B7D-BAFC-6C97E675E7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D18F29-251C-41CD-A850-28FE459FA5B0}" type="slidenum">
              <a:rPr lang="en-US" altLang="pt-BR"/>
              <a:pPr/>
              <a:t>25</a:t>
            </a:fld>
            <a:endParaRPr lang="en-US" altLang="pt-BR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5D0632B1-7B48-4790-9815-73FFD194A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86C7BDD4-9FD4-4F77-8658-7D7C43173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23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0DB9DEDE-2E9F-4A2D-90DA-9DC007C31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C96606-8077-40F4-B083-7621A63EBC01}" type="slidenum">
              <a:rPr lang="en-US" altLang="pt-BR"/>
              <a:pPr/>
              <a:t>27</a:t>
            </a:fld>
            <a:endParaRPr lang="en-US" altLang="pt-BR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E02FC7E1-8BC6-4A70-A31A-93AD73D65C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8AA93535-B353-4814-84B3-8C0664326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BR" altLang="pt-BR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BR" altLang="pt-BR" sz="1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25EAD606-26C4-4D81-AACE-8C10D28A82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3A0178-DD7D-440D-AE08-EB70375E27E5}" type="slidenum">
              <a:rPr lang="en-US" altLang="pt-BR"/>
              <a:pPr/>
              <a:t>28</a:t>
            </a:fld>
            <a:endParaRPr lang="en-US" altLang="pt-BR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C0C68879-5EDB-42F9-91C1-ED5F2DDCC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FECAC863-DD91-47B2-B42D-A1BBC87A1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C42FE0F-E0C1-4AD1-831A-448B8A159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BD9D6C-10CF-4905-A8D2-143FF16CEF05}" type="slidenum">
              <a:rPr lang="en-US" altLang="pt-BR"/>
              <a:pPr/>
              <a:t>29</a:t>
            </a:fld>
            <a:endParaRPr lang="en-US" altLang="pt-BR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7E225E70-94D3-44B8-891C-5654843A37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BF751B97-4D84-452A-BDD0-6D71379F7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z="9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ço Reservado para Imagem de Slide 1">
            <a:extLst>
              <a:ext uri="{FF2B5EF4-FFF2-40B4-BE49-F238E27FC236}">
                <a16:creationId xmlns:a16="http://schemas.microsoft.com/office/drawing/2014/main" id="{BE3CA1B9-8624-40C2-B749-29C18E193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Espaço Reservado para Anotações 2">
            <a:extLst>
              <a:ext uri="{FF2B5EF4-FFF2-40B4-BE49-F238E27FC236}">
                <a16:creationId xmlns:a16="http://schemas.microsoft.com/office/drawing/2014/main" id="{757DEDAF-427A-42B7-A158-9DF884CD5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20836" name="Espaço Reservado para Número de Slide 3">
            <a:extLst>
              <a:ext uri="{FF2B5EF4-FFF2-40B4-BE49-F238E27FC236}">
                <a16:creationId xmlns:a16="http://schemas.microsoft.com/office/drawing/2014/main" id="{ED45452C-62A6-4C4C-B8C6-2AA3B2482A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0F8A96-2067-43FA-9BB3-C99C35489F5C}" type="slidenum">
              <a:rPr lang="pt-BR" altLang="pt-BR"/>
              <a:pPr/>
              <a:t>31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5697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7A95636C-198A-4760-8CBF-F43965C28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61564A-DA51-4A58-8098-32C615543808}" type="slidenum">
              <a:rPr lang="en-US" altLang="pt-BR"/>
              <a:pPr/>
              <a:t>33</a:t>
            </a:fld>
            <a:endParaRPr lang="en-US" altLang="pt-BR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5DAC899A-B9B2-48F1-BDF3-807A5E670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9075E018-3ED7-4E3B-BA3A-9D81A14B8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9C94BB90-E9BF-4F03-BB21-CD286110D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62F552-D296-4BC9-B2D9-3C5AD520BEB1}" type="slidenum">
              <a:rPr lang="en-US" altLang="pt-BR"/>
              <a:pPr/>
              <a:t>34</a:t>
            </a:fld>
            <a:endParaRPr lang="en-US" altLang="pt-BR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0F7B526A-0299-4A25-856D-2A645C709C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CF3F0ED2-A953-4F8D-8841-EC7B1E215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BB1DFB97-B169-4091-AC5A-05E54C39B3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B57DE1-0E24-4FCC-9DC2-2B6509995B76}" type="slidenum">
              <a:rPr lang="en-US" altLang="pt-BR"/>
              <a:pPr/>
              <a:t>35</a:t>
            </a:fld>
            <a:endParaRPr lang="en-US" altLang="pt-BR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6E487C99-3F21-402F-A533-4D7284503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B5F3B12E-281E-44A3-AF26-722DCF7A3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EBAA043A-FDFE-4AF7-AB63-453296F2E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AED4D6-E2A4-4889-AA9F-6570F1466743}" type="slidenum">
              <a:rPr lang="en-US" altLang="pt-BR"/>
              <a:pPr/>
              <a:t>3</a:t>
            </a:fld>
            <a:endParaRPr lang="en-US" altLang="pt-BR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DB314B83-929F-4D08-802B-9D78DBF068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9BE64462-A38D-48CE-8EFF-020E1A67A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06026B9B-1EEB-45B0-B4C3-6ADAF4474D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F1AD3C8-A364-462D-B081-EC02B8FF750E}" type="slidenum">
              <a:rPr lang="en-US" altLang="pt-BR"/>
              <a:pPr/>
              <a:t>36</a:t>
            </a:fld>
            <a:endParaRPr lang="en-US" altLang="pt-BR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2773145D-C5F1-44FB-A2C9-4336F30F4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954E9537-DE8D-4A14-885F-886C0C1CB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>
            <a:extLst>
              <a:ext uri="{FF2B5EF4-FFF2-40B4-BE49-F238E27FC236}">
                <a16:creationId xmlns:a16="http://schemas.microsoft.com/office/drawing/2014/main" id="{09DFB2EF-0D7A-47F8-8410-8E94E0516D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ço Reservado para Anotações 2">
            <a:extLst>
              <a:ext uri="{FF2B5EF4-FFF2-40B4-BE49-F238E27FC236}">
                <a16:creationId xmlns:a16="http://schemas.microsoft.com/office/drawing/2014/main" id="{9C8A589D-8B5A-4F02-BFA8-F377A4D829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10596" name="Espaço Reservado para Número de Slide 3">
            <a:extLst>
              <a:ext uri="{FF2B5EF4-FFF2-40B4-BE49-F238E27FC236}">
                <a16:creationId xmlns:a16="http://schemas.microsoft.com/office/drawing/2014/main" id="{BD6229EC-D6E0-4FE8-8462-D61764575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AEF9DD-F14F-4DFA-A302-F81CA60397D5}" type="slidenum">
              <a:rPr lang="pt-BR" altLang="pt-BR"/>
              <a:pPr/>
              <a:t>37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4E4222DE-27F4-4A21-A711-17C097AD7A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883F7B-F7DE-4475-A667-8E3B89140850}" type="slidenum">
              <a:rPr lang="en-US" altLang="pt-BR"/>
              <a:pPr/>
              <a:t>40</a:t>
            </a:fld>
            <a:endParaRPr lang="en-US" altLang="pt-BR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CD8377B7-D7C5-467E-9B04-4D47ED2F3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9BBAE155-CDDA-4346-A346-4A59AA441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59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9792381B-82B6-4B7D-BAFC-6C97E675E7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D18F29-251C-41CD-A850-28FE459FA5B0}" type="slidenum">
              <a:rPr lang="en-US" altLang="pt-BR"/>
              <a:pPr/>
              <a:t>41</a:t>
            </a:fld>
            <a:endParaRPr lang="en-US" altLang="pt-BR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5D0632B1-7B48-4790-9815-73FFD194A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86C7BDD4-9FD4-4F77-8658-7D7C43173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50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A68B4851-C4EF-4AA5-9D57-5A219704A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A87FB62-AD75-4C01-9CFB-7C7F53F044FD}" type="slidenum">
              <a:rPr lang="en-US" altLang="pt-BR"/>
              <a:pPr/>
              <a:t>44</a:t>
            </a:fld>
            <a:endParaRPr lang="en-US" altLang="pt-BR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D4CC5A76-5B8F-4C64-B03A-2667EBE9A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5B81FA9-C7CC-4896-B735-395C26ABC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>
            <a:extLst>
              <a:ext uri="{FF2B5EF4-FFF2-40B4-BE49-F238E27FC236}">
                <a16:creationId xmlns:a16="http://schemas.microsoft.com/office/drawing/2014/main" id="{75DD415B-4B17-45BD-A6E1-D6C5EBACAB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>
            <a:extLst>
              <a:ext uri="{FF2B5EF4-FFF2-40B4-BE49-F238E27FC236}">
                <a16:creationId xmlns:a16="http://schemas.microsoft.com/office/drawing/2014/main" id="{2C14D4D5-3EEA-47FE-8F0A-CA72A10BBB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13668" name="Espaço Reservado para Número de Slide 3">
            <a:extLst>
              <a:ext uri="{FF2B5EF4-FFF2-40B4-BE49-F238E27FC236}">
                <a16:creationId xmlns:a16="http://schemas.microsoft.com/office/drawing/2014/main" id="{6E6476F8-1ED9-4E46-A074-C7FB3FB81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64E93D-A1DB-4ACC-B4ED-79A7A9BD76C7}" type="slidenum">
              <a:rPr lang="pt-BR" altLang="pt-BR"/>
              <a:pPr/>
              <a:t>46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9">
            <a:extLst>
              <a:ext uri="{FF2B5EF4-FFF2-40B4-BE49-F238E27FC236}">
                <a16:creationId xmlns:a16="http://schemas.microsoft.com/office/drawing/2014/main" id="{28DA4C83-2F4F-4835-82CD-8EB3D0517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2C0F60-38C1-441B-BA98-27B5A0DEBDED}" type="slidenum">
              <a:rPr lang="en-GB" altLang="pt-BR">
                <a:cs typeface="Lucida Sans Unicode" panose="020B0602030504020204" pitchFamily="34" charset="0"/>
              </a:rPr>
              <a:pPr/>
              <a:t>47</a:t>
            </a:fld>
            <a:endParaRPr lang="en-GB" altLang="pt-BR">
              <a:cs typeface="Lucida Sans Unicode" panose="020B0602030504020204" pitchFamily="34" charset="0"/>
            </a:endParaRPr>
          </a:p>
        </p:txBody>
      </p:sp>
      <p:sp>
        <p:nvSpPr>
          <p:cNvPr id="114691" name="Text Box 1">
            <a:extLst>
              <a:ext uri="{FF2B5EF4-FFF2-40B4-BE49-F238E27FC236}">
                <a16:creationId xmlns:a16="http://schemas.microsoft.com/office/drawing/2014/main" id="{B94CF56B-BDD9-4A6B-9108-569035029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685800"/>
            <a:ext cx="4792662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E473B73E-D5CE-4F66-989E-F1A1C8045C5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7164B2C7-12B8-4856-9F8E-D0DB030BAB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3D0CBA-E455-43CF-8DAB-9E94BCF192EA}" type="slidenum">
              <a:rPr lang="en-US" altLang="pt-BR"/>
              <a:pPr/>
              <a:t>48</a:t>
            </a:fld>
            <a:endParaRPr lang="en-US" altLang="pt-BR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D6E8ABB6-7F5A-4ED1-A70A-A4D648207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7DA4D285-5A32-4FE8-9E68-F1BC62D59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D3CE2B3A-5260-437F-8110-C3E617D59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61F9A80-B68C-4EF7-8E75-3508D1095B5E}" type="slidenum">
              <a:rPr lang="en-US" altLang="pt-BR"/>
              <a:pPr/>
              <a:t>49</a:t>
            </a:fld>
            <a:endParaRPr lang="en-US" altLang="pt-BR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76D2BB3D-5A38-4C99-8E60-982ABA5B1D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2C0BBCCD-90D5-4303-BA2C-62007088A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ço Reservado para Imagem de Slide 1">
            <a:extLst>
              <a:ext uri="{FF2B5EF4-FFF2-40B4-BE49-F238E27FC236}">
                <a16:creationId xmlns:a16="http://schemas.microsoft.com/office/drawing/2014/main" id="{6CBC7801-DCC2-49E1-9E71-8AA95CBE0B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Espaço Reservado para Anotações 2">
            <a:extLst>
              <a:ext uri="{FF2B5EF4-FFF2-40B4-BE49-F238E27FC236}">
                <a16:creationId xmlns:a16="http://schemas.microsoft.com/office/drawing/2014/main" id="{38C2FDE1-C9FF-47FB-BD7C-DDAC8B5A3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25956" name="Espaço Reservado para Número de Slide 3">
            <a:extLst>
              <a:ext uri="{FF2B5EF4-FFF2-40B4-BE49-F238E27FC236}">
                <a16:creationId xmlns:a16="http://schemas.microsoft.com/office/drawing/2014/main" id="{8055FEAA-06E8-4FAD-A291-5FCF6AB5C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931313-308B-4F52-93A9-45A365082CE2}" type="slidenum">
              <a:rPr lang="pt-BR" altLang="pt-BR"/>
              <a:pPr/>
              <a:t>51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9792381B-82B6-4B7D-BAFC-6C97E675E7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D18F29-251C-41CD-A850-28FE459FA5B0}" type="slidenum">
              <a:rPr lang="en-US" altLang="pt-BR"/>
              <a:pPr/>
              <a:t>5</a:t>
            </a:fld>
            <a:endParaRPr lang="en-US" altLang="pt-BR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5D0632B1-7B48-4790-9815-73FFD194A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86C7BDD4-9FD4-4F77-8658-7D7C43173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ço Reservado para Imagem de Slide 1">
            <a:extLst>
              <a:ext uri="{FF2B5EF4-FFF2-40B4-BE49-F238E27FC236}">
                <a16:creationId xmlns:a16="http://schemas.microsoft.com/office/drawing/2014/main" id="{630617D2-A4DF-49F6-866A-24EE131E6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Espaço Reservado para Anotações 2">
            <a:extLst>
              <a:ext uri="{FF2B5EF4-FFF2-40B4-BE49-F238E27FC236}">
                <a16:creationId xmlns:a16="http://schemas.microsoft.com/office/drawing/2014/main" id="{78956371-8108-40A6-B215-03AADF5B2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32100" name="Espaço Reservado para Número de Slide 3">
            <a:extLst>
              <a:ext uri="{FF2B5EF4-FFF2-40B4-BE49-F238E27FC236}">
                <a16:creationId xmlns:a16="http://schemas.microsoft.com/office/drawing/2014/main" id="{875715A0-C73B-4F02-80B3-98B9CAC28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05C313-DDD8-44B9-A722-5CD8BE4D3A41}" type="slidenum">
              <a:rPr lang="pt-BR" altLang="pt-BR"/>
              <a:pPr/>
              <a:t>52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ço Reservado para Imagem de Slide 1">
            <a:extLst>
              <a:ext uri="{FF2B5EF4-FFF2-40B4-BE49-F238E27FC236}">
                <a16:creationId xmlns:a16="http://schemas.microsoft.com/office/drawing/2014/main" id="{5841C771-99C5-4984-A9B9-D6DC54B7E1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Espaço Reservado para Anotações 2">
            <a:extLst>
              <a:ext uri="{FF2B5EF4-FFF2-40B4-BE49-F238E27FC236}">
                <a16:creationId xmlns:a16="http://schemas.microsoft.com/office/drawing/2014/main" id="{4FA281EF-B09A-4306-9733-2B47FCC76F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124932" name="Espaço Reservado para Número de Slide 3">
            <a:extLst>
              <a:ext uri="{FF2B5EF4-FFF2-40B4-BE49-F238E27FC236}">
                <a16:creationId xmlns:a16="http://schemas.microsoft.com/office/drawing/2014/main" id="{F09B3C7D-8E00-4919-BB97-13794F3E3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0009AB-9D68-4CE8-8250-6F39AA7C1D4C}" type="slidenum">
              <a:rPr lang="pt-BR" altLang="pt-BR"/>
              <a:pPr/>
              <a:t>53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ço Reservado para Imagem de Slide 1">
            <a:extLst>
              <a:ext uri="{FF2B5EF4-FFF2-40B4-BE49-F238E27FC236}">
                <a16:creationId xmlns:a16="http://schemas.microsoft.com/office/drawing/2014/main" id="{50DF1374-0426-4B18-A03B-D34F8B8192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Espaço Reservado para Anotações 2">
            <a:extLst>
              <a:ext uri="{FF2B5EF4-FFF2-40B4-BE49-F238E27FC236}">
                <a16:creationId xmlns:a16="http://schemas.microsoft.com/office/drawing/2014/main" id="{4B458A13-EBF8-4B8C-B498-B4A068DAE9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126980" name="Espaço Reservado para Número de Slide 3">
            <a:extLst>
              <a:ext uri="{FF2B5EF4-FFF2-40B4-BE49-F238E27FC236}">
                <a16:creationId xmlns:a16="http://schemas.microsoft.com/office/drawing/2014/main" id="{BE781DCD-2ACD-459A-BB88-C12CC93B8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A3A1CF-CD92-46F4-B056-650FAAC8B879}" type="slidenum">
              <a:rPr lang="pt-BR" altLang="pt-BR"/>
              <a:pPr/>
              <a:t>54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Imagem de Slide 1">
            <a:extLst>
              <a:ext uri="{FF2B5EF4-FFF2-40B4-BE49-F238E27FC236}">
                <a16:creationId xmlns:a16="http://schemas.microsoft.com/office/drawing/2014/main" id="{A0BB294C-3BE9-498B-9BBA-ADAD23921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Espaço Reservado para Anotações 2">
            <a:extLst>
              <a:ext uri="{FF2B5EF4-FFF2-40B4-BE49-F238E27FC236}">
                <a16:creationId xmlns:a16="http://schemas.microsoft.com/office/drawing/2014/main" id="{6FAFB58E-CC70-4D7C-9FF7-569499933F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28004" name="Espaço Reservado para Número de Slide 3">
            <a:extLst>
              <a:ext uri="{FF2B5EF4-FFF2-40B4-BE49-F238E27FC236}">
                <a16:creationId xmlns:a16="http://schemas.microsoft.com/office/drawing/2014/main" id="{9818E2D4-9F66-4079-9B8B-3132B3C73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B7C392-FFCF-4C4F-A03C-D57B6BA594ED}" type="slidenum">
              <a:rPr lang="pt-BR" altLang="pt-BR"/>
              <a:pPr/>
              <a:t>55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ço Reservado para Imagem de Slide 1">
            <a:extLst>
              <a:ext uri="{FF2B5EF4-FFF2-40B4-BE49-F238E27FC236}">
                <a16:creationId xmlns:a16="http://schemas.microsoft.com/office/drawing/2014/main" id="{8B326270-9648-4E8D-8AC2-D5E36E7CDF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Espaço Reservado para Anotações 2">
            <a:extLst>
              <a:ext uri="{FF2B5EF4-FFF2-40B4-BE49-F238E27FC236}">
                <a16:creationId xmlns:a16="http://schemas.microsoft.com/office/drawing/2014/main" id="{DCFA1078-F21E-4DA0-BE64-EABF87941B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29028" name="Espaço Reservado para Número de Slide 3">
            <a:extLst>
              <a:ext uri="{FF2B5EF4-FFF2-40B4-BE49-F238E27FC236}">
                <a16:creationId xmlns:a16="http://schemas.microsoft.com/office/drawing/2014/main" id="{10CEB837-6CC3-48B1-BFC8-A4969148A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B0061D-3635-4559-9062-0589016FD107}" type="slidenum">
              <a:rPr lang="pt-BR" altLang="pt-BR"/>
              <a:pPr/>
              <a:t>56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ço Reservado para Imagem de Slide 1">
            <a:extLst>
              <a:ext uri="{FF2B5EF4-FFF2-40B4-BE49-F238E27FC236}">
                <a16:creationId xmlns:a16="http://schemas.microsoft.com/office/drawing/2014/main" id="{E39610D4-B97B-46EA-954B-6C54899536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Espaço Reservado para Anotações 2">
            <a:extLst>
              <a:ext uri="{FF2B5EF4-FFF2-40B4-BE49-F238E27FC236}">
                <a16:creationId xmlns:a16="http://schemas.microsoft.com/office/drawing/2014/main" id="{BB9BB8E9-628C-41EE-9EE2-CE054D5041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  <a:p>
            <a:endParaRPr lang="pt-BR" altLang="pt-BR" dirty="0"/>
          </a:p>
          <a:p>
            <a:pPr eaLnBrk="1" hangingPunct="1">
              <a:spcBef>
                <a:spcPts val="438"/>
              </a:spcBef>
            </a:pPr>
            <a:endParaRPr lang="en-GB" altLang="pt-BR" dirty="0">
              <a:cs typeface="Lucida Sans Unicode" panose="020B0602030504020204" pitchFamily="34" charset="0"/>
            </a:endParaRPr>
          </a:p>
          <a:p>
            <a:endParaRPr lang="pt-BR" altLang="pt-BR" dirty="0"/>
          </a:p>
          <a:p>
            <a:endParaRPr lang="pt-BR" altLang="pt-BR" dirty="0"/>
          </a:p>
        </p:txBody>
      </p:sp>
      <p:sp>
        <p:nvSpPr>
          <p:cNvPr id="130052" name="Espaço Reservado para Número de Slide 3">
            <a:extLst>
              <a:ext uri="{FF2B5EF4-FFF2-40B4-BE49-F238E27FC236}">
                <a16:creationId xmlns:a16="http://schemas.microsoft.com/office/drawing/2014/main" id="{EEEFA525-C617-4409-B701-98FF0C9FC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4C9924-36B0-4415-8762-7EF4EBCE5DD1}" type="slidenum">
              <a:rPr lang="pt-BR" altLang="pt-BR"/>
              <a:pPr/>
              <a:t>57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9">
            <a:extLst>
              <a:ext uri="{FF2B5EF4-FFF2-40B4-BE49-F238E27FC236}">
                <a16:creationId xmlns:a16="http://schemas.microsoft.com/office/drawing/2014/main" id="{2823B15C-FF6D-4071-AD25-B8CF683E1B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DACA18C-FDED-45E9-8767-E8026F9ACBD5}" type="slidenum">
              <a:rPr lang="en-GB" altLang="pt-BR">
                <a:cs typeface="Lucida Sans Unicode" panose="020B0602030504020204" pitchFamily="34" charset="0"/>
              </a:rPr>
              <a:pPr/>
              <a:t>58</a:t>
            </a:fld>
            <a:endParaRPr lang="en-GB" altLang="pt-BR">
              <a:cs typeface="Lucida Sans Unicode" panose="020B0602030504020204" pitchFamily="34" charset="0"/>
            </a:endParaRPr>
          </a:p>
        </p:txBody>
      </p:sp>
      <p:sp>
        <p:nvSpPr>
          <p:cNvPr id="131075" name="Text Box 1">
            <a:extLst>
              <a:ext uri="{FF2B5EF4-FFF2-40B4-BE49-F238E27FC236}">
                <a16:creationId xmlns:a16="http://schemas.microsoft.com/office/drawing/2014/main" id="{1BAF3D07-A254-4C7A-884D-7E4D05DCE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685800"/>
            <a:ext cx="4792662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24" tIns="44312" rIns="88624" bIns="4431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7B0C7B21-9E40-4011-9FE3-8BF652FDE88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>
            <a:extLst>
              <a:ext uri="{FF2B5EF4-FFF2-40B4-BE49-F238E27FC236}">
                <a16:creationId xmlns:a16="http://schemas.microsoft.com/office/drawing/2014/main" id="{55AB721D-2980-4A66-BE02-69DDC1980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>
            <a:extLst>
              <a:ext uri="{FF2B5EF4-FFF2-40B4-BE49-F238E27FC236}">
                <a16:creationId xmlns:a16="http://schemas.microsoft.com/office/drawing/2014/main" id="{032BDDD2-A40F-46C6-B751-384723F80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95236" name="Espaço Reservado para Número de Slide 3">
            <a:extLst>
              <a:ext uri="{FF2B5EF4-FFF2-40B4-BE49-F238E27FC236}">
                <a16:creationId xmlns:a16="http://schemas.microsoft.com/office/drawing/2014/main" id="{D40B5ADD-89BD-4B1A-933F-6768CBB17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465BD6-0CC3-44B9-8163-9A11E8DB204D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495C86FB-D94D-423B-A597-4FEAD6152B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4C17A7-2982-4CF7-B0E1-692CC575431C}" type="slidenum">
              <a:rPr lang="en-US" altLang="pt-BR"/>
              <a:pPr/>
              <a:t>14</a:t>
            </a:fld>
            <a:endParaRPr lang="en-US" altLang="pt-BR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6ED82DB0-877E-4D32-B43B-DD1AFD4E0F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8661AE1-4E53-40CC-B55A-87A69307D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DD2A6923-F27F-461E-A76A-FFD94E08BE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512145-7956-4930-8322-30479106CDF6}" type="slidenum">
              <a:rPr lang="en-US" altLang="pt-BR"/>
              <a:pPr/>
              <a:t>15</a:t>
            </a:fld>
            <a:endParaRPr lang="en-US" altLang="pt-BR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45C035E3-FCFC-4E6E-937F-FBC8E7FD3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C9EBC846-F3C1-453A-A476-FD4DC563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212D923E-2381-437B-B8EC-B3E554AB0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F48AF46-A03F-40BB-B39C-6726E39C9D45}" type="slidenum">
              <a:rPr lang="en-US" altLang="pt-BR"/>
              <a:pPr/>
              <a:t>16</a:t>
            </a:fld>
            <a:endParaRPr lang="en-US" altLang="pt-BR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E051E254-E0F8-4021-BFBE-B59DC80B4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999BE16-C960-43CD-B40B-1E4AC9636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2CAC419C-D61F-4D92-B288-C94E9B48C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572B08-8BE7-471F-8A84-C5E09823739C}" type="slidenum">
              <a:rPr lang="en-US" altLang="pt-BR"/>
              <a:pPr/>
              <a:t>17</a:t>
            </a:fld>
            <a:endParaRPr lang="en-US" altLang="pt-BR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A3374E9B-9703-49DB-B83D-CD5C3904A7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2D96BB49-9D73-4024-9200-AC720EABD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>
            <a:extLst>
              <a:ext uri="{FF2B5EF4-FFF2-40B4-BE49-F238E27FC236}">
                <a16:creationId xmlns:a16="http://schemas.microsoft.com/office/drawing/2014/main" id="{C277486E-1F02-47A7-AFFD-E86716ADB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>
            <a:extLst>
              <a:ext uri="{FF2B5EF4-FFF2-40B4-BE49-F238E27FC236}">
                <a16:creationId xmlns:a16="http://schemas.microsoft.com/office/drawing/2014/main" id="{D8889F7C-F38F-4A6E-A0C4-366FE31788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96260" name="Espaço Reservado para Número de Slide 3">
            <a:extLst>
              <a:ext uri="{FF2B5EF4-FFF2-40B4-BE49-F238E27FC236}">
                <a16:creationId xmlns:a16="http://schemas.microsoft.com/office/drawing/2014/main" id="{32969DF4-D5F4-4268-AB84-925DAB95B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0ADA7DE-9603-4D23-944E-4CD1A4D8CBF0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>
            <a:extLst>
              <a:ext uri="{FF2B5EF4-FFF2-40B4-BE49-F238E27FC236}">
                <a16:creationId xmlns:a16="http://schemas.microsoft.com/office/drawing/2014/main" id="{3152B98C-6126-4C16-B1B4-6D2D44058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15">
            <a:extLst>
              <a:ext uri="{FF2B5EF4-FFF2-40B4-BE49-F238E27FC236}">
                <a16:creationId xmlns:a16="http://schemas.microsoft.com/office/drawing/2014/main" id="{A8BC11D5-019E-41DB-89EA-19F04141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3750-6338-4047-83CB-B7B85B689D72}" type="datetimeFigureOut">
              <a:rPr lang="pt-BR"/>
              <a:pPr>
                <a:defRPr/>
              </a:pPr>
              <a:t>02/05/2023</a:t>
            </a:fld>
            <a:endParaRPr lang="pt-BR"/>
          </a:p>
        </p:txBody>
      </p:sp>
      <p:sp>
        <p:nvSpPr>
          <p:cNvPr id="6" name="Espaço Reservado para Rodapé 1">
            <a:extLst>
              <a:ext uri="{FF2B5EF4-FFF2-40B4-BE49-F238E27FC236}">
                <a16:creationId xmlns:a16="http://schemas.microsoft.com/office/drawing/2014/main" id="{C05BE31C-5616-45DD-91D2-13819C9B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4">
            <a:extLst>
              <a:ext uri="{FF2B5EF4-FFF2-40B4-BE49-F238E27FC236}">
                <a16:creationId xmlns:a16="http://schemas.microsoft.com/office/drawing/2014/main" id="{411C5B09-9F34-4400-9144-FFA5F135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985DF539-C37C-469B-AAB7-C319E3F63E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049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0">
            <a:extLst>
              <a:ext uri="{FF2B5EF4-FFF2-40B4-BE49-F238E27FC236}">
                <a16:creationId xmlns:a16="http://schemas.microsoft.com/office/drawing/2014/main" id="{8BE4D790-884E-4A5B-ADE8-B307813C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1679D-6F7F-415B-9459-44DA8E2E96CE}" type="datetimeFigureOut">
              <a:rPr lang="pt-BR"/>
              <a:pPr>
                <a:defRPr/>
              </a:pPr>
              <a:t>02/05/2023</a:t>
            </a:fld>
            <a:endParaRPr lang="pt-BR"/>
          </a:p>
        </p:txBody>
      </p:sp>
      <p:sp>
        <p:nvSpPr>
          <p:cNvPr id="5" name="Espaço Reservado para Rodapé 27">
            <a:extLst>
              <a:ext uri="{FF2B5EF4-FFF2-40B4-BE49-F238E27FC236}">
                <a16:creationId xmlns:a16="http://schemas.microsoft.com/office/drawing/2014/main" id="{BD22952D-F0B1-4D5D-BC3D-BFF4B7E8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250DCC81-B99E-457C-80AC-0078408E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81466-6AF5-48E8-8DD9-46A12A21D2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941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FE54BF-F10A-4F2E-B679-97BBDF00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863C8-1D07-414D-A2B7-5EF5E92D7AB0}" type="datetimeFigureOut">
              <a:rPr lang="pt-BR"/>
              <a:pPr>
                <a:defRPr/>
              </a:pPr>
              <a:t>02/05/2023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597190-04F9-450D-88CB-9278035C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98D42F-AC1C-4098-96D7-CE5DF30D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A3D10-569E-4113-94F2-241F3B170C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701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7813"/>
            <a:ext cx="11760200" cy="1143000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600201"/>
            <a:ext cx="5994400" cy="21891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0" y="3941763"/>
            <a:ext cx="5994400" cy="218916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9944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50FE283C-2175-4315-B0FE-3B07F16EB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F77E9AC5-2CBA-4EBE-A8E4-7D41D0778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CDF4C2CA-0178-451C-B35C-04EECB7CF7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5C984-FC7A-4744-A529-D69E6DE3EF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717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24">
            <a:extLst>
              <a:ext uri="{FF2B5EF4-FFF2-40B4-BE49-F238E27FC236}">
                <a16:creationId xmlns:a16="http://schemas.microsoft.com/office/drawing/2014/main" id="{FFC2390E-AF9D-45E0-8B0F-75E6B44E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3086-740D-4D65-A1AF-D99B61C3463C}" type="datetimeFigureOut">
              <a:rPr lang="pt-BR"/>
              <a:pPr>
                <a:defRPr/>
              </a:pPr>
              <a:t>02/05/2023</a:t>
            </a:fld>
            <a:endParaRPr lang="pt-BR"/>
          </a:p>
        </p:txBody>
      </p:sp>
      <p:sp>
        <p:nvSpPr>
          <p:cNvPr id="5" name="Espaço Reservado para Rodapé 18">
            <a:extLst>
              <a:ext uri="{FF2B5EF4-FFF2-40B4-BE49-F238E27FC236}">
                <a16:creationId xmlns:a16="http://schemas.microsoft.com/office/drawing/2014/main" id="{6644439F-A55E-4814-89A4-C9FD6025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5">
            <a:extLst>
              <a:ext uri="{FF2B5EF4-FFF2-40B4-BE49-F238E27FC236}">
                <a16:creationId xmlns:a16="http://schemas.microsoft.com/office/drawing/2014/main" id="{308D0A90-3D4A-4D4B-926E-D88205C4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A7B09865-DDEC-4E3B-BF04-CE5864C295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545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>
            <a:extLst>
              <a:ext uri="{FF2B5EF4-FFF2-40B4-BE49-F238E27FC236}">
                <a16:creationId xmlns:a16="http://schemas.microsoft.com/office/drawing/2014/main" id="{640C770A-3909-4942-A74D-D47DFB3BE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5" name="Espaço Reservado para Data 18">
            <a:extLst>
              <a:ext uri="{FF2B5EF4-FFF2-40B4-BE49-F238E27FC236}">
                <a16:creationId xmlns:a16="http://schemas.microsoft.com/office/drawing/2014/main" id="{7E0C1CE9-E187-4FDD-94C8-47F49759F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47AE-97FF-462F-9D14-E9B72B904D3D}" type="datetimeFigureOut">
              <a:rPr lang="pt-BR"/>
              <a:pPr>
                <a:defRPr/>
              </a:pPr>
              <a:t>02/05/2023</a:t>
            </a:fld>
            <a:endParaRPr lang="pt-BR"/>
          </a:p>
        </p:txBody>
      </p:sp>
      <p:sp>
        <p:nvSpPr>
          <p:cNvPr id="7" name="Espaço Reservado para Rodapé 10">
            <a:extLst>
              <a:ext uri="{FF2B5EF4-FFF2-40B4-BE49-F238E27FC236}">
                <a16:creationId xmlns:a16="http://schemas.microsoft.com/office/drawing/2014/main" id="{E950F5AB-C79A-4D84-A774-D1110760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5">
            <a:extLst>
              <a:ext uri="{FF2B5EF4-FFF2-40B4-BE49-F238E27FC236}">
                <a16:creationId xmlns:a16="http://schemas.microsoft.com/office/drawing/2014/main" id="{51824866-46E4-4661-A35A-8A7281F6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8CB0A-3105-4BE3-86CC-873D61CDEB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9279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0">
            <a:extLst>
              <a:ext uri="{FF2B5EF4-FFF2-40B4-BE49-F238E27FC236}">
                <a16:creationId xmlns:a16="http://schemas.microsoft.com/office/drawing/2014/main" id="{BE8CB148-2F11-4ED6-B2D9-1611FFE5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FB08-C465-4BCD-88F9-DDFCC287B5E5}" type="datetimeFigureOut">
              <a:rPr lang="pt-BR"/>
              <a:pPr>
                <a:defRPr/>
              </a:pPr>
              <a:t>02/05/2023</a:t>
            </a:fld>
            <a:endParaRPr lang="pt-BR"/>
          </a:p>
        </p:txBody>
      </p:sp>
      <p:sp>
        <p:nvSpPr>
          <p:cNvPr id="6" name="Espaço Reservado para Rodapé 27">
            <a:extLst>
              <a:ext uri="{FF2B5EF4-FFF2-40B4-BE49-F238E27FC236}">
                <a16:creationId xmlns:a16="http://schemas.microsoft.com/office/drawing/2014/main" id="{615AEA10-00C5-4152-AB8C-91AC15CC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id="{F41E9422-22E2-496F-A1E2-60AEDCCD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CB5C7-E9BE-4B32-86FD-5A6E2A9887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697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>
            <a:extLst>
              <a:ext uri="{FF2B5EF4-FFF2-40B4-BE49-F238E27FC236}">
                <a16:creationId xmlns:a16="http://schemas.microsoft.com/office/drawing/2014/main" id="{C3E0D3DE-8C37-4599-BFB7-0D4DBBAF0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8" name="Espaço Reservado para Data 9">
            <a:extLst>
              <a:ext uri="{FF2B5EF4-FFF2-40B4-BE49-F238E27FC236}">
                <a16:creationId xmlns:a16="http://schemas.microsoft.com/office/drawing/2014/main" id="{AEA91132-4E4C-4302-ADD0-EB77DB21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BFC9-55EF-4909-AB88-11D81377F6D6}" type="datetimeFigureOut">
              <a:rPr lang="pt-BR"/>
              <a:pPr>
                <a:defRPr/>
              </a:pPr>
              <a:t>02/05/2023</a:t>
            </a:fld>
            <a:endParaRPr lang="pt-BR"/>
          </a:p>
        </p:txBody>
      </p:sp>
      <p:sp>
        <p:nvSpPr>
          <p:cNvPr id="9" name="Espaço Reservado para Rodapé 5">
            <a:extLst>
              <a:ext uri="{FF2B5EF4-FFF2-40B4-BE49-F238E27FC236}">
                <a16:creationId xmlns:a16="http://schemas.microsoft.com/office/drawing/2014/main" id="{232F9D15-A74C-4584-91C9-0BFC63C2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C05C6FBF-1D6A-4781-B342-BA58EFF2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C1900205-E2B1-4233-8CE0-5E131A2F3B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359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0">
            <a:extLst>
              <a:ext uri="{FF2B5EF4-FFF2-40B4-BE49-F238E27FC236}">
                <a16:creationId xmlns:a16="http://schemas.microsoft.com/office/drawing/2014/main" id="{C99163D3-6A66-40E0-B1E4-40C97603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B431-5A9B-497A-9888-1ED1A9DE4060}" type="datetimeFigureOut">
              <a:rPr lang="pt-BR"/>
              <a:pPr>
                <a:defRPr/>
              </a:pPr>
              <a:t>02/05/2023</a:t>
            </a:fld>
            <a:endParaRPr lang="pt-BR"/>
          </a:p>
        </p:txBody>
      </p:sp>
      <p:sp>
        <p:nvSpPr>
          <p:cNvPr id="4" name="Espaço Reservado para Rodapé 27">
            <a:extLst>
              <a:ext uri="{FF2B5EF4-FFF2-40B4-BE49-F238E27FC236}">
                <a16:creationId xmlns:a16="http://schemas.microsoft.com/office/drawing/2014/main" id="{17B1B801-8564-4907-9FF5-E263EB7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DBC441F-6484-4947-A487-DB70AA52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2B827-DDC7-4C0D-9C01-20C83A3054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702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>
            <a:extLst>
              <a:ext uri="{FF2B5EF4-FFF2-40B4-BE49-F238E27FC236}">
                <a16:creationId xmlns:a16="http://schemas.microsoft.com/office/drawing/2014/main" id="{EB770B4C-97FE-4A0C-97BE-1B875A2C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87D2-B327-468A-BDC9-3746658807E6}" type="datetimeFigureOut">
              <a:rPr lang="pt-BR"/>
              <a:pPr>
                <a:defRPr/>
              </a:pPr>
              <a:t>02/05/2023</a:t>
            </a:fld>
            <a:endParaRPr lang="pt-BR"/>
          </a:p>
        </p:txBody>
      </p:sp>
      <p:sp>
        <p:nvSpPr>
          <p:cNvPr id="3" name="Espaço Reservado para Rodapé 23">
            <a:extLst>
              <a:ext uri="{FF2B5EF4-FFF2-40B4-BE49-F238E27FC236}">
                <a16:creationId xmlns:a16="http://schemas.microsoft.com/office/drawing/2014/main" id="{20ACE180-5CD6-434F-8F74-338D66B3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438CCF31-962A-4F6D-9FC7-FC080EA6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1B85F-6650-466F-ABB4-2673CFE624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870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>
            <a:extLst>
              <a:ext uri="{FF2B5EF4-FFF2-40B4-BE49-F238E27FC236}">
                <a16:creationId xmlns:a16="http://schemas.microsoft.com/office/drawing/2014/main" id="{FE8BC6A9-503C-4C32-90D8-463034F8C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24">
            <a:extLst>
              <a:ext uri="{FF2B5EF4-FFF2-40B4-BE49-F238E27FC236}">
                <a16:creationId xmlns:a16="http://schemas.microsoft.com/office/drawing/2014/main" id="{9784A316-5613-4649-B390-187AD055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7A54A-5EBA-4E4A-8BD0-EC4540EAD8F2}" type="datetimeFigureOut">
              <a:rPr lang="pt-BR"/>
              <a:pPr>
                <a:defRPr/>
              </a:pPr>
              <a:t>02/05/2023</a:t>
            </a:fld>
            <a:endParaRPr lang="pt-BR"/>
          </a:p>
        </p:txBody>
      </p:sp>
      <p:sp>
        <p:nvSpPr>
          <p:cNvPr id="7" name="Espaço Reservado para Rodapé 28">
            <a:extLst>
              <a:ext uri="{FF2B5EF4-FFF2-40B4-BE49-F238E27FC236}">
                <a16:creationId xmlns:a16="http://schemas.microsoft.com/office/drawing/2014/main" id="{4CDA31E9-2C85-4270-83A6-A808234F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>
            <a:extLst>
              <a:ext uri="{FF2B5EF4-FFF2-40B4-BE49-F238E27FC236}">
                <a16:creationId xmlns:a16="http://schemas.microsoft.com/office/drawing/2014/main" id="{DF5B1605-2CEA-4410-8A2A-A218A035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3175C-92B3-4166-B3B5-422DDB3B36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083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6">
            <a:extLst>
              <a:ext uri="{FF2B5EF4-FFF2-40B4-BE49-F238E27FC236}">
                <a16:creationId xmlns:a16="http://schemas.microsoft.com/office/drawing/2014/main" id="{4B7A634F-B8FF-48F3-9D3E-98C582E0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6057C-FF2D-4EE6-A350-F05CC1B99AFB}" type="datetimeFigureOut">
              <a:rPr lang="pt-BR"/>
              <a:pPr>
                <a:defRPr/>
              </a:pPr>
              <a:t>02/05/2023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4C6BBAA-04B7-4A92-9449-A080433C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30">
            <a:extLst>
              <a:ext uri="{FF2B5EF4-FFF2-40B4-BE49-F238E27FC236}">
                <a16:creationId xmlns:a16="http://schemas.microsoft.com/office/drawing/2014/main" id="{88F628C5-F259-4B02-BB0C-15533EB8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B734F-255C-4BBD-94A1-29DBA244D6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985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>
            <a:extLst>
              <a:ext uri="{FF2B5EF4-FFF2-40B4-BE49-F238E27FC236}">
                <a16:creationId xmlns:a16="http://schemas.microsoft.com/office/drawing/2014/main" id="{FE16D2F4-BA30-447E-AA0E-9C519C053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Espaço Reservado para Texto 7">
            <a:extLst>
              <a:ext uri="{FF2B5EF4-FFF2-40B4-BE49-F238E27FC236}">
                <a16:creationId xmlns:a16="http://schemas.microsoft.com/office/drawing/2014/main" id="{1B4BC654-6270-4D35-9305-762B7DB79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1" name="Espaço Reservado para Data 10">
            <a:extLst>
              <a:ext uri="{FF2B5EF4-FFF2-40B4-BE49-F238E27FC236}">
                <a16:creationId xmlns:a16="http://schemas.microsoft.com/office/drawing/2014/main" id="{CB60D139-D041-44E6-9105-A107A5250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8707167-BF06-44E2-8089-6BFBD9F8E4AA}" type="datetimeFigureOut">
              <a:rPr lang="pt-BR"/>
              <a:pPr>
                <a:defRPr/>
              </a:pPr>
              <a:t>02/05/2023</a:t>
            </a:fld>
            <a:endParaRPr lang="pt-BR"/>
          </a:p>
        </p:txBody>
      </p:sp>
      <p:sp>
        <p:nvSpPr>
          <p:cNvPr id="28" name="Espaço Reservado para Rodapé 27">
            <a:extLst>
              <a:ext uri="{FF2B5EF4-FFF2-40B4-BE49-F238E27FC236}">
                <a16:creationId xmlns:a16="http://schemas.microsoft.com/office/drawing/2014/main" id="{BBCADA3E-E414-4914-92A9-ADA038198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B32ED6-3083-4E76-AC78-D79C26258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7EE82F6F-1BC0-4571-8067-A083D563A6D2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" name="Espaço Reservado para Título 9">
            <a:extLst>
              <a:ext uri="{FF2B5EF4-FFF2-40B4-BE49-F238E27FC236}">
                <a16:creationId xmlns:a16="http://schemas.microsoft.com/office/drawing/2014/main" id="{659D76D2-416B-4ED2-BED4-7915FB1D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Conector reto 8">
            <a:extLst>
              <a:ext uri="{FF2B5EF4-FFF2-40B4-BE49-F238E27FC236}">
                <a16:creationId xmlns:a16="http://schemas.microsoft.com/office/drawing/2014/main" id="{7B594FC7-44CD-4258-B35B-072AA62A1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ector reto 11">
            <a:extLst>
              <a:ext uri="{FF2B5EF4-FFF2-40B4-BE49-F238E27FC236}">
                <a16:creationId xmlns:a16="http://schemas.microsoft.com/office/drawing/2014/main" id="{49C51BF9-CA15-43B5-82EC-3B1C8A114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2" r:id="rId4"/>
    <p:sldLayoutId id="2147483728" r:id="rId5"/>
    <p:sldLayoutId id="2147483723" r:id="rId6"/>
    <p:sldLayoutId id="2147483729" r:id="rId7"/>
    <p:sldLayoutId id="2147483730" r:id="rId8"/>
    <p:sldLayoutId id="2147483731" r:id="rId9"/>
    <p:sldLayoutId id="2147483724" r:id="rId10"/>
    <p:sldLayoutId id="2147483732" r:id="rId11"/>
    <p:sldLayoutId id="214748373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ject 7">
            <a:extLst>
              <a:ext uri="{FF2B5EF4-FFF2-40B4-BE49-F238E27FC236}">
                <a16:creationId xmlns:a16="http://schemas.microsoft.com/office/drawing/2014/main" id="{F8181184-1D86-4AFA-B77A-F69EB0B6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/>
          <a:stretch>
            <a:fillRect/>
          </a:stretch>
        </p:blipFill>
        <p:spPr bwMode="auto">
          <a:xfrm>
            <a:off x="7032625" y="0"/>
            <a:ext cx="33845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Lipídios - saiba tudo sobre estes nutrientes - Guia de Nutrição">
            <a:extLst>
              <a:ext uri="{FF2B5EF4-FFF2-40B4-BE49-F238E27FC236}">
                <a16:creationId xmlns:a16="http://schemas.microsoft.com/office/drawing/2014/main" id="{9C81EAC1-0DE7-47D5-89C0-D6FDC642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9" y="3213100"/>
            <a:ext cx="3697287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 Box 2050">
            <a:extLst>
              <a:ext uri="{FF2B5EF4-FFF2-40B4-BE49-F238E27FC236}">
                <a16:creationId xmlns:a16="http://schemas.microsoft.com/office/drawing/2014/main" id="{9D58825E-75D4-469B-BC00-B3195F103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60" y="1052514"/>
            <a:ext cx="4089581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x-none" sz="8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Lipídeos</a:t>
            </a:r>
          </a:p>
        </p:txBody>
      </p:sp>
      <p:pic>
        <p:nvPicPr>
          <p:cNvPr id="12293" name="Picture 6" descr="Alimentos ricos em lipídios - Toda Matéria">
            <a:extLst>
              <a:ext uri="{FF2B5EF4-FFF2-40B4-BE49-F238E27FC236}">
                <a16:creationId xmlns:a16="http://schemas.microsoft.com/office/drawing/2014/main" id="{6F63F180-37D1-4030-8393-79014C87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573463"/>
            <a:ext cx="478790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69C47B9E-3823-4F39-AF65-4D89D7A4B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177799"/>
            <a:ext cx="74517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sym typeface="Monotype Sorts" pitchFamily="2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sym typeface="Monotype Sorts" pitchFamily="2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sym typeface="Monotype Sorts" pitchFamily="2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Monotype Sorts" pitchFamily="2" charset="2"/>
              </a:rPr>
              <a:t> Grau de saturação da cadeia lateral – ligação C–C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Comic Sans MS" pitchFamily="66" charset="0"/>
              <a:sym typeface="Monotype Sort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Comic Sans MS" pitchFamily="66" charset="0"/>
              <a:sym typeface="Monotype Sort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Comic Sans MS" pitchFamily="66" charset="0"/>
              <a:sym typeface="Monotype Sort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FFFF66"/>
              </a:solidFill>
              <a:latin typeface="Comic Sans MS" pitchFamily="66" charset="0"/>
              <a:sym typeface="Monotype Sort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FFFF66"/>
              </a:solidFill>
              <a:latin typeface="Comic Sans MS" pitchFamily="66" charset="0"/>
              <a:sym typeface="Monotype Sort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FFFF66"/>
              </a:solidFill>
              <a:latin typeface="Comic Sans MS" pitchFamily="66" charset="0"/>
              <a:sym typeface="Monotype Sort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FFFF66"/>
              </a:solidFill>
              <a:latin typeface="Comic Sans MS" pitchFamily="66" charset="0"/>
              <a:sym typeface="Monotype Sort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FFFF66"/>
              </a:solidFill>
              <a:latin typeface="Comic Sans MS" pitchFamily="66" charset="0"/>
              <a:sym typeface="Monotype Sort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FFFF66"/>
              </a:solidFill>
              <a:latin typeface="Comic Sans MS" pitchFamily="66" charset="0"/>
              <a:sym typeface="Monotype Sort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Monotype Sorts" pitchFamily="2" charset="2"/>
              </a:rPr>
              <a:t>Necessidade na dieta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  <a:sym typeface="Monotype Sorts" pitchFamily="2" charset="2"/>
              </a:rPr>
              <a:t> Essenciais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  <a:sym typeface="Monotype Sorts" pitchFamily="2" charset="2"/>
              </a:rPr>
              <a:t> Não essenciais</a:t>
            </a:r>
          </a:p>
        </p:txBody>
      </p:sp>
      <p:sp>
        <p:nvSpPr>
          <p:cNvPr id="18435" name="AutoShape 6">
            <a:extLst>
              <a:ext uri="{FF2B5EF4-FFF2-40B4-BE49-F238E27FC236}">
                <a16:creationId xmlns:a16="http://schemas.microsoft.com/office/drawing/2014/main" id="{E857B655-37D8-4CBD-BAB7-153690102135}"/>
              </a:ext>
            </a:extLst>
          </p:cNvPr>
          <p:cNvSpPr>
            <a:spLocks/>
          </p:cNvSpPr>
          <p:nvPr/>
        </p:nvSpPr>
        <p:spPr bwMode="auto">
          <a:xfrm>
            <a:off x="6672264" y="1773239"/>
            <a:ext cx="300037" cy="935037"/>
          </a:xfrm>
          <a:prstGeom prst="leftBrace">
            <a:avLst>
              <a:gd name="adj1" fmla="val 2780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36" name="Text Box 9">
            <a:extLst>
              <a:ext uri="{FF2B5EF4-FFF2-40B4-BE49-F238E27FC236}">
                <a16:creationId xmlns:a16="http://schemas.microsoft.com/office/drawing/2014/main" id="{CC79FCA8-18AC-421B-A685-3ACF8093F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2997201"/>
            <a:ext cx="310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Normalmente número par</a:t>
            </a:r>
          </a:p>
          <a:p>
            <a:pPr eaLnBrk="1" hangingPunct="1"/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Text Box 10">
            <a:extLst>
              <a:ext uri="{FF2B5EF4-FFF2-40B4-BE49-F238E27FC236}">
                <a16:creationId xmlns:a16="http://schemas.microsoft.com/office/drawing/2014/main" id="{1C9CEFF7-B963-4F3A-A22C-376A46AF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3429000"/>
            <a:ext cx="2671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cadeia curta (2-8C)</a:t>
            </a:r>
          </a:p>
          <a:p>
            <a:pPr eaLnBrk="1" hangingPunct="1"/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cadeia média (8-14C)</a:t>
            </a:r>
          </a:p>
          <a:p>
            <a:pPr eaLnBrk="1" hangingPunct="1"/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cadeia longa (&gt;14C)</a:t>
            </a:r>
          </a:p>
        </p:txBody>
      </p:sp>
      <p:sp>
        <p:nvSpPr>
          <p:cNvPr id="18438" name="AutoShape 11">
            <a:extLst>
              <a:ext uri="{FF2B5EF4-FFF2-40B4-BE49-F238E27FC236}">
                <a16:creationId xmlns:a16="http://schemas.microsoft.com/office/drawing/2014/main" id="{4ECF4CB0-5ED6-4FD8-861D-08933ADF1860}"/>
              </a:ext>
            </a:extLst>
          </p:cNvPr>
          <p:cNvSpPr>
            <a:spLocks/>
          </p:cNvSpPr>
          <p:nvPr/>
        </p:nvSpPr>
        <p:spPr bwMode="auto">
          <a:xfrm>
            <a:off x="5643563" y="2997200"/>
            <a:ext cx="381000" cy="1676400"/>
          </a:xfrm>
          <a:prstGeom prst="leftBrace">
            <a:avLst>
              <a:gd name="adj1" fmla="val 3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FD63A78-873C-4EDA-B10A-57DE79885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338513"/>
            <a:ext cx="3409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Monotype Sorts" pitchFamily="2" charset="2"/>
              </a:rPr>
              <a:t> Número de carbonos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Monotype Sorts" pitchFamily="2" charset="2"/>
              </a:rPr>
              <a:t>   e tamanho da cadeia</a:t>
            </a:r>
          </a:p>
        </p:txBody>
      </p:sp>
      <p:sp>
        <p:nvSpPr>
          <p:cNvPr id="18440" name="Text Box 9">
            <a:extLst>
              <a:ext uri="{FF2B5EF4-FFF2-40B4-BE49-F238E27FC236}">
                <a16:creationId xmlns:a16="http://schemas.microsoft.com/office/drawing/2014/main" id="{3DDCECD8-A9F5-476F-AD9F-C34B1A6AD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1958976"/>
            <a:ext cx="178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Saturados</a:t>
            </a:r>
          </a:p>
        </p:txBody>
      </p:sp>
      <p:sp>
        <p:nvSpPr>
          <p:cNvPr id="18442" name="Text Box 9">
            <a:extLst>
              <a:ext uri="{FF2B5EF4-FFF2-40B4-BE49-F238E27FC236}">
                <a16:creationId xmlns:a16="http://schemas.microsoft.com/office/drawing/2014/main" id="{11F1D54E-AF79-4E5A-9F6B-568ADB1A6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1958976"/>
            <a:ext cx="190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Insaturados</a:t>
            </a:r>
          </a:p>
        </p:txBody>
      </p:sp>
      <p:sp>
        <p:nvSpPr>
          <p:cNvPr id="18443" name="Text Box 9">
            <a:extLst>
              <a:ext uri="{FF2B5EF4-FFF2-40B4-BE49-F238E27FC236}">
                <a16:creationId xmlns:a16="http://schemas.microsoft.com/office/drawing/2014/main" id="{2B2A04FA-6B35-4968-B19D-7BC1F4955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1773238"/>
            <a:ext cx="2655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  <a:sym typeface="Monotype Sorts"/>
              </a:rPr>
              <a:t>Monoinsaturados</a:t>
            </a:r>
          </a:p>
          <a:p>
            <a:pPr marL="0" lvl="1"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  <a:sym typeface="Monotype Sorts"/>
              </a:rPr>
              <a:t>Poliinsaturados</a:t>
            </a:r>
          </a:p>
        </p:txBody>
      </p:sp>
      <p:pic>
        <p:nvPicPr>
          <p:cNvPr id="18444" name="Picture 4" descr="Alimentos ricos em lipídios - Toda Matéria">
            <a:extLst>
              <a:ext uri="{FF2B5EF4-FFF2-40B4-BE49-F238E27FC236}">
                <a16:creationId xmlns:a16="http://schemas.microsoft.com/office/drawing/2014/main" id="{D99C7BD8-8C94-457E-9CD6-601DDEFB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4951580"/>
            <a:ext cx="3103563" cy="131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1B764EA7-C9FF-423E-9124-1D214913BBEA}"/>
              </a:ext>
            </a:extLst>
          </p:cNvPr>
          <p:cNvSpPr txBox="1">
            <a:spLocks noChangeArrowheads="1"/>
          </p:cNvSpPr>
          <p:nvPr/>
        </p:nvSpPr>
        <p:spPr>
          <a:xfrm>
            <a:off x="2640013" y="448377"/>
            <a:ext cx="7504516" cy="66644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sz="3200" b="1" dirty="0">
                <a:solidFill>
                  <a:srgbClr val="FF6600"/>
                </a:solidFill>
                <a:latin typeface="Comic Sans MS" charset="0"/>
              </a:rPr>
              <a:t>Classificação dos ácidos graxos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8474F10-7E5B-4F3B-A0FF-EE16B2D3EB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3793" y="394212"/>
            <a:ext cx="3736305" cy="566181"/>
          </a:xfr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LIPÍDEOS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C7DF893-78F8-4FED-8819-655CEFFE5F4F}"/>
              </a:ext>
            </a:extLst>
          </p:cNvPr>
          <p:cNvSpPr txBox="1"/>
          <p:nvPr/>
        </p:nvSpPr>
        <p:spPr>
          <a:xfrm>
            <a:off x="2435225" y="1916114"/>
            <a:ext cx="1284288" cy="3317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2000" spc="-20" dirty="0">
                <a:solidFill>
                  <a:srgbClr val="0000FF"/>
                </a:solidFill>
                <a:latin typeface="Calibri"/>
                <a:cs typeface="Calibri"/>
              </a:rPr>
              <a:t>SATURADOS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F92E7FF-32D2-422D-BCBC-96B02DC56A57}"/>
              </a:ext>
            </a:extLst>
          </p:cNvPr>
          <p:cNvSpPr txBox="1"/>
          <p:nvPr/>
        </p:nvSpPr>
        <p:spPr>
          <a:xfrm>
            <a:off x="4943476" y="1916114"/>
            <a:ext cx="4702175" cy="3317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5"/>
              </a:spcBef>
              <a:tabLst>
                <a:tab pos="2728595" algn="l"/>
              </a:tabLst>
              <a:defRPr/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15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DO</a:t>
            </a:r>
            <a:r>
              <a:rPr sz="2000" dirty="0">
                <a:latin typeface="Calibri"/>
                <a:cs typeface="Calibri"/>
              </a:rPr>
              <a:t>S	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POLIIN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-15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07DFDC8-4257-468A-AFD9-0EBBCFFB0A3C}"/>
              </a:ext>
            </a:extLst>
          </p:cNvPr>
          <p:cNvSpPr txBox="1"/>
          <p:nvPr/>
        </p:nvSpPr>
        <p:spPr>
          <a:xfrm>
            <a:off x="3359150" y="2974976"/>
            <a:ext cx="1206500" cy="58541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lIns="0" tIns="31115" rIns="0" bIns="0">
            <a:spAutoFit/>
          </a:bodyPr>
          <a:lstStyle>
            <a:lvl1pPr marL="90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50"/>
              </a:spcBef>
            </a:pPr>
            <a:r>
              <a:rPr lang="pt-BR" altLang="pt-BR" b="1">
                <a:cs typeface="Calibri" panose="020F0502020204030204" pitchFamily="34" charset="0"/>
              </a:rPr>
              <a:t>CADEIA  LONGA</a:t>
            </a:r>
            <a:endParaRPr lang="pt-BR" altLang="pt-BR">
              <a:cs typeface="Calibri" panose="020F0502020204030204" pitchFamily="34" charset="0"/>
            </a:endParaRPr>
          </a:p>
        </p:txBody>
      </p:sp>
      <p:sp>
        <p:nvSpPr>
          <p:cNvPr id="21510" name="object 7">
            <a:extLst>
              <a:ext uri="{FF2B5EF4-FFF2-40B4-BE49-F238E27FC236}">
                <a16:creationId xmlns:a16="http://schemas.microsoft.com/office/drawing/2014/main" id="{DAF25E69-EEF1-4673-98F0-5086328C2593}"/>
              </a:ext>
            </a:extLst>
          </p:cNvPr>
          <p:cNvSpPr>
            <a:spLocks/>
          </p:cNvSpPr>
          <p:nvPr/>
        </p:nvSpPr>
        <p:spPr bwMode="auto">
          <a:xfrm>
            <a:off x="2351088" y="2308226"/>
            <a:ext cx="527050" cy="595313"/>
          </a:xfrm>
          <a:custGeom>
            <a:avLst/>
            <a:gdLst>
              <a:gd name="T0" fmla="*/ 48488 w 526415"/>
              <a:gd name="T1" fmla="*/ 409575 h 594994"/>
              <a:gd name="T2" fmla="*/ 0 w 526415"/>
              <a:gd name="T3" fmla="*/ 594995 h 594994"/>
              <a:gd name="T4" fmla="*/ 177457 w 526415"/>
              <a:gd name="T5" fmla="*/ 522605 h 594994"/>
              <a:gd name="T6" fmla="*/ 159053 w 526415"/>
              <a:gd name="T7" fmla="*/ 506475 h 594994"/>
              <a:gd name="T8" fmla="*/ 115646 w 526415"/>
              <a:gd name="T9" fmla="*/ 506475 h 594994"/>
              <a:gd name="T10" fmla="*/ 72656 w 526415"/>
              <a:gd name="T11" fmla="*/ 468757 h 594994"/>
              <a:gd name="T12" fmla="*/ 91488 w 526415"/>
              <a:gd name="T13" fmla="*/ 447260 h 594994"/>
              <a:gd name="T14" fmla="*/ 48488 w 526415"/>
              <a:gd name="T15" fmla="*/ 409575 h 594994"/>
              <a:gd name="T16" fmla="*/ 91488 w 526415"/>
              <a:gd name="T17" fmla="*/ 447260 h 594994"/>
              <a:gd name="T18" fmla="*/ 72656 w 526415"/>
              <a:gd name="T19" fmla="*/ 468757 h 594994"/>
              <a:gd name="T20" fmla="*/ 115646 w 526415"/>
              <a:gd name="T21" fmla="*/ 506475 h 594994"/>
              <a:gd name="T22" fmla="*/ 134497 w 526415"/>
              <a:gd name="T23" fmla="*/ 484954 h 594994"/>
              <a:gd name="T24" fmla="*/ 91488 w 526415"/>
              <a:gd name="T25" fmla="*/ 447260 h 594994"/>
              <a:gd name="T26" fmla="*/ 134497 w 526415"/>
              <a:gd name="T27" fmla="*/ 484954 h 594994"/>
              <a:gd name="T28" fmla="*/ 115646 w 526415"/>
              <a:gd name="T29" fmla="*/ 506475 h 594994"/>
              <a:gd name="T30" fmla="*/ 159053 w 526415"/>
              <a:gd name="T31" fmla="*/ 506475 h 594994"/>
              <a:gd name="T32" fmla="*/ 134497 w 526415"/>
              <a:gd name="T33" fmla="*/ 484954 h 594994"/>
              <a:gd name="T34" fmla="*/ 483298 w 526415"/>
              <a:gd name="T35" fmla="*/ 0 h 594994"/>
              <a:gd name="T36" fmla="*/ 91488 w 526415"/>
              <a:gd name="T37" fmla="*/ 447260 h 594994"/>
              <a:gd name="T38" fmla="*/ 134497 w 526415"/>
              <a:gd name="T39" fmla="*/ 484954 h 594994"/>
              <a:gd name="T40" fmla="*/ 526351 w 526415"/>
              <a:gd name="T41" fmla="*/ 37592 h 594994"/>
              <a:gd name="T42" fmla="*/ 483298 w 526415"/>
              <a:gd name="T43" fmla="*/ 0 h 594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6415" h="594994">
                <a:moveTo>
                  <a:pt x="48488" y="409575"/>
                </a:moveTo>
                <a:lnTo>
                  <a:pt x="0" y="594995"/>
                </a:lnTo>
                <a:lnTo>
                  <a:pt x="177457" y="522605"/>
                </a:lnTo>
                <a:lnTo>
                  <a:pt x="159053" y="506475"/>
                </a:lnTo>
                <a:lnTo>
                  <a:pt x="115646" y="506475"/>
                </a:lnTo>
                <a:lnTo>
                  <a:pt x="72656" y="468757"/>
                </a:lnTo>
                <a:lnTo>
                  <a:pt x="91488" y="447260"/>
                </a:lnTo>
                <a:lnTo>
                  <a:pt x="48488" y="409575"/>
                </a:lnTo>
                <a:close/>
              </a:path>
              <a:path w="526415" h="594994">
                <a:moveTo>
                  <a:pt x="91488" y="447260"/>
                </a:moveTo>
                <a:lnTo>
                  <a:pt x="72656" y="468757"/>
                </a:lnTo>
                <a:lnTo>
                  <a:pt x="115646" y="506475"/>
                </a:lnTo>
                <a:lnTo>
                  <a:pt x="134497" y="484954"/>
                </a:lnTo>
                <a:lnTo>
                  <a:pt x="91488" y="447260"/>
                </a:lnTo>
                <a:close/>
              </a:path>
              <a:path w="526415" h="594994">
                <a:moveTo>
                  <a:pt x="134497" y="484954"/>
                </a:moveTo>
                <a:lnTo>
                  <a:pt x="115646" y="506475"/>
                </a:lnTo>
                <a:lnTo>
                  <a:pt x="159053" y="506475"/>
                </a:lnTo>
                <a:lnTo>
                  <a:pt x="134497" y="484954"/>
                </a:lnTo>
                <a:close/>
              </a:path>
              <a:path w="526415" h="594994">
                <a:moveTo>
                  <a:pt x="483298" y="0"/>
                </a:moveTo>
                <a:lnTo>
                  <a:pt x="91488" y="447260"/>
                </a:lnTo>
                <a:lnTo>
                  <a:pt x="134497" y="484954"/>
                </a:lnTo>
                <a:lnTo>
                  <a:pt x="526351" y="37592"/>
                </a:lnTo>
                <a:lnTo>
                  <a:pt x="483298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1511" name="object 8">
            <a:extLst>
              <a:ext uri="{FF2B5EF4-FFF2-40B4-BE49-F238E27FC236}">
                <a16:creationId xmlns:a16="http://schemas.microsoft.com/office/drawing/2014/main" id="{14AE9C4C-B04A-411E-9169-0A311D6C8EE8}"/>
              </a:ext>
            </a:extLst>
          </p:cNvPr>
          <p:cNvSpPr>
            <a:spLocks/>
          </p:cNvSpPr>
          <p:nvPr/>
        </p:nvSpPr>
        <p:spPr bwMode="auto">
          <a:xfrm>
            <a:off x="3336926" y="2309814"/>
            <a:ext cx="455613" cy="593725"/>
          </a:xfrm>
          <a:custGeom>
            <a:avLst/>
            <a:gdLst>
              <a:gd name="T0" fmla="*/ 330310 w 456564"/>
              <a:gd name="T1" fmla="*/ 473616 h 593725"/>
              <a:gd name="T2" fmla="*/ 284734 w 456564"/>
              <a:gd name="T3" fmla="*/ 507873 h 593725"/>
              <a:gd name="T4" fmla="*/ 456184 w 456564"/>
              <a:gd name="T5" fmla="*/ 593344 h 593725"/>
              <a:gd name="T6" fmla="*/ 438488 w 456564"/>
              <a:gd name="T7" fmla="*/ 496443 h 593725"/>
              <a:gd name="T8" fmla="*/ 347472 w 456564"/>
              <a:gd name="T9" fmla="*/ 496443 h 593725"/>
              <a:gd name="T10" fmla="*/ 330310 w 456564"/>
              <a:gd name="T11" fmla="*/ 473616 h 593725"/>
              <a:gd name="T12" fmla="*/ 376052 w 456564"/>
              <a:gd name="T13" fmla="*/ 439236 h 593725"/>
              <a:gd name="T14" fmla="*/ 330310 w 456564"/>
              <a:gd name="T15" fmla="*/ 473616 h 593725"/>
              <a:gd name="T16" fmla="*/ 347472 w 456564"/>
              <a:gd name="T17" fmla="*/ 496443 h 593725"/>
              <a:gd name="T18" fmla="*/ 393192 w 456564"/>
              <a:gd name="T19" fmla="*/ 462025 h 593725"/>
              <a:gd name="T20" fmla="*/ 376052 w 456564"/>
              <a:gd name="T21" fmla="*/ 439236 h 593725"/>
              <a:gd name="T22" fmla="*/ 421767 w 456564"/>
              <a:gd name="T23" fmla="*/ 404875 h 593725"/>
              <a:gd name="T24" fmla="*/ 376052 w 456564"/>
              <a:gd name="T25" fmla="*/ 439236 h 593725"/>
              <a:gd name="T26" fmla="*/ 393192 w 456564"/>
              <a:gd name="T27" fmla="*/ 462025 h 593725"/>
              <a:gd name="T28" fmla="*/ 347472 w 456564"/>
              <a:gd name="T29" fmla="*/ 496443 h 593725"/>
              <a:gd name="T30" fmla="*/ 438488 w 456564"/>
              <a:gd name="T31" fmla="*/ 496443 h 593725"/>
              <a:gd name="T32" fmla="*/ 421767 w 456564"/>
              <a:gd name="T33" fmla="*/ 404875 h 593725"/>
              <a:gd name="T34" fmla="*/ 45720 w 456564"/>
              <a:gd name="T35" fmla="*/ 0 h 593725"/>
              <a:gd name="T36" fmla="*/ 0 w 456564"/>
              <a:gd name="T37" fmla="*/ 34290 h 593725"/>
              <a:gd name="T38" fmla="*/ 330310 w 456564"/>
              <a:gd name="T39" fmla="*/ 473616 h 593725"/>
              <a:gd name="T40" fmla="*/ 376052 w 456564"/>
              <a:gd name="T41" fmla="*/ 439236 h 593725"/>
              <a:gd name="T42" fmla="*/ 45720 w 456564"/>
              <a:gd name="T43" fmla="*/ 0 h 593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6564" h="593725">
                <a:moveTo>
                  <a:pt x="330310" y="473616"/>
                </a:moveTo>
                <a:lnTo>
                  <a:pt x="284734" y="507873"/>
                </a:lnTo>
                <a:lnTo>
                  <a:pt x="456184" y="593344"/>
                </a:lnTo>
                <a:lnTo>
                  <a:pt x="438488" y="496443"/>
                </a:lnTo>
                <a:lnTo>
                  <a:pt x="347472" y="496443"/>
                </a:lnTo>
                <a:lnTo>
                  <a:pt x="330310" y="473616"/>
                </a:lnTo>
                <a:close/>
              </a:path>
              <a:path w="456564" h="593725">
                <a:moveTo>
                  <a:pt x="376052" y="439236"/>
                </a:moveTo>
                <a:lnTo>
                  <a:pt x="330310" y="473616"/>
                </a:lnTo>
                <a:lnTo>
                  <a:pt x="347472" y="496443"/>
                </a:lnTo>
                <a:lnTo>
                  <a:pt x="393192" y="462025"/>
                </a:lnTo>
                <a:lnTo>
                  <a:pt x="376052" y="439236"/>
                </a:lnTo>
                <a:close/>
              </a:path>
              <a:path w="456564" h="593725">
                <a:moveTo>
                  <a:pt x="421767" y="404875"/>
                </a:moveTo>
                <a:lnTo>
                  <a:pt x="376052" y="439236"/>
                </a:lnTo>
                <a:lnTo>
                  <a:pt x="393192" y="462025"/>
                </a:lnTo>
                <a:lnTo>
                  <a:pt x="347472" y="496443"/>
                </a:lnTo>
                <a:lnTo>
                  <a:pt x="438488" y="496443"/>
                </a:lnTo>
                <a:lnTo>
                  <a:pt x="421767" y="404875"/>
                </a:lnTo>
                <a:close/>
              </a:path>
              <a:path w="456564" h="593725">
                <a:moveTo>
                  <a:pt x="45720" y="0"/>
                </a:moveTo>
                <a:lnTo>
                  <a:pt x="0" y="34290"/>
                </a:lnTo>
                <a:lnTo>
                  <a:pt x="330310" y="473616"/>
                </a:lnTo>
                <a:lnTo>
                  <a:pt x="376052" y="439236"/>
                </a:lnTo>
                <a:lnTo>
                  <a:pt x="4572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1512" name="object 10">
            <a:extLst>
              <a:ext uri="{FF2B5EF4-FFF2-40B4-BE49-F238E27FC236}">
                <a16:creationId xmlns:a16="http://schemas.microsoft.com/office/drawing/2014/main" id="{E01BCB9E-9A4E-43F7-8E9D-08392722652C}"/>
              </a:ext>
            </a:extLst>
          </p:cNvPr>
          <p:cNvSpPr>
            <a:spLocks/>
          </p:cNvSpPr>
          <p:nvPr/>
        </p:nvSpPr>
        <p:spPr bwMode="auto">
          <a:xfrm>
            <a:off x="2193925" y="3695700"/>
            <a:ext cx="171450" cy="647700"/>
          </a:xfrm>
          <a:custGeom>
            <a:avLst/>
            <a:gdLst>
              <a:gd name="T0" fmla="*/ 57150 w 171450"/>
              <a:gd name="T1" fmla="*/ 476250 h 647700"/>
              <a:gd name="T2" fmla="*/ 0 w 171450"/>
              <a:gd name="T3" fmla="*/ 476250 h 647700"/>
              <a:gd name="T4" fmla="*/ 85725 w 171450"/>
              <a:gd name="T5" fmla="*/ 647700 h 647700"/>
              <a:gd name="T6" fmla="*/ 157162 w 171450"/>
              <a:gd name="T7" fmla="*/ 504825 h 647700"/>
              <a:gd name="T8" fmla="*/ 57150 w 171450"/>
              <a:gd name="T9" fmla="*/ 504825 h 647700"/>
              <a:gd name="T10" fmla="*/ 57150 w 171450"/>
              <a:gd name="T11" fmla="*/ 476250 h 647700"/>
              <a:gd name="T12" fmla="*/ 114300 w 171450"/>
              <a:gd name="T13" fmla="*/ 0 h 647700"/>
              <a:gd name="T14" fmla="*/ 57150 w 171450"/>
              <a:gd name="T15" fmla="*/ 0 h 647700"/>
              <a:gd name="T16" fmla="*/ 57150 w 171450"/>
              <a:gd name="T17" fmla="*/ 504825 h 647700"/>
              <a:gd name="T18" fmla="*/ 114300 w 171450"/>
              <a:gd name="T19" fmla="*/ 504825 h 647700"/>
              <a:gd name="T20" fmla="*/ 114300 w 171450"/>
              <a:gd name="T21" fmla="*/ 0 h 647700"/>
              <a:gd name="T22" fmla="*/ 171450 w 171450"/>
              <a:gd name="T23" fmla="*/ 476250 h 647700"/>
              <a:gd name="T24" fmla="*/ 114300 w 171450"/>
              <a:gd name="T25" fmla="*/ 476250 h 647700"/>
              <a:gd name="T26" fmla="*/ 114300 w 171450"/>
              <a:gd name="T27" fmla="*/ 504825 h 647700"/>
              <a:gd name="T28" fmla="*/ 157162 w 171450"/>
              <a:gd name="T29" fmla="*/ 504825 h 647700"/>
              <a:gd name="T30" fmla="*/ 171450 w 171450"/>
              <a:gd name="T31" fmla="*/ 476250 h 647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1450" h="647700">
                <a:moveTo>
                  <a:pt x="57150" y="476250"/>
                </a:moveTo>
                <a:lnTo>
                  <a:pt x="0" y="476250"/>
                </a:lnTo>
                <a:lnTo>
                  <a:pt x="85725" y="647700"/>
                </a:lnTo>
                <a:lnTo>
                  <a:pt x="157162" y="504825"/>
                </a:lnTo>
                <a:lnTo>
                  <a:pt x="57150" y="504825"/>
                </a:lnTo>
                <a:lnTo>
                  <a:pt x="57150" y="476250"/>
                </a:lnTo>
                <a:close/>
              </a:path>
              <a:path w="171450" h="647700">
                <a:moveTo>
                  <a:pt x="114300" y="0"/>
                </a:moveTo>
                <a:lnTo>
                  <a:pt x="57150" y="0"/>
                </a:lnTo>
                <a:lnTo>
                  <a:pt x="57150" y="504825"/>
                </a:lnTo>
                <a:lnTo>
                  <a:pt x="114300" y="504825"/>
                </a:lnTo>
                <a:lnTo>
                  <a:pt x="114300" y="0"/>
                </a:lnTo>
                <a:close/>
              </a:path>
              <a:path w="171450" h="647700">
                <a:moveTo>
                  <a:pt x="171450" y="476250"/>
                </a:moveTo>
                <a:lnTo>
                  <a:pt x="114300" y="476250"/>
                </a:lnTo>
                <a:lnTo>
                  <a:pt x="114300" y="504825"/>
                </a:lnTo>
                <a:lnTo>
                  <a:pt x="157162" y="504825"/>
                </a:lnTo>
                <a:lnTo>
                  <a:pt x="171450" y="47625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2744BE9-9BF5-4A47-B99C-2A2194AD29E8}"/>
              </a:ext>
            </a:extLst>
          </p:cNvPr>
          <p:cNvSpPr txBox="1"/>
          <p:nvPr/>
        </p:nvSpPr>
        <p:spPr>
          <a:xfrm>
            <a:off x="3575050" y="4416425"/>
            <a:ext cx="1062038" cy="113941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lIns="0" tIns="31115" rIns="0" bIns="0">
            <a:spAutoFit/>
          </a:bodyPr>
          <a:lstStyle>
            <a:lvl1pPr marL="90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250"/>
              </a:spcBef>
            </a:pPr>
            <a:r>
              <a:rPr lang="pt-BR" altLang="pt-BR">
                <a:cs typeface="Calibri" panose="020F0502020204030204" pitchFamily="34" charset="0"/>
              </a:rPr>
              <a:t>Cacau  Banha  Dendê  Sebo</a:t>
            </a:r>
          </a:p>
        </p:txBody>
      </p:sp>
      <p:sp>
        <p:nvSpPr>
          <p:cNvPr id="21514" name="object 12">
            <a:extLst>
              <a:ext uri="{FF2B5EF4-FFF2-40B4-BE49-F238E27FC236}">
                <a16:creationId xmlns:a16="http://schemas.microsoft.com/office/drawing/2014/main" id="{FC06715E-71AF-4B3B-B437-86E420B25C59}"/>
              </a:ext>
            </a:extLst>
          </p:cNvPr>
          <p:cNvSpPr>
            <a:spLocks/>
          </p:cNvSpPr>
          <p:nvPr/>
        </p:nvSpPr>
        <p:spPr bwMode="auto">
          <a:xfrm>
            <a:off x="3922713" y="3624264"/>
            <a:ext cx="171450" cy="719137"/>
          </a:xfrm>
          <a:custGeom>
            <a:avLst/>
            <a:gdLst>
              <a:gd name="T0" fmla="*/ 57150 w 171450"/>
              <a:gd name="T1" fmla="*/ 547751 h 719454"/>
              <a:gd name="T2" fmla="*/ 0 w 171450"/>
              <a:gd name="T3" fmla="*/ 547751 h 719454"/>
              <a:gd name="T4" fmla="*/ 85725 w 171450"/>
              <a:gd name="T5" fmla="*/ 719201 h 719454"/>
              <a:gd name="T6" fmla="*/ 157162 w 171450"/>
              <a:gd name="T7" fmla="*/ 576326 h 719454"/>
              <a:gd name="T8" fmla="*/ 57150 w 171450"/>
              <a:gd name="T9" fmla="*/ 576326 h 719454"/>
              <a:gd name="T10" fmla="*/ 57150 w 171450"/>
              <a:gd name="T11" fmla="*/ 547751 h 719454"/>
              <a:gd name="T12" fmla="*/ 114300 w 171450"/>
              <a:gd name="T13" fmla="*/ 0 h 719454"/>
              <a:gd name="T14" fmla="*/ 57150 w 171450"/>
              <a:gd name="T15" fmla="*/ 0 h 719454"/>
              <a:gd name="T16" fmla="*/ 57150 w 171450"/>
              <a:gd name="T17" fmla="*/ 576326 h 719454"/>
              <a:gd name="T18" fmla="*/ 114300 w 171450"/>
              <a:gd name="T19" fmla="*/ 576326 h 719454"/>
              <a:gd name="T20" fmla="*/ 114300 w 171450"/>
              <a:gd name="T21" fmla="*/ 0 h 719454"/>
              <a:gd name="T22" fmla="*/ 171450 w 171450"/>
              <a:gd name="T23" fmla="*/ 547751 h 719454"/>
              <a:gd name="T24" fmla="*/ 114300 w 171450"/>
              <a:gd name="T25" fmla="*/ 547751 h 719454"/>
              <a:gd name="T26" fmla="*/ 114300 w 171450"/>
              <a:gd name="T27" fmla="*/ 576326 h 719454"/>
              <a:gd name="T28" fmla="*/ 157162 w 171450"/>
              <a:gd name="T29" fmla="*/ 576326 h 719454"/>
              <a:gd name="T30" fmla="*/ 171450 w 171450"/>
              <a:gd name="T31" fmla="*/ 547751 h 719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1450" h="719454">
                <a:moveTo>
                  <a:pt x="57150" y="547751"/>
                </a:moveTo>
                <a:lnTo>
                  <a:pt x="0" y="547751"/>
                </a:lnTo>
                <a:lnTo>
                  <a:pt x="85725" y="719201"/>
                </a:lnTo>
                <a:lnTo>
                  <a:pt x="157162" y="576326"/>
                </a:lnTo>
                <a:lnTo>
                  <a:pt x="57150" y="576326"/>
                </a:lnTo>
                <a:lnTo>
                  <a:pt x="57150" y="547751"/>
                </a:lnTo>
                <a:close/>
              </a:path>
              <a:path w="171450" h="719454">
                <a:moveTo>
                  <a:pt x="114300" y="0"/>
                </a:moveTo>
                <a:lnTo>
                  <a:pt x="57150" y="0"/>
                </a:lnTo>
                <a:lnTo>
                  <a:pt x="57150" y="576326"/>
                </a:lnTo>
                <a:lnTo>
                  <a:pt x="114300" y="576326"/>
                </a:lnTo>
                <a:lnTo>
                  <a:pt x="114300" y="0"/>
                </a:lnTo>
                <a:close/>
              </a:path>
              <a:path w="171450" h="719454">
                <a:moveTo>
                  <a:pt x="171450" y="547751"/>
                </a:moveTo>
                <a:lnTo>
                  <a:pt x="114300" y="547751"/>
                </a:lnTo>
                <a:lnTo>
                  <a:pt x="114300" y="576326"/>
                </a:lnTo>
                <a:lnTo>
                  <a:pt x="157162" y="576326"/>
                </a:lnTo>
                <a:lnTo>
                  <a:pt x="171450" y="547751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E56ED51-C038-4955-97EE-DA4B87EB92F8}"/>
              </a:ext>
            </a:extLst>
          </p:cNvPr>
          <p:cNvSpPr txBox="1"/>
          <p:nvPr/>
        </p:nvSpPr>
        <p:spPr>
          <a:xfrm>
            <a:off x="5159375" y="4416425"/>
            <a:ext cx="1422400" cy="862416"/>
          </a:xfrm>
          <a:prstGeom prst="rect">
            <a:avLst/>
          </a:prstGeom>
          <a:solidFill>
            <a:srgbClr val="DDCFC1"/>
          </a:solidFill>
          <a:ln w="9525">
            <a:solidFill>
              <a:srgbClr val="000000"/>
            </a:solidFill>
          </a:ln>
        </p:spPr>
        <p:txBody>
          <a:bodyPr lIns="0" tIns="31115" rIns="0" bIns="0">
            <a:spAutoFit/>
          </a:bodyPr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50"/>
              </a:spcBef>
            </a:pPr>
            <a:r>
              <a:rPr lang="pt-BR" altLang="pt-BR" b="1">
                <a:solidFill>
                  <a:srgbClr val="663300"/>
                </a:solidFill>
                <a:cs typeface="Calibri" panose="020F0502020204030204" pitchFamily="34" charset="0"/>
              </a:rPr>
              <a:t>Ômega 9  </a:t>
            </a:r>
            <a:r>
              <a:rPr lang="pt-BR" altLang="pt-BR">
                <a:cs typeface="Calibri" panose="020F0502020204030204" pitchFamily="34" charset="0"/>
              </a:rPr>
              <a:t>Oliva  Canola  Girasol (h)</a:t>
            </a:r>
          </a:p>
        </p:txBody>
      </p:sp>
      <p:sp>
        <p:nvSpPr>
          <p:cNvPr id="21516" name="object 14">
            <a:extLst>
              <a:ext uri="{FF2B5EF4-FFF2-40B4-BE49-F238E27FC236}">
                <a16:creationId xmlns:a16="http://schemas.microsoft.com/office/drawing/2014/main" id="{8660BD4A-84F8-4B51-BB71-3BEBC77E58EA}"/>
              </a:ext>
            </a:extLst>
          </p:cNvPr>
          <p:cNvSpPr>
            <a:spLocks/>
          </p:cNvSpPr>
          <p:nvPr/>
        </p:nvSpPr>
        <p:spPr bwMode="auto">
          <a:xfrm>
            <a:off x="5938838" y="2327275"/>
            <a:ext cx="171450" cy="1944688"/>
          </a:xfrm>
          <a:custGeom>
            <a:avLst/>
            <a:gdLst>
              <a:gd name="T0" fmla="*/ 57150 w 171450"/>
              <a:gd name="T1" fmla="*/ 1773174 h 1945004"/>
              <a:gd name="T2" fmla="*/ 0 w 171450"/>
              <a:gd name="T3" fmla="*/ 1773174 h 1945004"/>
              <a:gd name="T4" fmla="*/ 85725 w 171450"/>
              <a:gd name="T5" fmla="*/ 1944624 h 1945004"/>
              <a:gd name="T6" fmla="*/ 157162 w 171450"/>
              <a:gd name="T7" fmla="*/ 1801749 h 1945004"/>
              <a:gd name="T8" fmla="*/ 57150 w 171450"/>
              <a:gd name="T9" fmla="*/ 1801749 h 1945004"/>
              <a:gd name="T10" fmla="*/ 57150 w 171450"/>
              <a:gd name="T11" fmla="*/ 1773174 h 1945004"/>
              <a:gd name="T12" fmla="*/ 114300 w 171450"/>
              <a:gd name="T13" fmla="*/ 0 h 1945004"/>
              <a:gd name="T14" fmla="*/ 57150 w 171450"/>
              <a:gd name="T15" fmla="*/ 0 h 1945004"/>
              <a:gd name="T16" fmla="*/ 57150 w 171450"/>
              <a:gd name="T17" fmla="*/ 1801749 h 1945004"/>
              <a:gd name="T18" fmla="*/ 114300 w 171450"/>
              <a:gd name="T19" fmla="*/ 1801749 h 1945004"/>
              <a:gd name="T20" fmla="*/ 114300 w 171450"/>
              <a:gd name="T21" fmla="*/ 0 h 1945004"/>
              <a:gd name="T22" fmla="*/ 171450 w 171450"/>
              <a:gd name="T23" fmla="*/ 1773174 h 1945004"/>
              <a:gd name="T24" fmla="*/ 114300 w 171450"/>
              <a:gd name="T25" fmla="*/ 1773174 h 1945004"/>
              <a:gd name="T26" fmla="*/ 114300 w 171450"/>
              <a:gd name="T27" fmla="*/ 1801749 h 1945004"/>
              <a:gd name="T28" fmla="*/ 157162 w 171450"/>
              <a:gd name="T29" fmla="*/ 1801749 h 1945004"/>
              <a:gd name="T30" fmla="*/ 171450 w 171450"/>
              <a:gd name="T31" fmla="*/ 1773174 h 1945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1450" h="1945004">
                <a:moveTo>
                  <a:pt x="57150" y="1773174"/>
                </a:moveTo>
                <a:lnTo>
                  <a:pt x="0" y="1773174"/>
                </a:lnTo>
                <a:lnTo>
                  <a:pt x="85725" y="1944624"/>
                </a:lnTo>
                <a:lnTo>
                  <a:pt x="157162" y="1801749"/>
                </a:lnTo>
                <a:lnTo>
                  <a:pt x="57150" y="1801749"/>
                </a:lnTo>
                <a:lnTo>
                  <a:pt x="57150" y="1773174"/>
                </a:lnTo>
                <a:close/>
              </a:path>
              <a:path w="171450" h="1945004">
                <a:moveTo>
                  <a:pt x="114300" y="0"/>
                </a:moveTo>
                <a:lnTo>
                  <a:pt x="57150" y="0"/>
                </a:lnTo>
                <a:lnTo>
                  <a:pt x="57150" y="1801749"/>
                </a:lnTo>
                <a:lnTo>
                  <a:pt x="114300" y="1801749"/>
                </a:lnTo>
                <a:lnTo>
                  <a:pt x="114300" y="0"/>
                </a:lnTo>
                <a:close/>
              </a:path>
              <a:path w="171450" h="1945004">
                <a:moveTo>
                  <a:pt x="171450" y="1773174"/>
                </a:moveTo>
                <a:lnTo>
                  <a:pt x="114300" y="1773174"/>
                </a:lnTo>
                <a:lnTo>
                  <a:pt x="114300" y="1801749"/>
                </a:lnTo>
                <a:lnTo>
                  <a:pt x="157162" y="1801749"/>
                </a:lnTo>
                <a:lnTo>
                  <a:pt x="171450" y="17731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EE44591-FE9F-4A6A-A221-9F82E3C67E98}"/>
              </a:ext>
            </a:extLst>
          </p:cNvPr>
          <p:cNvSpPr txBox="1"/>
          <p:nvPr/>
        </p:nvSpPr>
        <p:spPr>
          <a:xfrm>
            <a:off x="6888164" y="4056064"/>
            <a:ext cx="1493837" cy="14164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lIns="0" tIns="31115" rIns="0" bIns="0">
            <a:spAutoFit/>
          </a:bodyPr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50"/>
              </a:spcBef>
            </a:pPr>
            <a:r>
              <a:rPr lang="pt-BR" altLang="pt-BR" b="1">
                <a:solidFill>
                  <a:srgbClr val="FF0000"/>
                </a:solidFill>
                <a:cs typeface="Calibri" panose="020F0502020204030204" pitchFamily="34" charset="0"/>
              </a:rPr>
              <a:t>Ômega 6  </a:t>
            </a:r>
            <a:r>
              <a:rPr lang="pt-BR" altLang="pt-BR" b="1">
                <a:cs typeface="Calibri" panose="020F0502020204030204" pitchFamily="34" charset="0"/>
              </a:rPr>
              <a:t>(Linoléico</a:t>
            </a:r>
            <a:r>
              <a:rPr lang="pt-BR" altLang="pt-BR">
                <a:cs typeface="Calibri" panose="020F0502020204030204" pitchFamily="34" charset="0"/>
              </a:rPr>
              <a:t>)  Milho  Algodão  Soja  Girasol (R)</a:t>
            </a:r>
          </a:p>
        </p:txBody>
      </p:sp>
      <p:sp>
        <p:nvSpPr>
          <p:cNvPr id="21518" name="object 16">
            <a:extLst>
              <a:ext uri="{FF2B5EF4-FFF2-40B4-BE49-F238E27FC236}">
                <a16:creationId xmlns:a16="http://schemas.microsoft.com/office/drawing/2014/main" id="{504C55E2-A122-4270-BCE4-B86536BF2322}"/>
              </a:ext>
            </a:extLst>
          </p:cNvPr>
          <p:cNvSpPr>
            <a:spLocks/>
          </p:cNvSpPr>
          <p:nvPr/>
        </p:nvSpPr>
        <p:spPr bwMode="auto">
          <a:xfrm>
            <a:off x="7734300" y="2276476"/>
            <a:ext cx="692150" cy="1666875"/>
          </a:xfrm>
          <a:custGeom>
            <a:avLst/>
            <a:gdLst>
              <a:gd name="T0" fmla="*/ 0 w 692150"/>
              <a:gd name="T1" fmla="*/ 1475232 h 1666239"/>
              <a:gd name="T2" fmla="*/ 17272 w 692150"/>
              <a:gd name="T3" fmla="*/ 1666113 h 1666239"/>
              <a:gd name="T4" fmla="*/ 153302 w 692150"/>
              <a:gd name="T5" fmla="*/ 1543430 h 1666239"/>
              <a:gd name="T6" fmla="*/ 96012 w 692150"/>
              <a:gd name="T7" fmla="*/ 1543430 h 1666239"/>
              <a:gd name="T8" fmla="*/ 42799 w 692150"/>
              <a:gd name="T9" fmla="*/ 1522602 h 1666239"/>
              <a:gd name="T10" fmla="*/ 53186 w 692150"/>
              <a:gd name="T11" fmla="*/ 1496049 h 1666239"/>
              <a:gd name="T12" fmla="*/ 0 w 692150"/>
              <a:gd name="T13" fmla="*/ 1475232 h 1666239"/>
              <a:gd name="T14" fmla="*/ 53186 w 692150"/>
              <a:gd name="T15" fmla="*/ 1496049 h 1666239"/>
              <a:gd name="T16" fmla="*/ 42799 w 692150"/>
              <a:gd name="T17" fmla="*/ 1522602 h 1666239"/>
              <a:gd name="T18" fmla="*/ 96012 w 692150"/>
              <a:gd name="T19" fmla="*/ 1543430 h 1666239"/>
              <a:gd name="T20" fmla="*/ 106398 w 692150"/>
              <a:gd name="T21" fmla="*/ 1516877 h 1666239"/>
              <a:gd name="T22" fmla="*/ 53186 w 692150"/>
              <a:gd name="T23" fmla="*/ 1496049 h 1666239"/>
              <a:gd name="T24" fmla="*/ 106398 w 692150"/>
              <a:gd name="T25" fmla="*/ 1516877 h 1666239"/>
              <a:gd name="T26" fmla="*/ 96012 w 692150"/>
              <a:gd name="T27" fmla="*/ 1543430 h 1666239"/>
              <a:gd name="T28" fmla="*/ 153302 w 692150"/>
              <a:gd name="T29" fmla="*/ 1543430 h 1666239"/>
              <a:gd name="T30" fmla="*/ 159638 w 692150"/>
              <a:gd name="T31" fmla="*/ 1537715 h 1666239"/>
              <a:gd name="T32" fmla="*/ 106398 w 692150"/>
              <a:gd name="T33" fmla="*/ 1516877 h 1666239"/>
              <a:gd name="T34" fmla="*/ 638428 w 692150"/>
              <a:gd name="T35" fmla="*/ 0 h 1666239"/>
              <a:gd name="T36" fmla="*/ 53186 w 692150"/>
              <a:gd name="T37" fmla="*/ 1496049 h 1666239"/>
              <a:gd name="T38" fmla="*/ 106398 w 692150"/>
              <a:gd name="T39" fmla="*/ 1516877 h 1666239"/>
              <a:gd name="T40" fmla="*/ 691642 w 692150"/>
              <a:gd name="T41" fmla="*/ 20700 h 1666239"/>
              <a:gd name="T42" fmla="*/ 638428 w 692150"/>
              <a:gd name="T43" fmla="*/ 0 h 1666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92150" h="1666239">
                <a:moveTo>
                  <a:pt x="0" y="1475232"/>
                </a:moveTo>
                <a:lnTo>
                  <a:pt x="17272" y="1666113"/>
                </a:lnTo>
                <a:lnTo>
                  <a:pt x="153302" y="1543430"/>
                </a:lnTo>
                <a:lnTo>
                  <a:pt x="96012" y="1543430"/>
                </a:lnTo>
                <a:lnTo>
                  <a:pt x="42799" y="1522602"/>
                </a:lnTo>
                <a:lnTo>
                  <a:pt x="53186" y="1496049"/>
                </a:lnTo>
                <a:lnTo>
                  <a:pt x="0" y="1475232"/>
                </a:lnTo>
                <a:close/>
              </a:path>
              <a:path w="692150" h="1666239">
                <a:moveTo>
                  <a:pt x="53186" y="1496049"/>
                </a:moveTo>
                <a:lnTo>
                  <a:pt x="42799" y="1522602"/>
                </a:lnTo>
                <a:lnTo>
                  <a:pt x="96012" y="1543430"/>
                </a:lnTo>
                <a:lnTo>
                  <a:pt x="106398" y="1516877"/>
                </a:lnTo>
                <a:lnTo>
                  <a:pt x="53186" y="1496049"/>
                </a:lnTo>
                <a:close/>
              </a:path>
              <a:path w="692150" h="1666239">
                <a:moveTo>
                  <a:pt x="106398" y="1516877"/>
                </a:moveTo>
                <a:lnTo>
                  <a:pt x="96012" y="1543430"/>
                </a:lnTo>
                <a:lnTo>
                  <a:pt x="153302" y="1543430"/>
                </a:lnTo>
                <a:lnTo>
                  <a:pt x="159638" y="1537715"/>
                </a:lnTo>
                <a:lnTo>
                  <a:pt x="106398" y="1516877"/>
                </a:lnTo>
                <a:close/>
              </a:path>
              <a:path w="692150" h="1666239">
                <a:moveTo>
                  <a:pt x="638428" y="0"/>
                </a:moveTo>
                <a:lnTo>
                  <a:pt x="53186" y="1496049"/>
                </a:lnTo>
                <a:lnTo>
                  <a:pt x="106398" y="1516877"/>
                </a:lnTo>
                <a:lnTo>
                  <a:pt x="691642" y="20700"/>
                </a:lnTo>
                <a:lnTo>
                  <a:pt x="6384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EF078097-C3C0-4725-8602-03CAB756E55D}"/>
              </a:ext>
            </a:extLst>
          </p:cNvPr>
          <p:cNvSpPr txBox="1"/>
          <p:nvPr/>
        </p:nvSpPr>
        <p:spPr>
          <a:xfrm>
            <a:off x="8688389" y="4056064"/>
            <a:ext cx="1493837" cy="14164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lIns="0" tIns="31115" rIns="0" bIns="0">
            <a:spAutoFit/>
          </a:bodyPr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50"/>
              </a:spcBef>
            </a:pPr>
            <a:r>
              <a:rPr lang="pt-BR" altLang="pt-BR" b="1">
                <a:solidFill>
                  <a:srgbClr val="800080"/>
                </a:solidFill>
                <a:cs typeface="Calibri" panose="020F0502020204030204" pitchFamily="34" charset="0"/>
              </a:rPr>
              <a:t>Ômega 3  </a:t>
            </a:r>
            <a:r>
              <a:rPr lang="pt-BR" altLang="pt-BR" b="1">
                <a:cs typeface="Calibri" panose="020F0502020204030204" pitchFamily="34" charset="0"/>
              </a:rPr>
              <a:t>(Linolênico)  </a:t>
            </a:r>
            <a:r>
              <a:rPr lang="pt-BR" altLang="pt-BR">
                <a:cs typeface="Calibri" panose="020F0502020204030204" pitchFamily="34" charset="0"/>
              </a:rPr>
              <a:t>Linhaça  Atum  Salmão  Arenque</a:t>
            </a:r>
          </a:p>
        </p:txBody>
      </p:sp>
      <p:sp>
        <p:nvSpPr>
          <p:cNvPr id="21520" name="object 18">
            <a:extLst>
              <a:ext uri="{FF2B5EF4-FFF2-40B4-BE49-F238E27FC236}">
                <a16:creationId xmlns:a16="http://schemas.microsoft.com/office/drawing/2014/main" id="{C3E5F5AB-AD07-46A1-94D7-97372A6E296F}"/>
              </a:ext>
            </a:extLst>
          </p:cNvPr>
          <p:cNvSpPr>
            <a:spLocks/>
          </p:cNvSpPr>
          <p:nvPr/>
        </p:nvSpPr>
        <p:spPr bwMode="auto">
          <a:xfrm>
            <a:off x="8948739" y="2387600"/>
            <a:ext cx="687387" cy="1524000"/>
          </a:xfrm>
          <a:custGeom>
            <a:avLst/>
            <a:gdLst>
              <a:gd name="T0" fmla="*/ 581699 w 687070"/>
              <a:gd name="T1" fmla="*/ 1377866 h 1524635"/>
              <a:gd name="T2" fmla="*/ 529209 w 687070"/>
              <a:gd name="T3" fmla="*/ 1400428 h 1524635"/>
              <a:gd name="T4" fmla="*/ 675513 w 687070"/>
              <a:gd name="T5" fmla="*/ 1524127 h 1524635"/>
              <a:gd name="T6" fmla="*/ 682521 w 687070"/>
              <a:gd name="T7" fmla="*/ 1404112 h 1524635"/>
              <a:gd name="T8" fmla="*/ 592963 w 687070"/>
              <a:gd name="T9" fmla="*/ 1404112 h 1524635"/>
              <a:gd name="T10" fmla="*/ 581699 w 687070"/>
              <a:gd name="T11" fmla="*/ 1377866 h 1524635"/>
              <a:gd name="T12" fmla="*/ 634278 w 687070"/>
              <a:gd name="T13" fmla="*/ 1355266 h 1524635"/>
              <a:gd name="T14" fmla="*/ 581699 w 687070"/>
              <a:gd name="T15" fmla="*/ 1377866 h 1524635"/>
              <a:gd name="T16" fmla="*/ 592963 w 687070"/>
              <a:gd name="T17" fmla="*/ 1404112 h 1524635"/>
              <a:gd name="T18" fmla="*/ 645541 w 687070"/>
              <a:gd name="T19" fmla="*/ 1381505 h 1524635"/>
              <a:gd name="T20" fmla="*/ 634278 w 687070"/>
              <a:gd name="T21" fmla="*/ 1355266 h 1524635"/>
              <a:gd name="T22" fmla="*/ 686689 w 687070"/>
              <a:gd name="T23" fmla="*/ 1332738 h 1524635"/>
              <a:gd name="T24" fmla="*/ 634278 w 687070"/>
              <a:gd name="T25" fmla="*/ 1355266 h 1524635"/>
              <a:gd name="T26" fmla="*/ 645541 w 687070"/>
              <a:gd name="T27" fmla="*/ 1381505 h 1524635"/>
              <a:gd name="T28" fmla="*/ 592963 w 687070"/>
              <a:gd name="T29" fmla="*/ 1404112 h 1524635"/>
              <a:gd name="T30" fmla="*/ 682521 w 687070"/>
              <a:gd name="T31" fmla="*/ 1404112 h 1524635"/>
              <a:gd name="T32" fmla="*/ 686689 w 687070"/>
              <a:gd name="T33" fmla="*/ 1332738 h 1524635"/>
              <a:gd name="T34" fmla="*/ 52578 w 687070"/>
              <a:gd name="T35" fmla="*/ 0 h 1524635"/>
              <a:gd name="T36" fmla="*/ 0 w 687070"/>
              <a:gd name="T37" fmla="*/ 22478 h 1524635"/>
              <a:gd name="T38" fmla="*/ 581699 w 687070"/>
              <a:gd name="T39" fmla="*/ 1377866 h 1524635"/>
              <a:gd name="T40" fmla="*/ 634278 w 687070"/>
              <a:gd name="T41" fmla="*/ 1355266 h 1524635"/>
              <a:gd name="T42" fmla="*/ 52578 w 687070"/>
              <a:gd name="T43" fmla="*/ 0 h 1524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87070" h="1524635">
                <a:moveTo>
                  <a:pt x="581699" y="1377866"/>
                </a:moveTo>
                <a:lnTo>
                  <a:pt x="529209" y="1400428"/>
                </a:lnTo>
                <a:lnTo>
                  <a:pt x="675513" y="1524127"/>
                </a:lnTo>
                <a:lnTo>
                  <a:pt x="682521" y="1404112"/>
                </a:lnTo>
                <a:lnTo>
                  <a:pt x="592963" y="1404112"/>
                </a:lnTo>
                <a:lnTo>
                  <a:pt x="581699" y="1377866"/>
                </a:lnTo>
                <a:close/>
              </a:path>
              <a:path w="687070" h="1524635">
                <a:moveTo>
                  <a:pt x="634278" y="1355266"/>
                </a:moveTo>
                <a:lnTo>
                  <a:pt x="581699" y="1377866"/>
                </a:lnTo>
                <a:lnTo>
                  <a:pt x="592963" y="1404112"/>
                </a:lnTo>
                <a:lnTo>
                  <a:pt x="645541" y="1381505"/>
                </a:lnTo>
                <a:lnTo>
                  <a:pt x="634278" y="1355266"/>
                </a:lnTo>
                <a:close/>
              </a:path>
              <a:path w="687070" h="1524635">
                <a:moveTo>
                  <a:pt x="686689" y="1332738"/>
                </a:moveTo>
                <a:lnTo>
                  <a:pt x="634278" y="1355266"/>
                </a:lnTo>
                <a:lnTo>
                  <a:pt x="645541" y="1381505"/>
                </a:lnTo>
                <a:lnTo>
                  <a:pt x="592963" y="1404112"/>
                </a:lnTo>
                <a:lnTo>
                  <a:pt x="682521" y="1404112"/>
                </a:lnTo>
                <a:lnTo>
                  <a:pt x="686689" y="1332738"/>
                </a:lnTo>
                <a:close/>
              </a:path>
              <a:path w="687070" h="1524635">
                <a:moveTo>
                  <a:pt x="52578" y="0"/>
                </a:moveTo>
                <a:lnTo>
                  <a:pt x="0" y="22478"/>
                </a:lnTo>
                <a:lnTo>
                  <a:pt x="581699" y="1377866"/>
                </a:lnTo>
                <a:lnTo>
                  <a:pt x="634278" y="1355266"/>
                </a:lnTo>
                <a:lnTo>
                  <a:pt x="5257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30E75EA8-603D-433F-B702-253257AED58A}"/>
              </a:ext>
            </a:extLst>
          </p:cNvPr>
          <p:cNvSpPr txBox="1"/>
          <p:nvPr/>
        </p:nvSpPr>
        <p:spPr>
          <a:xfrm>
            <a:off x="1703388" y="4375151"/>
            <a:ext cx="1422400" cy="58541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lIns="0" tIns="31115" rIns="0" bIns="0">
            <a:spAutoFit/>
          </a:bodyPr>
          <a:lstStyle>
            <a:lvl1pPr marL="90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50"/>
              </a:spcBef>
            </a:pPr>
            <a:r>
              <a:rPr lang="pt-BR" altLang="pt-BR">
                <a:cs typeface="Calibri" panose="020F0502020204030204" pitchFamily="34" charset="0"/>
              </a:rPr>
              <a:t>Coco  Babaçu  Amêndoas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D4B8F9EC-2CF7-4AFF-8EE0-814B90B68D50}"/>
              </a:ext>
            </a:extLst>
          </p:cNvPr>
          <p:cNvSpPr txBox="1"/>
          <p:nvPr/>
        </p:nvSpPr>
        <p:spPr>
          <a:xfrm>
            <a:off x="1847851" y="2994025"/>
            <a:ext cx="1223963" cy="585788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lIns="0" tIns="31115" rIns="0" bIns="0">
            <a:spAutoFit/>
          </a:bodyPr>
          <a:lstStyle>
            <a:lvl1pPr marL="90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50"/>
              </a:spcBef>
            </a:pPr>
            <a:r>
              <a:rPr lang="pt-BR" altLang="pt-BR" b="1">
                <a:cs typeface="Calibri" panose="020F0502020204030204" pitchFamily="34" charset="0"/>
              </a:rPr>
              <a:t>CADEIA  CURTA</a:t>
            </a:r>
            <a:endParaRPr lang="pt-BR" altLang="pt-BR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6E64069-A435-4D12-A2FF-E2C40E8B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2" t="33038" r="53375" b="58601"/>
          <a:stretch>
            <a:fillRect/>
          </a:stretch>
        </p:blipFill>
        <p:spPr bwMode="auto">
          <a:xfrm>
            <a:off x="1847850" y="825501"/>
            <a:ext cx="72009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>
            <a:extLst>
              <a:ext uri="{FF2B5EF4-FFF2-40B4-BE49-F238E27FC236}">
                <a16:creationId xmlns:a16="http://schemas.microsoft.com/office/drawing/2014/main" id="{B22BE172-AC3A-4C1B-8D14-231BB806D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2" t="54774" r="52435" b="36865"/>
          <a:stretch>
            <a:fillRect/>
          </a:stretch>
        </p:blipFill>
        <p:spPr bwMode="auto">
          <a:xfrm>
            <a:off x="1847850" y="3419476"/>
            <a:ext cx="72009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>
            <a:extLst>
              <a:ext uri="{FF2B5EF4-FFF2-40B4-BE49-F238E27FC236}">
                <a16:creationId xmlns:a16="http://schemas.microsoft.com/office/drawing/2014/main" id="{CD967E5F-BC53-4419-8C09-E6E5B63B6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77390" r="52686" b="14735"/>
          <a:stretch>
            <a:fillRect/>
          </a:stretch>
        </p:blipFill>
        <p:spPr bwMode="auto">
          <a:xfrm>
            <a:off x="1847850" y="5157788"/>
            <a:ext cx="72009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tângulo 5">
            <a:extLst>
              <a:ext uri="{FF2B5EF4-FFF2-40B4-BE49-F238E27FC236}">
                <a16:creationId xmlns:a16="http://schemas.microsoft.com/office/drawing/2014/main" id="{CFE7C9F5-91E7-4C43-98F2-87EFDEE3D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4" y="1908175"/>
            <a:ext cx="163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Acido palmítico</a:t>
            </a:r>
          </a:p>
        </p:txBody>
      </p:sp>
      <p:sp>
        <p:nvSpPr>
          <p:cNvPr id="17414" name="Retângulo 9">
            <a:extLst>
              <a:ext uri="{FF2B5EF4-FFF2-40B4-BE49-F238E27FC236}">
                <a16:creationId xmlns:a16="http://schemas.microsoft.com/office/drawing/2014/main" id="{2E02A8C2-294F-4304-884E-27C0E5271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60351"/>
            <a:ext cx="1528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Saturado</a:t>
            </a:r>
          </a:p>
        </p:txBody>
      </p:sp>
      <p:sp>
        <p:nvSpPr>
          <p:cNvPr id="17415" name="Retângulo 11">
            <a:extLst>
              <a:ext uri="{FF2B5EF4-FFF2-40B4-BE49-F238E27FC236}">
                <a16:creationId xmlns:a16="http://schemas.microsoft.com/office/drawing/2014/main" id="{B4CD3FBA-83D1-4AD3-92D3-8CF070013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546351"/>
            <a:ext cx="1933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Insaturados</a:t>
            </a:r>
          </a:p>
        </p:txBody>
      </p:sp>
      <p:sp>
        <p:nvSpPr>
          <p:cNvPr id="19464" name="Retângulo 12">
            <a:extLst>
              <a:ext uri="{FF2B5EF4-FFF2-40B4-BE49-F238E27FC236}">
                <a16:creationId xmlns:a16="http://schemas.microsoft.com/office/drawing/2014/main" id="{7E947E62-3DC0-43F5-B05E-C853E769C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987676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/>
              <a:t>Monoinsaturados</a:t>
            </a:r>
          </a:p>
        </p:txBody>
      </p:sp>
      <p:sp>
        <p:nvSpPr>
          <p:cNvPr id="19465" name="Retângulo 13">
            <a:extLst>
              <a:ext uri="{FF2B5EF4-FFF2-40B4-BE49-F238E27FC236}">
                <a16:creationId xmlns:a16="http://schemas.microsoft.com/office/drawing/2014/main" id="{6AAFB07C-BD59-4071-A16B-2B6388B9D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652963"/>
            <a:ext cx="2189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/>
              <a:t>Poli-insaturados</a:t>
            </a:r>
          </a:p>
        </p:txBody>
      </p:sp>
      <p:sp>
        <p:nvSpPr>
          <p:cNvPr id="19466" name="Retângulo 14">
            <a:extLst>
              <a:ext uri="{FF2B5EF4-FFF2-40B4-BE49-F238E27FC236}">
                <a16:creationId xmlns:a16="http://schemas.microsoft.com/office/drawing/2014/main" id="{74F03D60-9382-45CB-8E8E-392EE600F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4427539"/>
            <a:ext cx="132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Acido oleico</a:t>
            </a:r>
          </a:p>
        </p:txBody>
      </p:sp>
      <p:sp>
        <p:nvSpPr>
          <p:cNvPr id="19467" name="Retângulo 15">
            <a:extLst>
              <a:ext uri="{FF2B5EF4-FFF2-40B4-BE49-F238E27FC236}">
                <a16:creationId xmlns:a16="http://schemas.microsoft.com/office/drawing/2014/main" id="{48A1145B-DCF7-453A-B9E0-BE121D924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6092825"/>
            <a:ext cx="1674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Acido linolênico</a:t>
            </a:r>
          </a:p>
        </p:txBody>
      </p:sp>
      <p:sp>
        <p:nvSpPr>
          <p:cNvPr id="19468" name="CaixaDeTexto 16">
            <a:extLst>
              <a:ext uri="{FF2B5EF4-FFF2-40B4-BE49-F238E27FC236}">
                <a16:creationId xmlns:a16="http://schemas.microsoft.com/office/drawing/2014/main" id="{DB1A0C03-190E-40B5-BAE5-1C00AAEB3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060575"/>
            <a:ext cx="5100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/>
              <a:t>Sólido à TA – gordura animal (manteiga, banha)</a:t>
            </a:r>
          </a:p>
        </p:txBody>
      </p:sp>
      <p:sp>
        <p:nvSpPr>
          <p:cNvPr id="19469" name="CaixaDeTexto 17">
            <a:extLst>
              <a:ext uri="{FF2B5EF4-FFF2-40B4-BE49-F238E27FC236}">
                <a16:creationId xmlns:a16="http://schemas.microsoft.com/office/drawing/2014/main" id="{E46ED5CA-9AFD-4C28-910D-DCA26AD58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6165850"/>
            <a:ext cx="50434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 dirty="0"/>
              <a:t>Líquido à Temperatura ambiente – óleos vegetais (óleos e azeites)</a:t>
            </a:r>
          </a:p>
        </p:txBody>
      </p:sp>
      <p:pic>
        <p:nvPicPr>
          <p:cNvPr id="19470" name="Picture 2" descr="lenig2">
            <a:extLst>
              <a:ext uri="{FF2B5EF4-FFF2-40B4-BE49-F238E27FC236}">
                <a16:creationId xmlns:a16="http://schemas.microsoft.com/office/drawing/2014/main" id="{BA615242-3A54-4DEA-B77F-BB9494942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35181" b="8383"/>
          <a:stretch>
            <a:fillRect/>
          </a:stretch>
        </p:blipFill>
        <p:spPr bwMode="auto">
          <a:xfrm>
            <a:off x="9217026" y="3752850"/>
            <a:ext cx="13430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" descr="lenig2">
            <a:extLst>
              <a:ext uri="{FF2B5EF4-FFF2-40B4-BE49-F238E27FC236}">
                <a16:creationId xmlns:a16="http://schemas.microsoft.com/office/drawing/2014/main" id="{7BD68D82-CD90-46E1-A8A9-BAAD6198C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1312" b="80313"/>
          <a:stretch>
            <a:fillRect/>
          </a:stretch>
        </p:blipFill>
        <p:spPr bwMode="auto">
          <a:xfrm>
            <a:off x="8693150" y="115888"/>
            <a:ext cx="1866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CaixaDeTexto 20">
            <a:extLst>
              <a:ext uri="{FF2B5EF4-FFF2-40B4-BE49-F238E27FC236}">
                <a16:creationId xmlns:a16="http://schemas.microsoft.com/office/drawing/2014/main" id="{92031531-C2CD-420E-B8FA-830CE06C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39" y="2205039"/>
            <a:ext cx="598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16:0</a:t>
            </a:r>
          </a:p>
        </p:txBody>
      </p:sp>
      <p:sp>
        <p:nvSpPr>
          <p:cNvPr id="19473" name="CaixaDeTexto 21">
            <a:extLst>
              <a:ext uri="{FF2B5EF4-FFF2-40B4-BE49-F238E27FC236}">
                <a16:creationId xmlns:a16="http://schemas.microsoft.com/office/drawing/2014/main" id="{1CB888C8-6F3C-4C6A-BACB-8A154A6E7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4724400"/>
            <a:ext cx="59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18:1</a:t>
            </a:r>
          </a:p>
        </p:txBody>
      </p:sp>
      <p:sp>
        <p:nvSpPr>
          <p:cNvPr id="19474" name="CaixaDeTexto 22">
            <a:extLst>
              <a:ext uri="{FF2B5EF4-FFF2-40B4-BE49-F238E27FC236}">
                <a16:creationId xmlns:a16="http://schemas.microsoft.com/office/drawing/2014/main" id="{2D189797-B984-43CE-8F5B-0D354E9A6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6308725"/>
            <a:ext cx="598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18:3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limentos Ricos em Lipídios - Registro de Marca em BH (Minas Gerais)">
            <a:extLst>
              <a:ext uri="{FF2B5EF4-FFF2-40B4-BE49-F238E27FC236}">
                <a16:creationId xmlns:a16="http://schemas.microsoft.com/office/drawing/2014/main" id="{41624E40-D8B3-4368-9D8F-1958E1D78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31178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F8B47094-E5F6-47F4-9434-A4EAD8C4DBC0}"/>
              </a:ext>
            </a:extLst>
          </p:cNvPr>
          <p:cNvSpPr txBox="1">
            <a:spLocks/>
          </p:cNvSpPr>
          <p:nvPr/>
        </p:nvSpPr>
        <p:spPr>
          <a:xfrm>
            <a:off x="4511824" y="408885"/>
            <a:ext cx="3096344" cy="505908"/>
          </a:xfrm>
          <a:prstGeom prst="rect">
            <a:avLst/>
          </a:prstGeom>
        </p:spPr>
        <p:txBody>
          <a:bodyPr lIns="0" tIns="13335" rIns="0" bIns="0" anchor="ctr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lang="pt-BR" sz="3200" b="1" cap="all" spc="-5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/>
                <a:ea typeface="+mj-ea"/>
                <a:cs typeface="Comic Sans MS"/>
              </a:rPr>
              <a:t>ÔMEGA</a:t>
            </a:r>
            <a:r>
              <a:rPr lang="pt-BR" sz="3200" b="1" cap="all" spc="-90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/>
                <a:ea typeface="+mj-ea"/>
                <a:cs typeface="Comic Sans MS"/>
              </a:rPr>
              <a:t> </a:t>
            </a:r>
            <a:r>
              <a:rPr lang="pt-BR" sz="32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/>
                <a:ea typeface="+mj-ea"/>
                <a:cs typeface="Comic Sans MS"/>
              </a:rPr>
              <a:t>(</a:t>
            </a:r>
            <a:r>
              <a:rPr lang="pt-BR" sz="32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Symbol"/>
                <a:ea typeface="+mj-ea"/>
                <a:cs typeface="Symbol"/>
              </a:rPr>
              <a:t></a:t>
            </a:r>
            <a:r>
              <a:rPr lang="pt-BR" sz="32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/>
                <a:ea typeface="+mj-ea"/>
                <a:cs typeface="Comic Sans MS"/>
              </a:rPr>
              <a:t>)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1172F71-3818-4BAF-9DAF-0E7E9B651C91}"/>
              </a:ext>
            </a:extLst>
          </p:cNvPr>
          <p:cNvSpPr txBox="1"/>
          <p:nvPr/>
        </p:nvSpPr>
        <p:spPr>
          <a:xfrm>
            <a:off x="1558925" y="1916113"/>
            <a:ext cx="9144000" cy="3815468"/>
          </a:xfrm>
          <a:prstGeom prst="rect">
            <a:avLst/>
          </a:prstGeom>
        </p:spPr>
        <p:txBody>
          <a:bodyPr lIns="0" tIns="238125" rIns="0" bIns="0">
            <a:spAutoFit/>
          </a:bodyPr>
          <a:lstStyle>
            <a:lvl1pPr marL="514350" indent="-65088">
              <a:tabLst>
                <a:tab pos="449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65088">
              <a:tabLst>
                <a:tab pos="449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49000"/>
              </a:lnSpc>
              <a:buClr>
                <a:schemeClr val="accent1"/>
              </a:buClr>
              <a:buFont typeface="Wingdings" panose="05000000000000000000" pitchFamily="2" charset="2"/>
              <a:buChar char=""/>
            </a:pPr>
            <a:r>
              <a:rPr lang="pt-BR" altLang="pt-BR" sz="280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</a:t>
            </a:r>
            <a:r>
              <a:rPr lang="pt-BR" altLang="pt-BR" sz="2400">
                <a:cs typeface="Calibri" panose="020F0502020204030204" pitchFamily="34" charset="0"/>
              </a:rPr>
              <a:t>-9, principal representante o ácido oléico  (C 18:1) </a:t>
            </a:r>
          </a:p>
          <a:p>
            <a:pPr lvl="1">
              <a:lnSpc>
                <a:spcPct val="149000"/>
              </a:lnSpc>
              <a:buClr>
                <a:schemeClr val="accent1"/>
              </a:buClr>
            </a:pPr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Ex: óleos vegetais</a:t>
            </a:r>
          </a:p>
          <a:p>
            <a:pPr lvl="1">
              <a:spcBef>
                <a:spcPts val="550"/>
              </a:spcBef>
              <a:buClr>
                <a:schemeClr val="accent1"/>
              </a:buClr>
              <a:buFont typeface="Wingdings" panose="05000000000000000000" pitchFamily="2" charset="2"/>
              <a:buChar char=""/>
            </a:pPr>
            <a:r>
              <a:rPr lang="pt-BR" altLang="pt-BR" sz="240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</a:t>
            </a:r>
            <a:r>
              <a:rPr lang="pt-BR" altLang="pt-BR" sz="2400">
                <a:cs typeface="Calibri" panose="020F0502020204030204" pitchFamily="34" charset="0"/>
              </a:rPr>
              <a:t>-6, representado pelo ácido linoléico (C 18:2)</a:t>
            </a:r>
          </a:p>
          <a:p>
            <a:pPr lvl="1">
              <a:spcBef>
                <a:spcPts val="550"/>
              </a:spcBef>
              <a:buClr>
                <a:schemeClr val="accent1"/>
              </a:buClr>
            </a:pPr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Ex: Sementes oleaginosas; Óleo de milho, girassol e soja.</a:t>
            </a:r>
          </a:p>
          <a:p>
            <a:pPr>
              <a:spcBef>
                <a:spcPts val="50"/>
              </a:spcBef>
            </a:pPr>
            <a:endParaRPr lang="pt-BR" alt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"/>
            </a:pPr>
            <a:r>
              <a:rPr lang="pt-BR" altLang="pt-BR" sz="240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</a:t>
            </a:r>
            <a:r>
              <a:rPr lang="pt-BR" altLang="pt-BR" sz="2400">
                <a:cs typeface="Calibri" panose="020F0502020204030204" pitchFamily="34" charset="0"/>
              </a:rPr>
              <a:t>-3, está incluído o ácido </a:t>
            </a:r>
            <a:r>
              <a:rPr lang="pt-BR" altLang="pt-BR" sz="240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</a:t>
            </a:r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400">
                <a:cs typeface="Calibri" panose="020F0502020204030204" pitchFamily="34" charset="0"/>
              </a:rPr>
              <a:t>- linolênico (C 18:3) </a:t>
            </a:r>
          </a:p>
          <a:p>
            <a:pPr>
              <a:buClr>
                <a:schemeClr val="accent1"/>
              </a:buClr>
            </a:pPr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Ex: canola ou soja, peixes de águas frias e profundas (salmão,  truta, arenque, cavalinha, atum, destacando-se a manjuba e  sardinha).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865A044-C1C1-42FC-9E1B-91AE8C25123D}"/>
              </a:ext>
            </a:extLst>
          </p:cNvPr>
          <p:cNvSpPr/>
          <p:nvPr/>
        </p:nvSpPr>
        <p:spPr>
          <a:xfrm>
            <a:off x="1919289" y="1125538"/>
            <a:ext cx="54006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9870" algn="ctr">
              <a:spcBef>
                <a:spcPts val="1875"/>
              </a:spcBef>
              <a:defRPr/>
            </a:pPr>
            <a:r>
              <a:rPr lang="pt-BR" sz="24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Outro</a:t>
            </a:r>
            <a:r>
              <a:rPr lang="pt-BR" sz="2400" spc="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modo</a:t>
            </a:r>
            <a:r>
              <a:rPr lang="pt-BR" sz="2400" spc="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de</a:t>
            </a:r>
            <a:r>
              <a:rPr lang="pt-BR" sz="24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agrupar</a:t>
            </a:r>
            <a:r>
              <a:rPr lang="pt-BR" sz="2400" spc="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ácidos</a:t>
            </a:r>
            <a:r>
              <a:rPr lang="pt-BR" sz="2400" spc="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spc="-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graxos</a:t>
            </a:r>
            <a:r>
              <a:rPr lang="pt-BR" sz="24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insaturados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1E51B222-4322-4D34-A614-61254D1D7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1844675"/>
            <a:ext cx="64087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>
                <a:latin typeface="Arial" panose="020B0604020202020204" pitchFamily="34" charset="0"/>
                <a:cs typeface="Arial" panose="020B0604020202020204" pitchFamily="34" charset="0"/>
                <a:sym typeface="Monotype Sorts"/>
              </a:rPr>
              <a:t> Solubilidade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>
                <a:latin typeface="Arial" panose="020B0604020202020204" pitchFamily="34" charset="0"/>
                <a:cs typeface="Arial" panose="020B0604020202020204" pitchFamily="34" charset="0"/>
                <a:sym typeface="Monotype Sorts"/>
              </a:rPr>
              <a:t> Pontos de fusão e ebulição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>
                <a:latin typeface="Arial" panose="020B0604020202020204" pitchFamily="34" charset="0"/>
                <a:cs typeface="Arial" panose="020B0604020202020204" pitchFamily="34" charset="0"/>
                <a:sym typeface="Monotype Sorts"/>
              </a:rPr>
              <a:t> Isomeria geométrica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pt-BR" altLang="pt-BR" sz="3200">
              <a:latin typeface="Arial" panose="020B0604020202020204" pitchFamily="34" charset="0"/>
              <a:cs typeface="Arial" panose="020B0604020202020204" pitchFamily="34" charset="0"/>
              <a:sym typeface="Monotype Sorts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897BF6D-BD8B-4A9A-A00B-69839DA8B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6346" y="0"/>
            <a:ext cx="8641655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b="1" cap="none" dirty="0">
                <a:solidFill>
                  <a:schemeClr val="accent1"/>
                </a:solidFill>
                <a:latin typeface="Comic Sans MS" pitchFamily="66" charset="0"/>
              </a:rPr>
              <a:t>Propriedades físicas dos ácidos graxos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tlas4">
            <a:extLst>
              <a:ext uri="{FF2B5EF4-FFF2-40B4-BE49-F238E27FC236}">
                <a16:creationId xmlns:a16="http://schemas.microsoft.com/office/drawing/2014/main" id="{B55588EE-26FE-4C68-83D2-F9A80F6F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t="4163" r="3888"/>
          <a:stretch>
            <a:fillRect/>
          </a:stretch>
        </p:blipFill>
        <p:spPr bwMode="auto">
          <a:xfrm>
            <a:off x="4008439" y="1268413"/>
            <a:ext cx="42624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A97641A8-F412-4E10-990D-3ED31ECBD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Solubilidade de lipídeos (solução aquosa)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6B9F783-E465-4806-ACE8-D23921A3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68414"/>
            <a:ext cx="1265238" cy="54006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9701" name="Text Box 9">
            <a:extLst>
              <a:ext uri="{FF2B5EF4-FFF2-40B4-BE49-F238E27FC236}">
                <a16:creationId xmlns:a16="http://schemas.microsoft.com/office/drawing/2014/main" id="{CF219AAB-80AE-41ED-A203-6ABA6BAC4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6021389"/>
            <a:ext cx="46815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latin typeface="Comic Sans MS" panose="030F0702030302020204" pitchFamily="66" charset="0"/>
              </a:rPr>
              <a:t>Número de Carbonos</a:t>
            </a:r>
          </a:p>
        </p:txBody>
      </p:sp>
      <p:sp>
        <p:nvSpPr>
          <p:cNvPr id="29702" name="Text Box 8">
            <a:extLst>
              <a:ext uri="{FF2B5EF4-FFF2-40B4-BE49-F238E27FC236}">
                <a16:creationId xmlns:a16="http://schemas.microsoft.com/office/drawing/2014/main" id="{39B5128B-7D9A-4F45-8071-2965E5B7653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513807" y="3586957"/>
            <a:ext cx="1639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latin typeface="Comic Sans MS" panose="030F0702030302020204" pitchFamily="66" charset="0"/>
              </a:rPr>
              <a:t>Solubilidade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enig2">
            <a:extLst>
              <a:ext uri="{FF2B5EF4-FFF2-40B4-BE49-F238E27FC236}">
                <a16:creationId xmlns:a16="http://schemas.microsoft.com/office/drawing/2014/main" id="{412CF16C-AB80-4876-B7FA-598390D5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82775"/>
            <a:ext cx="5486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4">
            <a:extLst>
              <a:ext uri="{FF2B5EF4-FFF2-40B4-BE49-F238E27FC236}">
                <a16:creationId xmlns:a16="http://schemas.microsoft.com/office/drawing/2014/main" id="{8391A222-4111-453B-90EC-C39E4926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4254501"/>
            <a:ext cx="5545137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FBA84323-4A0A-47C8-9429-101F3EC68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1196975"/>
            <a:ext cx="221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latin typeface="Comic Sans MS" panose="030F0702030302020204" pitchFamily="66" charset="0"/>
              </a:rPr>
              <a:t>Ácidos Graxos Saturados</a:t>
            </a: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79480794-24ED-4EA1-849D-5D7F4762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196975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latin typeface="Comic Sans MS" panose="030F0702030302020204" pitchFamily="66" charset="0"/>
              </a:rPr>
              <a:t>Mistura de Ácidos Graxos Saturados e Insasturados</a:t>
            </a:r>
          </a:p>
        </p:txBody>
      </p:sp>
      <p:sp>
        <p:nvSpPr>
          <p:cNvPr id="30726" name="Text Box 8">
            <a:extLst>
              <a:ext uri="{FF2B5EF4-FFF2-40B4-BE49-F238E27FC236}">
                <a16:creationId xmlns:a16="http://schemas.microsoft.com/office/drawing/2014/main" id="{1900DF50-4EC8-40A0-A3E4-2D2E3BE4C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006975"/>
            <a:ext cx="2319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FF3300"/>
                </a:solidFill>
                <a:latin typeface="Comic Sans MS" panose="030F0702030302020204" pitchFamily="66" charset="0"/>
              </a:rPr>
              <a:t>Maior interação entre as moléculas</a:t>
            </a:r>
          </a:p>
        </p:txBody>
      </p:sp>
      <p:sp>
        <p:nvSpPr>
          <p:cNvPr id="30727" name="Text Box 10">
            <a:extLst>
              <a:ext uri="{FF2B5EF4-FFF2-40B4-BE49-F238E27FC236}">
                <a16:creationId xmlns:a16="http://schemas.microsoft.com/office/drawing/2014/main" id="{19C3E22A-F7CE-49C4-90AE-DC9BF3182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5013326"/>
            <a:ext cx="2871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FF9900"/>
                </a:solidFill>
                <a:latin typeface="Comic Sans MS" panose="030F0702030302020204" pitchFamily="66" charset="0"/>
              </a:rPr>
              <a:t>Menor interação entre as moléculas</a:t>
            </a:r>
          </a:p>
        </p:txBody>
      </p:sp>
      <p:sp>
        <p:nvSpPr>
          <p:cNvPr id="30728" name="AutoShape 12">
            <a:extLst>
              <a:ext uri="{FF2B5EF4-FFF2-40B4-BE49-F238E27FC236}">
                <a16:creationId xmlns:a16="http://schemas.microsoft.com/office/drawing/2014/main" id="{5D29767B-F733-47DB-82FB-378FA099D66B}"/>
              </a:ext>
            </a:extLst>
          </p:cNvPr>
          <p:cNvSpPr>
            <a:spLocks/>
          </p:cNvSpPr>
          <p:nvPr/>
        </p:nvSpPr>
        <p:spPr bwMode="auto">
          <a:xfrm rot="-5400000">
            <a:off x="3962400" y="3635375"/>
            <a:ext cx="304800" cy="1981200"/>
          </a:xfrm>
          <a:prstGeom prst="leftBrace">
            <a:avLst>
              <a:gd name="adj1" fmla="val 54167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29" name="AutoShape 13">
            <a:extLst>
              <a:ext uri="{FF2B5EF4-FFF2-40B4-BE49-F238E27FC236}">
                <a16:creationId xmlns:a16="http://schemas.microsoft.com/office/drawing/2014/main" id="{1BD38FD4-3B04-48A8-BD46-EDF1B079B1EC}"/>
              </a:ext>
            </a:extLst>
          </p:cNvPr>
          <p:cNvSpPr>
            <a:spLocks/>
          </p:cNvSpPr>
          <p:nvPr/>
        </p:nvSpPr>
        <p:spPr bwMode="auto">
          <a:xfrm rot="-5400000">
            <a:off x="7124700" y="2759075"/>
            <a:ext cx="381000" cy="3810000"/>
          </a:xfrm>
          <a:prstGeom prst="leftBrace">
            <a:avLst>
              <a:gd name="adj1" fmla="val 83333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95" name="Rectangle 15">
            <a:extLst>
              <a:ext uri="{FF2B5EF4-FFF2-40B4-BE49-F238E27FC236}">
                <a16:creationId xmlns:a16="http://schemas.microsoft.com/office/drawing/2014/main" id="{593231D2-A01C-45BD-A84F-7AD3EEC66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576" y="0"/>
            <a:ext cx="882015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altLang="x-none" cap="none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Insaturação e pontos de fusão</a:t>
            </a:r>
          </a:p>
        </p:txBody>
      </p:sp>
      <p:sp>
        <p:nvSpPr>
          <p:cNvPr id="30731" name="Retângulo 10">
            <a:extLst>
              <a:ext uri="{FF2B5EF4-FFF2-40B4-BE49-F238E27FC236}">
                <a16:creationId xmlns:a16="http://schemas.microsoft.com/office/drawing/2014/main" id="{006B7B23-2679-41C6-BD3C-217A2C29D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805489"/>
            <a:ext cx="842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Em quase todos os ácidos graxos insaturados que ocorrem naturalmente, as ligações duplas encontram-se em configuração </a:t>
            </a:r>
            <a:r>
              <a:rPr lang="pt-BR" altLang="pt-BR" sz="2000" i="1">
                <a:latin typeface="Arial" panose="020B0604020202020204" pitchFamily="34" charset="0"/>
                <a:cs typeface="Arial" panose="020B0604020202020204" pitchFamily="34" charset="0"/>
              </a:rPr>
              <a:t>cis.</a:t>
            </a:r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lanco3">
            <a:extLst>
              <a:ext uri="{FF2B5EF4-FFF2-40B4-BE49-F238E27FC236}">
                <a16:creationId xmlns:a16="http://schemas.microsoft.com/office/drawing/2014/main" id="{616FA0D7-A8F9-4C39-8831-E5CE2AB1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1"/>
            <a:ext cx="48768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8ABF23E4-2E82-480F-A15A-20C7B1045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Isomeria geométrica</a:t>
            </a:r>
            <a:endParaRPr lang="pt-BR" sz="3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2772" name="Picture 4" descr="blanco4">
            <a:extLst>
              <a:ext uri="{FF2B5EF4-FFF2-40B4-BE49-F238E27FC236}">
                <a16:creationId xmlns:a16="http://schemas.microsoft.com/office/drawing/2014/main" id="{9CCE572F-8A11-4648-BA79-17F87F455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828800"/>
            <a:ext cx="3254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>
            <a:extLst>
              <a:ext uri="{FF2B5EF4-FFF2-40B4-BE49-F238E27FC236}">
                <a16:creationId xmlns:a16="http://schemas.microsoft.com/office/drawing/2014/main" id="{F8478F02-1B35-4701-85E7-D2A17019E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6" y="6103938"/>
            <a:ext cx="172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Comic Sans MS" panose="030F0702030302020204" pitchFamily="66" charset="0"/>
              </a:rPr>
              <a:t>Ácido Esteárico</a:t>
            </a:r>
          </a:p>
        </p:txBody>
      </p:sp>
      <p:sp>
        <p:nvSpPr>
          <p:cNvPr id="32774" name="Text Box 7">
            <a:extLst>
              <a:ext uri="{FF2B5EF4-FFF2-40B4-BE49-F238E27FC236}">
                <a16:creationId xmlns:a16="http://schemas.microsoft.com/office/drawing/2014/main" id="{3FF32602-EF2F-4E11-BB1D-AA9CBD16E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4" y="5341939"/>
            <a:ext cx="1755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chemeClr val="bg2"/>
                </a:solidFill>
                <a:latin typeface="Comic Sans MS" panose="030F0702030302020204" pitchFamily="66" charset="0"/>
              </a:rPr>
              <a:t>Ácido Graxo Cis</a:t>
            </a:r>
          </a:p>
          <a:p>
            <a:pPr algn="ctr" eaLnBrk="1" hangingPunct="1"/>
            <a:r>
              <a:rPr lang="pt-BR" altLang="pt-BR" sz="1600" b="1">
                <a:solidFill>
                  <a:schemeClr val="bg2"/>
                </a:solidFill>
                <a:latin typeface="Comic Sans MS" panose="030F0702030302020204" pitchFamily="66" charset="0"/>
              </a:rPr>
              <a:t>(Oléico)</a:t>
            </a:r>
          </a:p>
        </p:txBody>
      </p:sp>
      <p:sp>
        <p:nvSpPr>
          <p:cNvPr id="32775" name="Text Box 8">
            <a:extLst>
              <a:ext uri="{FF2B5EF4-FFF2-40B4-BE49-F238E27FC236}">
                <a16:creationId xmlns:a16="http://schemas.microsoft.com/office/drawing/2014/main" id="{F8F6DB35-1717-4D8C-B36F-115994E1F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6027739"/>
            <a:ext cx="203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Comic Sans MS" panose="030F0702030302020204" pitchFamily="66" charset="0"/>
              </a:rPr>
              <a:t>Ácido Graxo Trans</a:t>
            </a:r>
          </a:p>
          <a:p>
            <a:pPr algn="ctr" eaLnBrk="1" hangingPunct="1"/>
            <a:r>
              <a:rPr lang="pt-BR" altLang="pt-BR" sz="1600" b="1">
                <a:latin typeface="Comic Sans MS" panose="030F0702030302020204" pitchFamily="66" charset="0"/>
              </a:rPr>
              <a:t>(Elaídico)</a:t>
            </a:r>
          </a:p>
        </p:txBody>
      </p:sp>
      <p:sp>
        <p:nvSpPr>
          <p:cNvPr id="32776" name="Text Box 9">
            <a:extLst>
              <a:ext uri="{FF2B5EF4-FFF2-40B4-BE49-F238E27FC236}">
                <a16:creationId xmlns:a16="http://schemas.microsoft.com/office/drawing/2014/main" id="{D56AB664-6A14-4803-93EE-D62D05B6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3064" y="5646739"/>
            <a:ext cx="1755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Comic Sans MS" panose="030F0702030302020204" pitchFamily="66" charset="0"/>
              </a:rPr>
              <a:t>Ácido Graxo Cis</a:t>
            </a:r>
          </a:p>
          <a:p>
            <a:pPr algn="ctr" eaLnBrk="1" hangingPunct="1"/>
            <a:r>
              <a:rPr lang="pt-BR" altLang="pt-BR" sz="1600" b="1">
                <a:latin typeface="Comic Sans MS" panose="030F0702030302020204" pitchFamily="66" charset="0"/>
              </a:rPr>
              <a:t>(Linolênico)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7">
            <a:extLst>
              <a:ext uri="{FF2B5EF4-FFF2-40B4-BE49-F238E27FC236}">
                <a16:creationId xmlns:a16="http://schemas.microsoft.com/office/drawing/2014/main" id="{5CA1642E-23FB-47F5-97E6-C0E66EF5A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89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x-none" sz="3200" b="1" dirty="0">
                <a:solidFill>
                  <a:schemeClr val="accent4">
                    <a:lumMod val="75000"/>
                  </a:schemeClr>
                </a:solidFill>
                <a:latin typeface="Comic Sans MS" charset="0"/>
              </a:rPr>
              <a:t>Principais ácidos graxos</a:t>
            </a:r>
          </a:p>
        </p:txBody>
      </p:sp>
      <p:grpSp>
        <p:nvGrpSpPr>
          <p:cNvPr id="20483" name="Grupo 6">
            <a:extLst>
              <a:ext uri="{FF2B5EF4-FFF2-40B4-BE49-F238E27FC236}">
                <a16:creationId xmlns:a16="http://schemas.microsoft.com/office/drawing/2014/main" id="{B42E38B9-E1D7-42D2-946D-DC5054CC4221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1052513"/>
            <a:ext cx="7342188" cy="4032250"/>
            <a:chOff x="755576" y="1412776"/>
            <a:chExt cx="7342783" cy="4032250"/>
          </a:xfrm>
        </p:grpSpPr>
        <p:pic>
          <p:nvPicPr>
            <p:cNvPr id="20495" name="Picture 2">
              <a:extLst>
                <a:ext uri="{FF2B5EF4-FFF2-40B4-BE49-F238E27FC236}">
                  <a16:creationId xmlns:a16="http://schemas.microsoft.com/office/drawing/2014/main" id="{4728C427-C762-4933-AA25-41ACC9309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99" t="34627" r="46597" b="32141"/>
            <a:stretch>
              <a:fillRect/>
            </a:stretch>
          </p:blipFill>
          <p:spPr bwMode="auto">
            <a:xfrm>
              <a:off x="4644008" y="1412776"/>
              <a:ext cx="3454351" cy="403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2">
              <a:extLst>
                <a:ext uri="{FF2B5EF4-FFF2-40B4-BE49-F238E27FC236}">
                  <a16:creationId xmlns:a16="http://schemas.microsoft.com/office/drawing/2014/main" id="{EE01EF10-7764-4791-A6B5-601B33F9A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1" t="34627" r="68977" b="32141"/>
            <a:stretch>
              <a:fillRect/>
            </a:stretch>
          </p:blipFill>
          <p:spPr bwMode="auto">
            <a:xfrm>
              <a:off x="755576" y="1412776"/>
              <a:ext cx="3965451" cy="403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CaixaDeTexto 14">
            <a:extLst>
              <a:ext uri="{FF2B5EF4-FFF2-40B4-BE49-F238E27FC236}">
                <a16:creationId xmlns:a16="http://schemas.microsoft.com/office/drawing/2014/main" id="{2936D1E9-F937-4742-ABA0-986DC2139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9" y="5157789"/>
            <a:ext cx="277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/>
              <a:t>20:5 (</a:t>
            </a:r>
            <a:r>
              <a:rPr lang="el-GR" altLang="pt-BR" sz="2800"/>
              <a:t>Δ</a:t>
            </a:r>
            <a:r>
              <a:rPr lang="pt-BR" altLang="pt-BR" sz="2800" baseline="30000"/>
              <a:t>5,8,11,14</a:t>
            </a:r>
            <a:r>
              <a:rPr lang="pt-BR" altLang="pt-BR" sz="2800"/>
              <a:t>)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182EEF8-6A26-46EC-A2BA-8F0386A079F0}"/>
              </a:ext>
            </a:extLst>
          </p:cNvPr>
          <p:cNvCxnSpPr/>
          <p:nvPr/>
        </p:nvCxnSpPr>
        <p:spPr>
          <a:xfrm>
            <a:off x="2384425" y="5589588"/>
            <a:ext cx="0" cy="647700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CaixaDeTexto 17">
            <a:extLst>
              <a:ext uri="{FF2B5EF4-FFF2-40B4-BE49-F238E27FC236}">
                <a16:creationId xmlns:a16="http://schemas.microsoft.com/office/drawing/2014/main" id="{271F1A2B-BAAD-4E46-A88F-0AEC4FA75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6237288"/>
            <a:ext cx="896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solidFill>
                  <a:srgbClr val="0070C0"/>
                </a:solidFill>
              </a:rPr>
              <a:t>Nº de C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23A3ACD-588A-49EC-AE66-689454074017}"/>
              </a:ext>
            </a:extLst>
          </p:cNvPr>
          <p:cNvCxnSpPr/>
          <p:nvPr/>
        </p:nvCxnSpPr>
        <p:spPr>
          <a:xfrm>
            <a:off x="2744788" y="5589588"/>
            <a:ext cx="0" cy="360362"/>
          </a:xfrm>
          <a:prstGeom prst="line">
            <a:avLst/>
          </a:prstGeom>
          <a:ln w="539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20">
            <a:extLst>
              <a:ext uri="{FF2B5EF4-FFF2-40B4-BE49-F238E27FC236}">
                <a16:creationId xmlns:a16="http://schemas.microsoft.com/office/drawing/2014/main" id="{D612D183-E54A-4878-80FA-87CE58F4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9" y="5876925"/>
            <a:ext cx="547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C=C</a:t>
            </a:r>
          </a:p>
        </p:txBody>
      </p:sp>
      <p:grpSp>
        <p:nvGrpSpPr>
          <p:cNvPr id="20489" name="Grupo 18">
            <a:extLst>
              <a:ext uri="{FF2B5EF4-FFF2-40B4-BE49-F238E27FC236}">
                <a16:creationId xmlns:a16="http://schemas.microsoft.com/office/drawing/2014/main" id="{456C7DFF-3895-4FC7-80A2-A07E89F15EEC}"/>
              </a:ext>
            </a:extLst>
          </p:cNvPr>
          <p:cNvGrpSpPr>
            <a:grpSpLocks/>
          </p:cNvGrpSpPr>
          <p:nvPr/>
        </p:nvGrpSpPr>
        <p:grpSpPr bwMode="auto">
          <a:xfrm>
            <a:off x="3432175" y="5516564"/>
            <a:ext cx="7062788" cy="1081087"/>
            <a:chOff x="1907704" y="5517232"/>
            <a:chExt cx="7063154" cy="1080120"/>
          </a:xfrm>
        </p:grpSpPr>
        <p:pic>
          <p:nvPicPr>
            <p:cNvPr id="20491" name="Picture 1">
              <a:extLst>
                <a:ext uri="{FF2B5EF4-FFF2-40B4-BE49-F238E27FC236}">
                  <a16:creationId xmlns:a16="http://schemas.microsoft.com/office/drawing/2014/main" id="{B5C9CB55-0EA0-4DC3-98A1-5422F886A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82" t="53305" r="13393" b="36758"/>
            <a:stretch>
              <a:fillRect/>
            </a:stretch>
          </p:blipFill>
          <p:spPr bwMode="auto">
            <a:xfrm>
              <a:off x="1907704" y="5517232"/>
              <a:ext cx="7063154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">
              <a:extLst>
                <a:ext uri="{FF2B5EF4-FFF2-40B4-BE49-F238E27FC236}">
                  <a16:creationId xmlns:a16="http://schemas.microsoft.com/office/drawing/2014/main" id="{246797E8-1DD9-45C9-8E59-1F456AE75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29" t="66299" r="35310" b="31406"/>
            <a:stretch>
              <a:fillRect/>
            </a:stretch>
          </p:blipFill>
          <p:spPr bwMode="auto">
            <a:xfrm>
              <a:off x="4932040" y="6381328"/>
              <a:ext cx="208823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CaixaDeTexto 15">
              <a:extLst>
                <a:ext uri="{FF2B5EF4-FFF2-40B4-BE49-F238E27FC236}">
                  <a16:creationId xmlns:a16="http://schemas.microsoft.com/office/drawing/2014/main" id="{DD773FB6-3550-4C50-B536-189B45427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904" y="5589240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pic>
          <p:nvPicPr>
            <p:cNvPr id="20494" name="Picture 1">
              <a:extLst>
                <a:ext uri="{FF2B5EF4-FFF2-40B4-BE49-F238E27FC236}">
                  <a16:creationId xmlns:a16="http://schemas.microsoft.com/office/drawing/2014/main" id="{976EEA74-478B-4DFB-9962-498598843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36" t="63918" r="24826" b="33789"/>
            <a:stretch>
              <a:fillRect/>
            </a:stretch>
          </p:blipFill>
          <p:spPr bwMode="auto">
            <a:xfrm>
              <a:off x="2483768" y="6381328"/>
              <a:ext cx="2520280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0" name="CaixaDeTexto 21">
            <a:extLst>
              <a:ext uri="{FF2B5EF4-FFF2-40B4-BE49-F238E27FC236}">
                <a16:creationId xmlns:a16="http://schemas.microsoft.com/office/drawing/2014/main" id="{DF3C0A27-EBDB-4402-A762-B57CAC8BF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5157789"/>
            <a:ext cx="4702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pt-BR">
                <a:solidFill>
                  <a:srgbClr val="FF0066"/>
                </a:solidFill>
              </a:rPr>
              <a:t>ω</a:t>
            </a:r>
            <a:r>
              <a:rPr lang="pt-BR" altLang="pt-BR">
                <a:solidFill>
                  <a:srgbClr val="FF0066"/>
                </a:solidFill>
              </a:rPr>
              <a:t> – ômega (representa apenas a 1ª insaturação)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tângulo 3">
            <a:extLst>
              <a:ext uri="{FF2B5EF4-FFF2-40B4-BE49-F238E27FC236}">
                <a16:creationId xmlns:a16="http://schemas.microsoft.com/office/drawing/2014/main" id="{A71DB92E-DCD0-4EDC-A7CE-AF93FC4B3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1268413"/>
            <a:ext cx="7488237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Saponificação: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Ácido Graxo + Base Sal (Sabão)</a:t>
            </a:r>
          </a:p>
          <a:p>
            <a:pPr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Hidrogenação: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Ácido Graxo Insaturado + H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Esterificação: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1, 2 ou 3 Ácidos Graxos + Glicerol (Mono, Di ou Tri) </a:t>
            </a:r>
            <a:r>
              <a:rPr lang="pt-BR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acilglicerol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56A07B-90B1-46F9-8D33-CCEE9A0DA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0"/>
            <a:ext cx="8641655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b="1" cap="none" dirty="0">
                <a:solidFill>
                  <a:schemeClr val="accent1"/>
                </a:solidFill>
                <a:latin typeface="Comic Sans MS" pitchFamily="66" charset="0"/>
              </a:rPr>
              <a:t>Reações químicas dos ácidos graxos</a:t>
            </a:r>
          </a:p>
        </p:txBody>
      </p:sp>
    </p:spTree>
    <p:extLst>
      <p:ext uri="{BB962C8B-B14F-4D97-AF65-F5344CB8AC3E}">
        <p14:creationId xmlns:p14="http://schemas.microsoft.com/office/powerpoint/2010/main" val="8698566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o 10">
            <a:extLst>
              <a:ext uri="{FF2B5EF4-FFF2-40B4-BE49-F238E27FC236}">
                <a16:creationId xmlns:a16="http://schemas.microsoft.com/office/drawing/2014/main" id="{B08A92E9-281E-41F5-9EE4-4F161FEE7382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404813"/>
            <a:ext cx="9374188" cy="3771900"/>
            <a:chOff x="467544" y="2983286"/>
            <a:chExt cx="8597243" cy="3046643"/>
          </a:xfrm>
        </p:grpSpPr>
        <p:pic>
          <p:nvPicPr>
            <p:cNvPr id="14346" name="Picture 2">
              <a:extLst>
                <a:ext uri="{FF2B5EF4-FFF2-40B4-BE49-F238E27FC236}">
                  <a16:creationId xmlns:a16="http://schemas.microsoft.com/office/drawing/2014/main" id="{5BC54CA6-19BE-4BD7-B787-F19E20C66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7" t="42995" r="40723" b="29037"/>
            <a:stretch>
              <a:fillRect/>
            </a:stretch>
          </p:blipFill>
          <p:spPr bwMode="auto">
            <a:xfrm>
              <a:off x="2376264" y="2996952"/>
              <a:ext cx="1656184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2">
              <a:extLst>
                <a:ext uri="{FF2B5EF4-FFF2-40B4-BE49-F238E27FC236}">
                  <a16:creationId xmlns:a16="http://schemas.microsoft.com/office/drawing/2014/main" id="{3F2FEA7F-D264-4E54-9E7D-484954D36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212810"/>
              <a:ext cx="2016458" cy="323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altLang="pt-BR" sz="2000" b="1" dirty="0">
                  <a:solidFill>
                    <a:schemeClr val="accent6">
                      <a:lumMod val="50000"/>
                    </a:schemeClr>
                  </a:solidFill>
                </a:rPr>
                <a:t>Grupo carboxila</a:t>
              </a:r>
            </a:p>
          </p:txBody>
        </p:sp>
        <p:sp>
          <p:nvSpPr>
            <p:cNvPr id="6" name="CaixaDeTexto 3">
              <a:extLst>
                <a:ext uri="{FF2B5EF4-FFF2-40B4-BE49-F238E27FC236}">
                  <a16:creationId xmlns:a16="http://schemas.microsoft.com/office/drawing/2014/main" id="{7BC17875-DB56-46BB-B67F-261B1DC18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817" y="4220664"/>
              <a:ext cx="1872321" cy="57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altLang="pt-BR" sz="2000" b="1">
                  <a:solidFill>
                    <a:schemeClr val="accent6">
                      <a:lumMod val="50000"/>
                    </a:schemeClr>
                  </a:solidFill>
                </a:rPr>
                <a:t>Cadeia hidrocarbonada</a:t>
              </a:r>
            </a:p>
          </p:txBody>
        </p:sp>
        <p:pic>
          <p:nvPicPr>
            <p:cNvPr id="14349" name="Picture 2">
              <a:extLst>
                <a:ext uri="{FF2B5EF4-FFF2-40B4-BE49-F238E27FC236}">
                  <a16:creationId xmlns:a16="http://schemas.microsoft.com/office/drawing/2014/main" id="{C0BDE271-AB7E-45B8-897B-1B9F0293B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36" t="44083" r="27228" b="28516"/>
            <a:stretch>
              <a:fillRect/>
            </a:stretch>
          </p:blipFill>
          <p:spPr bwMode="auto">
            <a:xfrm>
              <a:off x="3888433" y="2983286"/>
              <a:ext cx="2736304" cy="30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ixaDeTexto 5">
              <a:extLst>
                <a:ext uri="{FF2B5EF4-FFF2-40B4-BE49-F238E27FC236}">
                  <a16:creationId xmlns:a16="http://schemas.microsoft.com/office/drawing/2014/main" id="{2A41F1FC-60FE-4C58-A848-8B1DD4C17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2585" y="3088455"/>
              <a:ext cx="1691786" cy="57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altLang="pt-BR" sz="2000" b="1" dirty="0">
                  <a:solidFill>
                    <a:schemeClr val="accent6">
                      <a:lumMod val="50000"/>
                    </a:schemeClr>
                  </a:solidFill>
                </a:rPr>
                <a:t>Região polar</a:t>
              </a:r>
            </a:p>
            <a:p>
              <a:pPr algn="ctr">
                <a:defRPr/>
              </a:pPr>
              <a:r>
                <a:rPr lang="pt-BR" altLang="pt-BR" sz="2000" b="1" dirty="0">
                  <a:solidFill>
                    <a:schemeClr val="accent6">
                      <a:lumMod val="50000"/>
                    </a:schemeClr>
                  </a:solidFill>
                </a:rPr>
                <a:t>hidrofílica</a:t>
              </a:r>
            </a:p>
          </p:txBody>
        </p:sp>
        <p:sp>
          <p:nvSpPr>
            <p:cNvPr id="10" name="CaixaDeTexto 7">
              <a:extLst>
                <a:ext uri="{FF2B5EF4-FFF2-40B4-BE49-F238E27FC236}">
                  <a16:creationId xmlns:a16="http://schemas.microsoft.com/office/drawing/2014/main" id="{9C1618FC-0E8A-4D2A-B304-DDCB7D801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2169" y="5277585"/>
              <a:ext cx="2952618" cy="57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altLang="pt-BR" sz="2000" b="1" dirty="0">
                  <a:solidFill>
                    <a:schemeClr val="accent6">
                      <a:lumMod val="50000"/>
                    </a:schemeClr>
                  </a:solidFill>
                </a:rPr>
                <a:t>Região apolar </a:t>
              </a:r>
            </a:p>
            <a:p>
              <a:pPr algn="ctr">
                <a:defRPr/>
              </a:pPr>
              <a:r>
                <a:rPr lang="pt-BR" altLang="pt-BR" sz="2000" b="1" dirty="0">
                  <a:solidFill>
                    <a:schemeClr val="accent6">
                      <a:lumMod val="50000"/>
                    </a:schemeClr>
                  </a:solidFill>
                </a:rPr>
                <a:t>hidrofóbica</a:t>
              </a:r>
            </a:p>
          </p:txBody>
        </p:sp>
      </p:grp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2C79F648-C74D-442A-9FC5-00459FFB7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4076701"/>
            <a:ext cx="2041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chemeClr val="accent6">
                    <a:lumMod val="50000"/>
                  </a:schemeClr>
                </a:solidFill>
              </a:rPr>
              <a:t>SATURADO</a:t>
            </a:r>
          </a:p>
        </p:txBody>
      </p:sp>
      <p:sp>
        <p:nvSpPr>
          <p:cNvPr id="12" name="CaixaDeTexto 12">
            <a:extLst>
              <a:ext uri="{FF2B5EF4-FFF2-40B4-BE49-F238E27FC236}">
                <a16:creationId xmlns:a16="http://schemas.microsoft.com/office/drawing/2014/main" id="{0DC14455-A7B6-4172-8B81-D53406C5F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627" y="4143653"/>
            <a:ext cx="2041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chemeClr val="accent6">
                    <a:lumMod val="50000"/>
                  </a:schemeClr>
                </a:solidFill>
              </a:rPr>
              <a:t>INSATURADO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58BDD63-ABFC-4DDC-9123-8945E5E9E7FC}"/>
              </a:ext>
            </a:extLst>
          </p:cNvPr>
          <p:cNvSpPr/>
          <p:nvPr/>
        </p:nvSpPr>
        <p:spPr>
          <a:xfrm>
            <a:off x="8498752" y="1773236"/>
            <a:ext cx="17986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</a:rPr>
              <a:t>Cadeia</a:t>
            </a:r>
          </a:p>
          <a:p>
            <a:pPr algn="ctr">
              <a:defRPr/>
            </a:pP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</a:rPr>
              <a:t> hidrocarbonada</a:t>
            </a:r>
          </a:p>
        </p:txBody>
      </p:sp>
      <p:pic>
        <p:nvPicPr>
          <p:cNvPr id="14342" name="Picture 13">
            <a:extLst>
              <a:ext uri="{FF2B5EF4-FFF2-40B4-BE49-F238E27FC236}">
                <a16:creationId xmlns:a16="http://schemas.microsoft.com/office/drawing/2014/main" id="{423F7DCA-3695-4F65-9881-047C977DE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t="54750" r="58772" b="21625"/>
          <a:stretch>
            <a:fillRect/>
          </a:stretch>
        </p:blipFill>
        <p:spPr bwMode="auto">
          <a:xfrm>
            <a:off x="2135189" y="4868864"/>
            <a:ext cx="30241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CaixaDeTexto 13">
            <a:extLst>
              <a:ext uri="{FF2B5EF4-FFF2-40B4-BE49-F238E27FC236}">
                <a16:creationId xmlns:a16="http://schemas.microsoft.com/office/drawing/2014/main" id="{76B07E0A-1A4E-44FC-99EE-857967B8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437063"/>
            <a:ext cx="378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 b="1"/>
              <a:t>Encontrados em forma de micelas</a:t>
            </a:r>
          </a:p>
        </p:txBody>
      </p:sp>
      <p:pic>
        <p:nvPicPr>
          <p:cNvPr id="14344" name="Picture 2" descr="http://www.anutricionista.com/wp-content/uploads/2010/04/%C3%B3leos.jpg">
            <a:extLst>
              <a:ext uri="{FF2B5EF4-FFF2-40B4-BE49-F238E27FC236}">
                <a16:creationId xmlns:a16="http://schemas.microsoft.com/office/drawing/2014/main" id="{1C46CB82-7106-4ACE-8C39-417417442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30" y="4778376"/>
            <a:ext cx="179863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CaixaDeTexto 17">
            <a:extLst>
              <a:ext uri="{FF2B5EF4-FFF2-40B4-BE49-F238E27FC236}">
                <a16:creationId xmlns:a16="http://schemas.microsoft.com/office/drawing/2014/main" id="{DE1062EB-30E6-421A-9243-B3A0E213A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4724400"/>
            <a:ext cx="2520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sz="2000" b="1"/>
              <a:t>Baixa solubilidade em água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000" b="1"/>
              <a:t>Solubilidade em solventes orgânicos (éter, clorofórmio)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object 6">
            <a:extLst>
              <a:ext uri="{FF2B5EF4-FFF2-40B4-BE49-F238E27FC236}">
                <a16:creationId xmlns:a16="http://schemas.microsoft.com/office/drawing/2014/main" id="{EC5CA664-4955-420C-8D07-EA3ACCF62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76251"/>
            <a:ext cx="3744912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3" name="object 7">
            <a:extLst>
              <a:ext uri="{FF2B5EF4-FFF2-40B4-BE49-F238E27FC236}">
                <a16:creationId xmlns:a16="http://schemas.microsoft.com/office/drawing/2014/main" id="{CBE4CD97-C21C-4523-AE32-9E99AC9DCFF2}"/>
              </a:ext>
            </a:extLst>
          </p:cNvPr>
          <p:cNvGrpSpPr>
            <a:grpSpLocks/>
          </p:cNvGrpSpPr>
          <p:nvPr/>
        </p:nvGrpSpPr>
        <p:grpSpPr bwMode="auto">
          <a:xfrm>
            <a:off x="1703389" y="1668463"/>
            <a:ext cx="4302125" cy="1270000"/>
            <a:chOff x="435863" y="2523743"/>
            <a:chExt cx="4302760" cy="1271270"/>
          </a:xfrm>
        </p:grpSpPr>
        <p:sp>
          <p:nvSpPr>
            <p:cNvPr id="56327" name="object 8">
              <a:extLst>
                <a:ext uri="{FF2B5EF4-FFF2-40B4-BE49-F238E27FC236}">
                  <a16:creationId xmlns:a16="http://schemas.microsoft.com/office/drawing/2014/main" id="{D60DC136-EA8E-4138-A831-967A9BB67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51" y="2523743"/>
              <a:ext cx="4302760" cy="1271270"/>
            </a:xfrm>
            <a:custGeom>
              <a:avLst/>
              <a:gdLst>
                <a:gd name="T0" fmla="*/ 0 w 4302760"/>
                <a:gd name="T1" fmla="*/ 912888 h 1271270"/>
                <a:gd name="T2" fmla="*/ 27432 w 4302760"/>
                <a:gd name="T3" fmla="*/ 830592 h 1271270"/>
                <a:gd name="T4" fmla="*/ 27432 w 4302760"/>
                <a:gd name="T5" fmla="*/ 638568 h 1271270"/>
                <a:gd name="T6" fmla="*/ 0 w 4302760"/>
                <a:gd name="T7" fmla="*/ 556272 h 1271270"/>
                <a:gd name="T8" fmla="*/ 27432 w 4302760"/>
                <a:gd name="T9" fmla="*/ 419112 h 1271270"/>
                <a:gd name="T10" fmla="*/ 0 w 4302760"/>
                <a:gd name="T11" fmla="*/ 254520 h 1271270"/>
                <a:gd name="T12" fmla="*/ 15240 w 4302760"/>
                <a:gd name="T13" fmla="*/ 141732 h 1271270"/>
                <a:gd name="T14" fmla="*/ 65532 w 4302760"/>
                <a:gd name="T15" fmla="*/ 106680 h 1271270"/>
                <a:gd name="T16" fmla="*/ 106680 w 4302760"/>
                <a:gd name="T17" fmla="*/ 32016 h 1271270"/>
                <a:gd name="T18" fmla="*/ 217932 w 4302760"/>
                <a:gd name="T19" fmla="*/ 12 h 1271270"/>
                <a:gd name="T20" fmla="*/ 355092 w 4302760"/>
                <a:gd name="T21" fmla="*/ 27432 h 1271270"/>
                <a:gd name="T22" fmla="*/ 519684 w 4302760"/>
                <a:gd name="T23" fmla="*/ 0 h 1271270"/>
                <a:gd name="T24" fmla="*/ 601980 w 4302760"/>
                <a:gd name="T25" fmla="*/ 27432 h 1271270"/>
                <a:gd name="T26" fmla="*/ 739140 w 4302760"/>
                <a:gd name="T27" fmla="*/ 0 h 1271270"/>
                <a:gd name="T28" fmla="*/ 876300 w 4302760"/>
                <a:gd name="T29" fmla="*/ 0 h 1271270"/>
                <a:gd name="T30" fmla="*/ 1013460 w 4302760"/>
                <a:gd name="T31" fmla="*/ 27432 h 1271270"/>
                <a:gd name="T32" fmla="*/ 1178052 w 4302760"/>
                <a:gd name="T33" fmla="*/ 0 h 1271270"/>
                <a:gd name="T34" fmla="*/ 1260360 w 4302760"/>
                <a:gd name="T35" fmla="*/ 27432 h 1271270"/>
                <a:gd name="T36" fmla="*/ 1397508 w 4302760"/>
                <a:gd name="T37" fmla="*/ 0 h 1271270"/>
                <a:gd name="T38" fmla="*/ 1534680 w 4302760"/>
                <a:gd name="T39" fmla="*/ 0 h 1271270"/>
                <a:gd name="T40" fmla="*/ 1671840 w 4302760"/>
                <a:gd name="T41" fmla="*/ 27432 h 1271270"/>
                <a:gd name="T42" fmla="*/ 1836432 w 4302760"/>
                <a:gd name="T43" fmla="*/ 0 h 1271270"/>
                <a:gd name="T44" fmla="*/ 1918728 w 4302760"/>
                <a:gd name="T45" fmla="*/ 27432 h 1271270"/>
                <a:gd name="T46" fmla="*/ 2055888 w 4302760"/>
                <a:gd name="T47" fmla="*/ 0 h 1271270"/>
                <a:gd name="T48" fmla="*/ 2193048 w 4302760"/>
                <a:gd name="T49" fmla="*/ 0 h 1271270"/>
                <a:gd name="T50" fmla="*/ 2330208 w 4302760"/>
                <a:gd name="T51" fmla="*/ 27432 h 1271270"/>
                <a:gd name="T52" fmla="*/ 2493276 w 4302760"/>
                <a:gd name="T53" fmla="*/ 0 h 1271270"/>
                <a:gd name="T54" fmla="*/ 2575572 w 4302760"/>
                <a:gd name="T55" fmla="*/ 27432 h 1271270"/>
                <a:gd name="T56" fmla="*/ 2712732 w 4302760"/>
                <a:gd name="T57" fmla="*/ 0 h 1271270"/>
                <a:gd name="T58" fmla="*/ 2849892 w 4302760"/>
                <a:gd name="T59" fmla="*/ 0 h 1271270"/>
                <a:gd name="T60" fmla="*/ 2955036 w 4302760"/>
                <a:gd name="T61" fmla="*/ 1271016 h 1271270"/>
                <a:gd name="T62" fmla="*/ 3041904 w 4302760"/>
                <a:gd name="T63" fmla="*/ 0 h 1271270"/>
                <a:gd name="T64" fmla="*/ 3069336 w 4302760"/>
                <a:gd name="T65" fmla="*/ 27432 h 1271270"/>
                <a:gd name="T66" fmla="*/ 3151632 w 4302760"/>
                <a:gd name="T67" fmla="*/ 0 h 1271270"/>
                <a:gd name="T68" fmla="*/ 3201936 w 4302760"/>
                <a:gd name="T69" fmla="*/ 1243584 h 1271270"/>
                <a:gd name="T70" fmla="*/ 3284232 w 4302760"/>
                <a:gd name="T71" fmla="*/ 1271016 h 1271270"/>
                <a:gd name="T72" fmla="*/ 3371088 w 4302760"/>
                <a:gd name="T73" fmla="*/ 0 h 1271270"/>
                <a:gd name="T74" fmla="*/ 3398520 w 4302760"/>
                <a:gd name="T75" fmla="*/ 27432 h 1271270"/>
                <a:gd name="T76" fmla="*/ 3480816 w 4302760"/>
                <a:gd name="T77" fmla="*/ 0 h 1271270"/>
                <a:gd name="T78" fmla="*/ 3531120 w 4302760"/>
                <a:gd name="T79" fmla="*/ 1243584 h 1271270"/>
                <a:gd name="T80" fmla="*/ 3613416 w 4302760"/>
                <a:gd name="T81" fmla="*/ 1271016 h 1271270"/>
                <a:gd name="T82" fmla="*/ 3700272 w 4302760"/>
                <a:gd name="T83" fmla="*/ 0 h 1271270"/>
                <a:gd name="T84" fmla="*/ 3727704 w 4302760"/>
                <a:gd name="T85" fmla="*/ 27432 h 1271270"/>
                <a:gd name="T86" fmla="*/ 3810000 w 4302760"/>
                <a:gd name="T87" fmla="*/ 0 h 1271270"/>
                <a:gd name="T88" fmla="*/ 3860304 w 4302760"/>
                <a:gd name="T89" fmla="*/ 1243584 h 1271270"/>
                <a:gd name="T90" fmla="*/ 3942600 w 4302760"/>
                <a:gd name="T91" fmla="*/ 1271016 h 1271270"/>
                <a:gd name="T92" fmla="*/ 4029456 w 4302760"/>
                <a:gd name="T93" fmla="*/ 0 h 1271270"/>
                <a:gd name="T94" fmla="*/ 4056888 w 4302760"/>
                <a:gd name="T95" fmla="*/ 27432 h 1271270"/>
                <a:gd name="T96" fmla="*/ 4142232 w 4302760"/>
                <a:gd name="T97" fmla="*/ 9144 h 1271270"/>
                <a:gd name="T98" fmla="*/ 4148328 w 4302760"/>
                <a:gd name="T99" fmla="*/ 1260348 h 1271270"/>
                <a:gd name="T100" fmla="*/ 4177284 w 4302760"/>
                <a:gd name="T101" fmla="*/ 1217676 h 1271270"/>
                <a:gd name="T102" fmla="*/ 4256532 w 4302760"/>
                <a:gd name="T103" fmla="*/ 1184148 h 1271270"/>
                <a:gd name="T104" fmla="*/ 4242828 w 4302760"/>
                <a:gd name="T105" fmla="*/ 112776 h 1271270"/>
                <a:gd name="T106" fmla="*/ 4296168 w 4302760"/>
                <a:gd name="T107" fmla="*/ 169164 h 1271270"/>
                <a:gd name="T108" fmla="*/ 4297692 w 4302760"/>
                <a:gd name="T109" fmla="*/ 1094232 h 1271270"/>
                <a:gd name="T110" fmla="*/ 4302264 w 4302760"/>
                <a:gd name="T111" fmla="*/ 912876 h 1271270"/>
                <a:gd name="T112" fmla="*/ 4274820 w 4302760"/>
                <a:gd name="T113" fmla="*/ 830580 h 1271270"/>
                <a:gd name="T114" fmla="*/ 4302264 w 4302760"/>
                <a:gd name="T115" fmla="*/ 693420 h 1271270"/>
                <a:gd name="T116" fmla="*/ 4274820 w 4302760"/>
                <a:gd name="T117" fmla="*/ 528828 h 1271270"/>
                <a:gd name="T118" fmla="*/ 4302264 w 4302760"/>
                <a:gd name="T119" fmla="*/ 446532 h 1271270"/>
                <a:gd name="T120" fmla="*/ 4302264 w 4302760"/>
                <a:gd name="T121" fmla="*/ 254508 h 127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02760" h="1271270">
                  <a:moveTo>
                    <a:pt x="27432" y="1022616"/>
                  </a:moveTo>
                  <a:lnTo>
                    <a:pt x="0" y="1022616"/>
                  </a:lnTo>
                  <a:lnTo>
                    <a:pt x="0" y="1050048"/>
                  </a:lnTo>
                  <a:lnTo>
                    <a:pt x="27432" y="1050048"/>
                  </a:lnTo>
                  <a:lnTo>
                    <a:pt x="27432" y="1022616"/>
                  </a:lnTo>
                  <a:close/>
                </a:path>
                <a:path w="4302760" h="1271270">
                  <a:moveTo>
                    <a:pt x="27432" y="967752"/>
                  </a:moveTo>
                  <a:lnTo>
                    <a:pt x="0" y="967752"/>
                  </a:lnTo>
                  <a:lnTo>
                    <a:pt x="0" y="995184"/>
                  </a:lnTo>
                  <a:lnTo>
                    <a:pt x="27432" y="995184"/>
                  </a:lnTo>
                  <a:lnTo>
                    <a:pt x="27432" y="967752"/>
                  </a:lnTo>
                  <a:close/>
                </a:path>
                <a:path w="4302760" h="1271270">
                  <a:moveTo>
                    <a:pt x="27432" y="912888"/>
                  </a:moveTo>
                  <a:lnTo>
                    <a:pt x="0" y="912888"/>
                  </a:lnTo>
                  <a:lnTo>
                    <a:pt x="0" y="940320"/>
                  </a:lnTo>
                  <a:lnTo>
                    <a:pt x="27432" y="940320"/>
                  </a:lnTo>
                  <a:lnTo>
                    <a:pt x="27432" y="912888"/>
                  </a:lnTo>
                  <a:close/>
                </a:path>
                <a:path w="4302760" h="1271270">
                  <a:moveTo>
                    <a:pt x="27432" y="858024"/>
                  </a:moveTo>
                  <a:lnTo>
                    <a:pt x="0" y="858024"/>
                  </a:lnTo>
                  <a:lnTo>
                    <a:pt x="0" y="885456"/>
                  </a:lnTo>
                  <a:lnTo>
                    <a:pt x="27432" y="885456"/>
                  </a:lnTo>
                  <a:lnTo>
                    <a:pt x="27432" y="858024"/>
                  </a:lnTo>
                  <a:close/>
                </a:path>
                <a:path w="4302760" h="1271270">
                  <a:moveTo>
                    <a:pt x="27432" y="803160"/>
                  </a:moveTo>
                  <a:lnTo>
                    <a:pt x="0" y="803160"/>
                  </a:lnTo>
                  <a:lnTo>
                    <a:pt x="0" y="830592"/>
                  </a:lnTo>
                  <a:lnTo>
                    <a:pt x="27432" y="830592"/>
                  </a:lnTo>
                  <a:lnTo>
                    <a:pt x="27432" y="803160"/>
                  </a:lnTo>
                  <a:close/>
                </a:path>
                <a:path w="4302760" h="1271270">
                  <a:moveTo>
                    <a:pt x="27432" y="748296"/>
                  </a:moveTo>
                  <a:lnTo>
                    <a:pt x="0" y="748296"/>
                  </a:lnTo>
                  <a:lnTo>
                    <a:pt x="0" y="775728"/>
                  </a:lnTo>
                  <a:lnTo>
                    <a:pt x="27432" y="775728"/>
                  </a:lnTo>
                  <a:lnTo>
                    <a:pt x="27432" y="748296"/>
                  </a:lnTo>
                  <a:close/>
                </a:path>
                <a:path w="4302760" h="1271270">
                  <a:moveTo>
                    <a:pt x="27432" y="693432"/>
                  </a:moveTo>
                  <a:lnTo>
                    <a:pt x="0" y="693432"/>
                  </a:lnTo>
                  <a:lnTo>
                    <a:pt x="0" y="720864"/>
                  </a:lnTo>
                  <a:lnTo>
                    <a:pt x="27432" y="720864"/>
                  </a:lnTo>
                  <a:lnTo>
                    <a:pt x="27432" y="693432"/>
                  </a:lnTo>
                  <a:close/>
                </a:path>
                <a:path w="4302760" h="1271270">
                  <a:moveTo>
                    <a:pt x="27432" y="638568"/>
                  </a:moveTo>
                  <a:lnTo>
                    <a:pt x="0" y="638568"/>
                  </a:lnTo>
                  <a:lnTo>
                    <a:pt x="0" y="666000"/>
                  </a:lnTo>
                  <a:lnTo>
                    <a:pt x="27432" y="666000"/>
                  </a:lnTo>
                  <a:lnTo>
                    <a:pt x="27432" y="638568"/>
                  </a:lnTo>
                  <a:close/>
                </a:path>
                <a:path w="4302760" h="1271270">
                  <a:moveTo>
                    <a:pt x="27432" y="583704"/>
                  </a:moveTo>
                  <a:lnTo>
                    <a:pt x="0" y="583704"/>
                  </a:lnTo>
                  <a:lnTo>
                    <a:pt x="0" y="611124"/>
                  </a:lnTo>
                  <a:lnTo>
                    <a:pt x="27432" y="611124"/>
                  </a:lnTo>
                  <a:lnTo>
                    <a:pt x="27432" y="583704"/>
                  </a:lnTo>
                  <a:close/>
                </a:path>
                <a:path w="4302760" h="1271270">
                  <a:moveTo>
                    <a:pt x="27432" y="528840"/>
                  </a:moveTo>
                  <a:lnTo>
                    <a:pt x="0" y="528840"/>
                  </a:lnTo>
                  <a:lnTo>
                    <a:pt x="0" y="556272"/>
                  </a:lnTo>
                  <a:lnTo>
                    <a:pt x="27432" y="556272"/>
                  </a:lnTo>
                  <a:lnTo>
                    <a:pt x="27432" y="528840"/>
                  </a:lnTo>
                  <a:close/>
                </a:path>
                <a:path w="4302760" h="1271270">
                  <a:moveTo>
                    <a:pt x="27432" y="473976"/>
                  </a:moveTo>
                  <a:lnTo>
                    <a:pt x="0" y="473976"/>
                  </a:lnTo>
                  <a:lnTo>
                    <a:pt x="0" y="501408"/>
                  </a:lnTo>
                  <a:lnTo>
                    <a:pt x="27432" y="501408"/>
                  </a:lnTo>
                  <a:lnTo>
                    <a:pt x="27432" y="473976"/>
                  </a:lnTo>
                  <a:close/>
                </a:path>
                <a:path w="4302760" h="1271270">
                  <a:moveTo>
                    <a:pt x="27432" y="419112"/>
                  </a:moveTo>
                  <a:lnTo>
                    <a:pt x="0" y="419112"/>
                  </a:lnTo>
                  <a:lnTo>
                    <a:pt x="0" y="446532"/>
                  </a:lnTo>
                  <a:lnTo>
                    <a:pt x="27432" y="446532"/>
                  </a:lnTo>
                  <a:lnTo>
                    <a:pt x="27432" y="419112"/>
                  </a:lnTo>
                  <a:close/>
                </a:path>
                <a:path w="4302760" h="1271270">
                  <a:moveTo>
                    <a:pt x="27432" y="364248"/>
                  </a:moveTo>
                  <a:lnTo>
                    <a:pt x="0" y="364248"/>
                  </a:lnTo>
                  <a:lnTo>
                    <a:pt x="0" y="391668"/>
                  </a:lnTo>
                  <a:lnTo>
                    <a:pt x="27432" y="391668"/>
                  </a:lnTo>
                  <a:lnTo>
                    <a:pt x="27432" y="364248"/>
                  </a:lnTo>
                  <a:close/>
                </a:path>
                <a:path w="4302760" h="1271270">
                  <a:moveTo>
                    <a:pt x="27432" y="309372"/>
                  </a:moveTo>
                  <a:lnTo>
                    <a:pt x="0" y="309372"/>
                  </a:lnTo>
                  <a:lnTo>
                    <a:pt x="0" y="336816"/>
                  </a:lnTo>
                  <a:lnTo>
                    <a:pt x="27432" y="336816"/>
                  </a:lnTo>
                  <a:lnTo>
                    <a:pt x="27432" y="309372"/>
                  </a:lnTo>
                  <a:close/>
                </a:path>
                <a:path w="4302760" h="1271270">
                  <a:moveTo>
                    <a:pt x="27432" y="254520"/>
                  </a:moveTo>
                  <a:lnTo>
                    <a:pt x="0" y="254520"/>
                  </a:lnTo>
                  <a:lnTo>
                    <a:pt x="0" y="281952"/>
                  </a:lnTo>
                  <a:lnTo>
                    <a:pt x="27432" y="281952"/>
                  </a:lnTo>
                  <a:lnTo>
                    <a:pt x="27432" y="254520"/>
                  </a:lnTo>
                  <a:close/>
                </a:path>
                <a:path w="4302760" h="1271270">
                  <a:moveTo>
                    <a:pt x="28956" y="201168"/>
                  </a:moveTo>
                  <a:lnTo>
                    <a:pt x="1524" y="199656"/>
                  </a:lnTo>
                  <a:lnTo>
                    <a:pt x="0" y="220980"/>
                  </a:lnTo>
                  <a:lnTo>
                    <a:pt x="0" y="227076"/>
                  </a:lnTo>
                  <a:lnTo>
                    <a:pt x="27432" y="227076"/>
                  </a:lnTo>
                  <a:lnTo>
                    <a:pt x="27432" y="220980"/>
                  </a:lnTo>
                  <a:lnTo>
                    <a:pt x="28956" y="201168"/>
                  </a:lnTo>
                  <a:close/>
                </a:path>
                <a:path w="4302760" h="1271270">
                  <a:moveTo>
                    <a:pt x="41148" y="152412"/>
                  </a:moveTo>
                  <a:lnTo>
                    <a:pt x="15240" y="141732"/>
                  </a:lnTo>
                  <a:lnTo>
                    <a:pt x="10668" y="155460"/>
                  </a:lnTo>
                  <a:lnTo>
                    <a:pt x="7620" y="169164"/>
                  </a:lnTo>
                  <a:lnTo>
                    <a:pt x="33528" y="176784"/>
                  </a:lnTo>
                  <a:lnTo>
                    <a:pt x="36576" y="163068"/>
                  </a:lnTo>
                  <a:lnTo>
                    <a:pt x="41148" y="152412"/>
                  </a:lnTo>
                  <a:close/>
                </a:path>
                <a:path w="4302760" h="1271270">
                  <a:moveTo>
                    <a:pt x="65532" y="106680"/>
                  </a:moveTo>
                  <a:lnTo>
                    <a:pt x="42672" y="91452"/>
                  </a:lnTo>
                  <a:lnTo>
                    <a:pt x="38100" y="97536"/>
                  </a:lnTo>
                  <a:lnTo>
                    <a:pt x="27432" y="114312"/>
                  </a:lnTo>
                  <a:lnTo>
                    <a:pt x="51816" y="129552"/>
                  </a:lnTo>
                  <a:lnTo>
                    <a:pt x="60960" y="112776"/>
                  </a:lnTo>
                  <a:lnTo>
                    <a:pt x="65532" y="106680"/>
                  </a:lnTo>
                  <a:close/>
                </a:path>
                <a:path w="4302760" h="1271270">
                  <a:moveTo>
                    <a:pt x="100584" y="70116"/>
                  </a:moveTo>
                  <a:lnTo>
                    <a:pt x="83820" y="48768"/>
                  </a:lnTo>
                  <a:lnTo>
                    <a:pt x="80772" y="50304"/>
                  </a:lnTo>
                  <a:lnTo>
                    <a:pt x="62484" y="68580"/>
                  </a:lnTo>
                  <a:lnTo>
                    <a:pt x="82296" y="86868"/>
                  </a:lnTo>
                  <a:lnTo>
                    <a:pt x="85344" y="83820"/>
                  </a:lnTo>
                  <a:lnTo>
                    <a:pt x="99060" y="71628"/>
                  </a:lnTo>
                  <a:lnTo>
                    <a:pt x="100584" y="70116"/>
                  </a:lnTo>
                  <a:close/>
                </a:path>
                <a:path w="4302760" h="1271270">
                  <a:moveTo>
                    <a:pt x="144780" y="42672"/>
                  </a:moveTo>
                  <a:lnTo>
                    <a:pt x="132588" y="18288"/>
                  </a:lnTo>
                  <a:lnTo>
                    <a:pt x="115824" y="27432"/>
                  </a:lnTo>
                  <a:lnTo>
                    <a:pt x="106680" y="32016"/>
                  </a:lnTo>
                  <a:lnTo>
                    <a:pt x="121920" y="54864"/>
                  </a:lnTo>
                  <a:lnTo>
                    <a:pt x="129540" y="50304"/>
                  </a:lnTo>
                  <a:lnTo>
                    <a:pt x="144780" y="42672"/>
                  </a:lnTo>
                  <a:close/>
                </a:path>
                <a:path w="4302760" h="1271270">
                  <a:moveTo>
                    <a:pt x="193548" y="28968"/>
                  </a:moveTo>
                  <a:lnTo>
                    <a:pt x="188976" y="3060"/>
                  </a:lnTo>
                  <a:lnTo>
                    <a:pt x="176784" y="4572"/>
                  </a:lnTo>
                  <a:lnTo>
                    <a:pt x="161544" y="9156"/>
                  </a:lnTo>
                  <a:lnTo>
                    <a:pt x="167640" y="35064"/>
                  </a:lnTo>
                  <a:lnTo>
                    <a:pt x="182880" y="30480"/>
                  </a:lnTo>
                  <a:lnTo>
                    <a:pt x="193548" y="28968"/>
                  </a:lnTo>
                  <a:close/>
                </a:path>
                <a:path w="4302760" h="1271270">
                  <a:moveTo>
                    <a:pt x="245364" y="12"/>
                  </a:moveTo>
                  <a:lnTo>
                    <a:pt x="217932" y="12"/>
                  </a:lnTo>
                  <a:lnTo>
                    <a:pt x="219456" y="27432"/>
                  </a:lnTo>
                  <a:lnTo>
                    <a:pt x="245364" y="27432"/>
                  </a:lnTo>
                  <a:lnTo>
                    <a:pt x="245364" y="12"/>
                  </a:lnTo>
                  <a:close/>
                </a:path>
                <a:path w="4302760" h="1271270">
                  <a:moveTo>
                    <a:pt x="300228" y="12"/>
                  </a:moveTo>
                  <a:lnTo>
                    <a:pt x="272796" y="12"/>
                  </a:lnTo>
                  <a:lnTo>
                    <a:pt x="272796" y="27432"/>
                  </a:lnTo>
                  <a:lnTo>
                    <a:pt x="300228" y="27432"/>
                  </a:lnTo>
                  <a:lnTo>
                    <a:pt x="300228" y="12"/>
                  </a:lnTo>
                  <a:close/>
                </a:path>
                <a:path w="4302760" h="1271270">
                  <a:moveTo>
                    <a:pt x="355092" y="12"/>
                  </a:moveTo>
                  <a:lnTo>
                    <a:pt x="327672" y="12"/>
                  </a:lnTo>
                  <a:lnTo>
                    <a:pt x="327672" y="27432"/>
                  </a:lnTo>
                  <a:lnTo>
                    <a:pt x="355092" y="27432"/>
                  </a:lnTo>
                  <a:lnTo>
                    <a:pt x="355092" y="12"/>
                  </a:lnTo>
                  <a:close/>
                </a:path>
                <a:path w="4302760" h="1271270">
                  <a:moveTo>
                    <a:pt x="409956" y="0"/>
                  </a:moveTo>
                  <a:lnTo>
                    <a:pt x="382524" y="0"/>
                  </a:lnTo>
                  <a:lnTo>
                    <a:pt x="382524" y="27432"/>
                  </a:lnTo>
                  <a:lnTo>
                    <a:pt x="409956" y="27432"/>
                  </a:lnTo>
                  <a:lnTo>
                    <a:pt x="409956" y="0"/>
                  </a:lnTo>
                  <a:close/>
                </a:path>
                <a:path w="4302760" h="1271270">
                  <a:moveTo>
                    <a:pt x="464820" y="0"/>
                  </a:moveTo>
                  <a:lnTo>
                    <a:pt x="437388" y="0"/>
                  </a:lnTo>
                  <a:lnTo>
                    <a:pt x="437388" y="27432"/>
                  </a:lnTo>
                  <a:lnTo>
                    <a:pt x="464820" y="27432"/>
                  </a:lnTo>
                  <a:lnTo>
                    <a:pt x="464820" y="0"/>
                  </a:lnTo>
                  <a:close/>
                </a:path>
                <a:path w="4302760" h="1271270">
                  <a:moveTo>
                    <a:pt x="519684" y="0"/>
                  </a:moveTo>
                  <a:lnTo>
                    <a:pt x="492252" y="0"/>
                  </a:lnTo>
                  <a:lnTo>
                    <a:pt x="492252" y="27432"/>
                  </a:lnTo>
                  <a:lnTo>
                    <a:pt x="519684" y="27432"/>
                  </a:lnTo>
                  <a:lnTo>
                    <a:pt x="519684" y="0"/>
                  </a:lnTo>
                  <a:close/>
                </a:path>
                <a:path w="4302760" h="1271270">
                  <a:moveTo>
                    <a:pt x="574548" y="0"/>
                  </a:moveTo>
                  <a:lnTo>
                    <a:pt x="547116" y="0"/>
                  </a:lnTo>
                  <a:lnTo>
                    <a:pt x="547116" y="27432"/>
                  </a:lnTo>
                  <a:lnTo>
                    <a:pt x="574548" y="27432"/>
                  </a:lnTo>
                  <a:lnTo>
                    <a:pt x="574548" y="0"/>
                  </a:lnTo>
                  <a:close/>
                </a:path>
                <a:path w="4302760" h="1271270">
                  <a:moveTo>
                    <a:pt x="629412" y="0"/>
                  </a:moveTo>
                  <a:lnTo>
                    <a:pt x="601980" y="0"/>
                  </a:lnTo>
                  <a:lnTo>
                    <a:pt x="601980" y="27432"/>
                  </a:lnTo>
                  <a:lnTo>
                    <a:pt x="629412" y="27432"/>
                  </a:lnTo>
                  <a:lnTo>
                    <a:pt x="629412" y="0"/>
                  </a:lnTo>
                  <a:close/>
                </a:path>
                <a:path w="4302760" h="1271270">
                  <a:moveTo>
                    <a:pt x="684276" y="0"/>
                  </a:moveTo>
                  <a:lnTo>
                    <a:pt x="656844" y="0"/>
                  </a:lnTo>
                  <a:lnTo>
                    <a:pt x="656844" y="27432"/>
                  </a:lnTo>
                  <a:lnTo>
                    <a:pt x="684276" y="27432"/>
                  </a:lnTo>
                  <a:lnTo>
                    <a:pt x="684276" y="0"/>
                  </a:lnTo>
                  <a:close/>
                </a:path>
                <a:path w="4302760" h="1271270">
                  <a:moveTo>
                    <a:pt x="739140" y="0"/>
                  </a:moveTo>
                  <a:lnTo>
                    <a:pt x="711720" y="0"/>
                  </a:lnTo>
                  <a:lnTo>
                    <a:pt x="711720" y="27432"/>
                  </a:lnTo>
                  <a:lnTo>
                    <a:pt x="739140" y="27432"/>
                  </a:lnTo>
                  <a:lnTo>
                    <a:pt x="739140" y="0"/>
                  </a:lnTo>
                  <a:close/>
                </a:path>
                <a:path w="4302760" h="1271270">
                  <a:moveTo>
                    <a:pt x="794016" y="0"/>
                  </a:moveTo>
                  <a:lnTo>
                    <a:pt x="766572" y="0"/>
                  </a:lnTo>
                  <a:lnTo>
                    <a:pt x="766572" y="27432"/>
                  </a:lnTo>
                  <a:lnTo>
                    <a:pt x="794016" y="27432"/>
                  </a:lnTo>
                  <a:lnTo>
                    <a:pt x="794016" y="0"/>
                  </a:lnTo>
                  <a:close/>
                </a:path>
                <a:path w="4302760" h="1271270">
                  <a:moveTo>
                    <a:pt x="848868" y="0"/>
                  </a:moveTo>
                  <a:lnTo>
                    <a:pt x="821448" y="0"/>
                  </a:lnTo>
                  <a:lnTo>
                    <a:pt x="821448" y="27432"/>
                  </a:lnTo>
                  <a:lnTo>
                    <a:pt x="848868" y="27432"/>
                  </a:lnTo>
                  <a:lnTo>
                    <a:pt x="848868" y="0"/>
                  </a:lnTo>
                  <a:close/>
                </a:path>
                <a:path w="4302760" h="1271270">
                  <a:moveTo>
                    <a:pt x="903744" y="0"/>
                  </a:moveTo>
                  <a:lnTo>
                    <a:pt x="876300" y="0"/>
                  </a:lnTo>
                  <a:lnTo>
                    <a:pt x="876300" y="27432"/>
                  </a:lnTo>
                  <a:lnTo>
                    <a:pt x="903744" y="27432"/>
                  </a:lnTo>
                  <a:lnTo>
                    <a:pt x="903744" y="0"/>
                  </a:lnTo>
                  <a:close/>
                </a:path>
                <a:path w="4302760" h="1271270">
                  <a:moveTo>
                    <a:pt x="958596" y="0"/>
                  </a:moveTo>
                  <a:lnTo>
                    <a:pt x="931164" y="0"/>
                  </a:lnTo>
                  <a:lnTo>
                    <a:pt x="931164" y="27432"/>
                  </a:lnTo>
                  <a:lnTo>
                    <a:pt x="958596" y="27432"/>
                  </a:lnTo>
                  <a:lnTo>
                    <a:pt x="958596" y="0"/>
                  </a:lnTo>
                  <a:close/>
                </a:path>
                <a:path w="4302760" h="1271270">
                  <a:moveTo>
                    <a:pt x="1013460" y="0"/>
                  </a:moveTo>
                  <a:lnTo>
                    <a:pt x="986040" y="0"/>
                  </a:lnTo>
                  <a:lnTo>
                    <a:pt x="986040" y="27432"/>
                  </a:lnTo>
                  <a:lnTo>
                    <a:pt x="1013460" y="27432"/>
                  </a:lnTo>
                  <a:lnTo>
                    <a:pt x="1013460" y="0"/>
                  </a:lnTo>
                  <a:close/>
                </a:path>
                <a:path w="4302760" h="1271270">
                  <a:moveTo>
                    <a:pt x="1068336" y="0"/>
                  </a:moveTo>
                  <a:lnTo>
                    <a:pt x="1040904" y="0"/>
                  </a:lnTo>
                  <a:lnTo>
                    <a:pt x="1040904" y="27432"/>
                  </a:lnTo>
                  <a:lnTo>
                    <a:pt x="1068336" y="27432"/>
                  </a:lnTo>
                  <a:lnTo>
                    <a:pt x="1068336" y="0"/>
                  </a:lnTo>
                  <a:close/>
                </a:path>
                <a:path w="4302760" h="1271270">
                  <a:moveTo>
                    <a:pt x="1123200" y="0"/>
                  </a:moveTo>
                  <a:lnTo>
                    <a:pt x="1095756" y="0"/>
                  </a:lnTo>
                  <a:lnTo>
                    <a:pt x="1095756" y="27432"/>
                  </a:lnTo>
                  <a:lnTo>
                    <a:pt x="1123200" y="27432"/>
                  </a:lnTo>
                  <a:lnTo>
                    <a:pt x="1123200" y="0"/>
                  </a:lnTo>
                  <a:close/>
                </a:path>
                <a:path w="4302760" h="1271270">
                  <a:moveTo>
                    <a:pt x="1178052" y="0"/>
                  </a:moveTo>
                  <a:lnTo>
                    <a:pt x="1150620" y="0"/>
                  </a:lnTo>
                  <a:lnTo>
                    <a:pt x="1150620" y="27432"/>
                  </a:lnTo>
                  <a:lnTo>
                    <a:pt x="1178052" y="27432"/>
                  </a:lnTo>
                  <a:lnTo>
                    <a:pt x="1178052" y="0"/>
                  </a:lnTo>
                  <a:close/>
                </a:path>
                <a:path w="4302760" h="1271270">
                  <a:moveTo>
                    <a:pt x="1232916" y="0"/>
                  </a:moveTo>
                  <a:lnTo>
                    <a:pt x="1205496" y="0"/>
                  </a:lnTo>
                  <a:lnTo>
                    <a:pt x="1205496" y="27432"/>
                  </a:lnTo>
                  <a:lnTo>
                    <a:pt x="1232916" y="27432"/>
                  </a:lnTo>
                  <a:lnTo>
                    <a:pt x="1232916" y="0"/>
                  </a:lnTo>
                  <a:close/>
                </a:path>
                <a:path w="4302760" h="1271270">
                  <a:moveTo>
                    <a:pt x="1287792" y="0"/>
                  </a:moveTo>
                  <a:lnTo>
                    <a:pt x="1260360" y="0"/>
                  </a:lnTo>
                  <a:lnTo>
                    <a:pt x="1260360" y="27432"/>
                  </a:lnTo>
                  <a:lnTo>
                    <a:pt x="1287792" y="27432"/>
                  </a:lnTo>
                  <a:lnTo>
                    <a:pt x="1287792" y="0"/>
                  </a:lnTo>
                  <a:close/>
                </a:path>
                <a:path w="4302760" h="1271270">
                  <a:moveTo>
                    <a:pt x="1342656" y="0"/>
                  </a:moveTo>
                  <a:lnTo>
                    <a:pt x="1315212" y="0"/>
                  </a:lnTo>
                  <a:lnTo>
                    <a:pt x="1315212" y="27432"/>
                  </a:lnTo>
                  <a:lnTo>
                    <a:pt x="1342656" y="27432"/>
                  </a:lnTo>
                  <a:lnTo>
                    <a:pt x="1342656" y="0"/>
                  </a:lnTo>
                  <a:close/>
                </a:path>
                <a:path w="4302760" h="1271270">
                  <a:moveTo>
                    <a:pt x="1397508" y="0"/>
                  </a:moveTo>
                  <a:lnTo>
                    <a:pt x="1370088" y="0"/>
                  </a:lnTo>
                  <a:lnTo>
                    <a:pt x="1370088" y="27432"/>
                  </a:lnTo>
                  <a:lnTo>
                    <a:pt x="1397508" y="27432"/>
                  </a:lnTo>
                  <a:lnTo>
                    <a:pt x="1397508" y="0"/>
                  </a:lnTo>
                  <a:close/>
                </a:path>
                <a:path w="4302760" h="1271270">
                  <a:moveTo>
                    <a:pt x="1452384" y="0"/>
                  </a:moveTo>
                  <a:lnTo>
                    <a:pt x="1424952" y="0"/>
                  </a:lnTo>
                  <a:lnTo>
                    <a:pt x="1424952" y="27432"/>
                  </a:lnTo>
                  <a:lnTo>
                    <a:pt x="1452384" y="27432"/>
                  </a:lnTo>
                  <a:lnTo>
                    <a:pt x="1452384" y="0"/>
                  </a:lnTo>
                  <a:close/>
                </a:path>
                <a:path w="4302760" h="1271270">
                  <a:moveTo>
                    <a:pt x="1507248" y="0"/>
                  </a:moveTo>
                  <a:lnTo>
                    <a:pt x="1479804" y="0"/>
                  </a:lnTo>
                  <a:lnTo>
                    <a:pt x="1479804" y="27432"/>
                  </a:lnTo>
                  <a:lnTo>
                    <a:pt x="1507248" y="27432"/>
                  </a:lnTo>
                  <a:lnTo>
                    <a:pt x="1507248" y="0"/>
                  </a:lnTo>
                  <a:close/>
                </a:path>
                <a:path w="4302760" h="1271270">
                  <a:moveTo>
                    <a:pt x="1562100" y="0"/>
                  </a:moveTo>
                  <a:lnTo>
                    <a:pt x="1534680" y="0"/>
                  </a:lnTo>
                  <a:lnTo>
                    <a:pt x="1534680" y="27432"/>
                  </a:lnTo>
                  <a:lnTo>
                    <a:pt x="1562100" y="27432"/>
                  </a:lnTo>
                  <a:lnTo>
                    <a:pt x="1562100" y="0"/>
                  </a:lnTo>
                  <a:close/>
                </a:path>
                <a:path w="4302760" h="1271270">
                  <a:moveTo>
                    <a:pt x="1616976" y="0"/>
                  </a:moveTo>
                  <a:lnTo>
                    <a:pt x="1589544" y="0"/>
                  </a:lnTo>
                  <a:lnTo>
                    <a:pt x="1589544" y="27432"/>
                  </a:lnTo>
                  <a:lnTo>
                    <a:pt x="1616976" y="27432"/>
                  </a:lnTo>
                  <a:lnTo>
                    <a:pt x="1616976" y="0"/>
                  </a:lnTo>
                  <a:close/>
                </a:path>
                <a:path w="4302760" h="1271270">
                  <a:moveTo>
                    <a:pt x="1671840" y="0"/>
                  </a:moveTo>
                  <a:lnTo>
                    <a:pt x="1644396" y="0"/>
                  </a:lnTo>
                  <a:lnTo>
                    <a:pt x="1644396" y="27432"/>
                  </a:lnTo>
                  <a:lnTo>
                    <a:pt x="1671840" y="27432"/>
                  </a:lnTo>
                  <a:lnTo>
                    <a:pt x="1671840" y="0"/>
                  </a:lnTo>
                  <a:close/>
                </a:path>
                <a:path w="4302760" h="1271270">
                  <a:moveTo>
                    <a:pt x="1726704" y="0"/>
                  </a:moveTo>
                  <a:lnTo>
                    <a:pt x="1699272" y="0"/>
                  </a:lnTo>
                  <a:lnTo>
                    <a:pt x="1699272" y="27432"/>
                  </a:lnTo>
                  <a:lnTo>
                    <a:pt x="1726704" y="27432"/>
                  </a:lnTo>
                  <a:lnTo>
                    <a:pt x="1726704" y="0"/>
                  </a:lnTo>
                  <a:close/>
                </a:path>
                <a:path w="4302760" h="1271270">
                  <a:moveTo>
                    <a:pt x="1781568" y="0"/>
                  </a:moveTo>
                  <a:lnTo>
                    <a:pt x="1754136" y="0"/>
                  </a:lnTo>
                  <a:lnTo>
                    <a:pt x="1754136" y="27432"/>
                  </a:lnTo>
                  <a:lnTo>
                    <a:pt x="1781568" y="27432"/>
                  </a:lnTo>
                  <a:lnTo>
                    <a:pt x="1781568" y="0"/>
                  </a:lnTo>
                  <a:close/>
                </a:path>
                <a:path w="4302760" h="1271270">
                  <a:moveTo>
                    <a:pt x="1836432" y="0"/>
                  </a:moveTo>
                  <a:lnTo>
                    <a:pt x="1809000" y="0"/>
                  </a:lnTo>
                  <a:lnTo>
                    <a:pt x="1809000" y="27432"/>
                  </a:lnTo>
                  <a:lnTo>
                    <a:pt x="1836432" y="27432"/>
                  </a:lnTo>
                  <a:lnTo>
                    <a:pt x="1836432" y="0"/>
                  </a:lnTo>
                  <a:close/>
                </a:path>
                <a:path w="4302760" h="1271270">
                  <a:moveTo>
                    <a:pt x="1891296" y="0"/>
                  </a:moveTo>
                  <a:lnTo>
                    <a:pt x="1863864" y="0"/>
                  </a:lnTo>
                  <a:lnTo>
                    <a:pt x="1863864" y="27432"/>
                  </a:lnTo>
                  <a:lnTo>
                    <a:pt x="1891296" y="27432"/>
                  </a:lnTo>
                  <a:lnTo>
                    <a:pt x="1891296" y="0"/>
                  </a:lnTo>
                  <a:close/>
                </a:path>
                <a:path w="4302760" h="1271270">
                  <a:moveTo>
                    <a:pt x="1946160" y="0"/>
                  </a:moveTo>
                  <a:lnTo>
                    <a:pt x="1918728" y="0"/>
                  </a:lnTo>
                  <a:lnTo>
                    <a:pt x="1918728" y="27432"/>
                  </a:lnTo>
                  <a:lnTo>
                    <a:pt x="1946160" y="27432"/>
                  </a:lnTo>
                  <a:lnTo>
                    <a:pt x="1946160" y="0"/>
                  </a:lnTo>
                  <a:close/>
                </a:path>
                <a:path w="4302760" h="1271270">
                  <a:moveTo>
                    <a:pt x="2001024" y="0"/>
                  </a:moveTo>
                  <a:lnTo>
                    <a:pt x="1973592" y="0"/>
                  </a:lnTo>
                  <a:lnTo>
                    <a:pt x="1973592" y="27432"/>
                  </a:lnTo>
                  <a:lnTo>
                    <a:pt x="2001024" y="27432"/>
                  </a:lnTo>
                  <a:lnTo>
                    <a:pt x="2001024" y="0"/>
                  </a:lnTo>
                  <a:close/>
                </a:path>
                <a:path w="4302760" h="1271270">
                  <a:moveTo>
                    <a:pt x="2055888" y="0"/>
                  </a:moveTo>
                  <a:lnTo>
                    <a:pt x="2028456" y="0"/>
                  </a:lnTo>
                  <a:lnTo>
                    <a:pt x="2028456" y="27432"/>
                  </a:lnTo>
                  <a:lnTo>
                    <a:pt x="2055888" y="27432"/>
                  </a:lnTo>
                  <a:lnTo>
                    <a:pt x="2055888" y="0"/>
                  </a:lnTo>
                  <a:close/>
                </a:path>
                <a:path w="4302760" h="1271270">
                  <a:moveTo>
                    <a:pt x="2110752" y="0"/>
                  </a:moveTo>
                  <a:lnTo>
                    <a:pt x="2083320" y="0"/>
                  </a:lnTo>
                  <a:lnTo>
                    <a:pt x="2083320" y="27432"/>
                  </a:lnTo>
                  <a:lnTo>
                    <a:pt x="2110752" y="27432"/>
                  </a:lnTo>
                  <a:lnTo>
                    <a:pt x="2110752" y="0"/>
                  </a:lnTo>
                  <a:close/>
                </a:path>
                <a:path w="4302760" h="1271270">
                  <a:moveTo>
                    <a:pt x="2165616" y="0"/>
                  </a:moveTo>
                  <a:lnTo>
                    <a:pt x="2138184" y="0"/>
                  </a:lnTo>
                  <a:lnTo>
                    <a:pt x="2138184" y="27432"/>
                  </a:lnTo>
                  <a:lnTo>
                    <a:pt x="2165616" y="27432"/>
                  </a:lnTo>
                  <a:lnTo>
                    <a:pt x="2165616" y="0"/>
                  </a:lnTo>
                  <a:close/>
                </a:path>
                <a:path w="4302760" h="1271270">
                  <a:moveTo>
                    <a:pt x="2220480" y="0"/>
                  </a:moveTo>
                  <a:lnTo>
                    <a:pt x="2193048" y="0"/>
                  </a:lnTo>
                  <a:lnTo>
                    <a:pt x="2193048" y="27432"/>
                  </a:lnTo>
                  <a:lnTo>
                    <a:pt x="2220480" y="27432"/>
                  </a:lnTo>
                  <a:lnTo>
                    <a:pt x="2220480" y="0"/>
                  </a:lnTo>
                  <a:close/>
                </a:path>
                <a:path w="4302760" h="1271270">
                  <a:moveTo>
                    <a:pt x="2275344" y="0"/>
                  </a:moveTo>
                  <a:lnTo>
                    <a:pt x="2247912" y="0"/>
                  </a:lnTo>
                  <a:lnTo>
                    <a:pt x="2247912" y="27432"/>
                  </a:lnTo>
                  <a:lnTo>
                    <a:pt x="2275344" y="27432"/>
                  </a:lnTo>
                  <a:lnTo>
                    <a:pt x="2275344" y="0"/>
                  </a:lnTo>
                  <a:close/>
                </a:path>
                <a:path w="4302760" h="1271270">
                  <a:moveTo>
                    <a:pt x="2330208" y="0"/>
                  </a:moveTo>
                  <a:lnTo>
                    <a:pt x="2302776" y="0"/>
                  </a:lnTo>
                  <a:lnTo>
                    <a:pt x="2302776" y="27432"/>
                  </a:lnTo>
                  <a:lnTo>
                    <a:pt x="2330208" y="27432"/>
                  </a:lnTo>
                  <a:lnTo>
                    <a:pt x="2330208" y="0"/>
                  </a:lnTo>
                  <a:close/>
                </a:path>
                <a:path w="4302760" h="1271270">
                  <a:moveTo>
                    <a:pt x="2385072" y="0"/>
                  </a:moveTo>
                  <a:lnTo>
                    <a:pt x="2357640" y="0"/>
                  </a:lnTo>
                  <a:lnTo>
                    <a:pt x="2357640" y="27432"/>
                  </a:lnTo>
                  <a:lnTo>
                    <a:pt x="2385072" y="27432"/>
                  </a:lnTo>
                  <a:lnTo>
                    <a:pt x="2385072" y="0"/>
                  </a:lnTo>
                  <a:close/>
                </a:path>
                <a:path w="4302760" h="1271270">
                  <a:moveTo>
                    <a:pt x="2439936" y="0"/>
                  </a:moveTo>
                  <a:lnTo>
                    <a:pt x="2412504" y="0"/>
                  </a:lnTo>
                  <a:lnTo>
                    <a:pt x="2412504" y="27432"/>
                  </a:lnTo>
                  <a:lnTo>
                    <a:pt x="2439936" y="27432"/>
                  </a:lnTo>
                  <a:lnTo>
                    <a:pt x="2439936" y="0"/>
                  </a:lnTo>
                  <a:close/>
                </a:path>
                <a:path w="4302760" h="1271270">
                  <a:moveTo>
                    <a:pt x="2493276" y="0"/>
                  </a:moveTo>
                  <a:lnTo>
                    <a:pt x="2465844" y="0"/>
                  </a:lnTo>
                  <a:lnTo>
                    <a:pt x="2465844" y="27432"/>
                  </a:lnTo>
                  <a:lnTo>
                    <a:pt x="2493276" y="27432"/>
                  </a:lnTo>
                  <a:lnTo>
                    <a:pt x="2493276" y="0"/>
                  </a:lnTo>
                  <a:close/>
                </a:path>
                <a:path w="4302760" h="1271270">
                  <a:moveTo>
                    <a:pt x="2548140" y="0"/>
                  </a:moveTo>
                  <a:lnTo>
                    <a:pt x="2520708" y="0"/>
                  </a:lnTo>
                  <a:lnTo>
                    <a:pt x="2520708" y="27432"/>
                  </a:lnTo>
                  <a:lnTo>
                    <a:pt x="2548140" y="27432"/>
                  </a:lnTo>
                  <a:lnTo>
                    <a:pt x="2548140" y="0"/>
                  </a:lnTo>
                  <a:close/>
                </a:path>
                <a:path w="4302760" h="1271270">
                  <a:moveTo>
                    <a:pt x="2603004" y="0"/>
                  </a:moveTo>
                  <a:lnTo>
                    <a:pt x="2575572" y="0"/>
                  </a:lnTo>
                  <a:lnTo>
                    <a:pt x="2575572" y="27432"/>
                  </a:lnTo>
                  <a:lnTo>
                    <a:pt x="2603004" y="27432"/>
                  </a:lnTo>
                  <a:lnTo>
                    <a:pt x="2603004" y="0"/>
                  </a:lnTo>
                  <a:close/>
                </a:path>
                <a:path w="4302760" h="1271270">
                  <a:moveTo>
                    <a:pt x="2657868" y="0"/>
                  </a:moveTo>
                  <a:lnTo>
                    <a:pt x="2630436" y="0"/>
                  </a:lnTo>
                  <a:lnTo>
                    <a:pt x="2630436" y="27432"/>
                  </a:lnTo>
                  <a:lnTo>
                    <a:pt x="2657868" y="27432"/>
                  </a:lnTo>
                  <a:lnTo>
                    <a:pt x="2657868" y="0"/>
                  </a:lnTo>
                  <a:close/>
                </a:path>
                <a:path w="4302760" h="1271270">
                  <a:moveTo>
                    <a:pt x="2712732" y="0"/>
                  </a:moveTo>
                  <a:lnTo>
                    <a:pt x="2685300" y="0"/>
                  </a:lnTo>
                  <a:lnTo>
                    <a:pt x="2685300" y="27432"/>
                  </a:lnTo>
                  <a:lnTo>
                    <a:pt x="2712732" y="27432"/>
                  </a:lnTo>
                  <a:lnTo>
                    <a:pt x="2712732" y="0"/>
                  </a:lnTo>
                  <a:close/>
                </a:path>
                <a:path w="4302760" h="1271270">
                  <a:moveTo>
                    <a:pt x="2767596" y="0"/>
                  </a:moveTo>
                  <a:lnTo>
                    <a:pt x="2740164" y="0"/>
                  </a:lnTo>
                  <a:lnTo>
                    <a:pt x="2740164" y="27432"/>
                  </a:lnTo>
                  <a:lnTo>
                    <a:pt x="2767596" y="27432"/>
                  </a:lnTo>
                  <a:lnTo>
                    <a:pt x="2767596" y="0"/>
                  </a:lnTo>
                  <a:close/>
                </a:path>
                <a:path w="4302760" h="1271270">
                  <a:moveTo>
                    <a:pt x="2822460" y="0"/>
                  </a:moveTo>
                  <a:lnTo>
                    <a:pt x="2795028" y="0"/>
                  </a:lnTo>
                  <a:lnTo>
                    <a:pt x="2795028" y="27432"/>
                  </a:lnTo>
                  <a:lnTo>
                    <a:pt x="2822460" y="27432"/>
                  </a:lnTo>
                  <a:lnTo>
                    <a:pt x="2822460" y="0"/>
                  </a:lnTo>
                  <a:close/>
                </a:path>
                <a:path w="4302760" h="1271270">
                  <a:moveTo>
                    <a:pt x="2877324" y="0"/>
                  </a:moveTo>
                  <a:lnTo>
                    <a:pt x="2849892" y="0"/>
                  </a:lnTo>
                  <a:lnTo>
                    <a:pt x="2849892" y="27432"/>
                  </a:lnTo>
                  <a:lnTo>
                    <a:pt x="2877324" y="27432"/>
                  </a:lnTo>
                  <a:lnTo>
                    <a:pt x="2877324" y="0"/>
                  </a:lnTo>
                  <a:close/>
                </a:path>
                <a:path w="4302760" h="1271270">
                  <a:moveTo>
                    <a:pt x="2932188" y="0"/>
                  </a:moveTo>
                  <a:lnTo>
                    <a:pt x="2904756" y="0"/>
                  </a:lnTo>
                  <a:lnTo>
                    <a:pt x="2904756" y="27432"/>
                  </a:lnTo>
                  <a:lnTo>
                    <a:pt x="2932188" y="27432"/>
                  </a:lnTo>
                  <a:lnTo>
                    <a:pt x="2932188" y="0"/>
                  </a:lnTo>
                  <a:close/>
                </a:path>
                <a:path w="4302760" h="1271270">
                  <a:moveTo>
                    <a:pt x="2955036" y="1243584"/>
                  </a:moveTo>
                  <a:lnTo>
                    <a:pt x="2927604" y="1243584"/>
                  </a:lnTo>
                  <a:lnTo>
                    <a:pt x="2927604" y="1271016"/>
                  </a:lnTo>
                  <a:lnTo>
                    <a:pt x="2955036" y="1271016"/>
                  </a:lnTo>
                  <a:lnTo>
                    <a:pt x="2955036" y="1243584"/>
                  </a:lnTo>
                  <a:close/>
                </a:path>
                <a:path w="4302760" h="1271270">
                  <a:moveTo>
                    <a:pt x="2987052" y="0"/>
                  </a:moveTo>
                  <a:lnTo>
                    <a:pt x="2959620" y="0"/>
                  </a:lnTo>
                  <a:lnTo>
                    <a:pt x="2959620" y="27432"/>
                  </a:lnTo>
                  <a:lnTo>
                    <a:pt x="2987052" y="27432"/>
                  </a:lnTo>
                  <a:lnTo>
                    <a:pt x="2987052" y="0"/>
                  </a:lnTo>
                  <a:close/>
                </a:path>
                <a:path w="4302760" h="1271270">
                  <a:moveTo>
                    <a:pt x="3009900" y="1243584"/>
                  </a:moveTo>
                  <a:lnTo>
                    <a:pt x="2982480" y="1243584"/>
                  </a:lnTo>
                  <a:lnTo>
                    <a:pt x="2982480" y="1271016"/>
                  </a:lnTo>
                  <a:lnTo>
                    <a:pt x="3009900" y="1271016"/>
                  </a:lnTo>
                  <a:lnTo>
                    <a:pt x="3009900" y="1243584"/>
                  </a:lnTo>
                  <a:close/>
                </a:path>
                <a:path w="4302760" h="1271270">
                  <a:moveTo>
                    <a:pt x="3041904" y="0"/>
                  </a:moveTo>
                  <a:lnTo>
                    <a:pt x="3014472" y="0"/>
                  </a:lnTo>
                  <a:lnTo>
                    <a:pt x="3014472" y="27432"/>
                  </a:lnTo>
                  <a:lnTo>
                    <a:pt x="3041904" y="27432"/>
                  </a:lnTo>
                  <a:lnTo>
                    <a:pt x="3041904" y="0"/>
                  </a:lnTo>
                  <a:close/>
                </a:path>
                <a:path w="4302760" h="1271270">
                  <a:moveTo>
                    <a:pt x="3064776" y="1243584"/>
                  </a:moveTo>
                  <a:lnTo>
                    <a:pt x="3037332" y="1243584"/>
                  </a:lnTo>
                  <a:lnTo>
                    <a:pt x="3037332" y="1271016"/>
                  </a:lnTo>
                  <a:lnTo>
                    <a:pt x="3064776" y="1271016"/>
                  </a:lnTo>
                  <a:lnTo>
                    <a:pt x="3064776" y="1243584"/>
                  </a:lnTo>
                  <a:close/>
                </a:path>
                <a:path w="4302760" h="1271270">
                  <a:moveTo>
                    <a:pt x="3096768" y="0"/>
                  </a:moveTo>
                  <a:lnTo>
                    <a:pt x="3069336" y="0"/>
                  </a:lnTo>
                  <a:lnTo>
                    <a:pt x="3069336" y="27432"/>
                  </a:lnTo>
                  <a:lnTo>
                    <a:pt x="3096768" y="27432"/>
                  </a:lnTo>
                  <a:lnTo>
                    <a:pt x="3096768" y="0"/>
                  </a:lnTo>
                  <a:close/>
                </a:path>
                <a:path w="4302760" h="1271270">
                  <a:moveTo>
                    <a:pt x="3119628" y="1243584"/>
                  </a:moveTo>
                  <a:lnTo>
                    <a:pt x="3092196" y="1243584"/>
                  </a:lnTo>
                  <a:lnTo>
                    <a:pt x="3092196" y="1271016"/>
                  </a:lnTo>
                  <a:lnTo>
                    <a:pt x="3119628" y="1271016"/>
                  </a:lnTo>
                  <a:lnTo>
                    <a:pt x="3119628" y="1243584"/>
                  </a:lnTo>
                  <a:close/>
                </a:path>
                <a:path w="4302760" h="1271270">
                  <a:moveTo>
                    <a:pt x="3151632" y="0"/>
                  </a:moveTo>
                  <a:lnTo>
                    <a:pt x="3124200" y="0"/>
                  </a:lnTo>
                  <a:lnTo>
                    <a:pt x="3124200" y="27432"/>
                  </a:lnTo>
                  <a:lnTo>
                    <a:pt x="3151632" y="27432"/>
                  </a:lnTo>
                  <a:lnTo>
                    <a:pt x="3151632" y="0"/>
                  </a:lnTo>
                  <a:close/>
                </a:path>
                <a:path w="4302760" h="1271270">
                  <a:moveTo>
                    <a:pt x="3174492" y="1243584"/>
                  </a:moveTo>
                  <a:lnTo>
                    <a:pt x="3147072" y="1243584"/>
                  </a:lnTo>
                  <a:lnTo>
                    <a:pt x="3147072" y="1271016"/>
                  </a:lnTo>
                  <a:lnTo>
                    <a:pt x="3174492" y="1271016"/>
                  </a:lnTo>
                  <a:lnTo>
                    <a:pt x="3174492" y="1243584"/>
                  </a:lnTo>
                  <a:close/>
                </a:path>
                <a:path w="4302760" h="1271270">
                  <a:moveTo>
                    <a:pt x="3206496" y="0"/>
                  </a:moveTo>
                  <a:lnTo>
                    <a:pt x="3179064" y="0"/>
                  </a:lnTo>
                  <a:lnTo>
                    <a:pt x="3179064" y="27432"/>
                  </a:lnTo>
                  <a:lnTo>
                    <a:pt x="3206496" y="27432"/>
                  </a:lnTo>
                  <a:lnTo>
                    <a:pt x="3206496" y="0"/>
                  </a:lnTo>
                  <a:close/>
                </a:path>
                <a:path w="4302760" h="1271270">
                  <a:moveTo>
                    <a:pt x="3229368" y="1243584"/>
                  </a:moveTo>
                  <a:lnTo>
                    <a:pt x="3201936" y="1243584"/>
                  </a:lnTo>
                  <a:lnTo>
                    <a:pt x="3201936" y="1271016"/>
                  </a:lnTo>
                  <a:lnTo>
                    <a:pt x="3229368" y="1271016"/>
                  </a:lnTo>
                  <a:lnTo>
                    <a:pt x="3229368" y="1243584"/>
                  </a:lnTo>
                  <a:close/>
                </a:path>
                <a:path w="4302760" h="1271270">
                  <a:moveTo>
                    <a:pt x="3261360" y="0"/>
                  </a:moveTo>
                  <a:lnTo>
                    <a:pt x="3233928" y="0"/>
                  </a:lnTo>
                  <a:lnTo>
                    <a:pt x="3233928" y="27432"/>
                  </a:lnTo>
                  <a:lnTo>
                    <a:pt x="3261360" y="27432"/>
                  </a:lnTo>
                  <a:lnTo>
                    <a:pt x="3261360" y="0"/>
                  </a:lnTo>
                  <a:close/>
                </a:path>
                <a:path w="4302760" h="1271270">
                  <a:moveTo>
                    <a:pt x="3284232" y="1243584"/>
                  </a:moveTo>
                  <a:lnTo>
                    <a:pt x="3256788" y="1243584"/>
                  </a:lnTo>
                  <a:lnTo>
                    <a:pt x="3256788" y="1271016"/>
                  </a:lnTo>
                  <a:lnTo>
                    <a:pt x="3284232" y="1271016"/>
                  </a:lnTo>
                  <a:lnTo>
                    <a:pt x="3284232" y="1243584"/>
                  </a:lnTo>
                  <a:close/>
                </a:path>
                <a:path w="4302760" h="1271270">
                  <a:moveTo>
                    <a:pt x="3316224" y="0"/>
                  </a:moveTo>
                  <a:lnTo>
                    <a:pt x="3288792" y="0"/>
                  </a:lnTo>
                  <a:lnTo>
                    <a:pt x="3288792" y="27432"/>
                  </a:lnTo>
                  <a:lnTo>
                    <a:pt x="3316224" y="27432"/>
                  </a:lnTo>
                  <a:lnTo>
                    <a:pt x="3316224" y="0"/>
                  </a:lnTo>
                  <a:close/>
                </a:path>
                <a:path w="4302760" h="1271270">
                  <a:moveTo>
                    <a:pt x="3339084" y="1243584"/>
                  </a:moveTo>
                  <a:lnTo>
                    <a:pt x="3311652" y="1243584"/>
                  </a:lnTo>
                  <a:lnTo>
                    <a:pt x="3311652" y="1271016"/>
                  </a:lnTo>
                  <a:lnTo>
                    <a:pt x="3339084" y="1271016"/>
                  </a:lnTo>
                  <a:lnTo>
                    <a:pt x="3339084" y="1243584"/>
                  </a:lnTo>
                  <a:close/>
                </a:path>
                <a:path w="4302760" h="1271270">
                  <a:moveTo>
                    <a:pt x="3371088" y="0"/>
                  </a:moveTo>
                  <a:lnTo>
                    <a:pt x="3343656" y="0"/>
                  </a:lnTo>
                  <a:lnTo>
                    <a:pt x="3343656" y="27432"/>
                  </a:lnTo>
                  <a:lnTo>
                    <a:pt x="3371088" y="27432"/>
                  </a:lnTo>
                  <a:lnTo>
                    <a:pt x="3371088" y="0"/>
                  </a:lnTo>
                  <a:close/>
                </a:path>
                <a:path w="4302760" h="1271270">
                  <a:moveTo>
                    <a:pt x="3393948" y="1243584"/>
                  </a:moveTo>
                  <a:lnTo>
                    <a:pt x="3366528" y="1243584"/>
                  </a:lnTo>
                  <a:lnTo>
                    <a:pt x="3366528" y="1271016"/>
                  </a:lnTo>
                  <a:lnTo>
                    <a:pt x="3393948" y="1271016"/>
                  </a:lnTo>
                  <a:lnTo>
                    <a:pt x="3393948" y="1243584"/>
                  </a:lnTo>
                  <a:close/>
                </a:path>
                <a:path w="4302760" h="1271270">
                  <a:moveTo>
                    <a:pt x="3425952" y="0"/>
                  </a:moveTo>
                  <a:lnTo>
                    <a:pt x="3398520" y="0"/>
                  </a:lnTo>
                  <a:lnTo>
                    <a:pt x="3398520" y="27432"/>
                  </a:lnTo>
                  <a:lnTo>
                    <a:pt x="3425952" y="27432"/>
                  </a:lnTo>
                  <a:lnTo>
                    <a:pt x="3425952" y="0"/>
                  </a:lnTo>
                  <a:close/>
                </a:path>
                <a:path w="4302760" h="1271270">
                  <a:moveTo>
                    <a:pt x="3448824" y="1243584"/>
                  </a:moveTo>
                  <a:lnTo>
                    <a:pt x="3421392" y="1243584"/>
                  </a:lnTo>
                  <a:lnTo>
                    <a:pt x="3421392" y="1271016"/>
                  </a:lnTo>
                  <a:lnTo>
                    <a:pt x="3448824" y="1271016"/>
                  </a:lnTo>
                  <a:lnTo>
                    <a:pt x="3448824" y="1243584"/>
                  </a:lnTo>
                  <a:close/>
                </a:path>
                <a:path w="4302760" h="1271270">
                  <a:moveTo>
                    <a:pt x="3480816" y="0"/>
                  </a:moveTo>
                  <a:lnTo>
                    <a:pt x="3453384" y="0"/>
                  </a:lnTo>
                  <a:lnTo>
                    <a:pt x="3453384" y="27432"/>
                  </a:lnTo>
                  <a:lnTo>
                    <a:pt x="3480816" y="27432"/>
                  </a:lnTo>
                  <a:lnTo>
                    <a:pt x="3480816" y="0"/>
                  </a:lnTo>
                  <a:close/>
                </a:path>
                <a:path w="4302760" h="1271270">
                  <a:moveTo>
                    <a:pt x="3503688" y="1243584"/>
                  </a:moveTo>
                  <a:lnTo>
                    <a:pt x="3476244" y="1243584"/>
                  </a:lnTo>
                  <a:lnTo>
                    <a:pt x="3476244" y="1271016"/>
                  </a:lnTo>
                  <a:lnTo>
                    <a:pt x="3503688" y="1271016"/>
                  </a:lnTo>
                  <a:lnTo>
                    <a:pt x="3503688" y="1243584"/>
                  </a:lnTo>
                  <a:close/>
                </a:path>
                <a:path w="4302760" h="1271270">
                  <a:moveTo>
                    <a:pt x="3535680" y="0"/>
                  </a:moveTo>
                  <a:lnTo>
                    <a:pt x="3508248" y="0"/>
                  </a:lnTo>
                  <a:lnTo>
                    <a:pt x="3508248" y="27432"/>
                  </a:lnTo>
                  <a:lnTo>
                    <a:pt x="3535680" y="27432"/>
                  </a:lnTo>
                  <a:lnTo>
                    <a:pt x="3535680" y="0"/>
                  </a:lnTo>
                  <a:close/>
                </a:path>
                <a:path w="4302760" h="1271270">
                  <a:moveTo>
                    <a:pt x="3558540" y="1243584"/>
                  </a:moveTo>
                  <a:lnTo>
                    <a:pt x="3531120" y="1243584"/>
                  </a:lnTo>
                  <a:lnTo>
                    <a:pt x="3531120" y="1271016"/>
                  </a:lnTo>
                  <a:lnTo>
                    <a:pt x="3558540" y="1271016"/>
                  </a:lnTo>
                  <a:lnTo>
                    <a:pt x="3558540" y="1243584"/>
                  </a:lnTo>
                  <a:close/>
                </a:path>
                <a:path w="4302760" h="1271270">
                  <a:moveTo>
                    <a:pt x="3590544" y="0"/>
                  </a:moveTo>
                  <a:lnTo>
                    <a:pt x="3563112" y="0"/>
                  </a:lnTo>
                  <a:lnTo>
                    <a:pt x="3563112" y="27432"/>
                  </a:lnTo>
                  <a:lnTo>
                    <a:pt x="3590544" y="27432"/>
                  </a:lnTo>
                  <a:lnTo>
                    <a:pt x="3590544" y="0"/>
                  </a:lnTo>
                  <a:close/>
                </a:path>
                <a:path w="4302760" h="1271270">
                  <a:moveTo>
                    <a:pt x="3613416" y="1243584"/>
                  </a:moveTo>
                  <a:lnTo>
                    <a:pt x="3585972" y="1243584"/>
                  </a:lnTo>
                  <a:lnTo>
                    <a:pt x="3585972" y="1271016"/>
                  </a:lnTo>
                  <a:lnTo>
                    <a:pt x="3613416" y="1271016"/>
                  </a:lnTo>
                  <a:lnTo>
                    <a:pt x="3613416" y="1243584"/>
                  </a:lnTo>
                  <a:close/>
                </a:path>
                <a:path w="4302760" h="1271270">
                  <a:moveTo>
                    <a:pt x="3645408" y="0"/>
                  </a:moveTo>
                  <a:lnTo>
                    <a:pt x="3617976" y="0"/>
                  </a:lnTo>
                  <a:lnTo>
                    <a:pt x="3617976" y="27432"/>
                  </a:lnTo>
                  <a:lnTo>
                    <a:pt x="3645408" y="27432"/>
                  </a:lnTo>
                  <a:lnTo>
                    <a:pt x="3645408" y="0"/>
                  </a:lnTo>
                  <a:close/>
                </a:path>
                <a:path w="4302760" h="1271270">
                  <a:moveTo>
                    <a:pt x="3668268" y="1243584"/>
                  </a:moveTo>
                  <a:lnTo>
                    <a:pt x="3640848" y="1243584"/>
                  </a:lnTo>
                  <a:lnTo>
                    <a:pt x="3640848" y="1271016"/>
                  </a:lnTo>
                  <a:lnTo>
                    <a:pt x="3668268" y="1271016"/>
                  </a:lnTo>
                  <a:lnTo>
                    <a:pt x="3668268" y="1243584"/>
                  </a:lnTo>
                  <a:close/>
                </a:path>
                <a:path w="4302760" h="1271270">
                  <a:moveTo>
                    <a:pt x="3700272" y="0"/>
                  </a:moveTo>
                  <a:lnTo>
                    <a:pt x="3672840" y="0"/>
                  </a:lnTo>
                  <a:lnTo>
                    <a:pt x="3672840" y="27432"/>
                  </a:lnTo>
                  <a:lnTo>
                    <a:pt x="3700272" y="27432"/>
                  </a:lnTo>
                  <a:lnTo>
                    <a:pt x="3700272" y="0"/>
                  </a:lnTo>
                  <a:close/>
                </a:path>
                <a:path w="4302760" h="1271270">
                  <a:moveTo>
                    <a:pt x="3723144" y="1243584"/>
                  </a:moveTo>
                  <a:lnTo>
                    <a:pt x="3695712" y="1243584"/>
                  </a:lnTo>
                  <a:lnTo>
                    <a:pt x="3695712" y="1271016"/>
                  </a:lnTo>
                  <a:lnTo>
                    <a:pt x="3723144" y="1271016"/>
                  </a:lnTo>
                  <a:lnTo>
                    <a:pt x="3723144" y="1243584"/>
                  </a:lnTo>
                  <a:close/>
                </a:path>
                <a:path w="4302760" h="1271270">
                  <a:moveTo>
                    <a:pt x="3755136" y="0"/>
                  </a:moveTo>
                  <a:lnTo>
                    <a:pt x="3727704" y="0"/>
                  </a:lnTo>
                  <a:lnTo>
                    <a:pt x="3727704" y="27432"/>
                  </a:lnTo>
                  <a:lnTo>
                    <a:pt x="3755136" y="27432"/>
                  </a:lnTo>
                  <a:lnTo>
                    <a:pt x="3755136" y="0"/>
                  </a:lnTo>
                  <a:close/>
                </a:path>
                <a:path w="4302760" h="1271270">
                  <a:moveTo>
                    <a:pt x="3778008" y="1243584"/>
                  </a:moveTo>
                  <a:lnTo>
                    <a:pt x="3750576" y="1243584"/>
                  </a:lnTo>
                  <a:lnTo>
                    <a:pt x="3750576" y="1271016"/>
                  </a:lnTo>
                  <a:lnTo>
                    <a:pt x="3778008" y="1271016"/>
                  </a:lnTo>
                  <a:lnTo>
                    <a:pt x="3778008" y="1243584"/>
                  </a:lnTo>
                  <a:close/>
                </a:path>
                <a:path w="4302760" h="1271270">
                  <a:moveTo>
                    <a:pt x="3810000" y="0"/>
                  </a:moveTo>
                  <a:lnTo>
                    <a:pt x="3782568" y="0"/>
                  </a:lnTo>
                  <a:lnTo>
                    <a:pt x="3782568" y="27432"/>
                  </a:lnTo>
                  <a:lnTo>
                    <a:pt x="3810000" y="27432"/>
                  </a:lnTo>
                  <a:lnTo>
                    <a:pt x="3810000" y="0"/>
                  </a:lnTo>
                  <a:close/>
                </a:path>
                <a:path w="4302760" h="1271270">
                  <a:moveTo>
                    <a:pt x="3832872" y="1243584"/>
                  </a:moveTo>
                  <a:lnTo>
                    <a:pt x="3805440" y="1243584"/>
                  </a:lnTo>
                  <a:lnTo>
                    <a:pt x="3805440" y="1271016"/>
                  </a:lnTo>
                  <a:lnTo>
                    <a:pt x="3832872" y="1271016"/>
                  </a:lnTo>
                  <a:lnTo>
                    <a:pt x="3832872" y="1243584"/>
                  </a:lnTo>
                  <a:close/>
                </a:path>
                <a:path w="4302760" h="1271270">
                  <a:moveTo>
                    <a:pt x="3864864" y="0"/>
                  </a:moveTo>
                  <a:lnTo>
                    <a:pt x="3837432" y="0"/>
                  </a:lnTo>
                  <a:lnTo>
                    <a:pt x="3837432" y="27432"/>
                  </a:lnTo>
                  <a:lnTo>
                    <a:pt x="3864864" y="27432"/>
                  </a:lnTo>
                  <a:lnTo>
                    <a:pt x="3864864" y="0"/>
                  </a:lnTo>
                  <a:close/>
                </a:path>
                <a:path w="4302760" h="1271270">
                  <a:moveTo>
                    <a:pt x="3887736" y="1243584"/>
                  </a:moveTo>
                  <a:lnTo>
                    <a:pt x="3860304" y="1243584"/>
                  </a:lnTo>
                  <a:lnTo>
                    <a:pt x="3860304" y="1271016"/>
                  </a:lnTo>
                  <a:lnTo>
                    <a:pt x="3887736" y="1271016"/>
                  </a:lnTo>
                  <a:lnTo>
                    <a:pt x="3887736" y="1243584"/>
                  </a:lnTo>
                  <a:close/>
                </a:path>
                <a:path w="4302760" h="1271270">
                  <a:moveTo>
                    <a:pt x="3919728" y="0"/>
                  </a:moveTo>
                  <a:lnTo>
                    <a:pt x="3892296" y="0"/>
                  </a:lnTo>
                  <a:lnTo>
                    <a:pt x="3892296" y="27432"/>
                  </a:lnTo>
                  <a:lnTo>
                    <a:pt x="3919728" y="27432"/>
                  </a:lnTo>
                  <a:lnTo>
                    <a:pt x="3919728" y="0"/>
                  </a:lnTo>
                  <a:close/>
                </a:path>
                <a:path w="4302760" h="1271270">
                  <a:moveTo>
                    <a:pt x="3942600" y="1243584"/>
                  </a:moveTo>
                  <a:lnTo>
                    <a:pt x="3915168" y="1243584"/>
                  </a:lnTo>
                  <a:lnTo>
                    <a:pt x="3915168" y="1271016"/>
                  </a:lnTo>
                  <a:lnTo>
                    <a:pt x="3942600" y="1271016"/>
                  </a:lnTo>
                  <a:lnTo>
                    <a:pt x="3942600" y="1243584"/>
                  </a:lnTo>
                  <a:close/>
                </a:path>
                <a:path w="4302760" h="1271270">
                  <a:moveTo>
                    <a:pt x="3974592" y="0"/>
                  </a:moveTo>
                  <a:lnTo>
                    <a:pt x="3947160" y="0"/>
                  </a:lnTo>
                  <a:lnTo>
                    <a:pt x="3947160" y="27432"/>
                  </a:lnTo>
                  <a:lnTo>
                    <a:pt x="3974592" y="27432"/>
                  </a:lnTo>
                  <a:lnTo>
                    <a:pt x="3974592" y="0"/>
                  </a:lnTo>
                  <a:close/>
                </a:path>
                <a:path w="4302760" h="1271270">
                  <a:moveTo>
                    <a:pt x="3997464" y="1243584"/>
                  </a:moveTo>
                  <a:lnTo>
                    <a:pt x="3970032" y="1243584"/>
                  </a:lnTo>
                  <a:lnTo>
                    <a:pt x="3970032" y="1271016"/>
                  </a:lnTo>
                  <a:lnTo>
                    <a:pt x="3997464" y="1271016"/>
                  </a:lnTo>
                  <a:lnTo>
                    <a:pt x="3997464" y="1243584"/>
                  </a:lnTo>
                  <a:close/>
                </a:path>
                <a:path w="4302760" h="1271270">
                  <a:moveTo>
                    <a:pt x="4029456" y="0"/>
                  </a:moveTo>
                  <a:lnTo>
                    <a:pt x="4002024" y="0"/>
                  </a:lnTo>
                  <a:lnTo>
                    <a:pt x="4002024" y="27432"/>
                  </a:lnTo>
                  <a:lnTo>
                    <a:pt x="4029456" y="27432"/>
                  </a:lnTo>
                  <a:lnTo>
                    <a:pt x="4029456" y="0"/>
                  </a:lnTo>
                  <a:close/>
                </a:path>
                <a:path w="4302760" h="1271270">
                  <a:moveTo>
                    <a:pt x="4052328" y="1243584"/>
                  </a:moveTo>
                  <a:lnTo>
                    <a:pt x="4024884" y="1243584"/>
                  </a:lnTo>
                  <a:lnTo>
                    <a:pt x="4024884" y="1271016"/>
                  </a:lnTo>
                  <a:lnTo>
                    <a:pt x="4052328" y="1271016"/>
                  </a:lnTo>
                  <a:lnTo>
                    <a:pt x="4052328" y="1243584"/>
                  </a:lnTo>
                  <a:close/>
                </a:path>
                <a:path w="4302760" h="1271270">
                  <a:moveTo>
                    <a:pt x="4084320" y="0"/>
                  </a:moveTo>
                  <a:lnTo>
                    <a:pt x="4056888" y="0"/>
                  </a:lnTo>
                  <a:lnTo>
                    <a:pt x="4056888" y="27432"/>
                  </a:lnTo>
                  <a:lnTo>
                    <a:pt x="4082796" y="27432"/>
                  </a:lnTo>
                  <a:lnTo>
                    <a:pt x="4084320" y="0"/>
                  </a:lnTo>
                  <a:close/>
                </a:path>
                <a:path w="4302760" h="1271270">
                  <a:moveTo>
                    <a:pt x="4108716" y="1269492"/>
                  </a:moveTo>
                  <a:lnTo>
                    <a:pt x="4104132" y="1242060"/>
                  </a:lnTo>
                  <a:lnTo>
                    <a:pt x="4101084" y="1242060"/>
                  </a:lnTo>
                  <a:lnTo>
                    <a:pt x="4081272" y="1243584"/>
                  </a:lnTo>
                  <a:lnTo>
                    <a:pt x="4079748" y="1243584"/>
                  </a:lnTo>
                  <a:lnTo>
                    <a:pt x="4079748" y="1271016"/>
                  </a:lnTo>
                  <a:lnTo>
                    <a:pt x="4082796" y="1271016"/>
                  </a:lnTo>
                  <a:lnTo>
                    <a:pt x="4105656" y="1269492"/>
                  </a:lnTo>
                  <a:lnTo>
                    <a:pt x="4108716" y="1269492"/>
                  </a:lnTo>
                  <a:close/>
                </a:path>
                <a:path w="4302760" h="1271270">
                  <a:moveTo>
                    <a:pt x="4142232" y="9144"/>
                  </a:moveTo>
                  <a:lnTo>
                    <a:pt x="4125468" y="4572"/>
                  </a:lnTo>
                  <a:lnTo>
                    <a:pt x="4113276" y="3048"/>
                  </a:lnTo>
                  <a:lnTo>
                    <a:pt x="4108704" y="28956"/>
                  </a:lnTo>
                  <a:lnTo>
                    <a:pt x="4120896" y="32004"/>
                  </a:lnTo>
                  <a:lnTo>
                    <a:pt x="4134612" y="35052"/>
                  </a:lnTo>
                  <a:lnTo>
                    <a:pt x="4142232" y="9144"/>
                  </a:lnTo>
                  <a:close/>
                </a:path>
                <a:path w="4302760" h="1271270">
                  <a:moveTo>
                    <a:pt x="4163568" y="1254252"/>
                  </a:moveTo>
                  <a:lnTo>
                    <a:pt x="4154424" y="1229868"/>
                  </a:lnTo>
                  <a:lnTo>
                    <a:pt x="4139184" y="1234440"/>
                  </a:lnTo>
                  <a:lnTo>
                    <a:pt x="4130052" y="1237488"/>
                  </a:lnTo>
                  <a:lnTo>
                    <a:pt x="4136136" y="1263396"/>
                  </a:lnTo>
                  <a:lnTo>
                    <a:pt x="4148328" y="1260348"/>
                  </a:lnTo>
                  <a:lnTo>
                    <a:pt x="4163568" y="1254252"/>
                  </a:lnTo>
                  <a:close/>
                </a:path>
                <a:path w="4302760" h="1271270">
                  <a:moveTo>
                    <a:pt x="4195572" y="32004"/>
                  </a:moveTo>
                  <a:lnTo>
                    <a:pt x="4186428" y="25908"/>
                  </a:lnTo>
                  <a:lnTo>
                    <a:pt x="4169664" y="18288"/>
                  </a:lnTo>
                  <a:lnTo>
                    <a:pt x="4157472" y="42672"/>
                  </a:lnTo>
                  <a:lnTo>
                    <a:pt x="4174236" y="51816"/>
                  </a:lnTo>
                  <a:lnTo>
                    <a:pt x="4181856" y="54864"/>
                  </a:lnTo>
                  <a:lnTo>
                    <a:pt x="4195572" y="32004"/>
                  </a:lnTo>
                  <a:close/>
                </a:path>
                <a:path w="4302760" h="1271270">
                  <a:moveTo>
                    <a:pt x="4215384" y="1225296"/>
                  </a:moveTo>
                  <a:lnTo>
                    <a:pt x="4198620" y="1203960"/>
                  </a:lnTo>
                  <a:lnTo>
                    <a:pt x="4189476" y="1211580"/>
                  </a:lnTo>
                  <a:lnTo>
                    <a:pt x="4177284" y="1217676"/>
                  </a:lnTo>
                  <a:lnTo>
                    <a:pt x="4191000" y="1242060"/>
                  </a:lnTo>
                  <a:lnTo>
                    <a:pt x="4206240" y="1232916"/>
                  </a:lnTo>
                  <a:lnTo>
                    <a:pt x="4215384" y="1225296"/>
                  </a:lnTo>
                  <a:close/>
                </a:path>
                <a:path w="4302760" h="1271270">
                  <a:moveTo>
                    <a:pt x="4241292" y="68580"/>
                  </a:moveTo>
                  <a:lnTo>
                    <a:pt x="4238244" y="64008"/>
                  </a:lnTo>
                  <a:lnTo>
                    <a:pt x="4221480" y="50292"/>
                  </a:lnTo>
                  <a:lnTo>
                    <a:pt x="4218432" y="47244"/>
                  </a:lnTo>
                  <a:lnTo>
                    <a:pt x="4203192" y="70104"/>
                  </a:lnTo>
                  <a:lnTo>
                    <a:pt x="4218432" y="85344"/>
                  </a:lnTo>
                  <a:lnTo>
                    <a:pt x="4221480" y="86868"/>
                  </a:lnTo>
                  <a:lnTo>
                    <a:pt x="4241292" y="68580"/>
                  </a:lnTo>
                  <a:close/>
                </a:path>
                <a:path w="4302760" h="1271270">
                  <a:moveTo>
                    <a:pt x="4256532" y="1184148"/>
                  </a:moveTo>
                  <a:lnTo>
                    <a:pt x="4235196" y="1168908"/>
                  </a:lnTo>
                  <a:lnTo>
                    <a:pt x="4230624" y="1173480"/>
                  </a:lnTo>
                  <a:lnTo>
                    <a:pt x="4218432" y="1187196"/>
                  </a:lnTo>
                  <a:lnTo>
                    <a:pt x="4236720" y="1207008"/>
                  </a:lnTo>
                  <a:lnTo>
                    <a:pt x="4238244" y="1205484"/>
                  </a:lnTo>
                  <a:lnTo>
                    <a:pt x="4251960" y="1190244"/>
                  </a:lnTo>
                  <a:lnTo>
                    <a:pt x="4256532" y="1184148"/>
                  </a:lnTo>
                  <a:close/>
                </a:path>
                <a:path w="4302760" h="1271270">
                  <a:moveTo>
                    <a:pt x="4274832" y="114300"/>
                  </a:moveTo>
                  <a:lnTo>
                    <a:pt x="4264152" y="97536"/>
                  </a:lnTo>
                  <a:lnTo>
                    <a:pt x="4259580" y="89916"/>
                  </a:lnTo>
                  <a:lnTo>
                    <a:pt x="4238244" y="106680"/>
                  </a:lnTo>
                  <a:lnTo>
                    <a:pt x="4242828" y="112776"/>
                  </a:lnTo>
                  <a:lnTo>
                    <a:pt x="4251960" y="128016"/>
                  </a:lnTo>
                  <a:lnTo>
                    <a:pt x="4274832" y="114300"/>
                  </a:lnTo>
                  <a:close/>
                </a:path>
                <a:path w="4302760" h="1271270">
                  <a:moveTo>
                    <a:pt x="4285488" y="1133856"/>
                  </a:moveTo>
                  <a:lnTo>
                    <a:pt x="4259580" y="1124712"/>
                  </a:lnTo>
                  <a:lnTo>
                    <a:pt x="4259580" y="1126236"/>
                  </a:lnTo>
                  <a:lnTo>
                    <a:pt x="4251960" y="1143000"/>
                  </a:lnTo>
                  <a:lnTo>
                    <a:pt x="4248912" y="1146048"/>
                  </a:lnTo>
                  <a:lnTo>
                    <a:pt x="4273296" y="1161288"/>
                  </a:lnTo>
                  <a:lnTo>
                    <a:pt x="4276344" y="1155192"/>
                  </a:lnTo>
                  <a:lnTo>
                    <a:pt x="4285488" y="1135380"/>
                  </a:lnTo>
                  <a:lnTo>
                    <a:pt x="4285488" y="1133856"/>
                  </a:lnTo>
                  <a:close/>
                </a:path>
                <a:path w="4302760" h="1271270">
                  <a:moveTo>
                    <a:pt x="4296168" y="169164"/>
                  </a:moveTo>
                  <a:lnTo>
                    <a:pt x="4293120" y="153924"/>
                  </a:lnTo>
                  <a:lnTo>
                    <a:pt x="4288548" y="141732"/>
                  </a:lnTo>
                  <a:lnTo>
                    <a:pt x="4262628" y="150876"/>
                  </a:lnTo>
                  <a:lnTo>
                    <a:pt x="4267200" y="164592"/>
                  </a:lnTo>
                  <a:lnTo>
                    <a:pt x="4270248" y="175260"/>
                  </a:lnTo>
                  <a:lnTo>
                    <a:pt x="4296168" y="169164"/>
                  </a:lnTo>
                  <a:close/>
                </a:path>
                <a:path w="4302760" h="1271270">
                  <a:moveTo>
                    <a:pt x="4300740" y="1078992"/>
                  </a:moveTo>
                  <a:lnTo>
                    <a:pt x="4273296" y="1074420"/>
                  </a:lnTo>
                  <a:lnTo>
                    <a:pt x="4271772" y="1089660"/>
                  </a:lnTo>
                  <a:lnTo>
                    <a:pt x="4268724" y="1100328"/>
                  </a:lnTo>
                  <a:lnTo>
                    <a:pt x="4294644" y="1106424"/>
                  </a:lnTo>
                  <a:lnTo>
                    <a:pt x="4297692" y="1094232"/>
                  </a:lnTo>
                  <a:lnTo>
                    <a:pt x="4300740" y="1078992"/>
                  </a:lnTo>
                  <a:close/>
                </a:path>
                <a:path w="4302760" h="1271270">
                  <a:moveTo>
                    <a:pt x="4302264" y="1021080"/>
                  </a:moveTo>
                  <a:lnTo>
                    <a:pt x="4274820" y="1021080"/>
                  </a:lnTo>
                  <a:lnTo>
                    <a:pt x="4274820" y="1048512"/>
                  </a:lnTo>
                  <a:lnTo>
                    <a:pt x="4302264" y="1048512"/>
                  </a:lnTo>
                  <a:lnTo>
                    <a:pt x="4302264" y="1021080"/>
                  </a:lnTo>
                  <a:close/>
                </a:path>
                <a:path w="4302760" h="1271270">
                  <a:moveTo>
                    <a:pt x="4302264" y="967740"/>
                  </a:moveTo>
                  <a:lnTo>
                    <a:pt x="4274820" y="967740"/>
                  </a:lnTo>
                  <a:lnTo>
                    <a:pt x="4274820" y="995172"/>
                  </a:lnTo>
                  <a:lnTo>
                    <a:pt x="4302264" y="995172"/>
                  </a:lnTo>
                  <a:lnTo>
                    <a:pt x="4302264" y="967740"/>
                  </a:lnTo>
                  <a:close/>
                </a:path>
                <a:path w="4302760" h="1271270">
                  <a:moveTo>
                    <a:pt x="4302264" y="912876"/>
                  </a:moveTo>
                  <a:lnTo>
                    <a:pt x="4274820" y="912876"/>
                  </a:lnTo>
                  <a:lnTo>
                    <a:pt x="4274820" y="940308"/>
                  </a:lnTo>
                  <a:lnTo>
                    <a:pt x="4302264" y="940308"/>
                  </a:lnTo>
                  <a:lnTo>
                    <a:pt x="4302264" y="912876"/>
                  </a:lnTo>
                  <a:close/>
                </a:path>
                <a:path w="4302760" h="1271270">
                  <a:moveTo>
                    <a:pt x="4302264" y="858012"/>
                  </a:moveTo>
                  <a:lnTo>
                    <a:pt x="4274820" y="858012"/>
                  </a:lnTo>
                  <a:lnTo>
                    <a:pt x="4274820" y="885444"/>
                  </a:lnTo>
                  <a:lnTo>
                    <a:pt x="4302264" y="885444"/>
                  </a:lnTo>
                  <a:lnTo>
                    <a:pt x="4302264" y="858012"/>
                  </a:lnTo>
                  <a:close/>
                </a:path>
                <a:path w="4302760" h="1271270">
                  <a:moveTo>
                    <a:pt x="4302264" y="803148"/>
                  </a:moveTo>
                  <a:lnTo>
                    <a:pt x="4274820" y="803148"/>
                  </a:lnTo>
                  <a:lnTo>
                    <a:pt x="4274820" y="830580"/>
                  </a:lnTo>
                  <a:lnTo>
                    <a:pt x="4302264" y="830580"/>
                  </a:lnTo>
                  <a:lnTo>
                    <a:pt x="4302264" y="803148"/>
                  </a:lnTo>
                  <a:close/>
                </a:path>
                <a:path w="4302760" h="1271270">
                  <a:moveTo>
                    <a:pt x="4302264" y="748284"/>
                  </a:moveTo>
                  <a:lnTo>
                    <a:pt x="4274820" y="748284"/>
                  </a:lnTo>
                  <a:lnTo>
                    <a:pt x="4274820" y="775716"/>
                  </a:lnTo>
                  <a:lnTo>
                    <a:pt x="4302264" y="775716"/>
                  </a:lnTo>
                  <a:lnTo>
                    <a:pt x="4302264" y="748284"/>
                  </a:lnTo>
                  <a:close/>
                </a:path>
                <a:path w="4302760" h="1271270">
                  <a:moveTo>
                    <a:pt x="4302264" y="693420"/>
                  </a:moveTo>
                  <a:lnTo>
                    <a:pt x="4274820" y="693420"/>
                  </a:lnTo>
                  <a:lnTo>
                    <a:pt x="4274820" y="720852"/>
                  </a:lnTo>
                  <a:lnTo>
                    <a:pt x="4302264" y="720852"/>
                  </a:lnTo>
                  <a:lnTo>
                    <a:pt x="4302264" y="693420"/>
                  </a:lnTo>
                  <a:close/>
                </a:path>
                <a:path w="4302760" h="1271270">
                  <a:moveTo>
                    <a:pt x="4302264" y="638556"/>
                  </a:moveTo>
                  <a:lnTo>
                    <a:pt x="4274820" y="638556"/>
                  </a:lnTo>
                  <a:lnTo>
                    <a:pt x="4274820" y="665988"/>
                  </a:lnTo>
                  <a:lnTo>
                    <a:pt x="4302264" y="665988"/>
                  </a:lnTo>
                  <a:lnTo>
                    <a:pt x="4302264" y="638556"/>
                  </a:lnTo>
                  <a:close/>
                </a:path>
                <a:path w="4302760" h="1271270">
                  <a:moveTo>
                    <a:pt x="4302264" y="583692"/>
                  </a:moveTo>
                  <a:lnTo>
                    <a:pt x="4274820" y="583692"/>
                  </a:lnTo>
                  <a:lnTo>
                    <a:pt x="4274820" y="611124"/>
                  </a:lnTo>
                  <a:lnTo>
                    <a:pt x="4302264" y="611124"/>
                  </a:lnTo>
                  <a:lnTo>
                    <a:pt x="4302264" y="583692"/>
                  </a:lnTo>
                  <a:close/>
                </a:path>
                <a:path w="4302760" h="1271270">
                  <a:moveTo>
                    <a:pt x="4302264" y="528828"/>
                  </a:moveTo>
                  <a:lnTo>
                    <a:pt x="4274820" y="528828"/>
                  </a:lnTo>
                  <a:lnTo>
                    <a:pt x="4274820" y="556260"/>
                  </a:lnTo>
                  <a:lnTo>
                    <a:pt x="4302264" y="556260"/>
                  </a:lnTo>
                  <a:lnTo>
                    <a:pt x="4302264" y="528828"/>
                  </a:lnTo>
                  <a:close/>
                </a:path>
                <a:path w="4302760" h="1271270">
                  <a:moveTo>
                    <a:pt x="4302264" y="473964"/>
                  </a:moveTo>
                  <a:lnTo>
                    <a:pt x="4274820" y="473964"/>
                  </a:lnTo>
                  <a:lnTo>
                    <a:pt x="4274820" y="501396"/>
                  </a:lnTo>
                  <a:lnTo>
                    <a:pt x="4302264" y="501396"/>
                  </a:lnTo>
                  <a:lnTo>
                    <a:pt x="4302264" y="473964"/>
                  </a:lnTo>
                  <a:close/>
                </a:path>
                <a:path w="4302760" h="1271270">
                  <a:moveTo>
                    <a:pt x="4302264" y="419100"/>
                  </a:moveTo>
                  <a:lnTo>
                    <a:pt x="4274820" y="419100"/>
                  </a:lnTo>
                  <a:lnTo>
                    <a:pt x="4274820" y="446532"/>
                  </a:lnTo>
                  <a:lnTo>
                    <a:pt x="4302264" y="446532"/>
                  </a:lnTo>
                  <a:lnTo>
                    <a:pt x="4302264" y="419100"/>
                  </a:lnTo>
                  <a:close/>
                </a:path>
                <a:path w="4302760" h="1271270">
                  <a:moveTo>
                    <a:pt x="4302264" y="364236"/>
                  </a:moveTo>
                  <a:lnTo>
                    <a:pt x="4274820" y="364236"/>
                  </a:lnTo>
                  <a:lnTo>
                    <a:pt x="4274820" y="391668"/>
                  </a:lnTo>
                  <a:lnTo>
                    <a:pt x="4302264" y="391668"/>
                  </a:lnTo>
                  <a:lnTo>
                    <a:pt x="4302264" y="364236"/>
                  </a:lnTo>
                  <a:close/>
                </a:path>
                <a:path w="4302760" h="1271270">
                  <a:moveTo>
                    <a:pt x="4302264" y="309372"/>
                  </a:moveTo>
                  <a:lnTo>
                    <a:pt x="4274820" y="309372"/>
                  </a:lnTo>
                  <a:lnTo>
                    <a:pt x="4274820" y="336804"/>
                  </a:lnTo>
                  <a:lnTo>
                    <a:pt x="4302264" y="336804"/>
                  </a:lnTo>
                  <a:lnTo>
                    <a:pt x="4302264" y="309372"/>
                  </a:lnTo>
                  <a:close/>
                </a:path>
                <a:path w="4302760" h="1271270">
                  <a:moveTo>
                    <a:pt x="4302264" y="254508"/>
                  </a:moveTo>
                  <a:lnTo>
                    <a:pt x="4274820" y="254508"/>
                  </a:lnTo>
                  <a:lnTo>
                    <a:pt x="4274820" y="281940"/>
                  </a:lnTo>
                  <a:lnTo>
                    <a:pt x="4302264" y="281940"/>
                  </a:lnTo>
                  <a:lnTo>
                    <a:pt x="4302264" y="254508"/>
                  </a:lnTo>
                  <a:close/>
                </a:path>
                <a:path w="4302760" h="1271270">
                  <a:moveTo>
                    <a:pt x="4302264" y="198120"/>
                  </a:moveTo>
                  <a:lnTo>
                    <a:pt x="4300740" y="196596"/>
                  </a:lnTo>
                  <a:lnTo>
                    <a:pt x="4274820" y="201168"/>
                  </a:lnTo>
                  <a:lnTo>
                    <a:pt x="4274820" y="227076"/>
                  </a:lnTo>
                  <a:lnTo>
                    <a:pt x="4302264" y="227076"/>
                  </a:lnTo>
                  <a:lnTo>
                    <a:pt x="4302264" y="1981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56328" name="object 9">
              <a:extLst>
                <a:ext uri="{FF2B5EF4-FFF2-40B4-BE49-F238E27FC236}">
                  <a16:creationId xmlns:a16="http://schemas.microsoft.com/office/drawing/2014/main" id="{466E39F5-BD3D-4D9E-84E2-846E240C0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75" y="3589019"/>
              <a:ext cx="2954020" cy="205740"/>
            </a:xfrm>
            <a:custGeom>
              <a:avLst/>
              <a:gdLst>
                <a:gd name="T0" fmla="*/ 0 w 2954020"/>
                <a:gd name="T1" fmla="*/ 7620 h 205739"/>
                <a:gd name="T2" fmla="*/ 48768 w 2954020"/>
                <a:gd name="T3" fmla="*/ 73152 h 205739"/>
                <a:gd name="T4" fmla="*/ 22860 w 2954020"/>
                <a:gd name="T5" fmla="*/ 85344 h 205739"/>
                <a:gd name="T6" fmla="*/ 38100 w 2954020"/>
                <a:gd name="T7" fmla="*/ 111252 h 205739"/>
                <a:gd name="T8" fmla="*/ 111252 w 2954020"/>
                <a:gd name="T9" fmla="*/ 144780 h 205739"/>
                <a:gd name="T10" fmla="*/ 97536 w 2954020"/>
                <a:gd name="T11" fmla="*/ 167640 h 205739"/>
                <a:gd name="T12" fmla="*/ 138684 w 2954020"/>
                <a:gd name="T13" fmla="*/ 160020 h 205739"/>
                <a:gd name="T14" fmla="*/ 213360 w 2954020"/>
                <a:gd name="T15" fmla="*/ 178308 h 205739"/>
                <a:gd name="T16" fmla="*/ 211836 w 2954020"/>
                <a:gd name="T17" fmla="*/ 205740 h 205739"/>
                <a:gd name="T18" fmla="*/ 266700 w 2954020"/>
                <a:gd name="T19" fmla="*/ 205740 h 205739"/>
                <a:gd name="T20" fmla="*/ 321564 w 2954020"/>
                <a:gd name="T21" fmla="*/ 205740 h 205739"/>
                <a:gd name="T22" fmla="*/ 376428 w 2954020"/>
                <a:gd name="T23" fmla="*/ 205740 h 205739"/>
                <a:gd name="T24" fmla="*/ 431292 w 2954020"/>
                <a:gd name="T25" fmla="*/ 205740 h 205739"/>
                <a:gd name="T26" fmla="*/ 486156 w 2954020"/>
                <a:gd name="T27" fmla="*/ 205740 h 205739"/>
                <a:gd name="T28" fmla="*/ 541020 w 2954020"/>
                <a:gd name="T29" fmla="*/ 205740 h 205739"/>
                <a:gd name="T30" fmla="*/ 595884 w 2954020"/>
                <a:gd name="T31" fmla="*/ 205740 h 205739"/>
                <a:gd name="T32" fmla="*/ 650748 w 2954020"/>
                <a:gd name="T33" fmla="*/ 205740 h 205739"/>
                <a:gd name="T34" fmla="*/ 705612 w 2954020"/>
                <a:gd name="T35" fmla="*/ 205740 h 205739"/>
                <a:gd name="T36" fmla="*/ 760476 w 2954020"/>
                <a:gd name="T37" fmla="*/ 205740 h 205739"/>
                <a:gd name="T38" fmla="*/ 815340 w 2954020"/>
                <a:gd name="T39" fmla="*/ 205740 h 205739"/>
                <a:gd name="T40" fmla="*/ 870204 w 2954020"/>
                <a:gd name="T41" fmla="*/ 205740 h 205739"/>
                <a:gd name="T42" fmla="*/ 925068 w 2954020"/>
                <a:gd name="T43" fmla="*/ 205740 h 205739"/>
                <a:gd name="T44" fmla="*/ 979932 w 2954020"/>
                <a:gd name="T45" fmla="*/ 205740 h 205739"/>
                <a:gd name="T46" fmla="*/ 1034796 w 2954020"/>
                <a:gd name="T47" fmla="*/ 205740 h 205739"/>
                <a:gd name="T48" fmla="*/ 1089660 w 2954020"/>
                <a:gd name="T49" fmla="*/ 205740 h 205739"/>
                <a:gd name="T50" fmla="*/ 1144524 w 2954020"/>
                <a:gd name="T51" fmla="*/ 205740 h 205739"/>
                <a:gd name="T52" fmla="*/ 1199388 w 2954020"/>
                <a:gd name="T53" fmla="*/ 205740 h 205739"/>
                <a:gd name="T54" fmla="*/ 1254252 w 2954020"/>
                <a:gd name="T55" fmla="*/ 205740 h 205739"/>
                <a:gd name="T56" fmla="*/ 1309116 w 2954020"/>
                <a:gd name="T57" fmla="*/ 205740 h 205739"/>
                <a:gd name="T58" fmla="*/ 1363980 w 2954020"/>
                <a:gd name="T59" fmla="*/ 205740 h 205739"/>
                <a:gd name="T60" fmla="*/ 1418856 w 2954020"/>
                <a:gd name="T61" fmla="*/ 205740 h 205739"/>
                <a:gd name="T62" fmla="*/ 1473720 w 2954020"/>
                <a:gd name="T63" fmla="*/ 205740 h 205739"/>
                <a:gd name="T64" fmla="*/ 1528584 w 2954020"/>
                <a:gd name="T65" fmla="*/ 205740 h 205739"/>
                <a:gd name="T66" fmla="*/ 1583448 w 2954020"/>
                <a:gd name="T67" fmla="*/ 205740 h 205739"/>
                <a:gd name="T68" fmla="*/ 1638312 w 2954020"/>
                <a:gd name="T69" fmla="*/ 205740 h 205739"/>
                <a:gd name="T70" fmla="*/ 1693176 w 2954020"/>
                <a:gd name="T71" fmla="*/ 205740 h 205739"/>
                <a:gd name="T72" fmla="*/ 1746516 w 2954020"/>
                <a:gd name="T73" fmla="*/ 205740 h 205739"/>
                <a:gd name="T74" fmla="*/ 1801380 w 2954020"/>
                <a:gd name="T75" fmla="*/ 205740 h 205739"/>
                <a:gd name="T76" fmla="*/ 1856244 w 2954020"/>
                <a:gd name="T77" fmla="*/ 205740 h 205739"/>
                <a:gd name="T78" fmla="*/ 1911108 w 2954020"/>
                <a:gd name="T79" fmla="*/ 205740 h 205739"/>
                <a:gd name="T80" fmla="*/ 1965972 w 2954020"/>
                <a:gd name="T81" fmla="*/ 205740 h 205739"/>
                <a:gd name="T82" fmla="*/ 2020836 w 2954020"/>
                <a:gd name="T83" fmla="*/ 205740 h 205739"/>
                <a:gd name="T84" fmla="*/ 2075700 w 2954020"/>
                <a:gd name="T85" fmla="*/ 205740 h 205739"/>
                <a:gd name="T86" fmla="*/ 2130564 w 2954020"/>
                <a:gd name="T87" fmla="*/ 205740 h 205739"/>
                <a:gd name="T88" fmla="*/ 2185428 w 2954020"/>
                <a:gd name="T89" fmla="*/ 205740 h 205739"/>
                <a:gd name="T90" fmla="*/ 2240292 w 2954020"/>
                <a:gd name="T91" fmla="*/ 205740 h 205739"/>
                <a:gd name="T92" fmla="*/ 2295156 w 2954020"/>
                <a:gd name="T93" fmla="*/ 205740 h 205739"/>
                <a:gd name="T94" fmla="*/ 2350020 w 2954020"/>
                <a:gd name="T95" fmla="*/ 205740 h 205739"/>
                <a:gd name="T96" fmla="*/ 2404884 w 2954020"/>
                <a:gd name="T97" fmla="*/ 205740 h 205739"/>
                <a:gd name="T98" fmla="*/ 2459748 w 2954020"/>
                <a:gd name="T99" fmla="*/ 205740 h 205739"/>
                <a:gd name="T100" fmla="*/ 2514612 w 2954020"/>
                <a:gd name="T101" fmla="*/ 205740 h 205739"/>
                <a:gd name="T102" fmla="*/ 2569476 w 2954020"/>
                <a:gd name="T103" fmla="*/ 205740 h 205739"/>
                <a:gd name="T104" fmla="*/ 2624340 w 2954020"/>
                <a:gd name="T105" fmla="*/ 205740 h 205739"/>
                <a:gd name="T106" fmla="*/ 2679204 w 2954020"/>
                <a:gd name="T107" fmla="*/ 205740 h 205739"/>
                <a:gd name="T108" fmla="*/ 2734068 w 2954020"/>
                <a:gd name="T109" fmla="*/ 205740 h 205739"/>
                <a:gd name="T110" fmla="*/ 2788920 w 2954020"/>
                <a:gd name="T111" fmla="*/ 205740 h 205739"/>
                <a:gd name="T112" fmla="*/ 2843784 w 2954020"/>
                <a:gd name="T113" fmla="*/ 205740 h 205739"/>
                <a:gd name="T114" fmla="*/ 2898660 w 2954020"/>
                <a:gd name="T115" fmla="*/ 205740 h 205739"/>
                <a:gd name="T116" fmla="*/ 2953512 w 2954020"/>
                <a:gd name="T117" fmla="*/ 205740 h 205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54020" h="205739">
                  <a:moveTo>
                    <a:pt x="30480" y="22860"/>
                  </a:moveTo>
                  <a:lnTo>
                    <a:pt x="27432" y="4572"/>
                  </a:lnTo>
                  <a:lnTo>
                    <a:pt x="27432" y="0"/>
                  </a:lnTo>
                  <a:lnTo>
                    <a:pt x="0" y="1524"/>
                  </a:lnTo>
                  <a:lnTo>
                    <a:pt x="0" y="7620"/>
                  </a:lnTo>
                  <a:lnTo>
                    <a:pt x="3048" y="30480"/>
                  </a:lnTo>
                  <a:lnTo>
                    <a:pt x="4572" y="30480"/>
                  </a:lnTo>
                  <a:lnTo>
                    <a:pt x="30480" y="24384"/>
                  </a:lnTo>
                  <a:lnTo>
                    <a:pt x="30480" y="22860"/>
                  </a:lnTo>
                  <a:close/>
                </a:path>
                <a:path w="2954020" h="205739">
                  <a:moveTo>
                    <a:pt x="48768" y="73152"/>
                  </a:moveTo>
                  <a:lnTo>
                    <a:pt x="41148" y="59436"/>
                  </a:lnTo>
                  <a:lnTo>
                    <a:pt x="38100" y="48768"/>
                  </a:lnTo>
                  <a:lnTo>
                    <a:pt x="12192" y="57912"/>
                  </a:lnTo>
                  <a:lnTo>
                    <a:pt x="16764" y="71628"/>
                  </a:lnTo>
                  <a:lnTo>
                    <a:pt x="22860" y="85344"/>
                  </a:lnTo>
                  <a:lnTo>
                    <a:pt x="48768" y="73152"/>
                  </a:lnTo>
                  <a:close/>
                </a:path>
                <a:path w="2954020" h="205739">
                  <a:moveTo>
                    <a:pt x="77724" y="114300"/>
                  </a:moveTo>
                  <a:lnTo>
                    <a:pt x="70104" y="106680"/>
                  </a:lnTo>
                  <a:lnTo>
                    <a:pt x="60960" y="94488"/>
                  </a:lnTo>
                  <a:lnTo>
                    <a:pt x="38100" y="111252"/>
                  </a:lnTo>
                  <a:lnTo>
                    <a:pt x="50292" y="126492"/>
                  </a:lnTo>
                  <a:lnTo>
                    <a:pt x="56388" y="132588"/>
                  </a:lnTo>
                  <a:lnTo>
                    <a:pt x="77724" y="114300"/>
                  </a:lnTo>
                  <a:close/>
                </a:path>
                <a:path w="2954020" h="205739">
                  <a:moveTo>
                    <a:pt x="115824" y="147828"/>
                  </a:moveTo>
                  <a:lnTo>
                    <a:pt x="111252" y="144780"/>
                  </a:lnTo>
                  <a:lnTo>
                    <a:pt x="96012" y="134112"/>
                  </a:lnTo>
                  <a:lnTo>
                    <a:pt x="96012" y="132588"/>
                  </a:lnTo>
                  <a:lnTo>
                    <a:pt x="77724" y="153924"/>
                  </a:lnTo>
                  <a:lnTo>
                    <a:pt x="80772" y="155448"/>
                  </a:lnTo>
                  <a:lnTo>
                    <a:pt x="97536" y="167640"/>
                  </a:lnTo>
                  <a:lnTo>
                    <a:pt x="102108" y="170688"/>
                  </a:lnTo>
                  <a:lnTo>
                    <a:pt x="115824" y="147828"/>
                  </a:lnTo>
                  <a:close/>
                </a:path>
                <a:path w="2954020" h="205739">
                  <a:moveTo>
                    <a:pt x="163068" y="169164"/>
                  </a:moveTo>
                  <a:lnTo>
                    <a:pt x="144780" y="163068"/>
                  </a:lnTo>
                  <a:lnTo>
                    <a:pt x="138684" y="160020"/>
                  </a:lnTo>
                  <a:lnTo>
                    <a:pt x="126492" y="184404"/>
                  </a:lnTo>
                  <a:lnTo>
                    <a:pt x="134112" y="188976"/>
                  </a:lnTo>
                  <a:lnTo>
                    <a:pt x="153924" y="195072"/>
                  </a:lnTo>
                  <a:lnTo>
                    <a:pt x="163068" y="169164"/>
                  </a:lnTo>
                  <a:close/>
                </a:path>
                <a:path w="2954020" h="205739">
                  <a:moveTo>
                    <a:pt x="213360" y="178308"/>
                  </a:moveTo>
                  <a:lnTo>
                    <a:pt x="199644" y="176784"/>
                  </a:lnTo>
                  <a:lnTo>
                    <a:pt x="187452" y="175260"/>
                  </a:lnTo>
                  <a:lnTo>
                    <a:pt x="182880" y="202692"/>
                  </a:lnTo>
                  <a:lnTo>
                    <a:pt x="198120" y="204216"/>
                  </a:lnTo>
                  <a:lnTo>
                    <a:pt x="211836" y="205740"/>
                  </a:lnTo>
                  <a:lnTo>
                    <a:pt x="213360" y="178308"/>
                  </a:lnTo>
                  <a:close/>
                </a:path>
                <a:path w="2954020" h="205739">
                  <a:moveTo>
                    <a:pt x="266700" y="178308"/>
                  </a:moveTo>
                  <a:lnTo>
                    <a:pt x="239268" y="178308"/>
                  </a:lnTo>
                  <a:lnTo>
                    <a:pt x="239268" y="205740"/>
                  </a:lnTo>
                  <a:lnTo>
                    <a:pt x="266700" y="205740"/>
                  </a:lnTo>
                  <a:lnTo>
                    <a:pt x="266700" y="178308"/>
                  </a:lnTo>
                  <a:close/>
                </a:path>
                <a:path w="2954020" h="205739">
                  <a:moveTo>
                    <a:pt x="321564" y="178308"/>
                  </a:moveTo>
                  <a:lnTo>
                    <a:pt x="294132" y="178308"/>
                  </a:lnTo>
                  <a:lnTo>
                    <a:pt x="294132" y="205740"/>
                  </a:lnTo>
                  <a:lnTo>
                    <a:pt x="321564" y="205740"/>
                  </a:lnTo>
                  <a:lnTo>
                    <a:pt x="321564" y="178308"/>
                  </a:lnTo>
                  <a:close/>
                </a:path>
                <a:path w="2954020" h="205739">
                  <a:moveTo>
                    <a:pt x="376428" y="178308"/>
                  </a:moveTo>
                  <a:lnTo>
                    <a:pt x="348996" y="178308"/>
                  </a:lnTo>
                  <a:lnTo>
                    <a:pt x="348996" y="205740"/>
                  </a:lnTo>
                  <a:lnTo>
                    <a:pt x="376428" y="205740"/>
                  </a:lnTo>
                  <a:lnTo>
                    <a:pt x="376428" y="178308"/>
                  </a:lnTo>
                  <a:close/>
                </a:path>
                <a:path w="2954020" h="205739">
                  <a:moveTo>
                    <a:pt x="431292" y="178308"/>
                  </a:moveTo>
                  <a:lnTo>
                    <a:pt x="403860" y="178308"/>
                  </a:lnTo>
                  <a:lnTo>
                    <a:pt x="403860" y="205740"/>
                  </a:lnTo>
                  <a:lnTo>
                    <a:pt x="431292" y="205740"/>
                  </a:lnTo>
                  <a:lnTo>
                    <a:pt x="431292" y="178308"/>
                  </a:lnTo>
                  <a:close/>
                </a:path>
                <a:path w="2954020" h="205739">
                  <a:moveTo>
                    <a:pt x="486156" y="178308"/>
                  </a:moveTo>
                  <a:lnTo>
                    <a:pt x="458724" y="178308"/>
                  </a:lnTo>
                  <a:lnTo>
                    <a:pt x="458724" y="205740"/>
                  </a:lnTo>
                  <a:lnTo>
                    <a:pt x="486156" y="205740"/>
                  </a:lnTo>
                  <a:lnTo>
                    <a:pt x="486156" y="178308"/>
                  </a:lnTo>
                  <a:close/>
                </a:path>
                <a:path w="2954020" h="205739">
                  <a:moveTo>
                    <a:pt x="541020" y="178308"/>
                  </a:moveTo>
                  <a:lnTo>
                    <a:pt x="513588" y="178308"/>
                  </a:lnTo>
                  <a:lnTo>
                    <a:pt x="513588" y="205740"/>
                  </a:lnTo>
                  <a:lnTo>
                    <a:pt x="541020" y="205740"/>
                  </a:lnTo>
                  <a:lnTo>
                    <a:pt x="541020" y="178308"/>
                  </a:lnTo>
                  <a:close/>
                </a:path>
                <a:path w="2954020" h="205739">
                  <a:moveTo>
                    <a:pt x="595884" y="178308"/>
                  </a:moveTo>
                  <a:lnTo>
                    <a:pt x="568452" y="178308"/>
                  </a:lnTo>
                  <a:lnTo>
                    <a:pt x="568452" y="205740"/>
                  </a:lnTo>
                  <a:lnTo>
                    <a:pt x="595884" y="205740"/>
                  </a:lnTo>
                  <a:lnTo>
                    <a:pt x="595884" y="178308"/>
                  </a:lnTo>
                  <a:close/>
                </a:path>
                <a:path w="2954020" h="205739">
                  <a:moveTo>
                    <a:pt x="650748" y="178308"/>
                  </a:moveTo>
                  <a:lnTo>
                    <a:pt x="623316" y="178308"/>
                  </a:lnTo>
                  <a:lnTo>
                    <a:pt x="623316" y="205740"/>
                  </a:lnTo>
                  <a:lnTo>
                    <a:pt x="650748" y="205740"/>
                  </a:lnTo>
                  <a:lnTo>
                    <a:pt x="650748" y="178308"/>
                  </a:lnTo>
                  <a:close/>
                </a:path>
                <a:path w="2954020" h="205739">
                  <a:moveTo>
                    <a:pt x="705612" y="178308"/>
                  </a:moveTo>
                  <a:lnTo>
                    <a:pt x="678180" y="178308"/>
                  </a:lnTo>
                  <a:lnTo>
                    <a:pt x="678180" y="205740"/>
                  </a:lnTo>
                  <a:lnTo>
                    <a:pt x="705612" y="205740"/>
                  </a:lnTo>
                  <a:lnTo>
                    <a:pt x="705612" y="178308"/>
                  </a:lnTo>
                  <a:close/>
                </a:path>
                <a:path w="2954020" h="205739">
                  <a:moveTo>
                    <a:pt x="760476" y="178308"/>
                  </a:moveTo>
                  <a:lnTo>
                    <a:pt x="733044" y="178308"/>
                  </a:lnTo>
                  <a:lnTo>
                    <a:pt x="733044" y="205740"/>
                  </a:lnTo>
                  <a:lnTo>
                    <a:pt x="760476" y="205740"/>
                  </a:lnTo>
                  <a:lnTo>
                    <a:pt x="760476" y="178308"/>
                  </a:lnTo>
                  <a:close/>
                </a:path>
                <a:path w="2954020" h="205739">
                  <a:moveTo>
                    <a:pt x="815340" y="178308"/>
                  </a:moveTo>
                  <a:lnTo>
                    <a:pt x="787908" y="178308"/>
                  </a:lnTo>
                  <a:lnTo>
                    <a:pt x="787908" y="205740"/>
                  </a:lnTo>
                  <a:lnTo>
                    <a:pt x="815340" y="205740"/>
                  </a:lnTo>
                  <a:lnTo>
                    <a:pt x="815340" y="178308"/>
                  </a:lnTo>
                  <a:close/>
                </a:path>
                <a:path w="2954020" h="205739">
                  <a:moveTo>
                    <a:pt x="870204" y="178308"/>
                  </a:moveTo>
                  <a:lnTo>
                    <a:pt x="842772" y="178308"/>
                  </a:lnTo>
                  <a:lnTo>
                    <a:pt x="842772" y="205740"/>
                  </a:lnTo>
                  <a:lnTo>
                    <a:pt x="870204" y="205740"/>
                  </a:lnTo>
                  <a:lnTo>
                    <a:pt x="870204" y="178308"/>
                  </a:lnTo>
                  <a:close/>
                </a:path>
                <a:path w="2954020" h="205739">
                  <a:moveTo>
                    <a:pt x="925068" y="178308"/>
                  </a:moveTo>
                  <a:lnTo>
                    <a:pt x="897636" y="178308"/>
                  </a:lnTo>
                  <a:lnTo>
                    <a:pt x="897636" y="205740"/>
                  </a:lnTo>
                  <a:lnTo>
                    <a:pt x="925068" y="205740"/>
                  </a:lnTo>
                  <a:lnTo>
                    <a:pt x="925068" y="178308"/>
                  </a:lnTo>
                  <a:close/>
                </a:path>
                <a:path w="2954020" h="205739">
                  <a:moveTo>
                    <a:pt x="979932" y="178308"/>
                  </a:moveTo>
                  <a:lnTo>
                    <a:pt x="952500" y="178308"/>
                  </a:lnTo>
                  <a:lnTo>
                    <a:pt x="952500" y="205740"/>
                  </a:lnTo>
                  <a:lnTo>
                    <a:pt x="979932" y="205740"/>
                  </a:lnTo>
                  <a:lnTo>
                    <a:pt x="979932" y="178308"/>
                  </a:lnTo>
                  <a:close/>
                </a:path>
                <a:path w="2954020" h="205739">
                  <a:moveTo>
                    <a:pt x="1034796" y="178308"/>
                  </a:moveTo>
                  <a:lnTo>
                    <a:pt x="1007364" y="178308"/>
                  </a:lnTo>
                  <a:lnTo>
                    <a:pt x="1007364" y="205740"/>
                  </a:lnTo>
                  <a:lnTo>
                    <a:pt x="1034796" y="205740"/>
                  </a:lnTo>
                  <a:lnTo>
                    <a:pt x="1034796" y="178308"/>
                  </a:lnTo>
                  <a:close/>
                </a:path>
                <a:path w="2954020" h="205739">
                  <a:moveTo>
                    <a:pt x="1089660" y="178308"/>
                  </a:moveTo>
                  <a:lnTo>
                    <a:pt x="1062228" y="178308"/>
                  </a:lnTo>
                  <a:lnTo>
                    <a:pt x="1062228" y="205740"/>
                  </a:lnTo>
                  <a:lnTo>
                    <a:pt x="1089660" y="205740"/>
                  </a:lnTo>
                  <a:lnTo>
                    <a:pt x="1089660" y="178308"/>
                  </a:lnTo>
                  <a:close/>
                </a:path>
                <a:path w="2954020" h="205739">
                  <a:moveTo>
                    <a:pt x="1144524" y="178308"/>
                  </a:moveTo>
                  <a:lnTo>
                    <a:pt x="1117092" y="178308"/>
                  </a:lnTo>
                  <a:lnTo>
                    <a:pt x="1117092" y="205740"/>
                  </a:lnTo>
                  <a:lnTo>
                    <a:pt x="1144524" y="205740"/>
                  </a:lnTo>
                  <a:lnTo>
                    <a:pt x="1144524" y="178308"/>
                  </a:lnTo>
                  <a:close/>
                </a:path>
                <a:path w="2954020" h="205739">
                  <a:moveTo>
                    <a:pt x="1199388" y="178308"/>
                  </a:moveTo>
                  <a:lnTo>
                    <a:pt x="1171956" y="178308"/>
                  </a:lnTo>
                  <a:lnTo>
                    <a:pt x="1171956" y="205740"/>
                  </a:lnTo>
                  <a:lnTo>
                    <a:pt x="1199388" y="205740"/>
                  </a:lnTo>
                  <a:lnTo>
                    <a:pt x="1199388" y="178308"/>
                  </a:lnTo>
                  <a:close/>
                </a:path>
                <a:path w="2954020" h="205739">
                  <a:moveTo>
                    <a:pt x="1254252" y="178308"/>
                  </a:moveTo>
                  <a:lnTo>
                    <a:pt x="1226820" y="178308"/>
                  </a:lnTo>
                  <a:lnTo>
                    <a:pt x="1226820" y="205740"/>
                  </a:lnTo>
                  <a:lnTo>
                    <a:pt x="1254252" y="205740"/>
                  </a:lnTo>
                  <a:lnTo>
                    <a:pt x="1254252" y="178308"/>
                  </a:lnTo>
                  <a:close/>
                </a:path>
                <a:path w="2954020" h="205739">
                  <a:moveTo>
                    <a:pt x="1309116" y="178308"/>
                  </a:moveTo>
                  <a:lnTo>
                    <a:pt x="1281684" y="178308"/>
                  </a:lnTo>
                  <a:lnTo>
                    <a:pt x="1281684" y="205740"/>
                  </a:lnTo>
                  <a:lnTo>
                    <a:pt x="1309116" y="205740"/>
                  </a:lnTo>
                  <a:lnTo>
                    <a:pt x="1309116" y="178308"/>
                  </a:lnTo>
                  <a:close/>
                </a:path>
                <a:path w="2954020" h="205739">
                  <a:moveTo>
                    <a:pt x="1363980" y="178308"/>
                  </a:moveTo>
                  <a:lnTo>
                    <a:pt x="1336548" y="178308"/>
                  </a:lnTo>
                  <a:lnTo>
                    <a:pt x="1336548" y="205740"/>
                  </a:lnTo>
                  <a:lnTo>
                    <a:pt x="1363980" y="205740"/>
                  </a:lnTo>
                  <a:lnTo>
                    <a:pt x="1363980" y="178308"/>
                  </a:lnTo>
                  <a:close/>
                </a:path>
                <a:path w="2954020" h="205739">
                  <a:moveTo>
                    <a:pt x="1418856" y="178308"/>
                  </a:moveTo>
                  <a:lnTo>
                    <a:pt x="1391424" y="178308"/>
                  </a:lnTo>
                  <a:lnTo>
                    <a:pt x="1391424" y="205740"/>
                  </a:lnTo>
                  <a:lnTo>
                    <a:pt x="1418856" y="205740"/>
                  </a:lnTo>
                  <a:lnTo>
                    <a:pt x="1418856" y="178308"/>
                  </a:lnTo>
                  <a:close/>
                </a:path>
                <a:path w="2954020" h="205739">
                  <a:moveTo>
                    <a:pt x="1473720" y="178308"/>
                  </a:moveTo>
                  <a:lnTo>
                    <a:pt x="1446288" y="178308"/>
                  </a:lnTo>
                  <a:lnTo>
                    <a:pt x="1446288" y="205740"/>
                  </a:lnTo>
                  <a:lnTo>
                    <a:pt x="1473720" y="205740"/>
                  </a:lnTo>
                  <a:lnTo>
                    <a:pt x="1473720" y="178308"/>
                  </a:lnTo>
                  <a:close/>
                </a:path>
                <a:path w="2954020" h="205739">
                  <a:moveTo>
                    <a:pt x="1528584" y="178308"/>
                  </a:moveTo>
                  <a:lnTo>
                    <a:pt x="1501152" y="178308"/>
                  </a:lnTo>
                  <a:lnTo>
                    <a:pt x="1501152" y="205740"/>
                  </a:lnTo>
                  <a:lnTo>
                    <a:pt x="1528584" y="205740"/>
                  </a:lnTo>
                  <a:lnTo>
                    <a:pt x="1528584" y="178308"/>
                  </a:lnTo>
                  <a:close/>
                </a:path>
                <a:path w="2954020" h="205739">
                  <a:moveTo>
                    <a:pt x="1583448" y="178308"/>
                  </a:moveTo>
                  <a:lnTo>
                    <a:pt x="1556016" y="178308"/>
                  </a:lnTo>
                  <a:lnTo>
                    <a:pt x="1556016" y="205740"/>
                  </a:lnTo>
                  <a:lnTo>
                    <a:pt x="1583448" y="205740"/>
                  </a:lnTo>
                  <a:lnTo>
                    <a:pt x="1583448" y="178308"/>
                  </a:lnTo>
                  <a:close/>
                </a:path>
                <a:path w="2954020" h="205739">
                  <a:moveTo>
                    <a:pt x="1638312" y="178308"/>
                  </a:moveTo>
                  <a:lnTo>
                    <a:pt x="1610880" y="178308"/>
                  </a:lnTo>
                  <a:lnTo>
                    <a:pt x="1610880" y="205740"/>
                  </a:lnTo>
                  <a:lnTo>
                    <a:pt x="1638312" y="205740"/>
                  </a:lnTo>
                  <a:lnTo>
                    <a:pt x="1638312" y="178308"/>
                  </a:lnTo>
                  <a:close/>
                </a:path>
                <a:path w="2954020" h="205739">
                  <a:moveTo>
                    <a:pt x="1693176" y="178308"/>
                  </a:moveTo>
                  <a:lnTo>
                    <a:pt x="1665744" y="178308"/>
                  </a:lnTo>
                  <a:lnTo>
                    <a:pt x="1665744" y="205740"/>
                  </a:lnTo>
                  <a:lnTo>
                    <a:pt x="1693176" y="205740"/>
                  </a:lnTo>
                  <a:lnTo>
                    <a:pt x="1693176" y="178308"/>
                  </a:lnTo>
                  <a:close/>
                </a:path>
                <a:path w="2954020" h="205739">
                  <a:moveTo>
                    <a:pt x="1746516" y="178308"/>
                  </a:moveTo>
                  <a:lnTo>
                    <a:pt x="1719084" y="178308"/>
                  </a:lnTo>
                  <a:lnTo>
                    <a:pt x="1719084" y="205740"/>
                  </a:lnTo>
                  <a:lnTo>
                    <a:pt x="1746516" y="205740"/>
                  </a:lnTo>
                  <a:lnTo>
                    <a:pt x="1746516" y="178308"/>
                  </a:lnTo>
                  <a:close/>
                </a:path>
                <a:path w="2954020" h="205739">
                  <a:moveTo>
                    <a:pt x="1801380" y="178308"/>
                  </a:moveTo>
                  <a:lnTo>
                    <a:pt x="1773948" y="178308"/>
                  </a:lnTo>
                  <a:lnTo>
                    <a:pt x="1773948" y="205740"/>
                  </a:lnTo>
                  <a:lnTo>
                    <a:pt x="1801380" y="205740"/>
                  </a:lnTo>
                  <a:lnTo>
                    <a:pt x="1801380" y="178308"/>
                  </a:lnTo>
                  <a:close/>
                </a:path>
                <a:path w="2954020" h="205739">
                  <a:moveTo>
                    <a:pt x="1856244" y="178308"/>
                  </a:moveTo>
                  <a:lnTo>
                    <a:pt x="1828812" y="178308"/>
                  </a:lnTo>
                  <a:lnTo>
                    <a:pt x="1828812" y="205740"/>
                  </a:lnTo>
                  <a:lnTo>
                    <a:pt x="1856244" y="205740"/>
                  </a:lnTo>
                  <a:lnTo>
                    <a:pt x="1856244" y="178308"/>
                  </a:lnTo>
                  <a:close/>
                </a:path>
                <a:path w="2954020" h="205739">
                  <a:moveTo>
                    <a:pt x="1911108" y="178308"/>
                  </a:moveTo>
                  <a:lnTo>
                    <a:pt x="1883676" y="178308"/>
                  </a:lnTo>
                  <a:lnTo>
                    <a:pt x="1883676" y="205740"/>
                  </a:lnTo>
                  <a:lnTo>
                    <a:pt x="1911108" y="205740"/>
                  </a:lnTo>
                  <a:lnTo>
                    <a:pt x="1911108" y="178308"/>
                  </a:lnTo>
                  <a:close/>
                </a:path>
                <a:path w="2954020" h="205739">
                  <a:moveTo>
                    <a:pt x="1965972" y="178308"/>
                  </a:moveTo>
                  <a:lnTo>
                    <a:pt x="1938540" y="178308"/>
                  </a:lnTo>
                  <a:lnTo>
                    <a:pt x="1938540" y="205740"/>
                  </a:lnTo>
                  <a:lnTo>
                    <a:pt x="1965972" y="205740"/>
                  </a:lnTo>
                  <a:lnTo>
                    <a:pt x="1965972" y="178308"/>
                  </a:lnTo>
                  <a:close/>
                </a:path>
                <a:path w="2954020" h="205739">
                  <a:moveTo>
                    <a:pt x="2020836" y="178308"/>
                  </a:moveTo>
                  <a:lnTo>
                    <a:pt x="1993404" y="178308"/>
                  </a:lnTo>
                  <a:lnTo>
                    <a:pt x="1993404" y="205740"/>
                  </a:lnTo>
                  <a:lnTo>
                    <a:pt x="2020836" y="205740"/>
                  </a:lnTo>
                  <a:lnTo>
                    <a:pt x="2020836" y="178308"/>
                  </a:lnTo>
                  <a:close/>
                </a:path>
                <a:path w="2954020" h="205739">
                  <a:moveTo>
                    <a:pt x="2075700" y="178308"/>
                  </a:moveTo>
                  <a:lnTo>
                    <a:pt x="2048268" y="178308"/>
                  </a:lnTo>
                  <a:lnTo>
                    <a:pt x="2048268" y="205740"/>
                  </a:lnTo>
                  <a:lnTo>
                    <a:pt x="2075700" y="205740"/>
                  </a:lnTo>
                  <a:lnTo>
                    <a:pt x="2075700" y="178308"/>
                  </a:lnTo>
                  <a:close/>
                </a:path>
                <a:path w="2954020" h="205739">
                  <a:moveTo>
                    <a:pt x="2130564" y="178308"/>
                  </a:moveTo>
                  <a:lnTo>
                    <a:pt x="2103132" y="178308"/>
                  </a:lnTo>
                  <a:lnTo>
                    <a:pt x="2103132" y="205740"/>
                  </a:lnTo>
                  <a:lnTo>
                    <a:pt x="2130564" y="205740"/>
                  </a:lnTo>
                  <a:lnTo>
                    <a:pt x="2130564" y="178308"/>
                  </a:lnTo>
                  <a:close/>
                </a:path>
                <a:path w="2954020" h="205739">
                  <a:moveTo>
                    <a:pt x="2185428" y="178308"/>
                  </a:moveTo>
                  <a:lnTo>
                    <a:pt x="2157996" y="178308"/>
                  </a:lnTo>
                  <a:lnTo>
                    <a:pt x="2157996" y="205740"/>
                  </a:lnTo>
                  <a:lnTo>
                    <a:pt x="2185428" y="205740"/>
                  </a:lnTo>
                  <a:lnTo>
                    <a:pt x="2185428" y="178308"/>
                  </a:lnTo>
                  <a:close/>
                </a:path>
                <a:path w="2954020" h="205739">
                  <a:moveTo>
                    <a:pt x="2240292" y="178308"/>
                  </a:moveTo>
                  <a:lnTo>
                    <a:pt x="2212860" y="178308"/>
                  </a:lnTo>
                  <a:lnTo>
                    <a:pt x="2212860" y="205740"/>
                  </a:lnTo>
                  <a:lnTo>
                    <a:pt x="2240292" y="205740"/>
                  </a:lnTo>
                  <a:lnTo>
                    <a:pt x="2240292" y="178308"/>
                  </a:lnTo>
                  <a:close/>
                </a:path>
                <a:path w="2954020" h="205739">
                  <a:moveTo>
                    <a:pt x="2295156" y="178308"/>
                  </a:moveTo>
                  <a:lnTo>
                    <a:pt x="2267724" y="178308"/>
                  </a:lnTo>
                  <a:lnTo>
                    <a:pt x="2267724" y="205740"/>
                  </a:lnTo>
                  <a:lnTo>
                    <a:pt x="2295156" y="205740"/>
                  </a:lnTo>
                  <a:lnTo>
                    <a:pt x="2295156" y="178308"/>
                  </a:lnTo>
                  <a:close/>
                </a:path>
                <a:path w="2954020" h="205739">
                  <a:moveTo>
                    <a:pt x="2350020" y="178308"/>
                  </a:moveTo>
                  <a:lnTo>
                    <a:pt x="2322588" y="178308"/>
                  </a:lnTo>
                  <a:lnTo>
                    <a:pt x="2322588" y="205740"/>
                  </a:lnTo>
                  <a:lnTo>
                    <a:pt x="2350020" y="205740"/>
                  </a:lnTo>
                  <a:lnTo>
                    <a:pt x="2350020" y="178308"/>
                  </a:lnTo>
                  <a:close/>
                </a:path>
                <a:path w="2954020" h="205739">
                  <a:moveTo>
                    <a:pt x="2404884" y="178308"/>
                  </a:moveTo>
                  <a:lnTo>
                    <a:pt x="2377452" y="178308"/>
                  </a:lnTo>
                  <a:lnTo>
                    <a:pt x="2377452" y="205740"/>
                  </a:lnTo>
                  <a:lnTo>
                    <a:pt x="2404884" y="205740"/>
                  </a:lnTo>
                  <a:lnTo>
                    <a:pt x="2404884" y="178308"/>
                  </a:lnTo>
                  <a:close/>
                </a:path>
                <a:path w="2954020" h="205739">
                  <a:moveTo>
                    <a:pt x="2459748" y="178308"/>
                  </a:moveTo>
                  <a:lnTo>
                    <a:pt x="2432316" y="178308"/>
                  </a:lnTo>
                  <a:lnTo>
                    <a:pt x="2432316" y="205740"/>
                  </a:lnTo>
                  <a:lnTo>
                    <a:pt x="2459748" y="205740"/>
                  </a:lnTo>
                  <a:lnTo>
                    <a:pt x="2459748" y="178308"/>
                  </a:lnTo>
                  <a:close/>
                </a:path>
                <a:path w="2954020" h="205739">
                  <a:moveTo>
                    <a:pt x="2514612" y="178308"/>
                  </a:moveTo>
                  <a:lnTo>
                    <a:pt x="2487180" y="178308"/>
                  </a:lnTo>
                  <a:lnTo>
                    <a:pt x="2487180" y="205740"/>
                  </a:lnTo>
                  <a:lnTo>
                    <a:pt x="2514612" y="205740"/>
                  </a:lnTo>
                  <a:lnTo>
                    <a:pt x="2514612" y="178308"/>
                  </a:lnTo>
                  <a:close/>
                </a:path>
                <a:path w="2954020" h="205739">
                  <a:moveTo>
                    <a:pt x="2569476" y="178308"/>
                  </a:moveTo>
                  <a:lnTo>
                    <a:pt x="2542044" y="178308"/>
                  </a:lnTo>
                  <a:lnTo>
                    <a:pt x="2542044" y="205740"/>
                  </a:lnTo>
                  <a:lnTo>
                    <a:pt x="2569476" y="205740"/>
                  </a:lnTo>
                  <a:lnTo>
                    <a:pt x="2569476" y="178308"/>
                  </a:lnTo>
                  <a:close/>
                </a:path>
                <a:path w="2954020" h="205739">
                  <a:moveTo>
                    <a:pt x="2624340" y="178308"/>
                  </a:moveTo>
                  <a:lnTo>
                    <a:pt x="2596908" y="178308"/>
                  </a:lnTo>
                  <a:lnTo>
                    <a:pt x="2596908" y="205740"/>
                  </a:lnTo>
                  <a:lnTo>
                    <a:pt x="2624340" y="205740"/>
                  </a:lnTo>
                  <a:lnTo>
                    <a:pt x="2624340" y="178308"/>
                  </a:lnTo>
                  <a:close/>
                </a:path>
                <a:path w="2954020" h="205739">
                  <a:moveTo>
                    <a:pt x="2679204" y="178308"/>
                  </a:moveTo>
                  <a:lnTo>
                    <a:pt x="2651772" y="178308"/>
                  </a:lnTo>
                  <a:lnTo>
                    <a:pt x="2651772" y="205740"/>
                  </a:lnTo>
                  <a:lnTo>
                    <a:pt x="2679204" y="205740"/>
                  </a:lnTo>
                  <a:lnTo>
                    <a:pt x="2679204" y="178308"/>
                  </a:lnTo>
                  <a:close/>
                </a:path>
                <a:path w="2954020" h="205739">
                  <a:moveTo>
                    <a:pt x="2734068" y="178308"/>
                  </a:moveTo>
                  <a:lnTo>
                    <a:pt x="2706624" y="178308"/>
                  </a:lnTo>
                  <a:lnTo>
                    <a:pt x="2706624" y="205740"/>
                  </a:lnTo>
                  <a:lnTo>
                    <a:pt x="2734068" y="205740"/>
                  </a:lnTo>
                  <a:lnTo>
                    <a:pt x="2734068" y="178308"/>
                  </a:lnTo>
                  <a:close/>
                </a:path>
                <a:path w="2954020" h="205739">
                  <a:moveTo>
                    <a:pt x="2788920" y="178308"/>
                  </a:moveTo>
                  <a:lnTo>
                    <a:pt x="2761488" y="178308"/>
                  </a:lnTo>
                  <a:lnTo>
                    <a:pt x="2761488" y="205740"/>
                  </a:lnTo>
                  <a:lnTo>
                    <a:pt x="2788920" y="205740"/>
                  </a:lnTo>
                  <a:lnTo>
                    <a:pt x="2788920" y="178308"/>
                  </a:lnTo>
                  <a:close/>
                </a:path>
                <a:path w="2954020" h="205739">
                  <a:moveTo>
                    <a:pt x="2843784" y="178308"/>
                  </a:moveTo>
                  <a:lnTo>
                    <a:pt x="2816364" y="178308"/>
                  </a:lnTo>
                  <a:lnTo>
                    <a:pt x="2816364" y="205740"/>
                  </a:lnTo>
                  <a:lnTo>
                    <a:pt x="2843784" y="205740"/>
                  </a:lnTo>
                  <a:lnTo>
                    <a:pt x="2843784" y="178308"/>
                  </a:lnTo>
                  <a:close/>
                </a:path>
                <a:path w="2954020" h="205739">
                  <a:moveTo>
                    <a:pt x="2898660" y="178308"/>
                  </a:moveTo>
                  <a:lnTo>
                    <a:pt x="2871216" y="178308"/>
                  </a:lnTo>
                  <a:lnTo>
                    <a:pt x="2871216" y="205740"/>
                  </a:lnTo>
                  <a:lnTo>
                    <a:pt x="2898660" y="205740"/>
                  </a:lnTo>
                  <a:lnTo>
                    <a:pt x="2898660" y="178308"/>
                  </a:lnTo>
                  <a:close/>
                </a:path>
                <a:path w="2954020" h="205739">
                  <a:moveTo>
                    <a:pt x="2953512" y="178308"/>
                  </a:moveTo>
                  <a:lnTo>
                    <a:pt x="2926080" y="178308"/>
                  </a:lnTo>
                  <a:lnTo>
                    <a:pt x="2926080" y="205740"/>
                  </a:lnTo>
                  <a:lnTo>
                    <a:pt x="2953512" y="205740"/>
                  </a:lnTo>
                  <a:lnTo>
                    <a:pt x="2953512" y="178308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6" name="object 10">
            <a:extLst>
              <a:ext uri="{FF2B5EF4-FFF2-40B4-BE49-F238E27FC236}">
                <a16:creationId xmlns:a16="http://schemas.microsoft.com/office/drawing/2014/main" id="{E42662C5-8379-4ED2-804E-38DC3C830F3C}"/>
              </a:ext>
            </a:extLst>
          </p:cNvPr>
          <p:cNvSpPr txBox="1"/>
          <p:nvPr/>
        </p:nvSpPr>
        <p:spPr>
          <a:xfrm>
            <a:off x="2097088" y="1836738"/>
            <a:ext cx="3517900" cy="9144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algn="ctr">
              <a:spcBef>
                <a:spcPts val="95"/>
              </a:spcBef>
              <a:defRPr/>
            </a:pPr>
            <a:r>
              <a:rPr sz="1950" b="1" spc="85" dirty="0">
                <a:latin typeface="Cambria"/>
                <a:cs typeface="Cambria"/>
              </a:rPr>
              <a:t>Hidrólise</a:t>
            </a:r>
            <a:r>
              <a:rPr sz="1950" b="1" spc="200" dirty="0">
                <a:latin typeface="Cambria"/>
                <a:cs typeface="Cambria"/>
              </a:rPr>
              <a:t> </a:t>
            </a:r>
            <a:r>
              <a:rPr sz="1950" b="1" spc="90" dirty="0">
                <a:latin typeface="Cambria"/>
                <a:cs typeface="Cambria"/>
              </a:rPr>
              <a:t>de</a:t>
            </a:r>
            <a:r>
              <a:rPr sz="1950" b="1" spc="185" dirty="0">
                <a:latin typeface="Cambria"/>
                <a:cs typeface="Cambria"/>
              </a:rPr>
              <a:t> </a:t>
            </a:r>
            <a:r>
              <a:rPr sz="1950" b="1" spc="95" dirty="0">
                <a:latin typeface="Cambria"/>
                <a:cs typeface="Cambria"/>
              </a:rPr>
              <a:t>triacilgliceróis</a:t>
            </a:r>
            <a:endParaRPr sz="1950">
              <a:latin typeface="Cambria"/>
              <a:cs typeface="Cambria"/>
            </a:endParaRPr>
          </a:p>
          <a:p>
            <a:pPr>
              <a:spcBef>
                <a:spcPts val="40"/>
              </a:spcBef>
              <a:defRPr/>
            </a:pPr>
            <a:endParaRPr sz="1950">
              <a:latin typeface="Cambria"/>
              <a:cs typeface="Cambria"/>
            </a:endParaRPr>
          </a:p>
          <a:p>
            <a:pPr algn="ctr">
              <a:defRPr/>
            </a:pPr>
            <a:r>
              <a:rPr sz="1950" b="1" spc="185" dirty="0">
                <a:latin typeface="Cambria"/>
                <a:cs typeface="Cambria"/>
              </a:rPr>
              <a:t>LIPASES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56325" name="object 11">
            <a:extLst>
              <a:ext uri="{FF2B5EF4-FFF2-40B4-BE49-F238E27FC236}">
                <a16:creationId xmlns:a16="http://schemas.microsoft.com/office/drawing/2014/main" id="{24EFEC38-4464-48AF-BF9D-915038A93796}"/>
              </a:ext>
            </a:extLst>
          </p:cNvPr>
          <p:cNvSpPr>
            <a:spLocks/>
          </p:cNvSpPr>
          <p:nvPr/>
        </p:nvSpPr>
        <p:spPr bwMode="auto">
          <a:xfrm>
            <a:off x="2325689" y="3455988"/>
            <a:ext cx="2903537" cy="804862"/>
          </a:xfrm>
          <a:custGeom>
            <a:avLst/>
            <a:gdLst>
              <a:gd name="T0" fmla="*/ 1523 w 2903220"/>
              <a:gd name="T1" fmla="*/ 672083 h 805179"/>
              <a:gd name="T2" fmla="*/ 0 w 2903220"/>
              <a:gd name="T3" fmla="*/ 524255 h 805179"/>
              <a:gd name="T4" fmla="*/ 27431 w 2903220"/>
              <a:gd name="T5" fmla="*/ 441959 h 805179"/>
              <a:gd name="T6" fmla="*/ 0 w 2903220"/>
              <a:gd name="T7" fmla="*/ 277367 h 805179"/>
              <a:gd name="T8" fmla="*/ 1523 w 2903220"/>
              <a:gd name="T9" fmla="*/ 140207 h 805179"/>
              <a:gd name="T10" fmla="*/ 51816 w 2903220"/>
              <a:gd name="T11" fmla="*/ 73151 h 805179"/>
              <a:gd name="T12" fmla="*/ 105156 w 2903220"/>
              <a:gd name="T13" fmla="*/ 6095 h 805179"/>
              <a:gd name="T14" fmla="*/ 217931 w 2903220"/>
              <a:gd name="T15" fmla="*/ 0 h 805179"/>
              <a:gd name="T16" fmla="*/ 382523 w 2903220"/>
              <a:gd name="T17" fmla="*/ 27431 h 805179"/>
              <a:gd name="T18" fmla="*/ 464819 w 2903220"/>
              <a:gd name="T19" fmla="*/ 0 h 805179"/>
              <a:gd name="T20" fmla="*/ 600456 w 2903220"/>
              <a:gd name="T21" fmla="*/ 27431 h 805179"/>
              <a:gd name="T22" fmla="*/ 737615 w 2903220"/>
              <a:gd name="T23" fmla="*/ 27431 h 805179"/>
              <a:gd name="T24" fmla="*/ 874776 w 2903220"/>
              <a:gd name="T25" fmla="*/ 0 h 805179"/>
              <a:gd name="T26" fmla="*/ 1039368 w 2903220"/>
              <a:gd name="T27" fmla="*/ 27431 h 805179"/>
              <a:gd name="T28" fmla="*/ 1121664 w 2903220"/>
              <a:gd name="T29" fmla="*/ 0 h 805179"/>
              <a:gd name="T30" fmla="*/ 1258823 w 2903220"/>
              <a:gd name="T31" fmla="*/ 27431 h 805179"/>
              <a:gd name="T32" fmla="*/ 1395984 w 2903220"/>
              <a:gd name="T33" fmla="*/ 27431 h 805179"/>
              <a:gd name="T34" fmla="*/ 1533144 w 2903220"/>
              <a:gd name="T35" fmla="*/ 0 h 805179"/>
              <a:gd name="T36" fmla="*/ 1697736 w 2903220"/>
              <a:gd name="T37" fmla="*/ 27431 h 805179"/>
              <a:gd name="T38" fmla="*/ 1780032 w 2903220"/>
              <a:gd name="T39" fmla="*/ 0 h 805179"/>
              <a:gd name="T40" fmla="*/ 1917192 w 2903220"/>
              <a:gd name="T41" fmla="*/ 27431 h 805179"/>
              <a:gd name="T42" fmla="*/ 2054352 w 2903220"/>
              <a:gd name="T43" fmla="*/ 27431 h 805179"/>
              <a:gd name="T44" fmla="*/ 2191512 w 2903220"/>
              <a:gd name="T45" fmla="*/ 0 h 805179"/>
              <a:gd name="T46" fmla="*/ 2356104 w 2903220"/>
              <a:gd name="T47" fmla="*/ 27431 h 805179"/>
              <a:gd name="T48" fmla="*/ 2438400 w 2903220"/>
              <a:gd name="T49" fmla="*/ 0 h 805179"/>
              <a:gd name="T50" fmla="*/ 2575560 w 2903220"/>
              <a:gd name="T51" fmla="*/ 27431 h 805179"/>
              <a:gd name="T52" fmla="*/ 2712720 w 2903220"/>
              <a:gd name="T53" fmla="*/ 27431 h 805179"/>
              <a:gd name="T54" fmla="*/ 2790444 w 2903220"/>
              <a:gd name="T55" fmla="*/ 32003 h 805179"/>
              <a:gd name="T56" fmla="*/ 2872740 w 2903220"/>
              <a:gd name="T57" fmla="*/ 54863 h 805179"/>
              <a:gd name="T58" fmla="*/ 2903220 w 2903220"/>
              <a:gd name="T59" fmla="*/ 137159 h 805179"/>
              <a:gd name="T60" fmla="*/ 2903220 w 2903220"/>
              <a:gd name="T61" fmla="*/ 303275 h 805179"/>
              <a:gd name="T62" fmla="*/ 2875787 w 2903220"/>
              <a:gd name="T63" fmla="*/ 385571 h 805179"/>
              <a:gd name="T64" fmla="*/ 2903220 w 2903220"/>
              <a:gd name="T65" fmla="*/ 521207 h 805179"/>
              <a:gd name="T66" fmla="*/ 2874263 w 2903220"/>
              <a:gd name="T67" fmla="*/ 684275 h 805179"/>
              <a:gd name="T68" fmla="*/ 2886455 w 2903220"/>
              <a:gd name="T69" fmla="*/ 728471 h 805179"/>
              <a:gd name="T70" fmla="*/ 2776728 w 2903220"/>
              <a:gd name="T71" fmla="*/ 803148 h 805179"/>
              <a:gd name="T72" fmla="*/ 2746247 w 2903220"/>
              <a:gd name="T73" fmla="*/ 777239 h 805179"/>
              <a:gd name="T74" fmla="*/ 2583179 w 2903220"/>
              <a:gd name="T75" fmla="*/ 804671 h 805179"/>
              <a:gd name="T76" fmla="*/ 2446020 w 2903220"/>
              <a:gd name="T77" fmla="*/ 777239 h 805179"/>
              <a:gd name="T78" fmla="*/ 2363724 w 2903220"/>
              <a:gd name="T79" fmla="*/ 804671 h 805179"/>
              <a:gd name="T80" fmla="*/ 2171700 w 2903220"/>
              <a:gd name="T81" fmla="*/ 804671 h 805179"/>
              <a:gd name="T82" fmla="*/ 2089403 w 2903220"/>
              <a:gd name="T83" fmla="*/ 777239 h 805179"/>
              <a:gd name="T84" fmla="*/ 1924812 w 2903220"/>
              <a:gd name="T85" fmla="*/ 804671 h 805179"/>
              <a:gd name="T86" fmla="*/ 1787652 w 2903220"/>
              <a:gd name="T87" fmla="*/ 777239 h 805179"/>
              <a:gd name="T88" fmla="*/ 1705355 w 2903220"/>
              <a:gd name="T89" fmla="*/ 804671 h 805179"/>
              <a:gd name="T90" fmla="*/ 1513332 w 2903220"/>
              <a:gd name="T91" fmla="*/ 804671 h 805179"/>
              <a:gd name="T92" fmla="*/ 1431036 w 2903220"/>
              <a:gd name="T93" fmla="*/ 777239 h 805179"/>
              <a:gd name="T94" fmla="*/ 1266444 w 2903220"/>
              <a:gd name="T95" fmla="*/ 804671 h 805179"/>
              <a:gd name="T96" fmla="*/ 1129284 w 2903220"/>
              <a:gd name="T97" fmla="*/ 777239 h 805179"/>
              <a:gd name="T98" fmla="*/ 1046988 w 2903220"/>
              <a:gd name="T99" fmla="*/ 804671 h 805179"/>
              <a:gd name="T100" fmla="*/ 854964 w 2903220"/>
              <a:gd name="T101" fmla="*/ 804671 h 805179"/>
              <a:gd name="T102" fmla="*/ 772668 w 2903220"/>
              <a:gd name="T103" fmla="*/ 777239 h 805179"/>
              <a:gd name="T104" fmla="*/ 608076 w 2903220"/>
              <a:gd name="T105" fmla="*/ 804671 h 805179"/>
              <a:gd name="T106" fmla="*/ 470915 w 2903220"/>
              <a:gd name="T107" fmla="*/ 777239 h 805179"/>
              <a:gd name="T108" fmla="*/ 388619 w 2903220"/>
              <a:gd name="T109" fmla="*/ 804671 h 805179"/>
              <a:gd name="T110" fmla="*/ 198119 w 2903220"/>
              <a:gd name="T111" fmla="*/ 804671 h 805179"/>
              <a:gd name="T112" fmla="*/ 96012 w 2903220"/>
              <a:gd name="T113" fmla="*/ 766571 h 805179"/>
              <a:gd name="T114" fmla="*/ 57912 w 2903220"/>
              <a:gd name="T115" fmla="*/ 775716 h 805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03220" h="805179">
                <a:moveTo>
                  <a:pt x="0" y="661416"/>
                </a:moveTo>
                <a:lnTo>
                  <a:pt x="0" y="633983"/>
                </a:lnTo>
                <a:lnTo>
                  <a:pt x="27431" y="633983"/>
                </a:lnTo>
                <a:lnTo>
                  <a:pt x="27431" y="659891"/>
                </a:lnTo>
                <a:lnTo>
                  <a:pt x="0" y="661416"/>
                </a:lnTo>
                <a:close/>
              </a:path>
              <a:path w="2903220" h="805179">
                <a:moveTo>
                  <a:pt x="1523" y="672083"/>
                </a:moveTo>
                <a:lnTo>
                  <a:pt x="0" y="661416"/>
                </a:lnTo>
                <a:lnTo>
                  <a:pt x="27431" y="659891"/>
                </a:lnTo>
                <a:lnTo>
                  <a:pt x="27431" y="661416"/>
                </a:lnTo>
                <a:lnTo>
                  <a:pt x="27649" y="661416"/>
                </a:lnTo>
                <a:lnTo>
                  <a:pt x="28956" y="670559"/>
                </a:lnTo>
                <a:lnTo>
                  <a:pt x="1523" y="672083"/>
                </a:lnTo>
                <a:close/>
              </a:path>
              <a:path w="2903220" h="805179">
                <a:moveTo>
                  <a:pt x="27649" y="661416"/>
                </a:moveTo>
                <a:lnTo>
                  <a:pt x="27431" y="661416"/>
                </a:lnTo>
                <a:lnTo>
                  <a:pt x="27431" y="659891"/>
                </a:lnTo>
                <a:lnTo>
                  <a:pt x="27649" y="661416"/>
                </a:lnTo>
                <a:close/>
              </a:path>
              <a:path w="2903220" h="805179">
                <a:moveTo>
                  <a:pt x="27431" y="606551"/>
                </a:moveTo>
                <a:lnTo>
                  <a:pt x="0" y="606551"/>
                </a:lnTo>
                <a:lnTo>
                  <a:pt x="0" y="579119"/>
                </a:lnTo>
                <a:lnTo>
                  <a:pt x="27431" y="579119"/>
                </a:lnTo>
                <a:lnTo>
                  <a:pt x="27431" y="606551"/>
                </a:lnTo>
                <a:close/>
              </a:path>
              <a:path w="2903220" h="805179">
                <a:moveTo>
                  <a:pt x="27431" y="551687"/>
                </a:moveTo>
                <a:lnTo>
                  <a:pt x="0" y="551687"/>
                </a:lnTo>
                <a:lnTo>
                  <a:pt x="0" y="524255"/>
                </a:lnTo>
                <a:lnTo>
                  <a:pt x="27431" y="524255"/>
                </a:lnTo>
                <a:lnTo>
                  <a:pt x="27431" y="551687"/>
                </a:lnTo>
                <a:close/>
              </a:path>
              <a:path w="2903220" h="805179">
                <a:moveTo>
                  <a:pt x="27431" y="496823"/>
                </a:moveTo>
                <a:lnTo>
                  <a:pt x="0" y="496823"/>
                </a:lnTo>
                <a:lnTo>
                  <a:pt x="0" y="469391"/>
                </a:lnTo>
                <a:lnTo>
                  <a:pt x="27431" y="469391"/>
                </a:lnTo>
                <a:lnTo>
                  <a:pt x="27431" y="496823"/>
                </a:lnTo>
                <a:close/>
              </a:path>
              <a:path w="2903220" h="805179">
                <a:moveTo>
                  <a:pt x="27431" y="441959"/>
                </a:moveTo>
                <a:lnTo>
                  <a:pt x="0" y="441959"/>
                </a:lnTo>
                <a:lnTo>
                  <a:pt x="0" y="414527"/>
                </a:lnTo>
                <a:lnTo>
                  <a:pt x="27431" y="414527"/>
                </a:lnTo>
                <a:lnTo>
                  <a:pt x="27431" y="441959"/>
                </a:lnTo>
                <a:close/>
              </a:path>
              <a:path w="2903220" h="805179">
                <a:moveTo>
                  <a:pt x="27431" y="387095"/>
                </a:moveTo>
                <a:lnTo>
                  <a:pt x="0" y="387095"/>
                </a:lnTo>
                <a:lnTo>
                  <a:pt x="0" y="359663"/>
                </a:lnTo>
                <a:lnTo>
                  <a:pt x="27431" y="359663"/>
                </a:lnTo>
                <a:lnTo>
                  <a:pt x="27431" y="387095"/>
                </a:lnTo>
                <a:close/>
              </a:path>
              <a:path w="2903220" h="805179">
                <a:moveTo>
                  <a:pt x="27431" y="332231"/>
                </a:moveTo>
                <a:lnTo>
                  <a:pt x="0" y="332231"/>
                </a:lnTo>
                <a:lnTo>
                  <a:pt x="0" y="304800"/>
                </a:lnTo>
                <a:lnTo>
                  <a:pt x="27431" y="304800"/>
                </a:lnTo>
                <a:lnTo>
                  <a:pt x="27431" y="332231"/>
                </a:lnTo>
                <a:close/>
              </a:path>
              <a:path w="2903220" h="805179">
                <a:moveTo>
                  <a:pt x="27431" y="277367"/>
                </a:moveTo>
                <a:lnTo>
                  <a:pt x="0" y="277367"/>
                </a:lnTo>
                <a:lnTo>
                  <a:pt x="0" y="249935"/>
                </a:lnTo>
                <a:lnTo>
                  <a:pt x="27431" y="249935"/>
                </a:lnTo>
                <a:lnTo>
                  <a:pt x="27431" y="277367"/>
                </a:lnTo>
                <a:close/>
              </a:path>
              <a:path w="2903220" h="805179">
                <a:moveTo>
                  <a:pt x="27431" y="222503"/>
                </a:moveTo>
                <a:lnTo>
                  <a:pt x="0" y="222503"/>
                </a:lnTo>
                <a:lnTo>
                  <a:pt x="0" y="195071"/>
                </a:lnTo>
                <a:lnTo>
                  <a:pt x="27431" y="195071"/>
                </a:lnTo>
                <a:lnTo>
                  <a:pt x="27431" y="222503"/>
                </a:lnTo>
                <a:close/>
              </a:path>
              <a:path w="2903220" h="805179">
                <a:moveTo>
                  <a:pt x="27431" y="167639"/>
                </a:moveTo>
                <a:lnTo>
                  <a:pt x="0" y="167639"/>
                </a:lnTo>
                <a:lnTo>
                  <a:pt x="0" y="143255"/>
                </a:lnTo>
                <a:lnTo>
                  <a:pt x="1523" y="140207"/>
                </a:lnTo>
                <a:lnTo>
                  <a:pt x="27431" y="141731"/>
                </a:lnTo>
                <a:lnTo>
                  <a:pt x="27431" y="167639"/>
                </a:lnTo>
                <a:close/>
              </a:path>
              <a:path w="2903220" h="805179">
                <a:moveTo>
                  <a:pt x="32004" y="117347"/>
                </a:moveTo>
                <a:lnTo>
                  <a:pt x="4571" y="109727"/>
                </a:lnTo>
                <a:lnTo>
                  <a:pt x="7619" y="100583"/>
                </a:lnTo>
                <a:lnTo>
                  <a:pt x="12191" y="88391"/>
                </a:lnTo>
                <a:lnTo>
                  <a:pt x="15239" y="82295"/>
                </a:lnTo>
                <a:lnTo>
                  <a:pt x="39623" y="92963"/>
                </a:lnTo>
                <a:lnTo>
                  <a:pt x="38100" y="97535"/>
                </a:lnTo>
                <a:lnTo>
                  <a:pt x="33527" y="108203"/>
                </a:lnTo>
                <a:lnTo>
                  <a:pt x="32004" y="117347"/>
                </a:lnTo>
                <a:close/>
              </a:path>
              <a:path w="2903220" h="805179">
                <a:moveTo>
                  <a:pt x="51816" y="73151"/>
                </a:moveTo>
                <a:lnTo>
                  <a:pt x="30479" y="56387"/>
                </a:lnTo>
                <a:lnTo>
                  <a:pt x="33527" y="51815"/>
                </a:lnTo>
                <a:lnTo>
                  <a:pt x="51816" y="33527"/>
                </a:lnTo>
                <a:lnTo>
                  <a:pt x="70104" y="54863"/>
                </a:lnTo>
                <a:lnTo>
                  <a:pt x="62483" y="60959"/>
                </a:lnTo>
                <a:lnTo>
                  <a:pt x="54864" y="68579"/>
                </a:lnTo>
                <a:lnTo>
                  <a:pt x="51816" y="73151"/>
                </a:lnTo>
                <a:close/>
              </a:path>
              <a:path w="2903220" h="805179">
                <a:moveTo>
                  <a:pt x="88391" y="41147"/>
                </a:moveTo>
                <a:lnTo>
                  <a:pt x="76200" y="16763"/>
                </a:lnTo>
                <a:lnTo>
                  <a:pt x="86868" y="12191"/>
                </a:lnTo>
                <a:lnTo>
                  <a:pt x="100583" y="6095"/>
                </a:lnTo>
                <a:lnTo>
                  <a:pt x="105156" y="6095"/>
                </a:lnTo>
                <a:lnTo>
                  <a:pt x="111252" y="32003"/>
                </a:lnTo>
                <a:lnTo>
                  <a:pt x="109727" y="32003"/>
                </a:lnTo>
                <a:lnTo>
                  <a:pt x="88391" y="41147"/>
                </a:lnTo>
                <a:close/>
              </a:path>
              <a:path w="2903220" h="805179">
                <a:moveTo>
                  <a:pt x="163068" y="27431"/>
                </a:moveTo>
                <a:lnTo>
                  <a:pt x="135635" y="27431"/>
                </a:lnTo>
                <a:lnTo>
                  <a:pt x="134112" y="0"/>
                </a:lnTo>
                <a:lnTo>
                  <a:pt x="163068" y="0"/>
                </a:lnTo>
                <a:lnTo>
                  <a:pt x="163068" y="27431"/>
                </a:lnTo>
                <a:close/>
              </a:path>
              <a:path w="2903220" h="805179">
                <a:moveTo>
                  <a:pt x="217931" y="27431"/>
                </a:moveTo>
                <a:lnTo>
                  <a:pt x="190499" y="27431"/>
                </a:lnTo>
                <a:lnTo>
                  <a:pt x="190499" y="0"/>
                </a:lnTo>
                <a:lnTo>
                  <a:pt x="217931" y="0"/>
                </a:lnTo>
                <a:lnTo>
                  <a:pt x="217931" y="27431"/>
                </a:lnTo>
                <a:close/>
              </a:path>
              <a:path w="2903220" h="805179">
                <a:moveTo>
                  <a:pt x="272795" y="27431"/>
                </a:moveTo>
                <a:lnTo>
                  <a:pt x="245364" y="27431"/>
                </a:lnTo>
                <a:lnTo>
                  <a:pt x="245364" y="0"/>
                </a:lnTo>
                <a:lnTo>
                  <a:pt x="272795" y="0"/>
                </a:lnTo>
                <a:lnTo>
                  <a:pt x="272795" y="27431"/>
                </a:lnTo>
                <a:close/>
              </a:path>
              <a:path w="2903220" h="805179">
                <a:moveTo>
                  <a:pt x="327660" y="27431"/>
                </a:moveTo>
                <a:lnTo>
                  <a:pt x="300227" y="27431"/>
                </a:lnTo>
                <a:lnTo>
                  <a:pt x="300227" y="0"/>
                </a:lnTo>
                <a:lnTo>
                  <a:pt x="327660" y="0"/>
                </a:lnTo>
                <a:lnTo>
                  <a:pt x="327660" y="27431"/>
                </a:lnTo>
                <a:close/>
              </a:path>
              <a:path w="2903220" h="805179">
                <a:moveTo>
                  <a:pt x="382523" y="27431"/>
                </a:moveTo>
                <a:lnTo>
                  <a:pt x="355092" y="27431"/>
                </a:lnTo>
                <a:lnTo>
                  <a:pt x="355092" y="0"/>
                </a:lnTo>
                <a:lnTo>
                  <a:pt x="382523" y="0"/>
                </a:lnTo>
                <a:lnTo>
                  <a:pt x="382523" y="27431"/>
                </a:lnTo>
                <a:close/>
              </a:path>
              <a:path w="2903220" h="805179">
                <a:moveTo>
                  <a:pt x="437388" y="27431"/>
                </a:moveTo>
                <a:lnTo>
                  <a:pt x="409956" y="27431"/>
                </a:lnTo>
                <a:lnTo>
                  <a:pt x="409956" y="0"/>
                </a:lnTo>
                <a:lnTo>
                  <a:pt x="437388" y="0"/>
                </a:lnTo>
                <a:lnTo>
                  <a:pt x="437388" y="27431"/>
                </a:lnTo>
                <a:close/>
              </a:path>
              <a:path w="2903220" h="805179">
                <a:moveTo>
                  <a:pt x="492252" y="27431"/>
                </a:moveTo>
                <a:lnTo>
                  <a:pt x="464819" y="27431"/>
                </a:lnTo>
                <a:lnTo>
                  <a:pt x="464819" y="0"/>
                </a:lnTo>
                <a:lnTo>
                  <a:pt x="492252" y="0"/>
                </a:lnTo>
                <a:lnTo>
                  <a:pt x="492252" y="27431"/>
                </a:lnTo>
                <a:close/>
              </a:path>
              <a:path w="2903220" h="805179">
                <a:moveTo>
                  <a:pt x="545592" y="27431"/>
                </a:moveTo>
                <a:lnTo>
                  <a:pt x="518160" y="27431"/>
                </a:lnTo>
                <a:lnTo>
                  <a:pt x="518160" y="0"/>
                </a:lnTo>
                <a:lnTo>
                  <a:pt x="545592" y="0"/>
                </a:lnTo>
                <a:lnTo>
                  <a:pt x="545592" y="27431"/>
                </a:lnTo>
                <a:close/>
              </a:path>
              <a:path w="2903220" h="805179">
                <a:moveTo>
                  <a:pt x="600456" y="27431"/>
                </a:moveTo>
                <a:lnTo>
                  <a:pt x="573023" y="27431"/>
                </a:lnTo>
                <a:lnTo>
                  <a:pt x="573023" y="0"/>
                </a:lnTo>
                <a:lnTo>
                  <a:pt x="600456" y="0"/>
                </a:lnTo>
                <a:lnTo>
                  <a:pt x="600456" y="27431"/>
                </a:lnTo>
                <a:close/>
              </a:path>
              <a:path w="2903220" h="805179">
                <a:moveTo>
                  <a:pt x="655319" y="27431"/>
                </a:moveTo>
                <a:lnTo>
                  <a:pt x="627888" y="27431"/>
                </a:lnTo>
                <a:lnTo>
                  <a:pt x="627888" y="0"/>
                </a:lnTo>
                <a:lnTo>
                  <a:pt x="655319" y="0"/>
                </a:lnTo>
                <a:lnTo>
                  <a:pt x="655319" y="27431"/>
                </a:lnTo>
                <a:close/>
              </a:path>
              <a:path w="2903220" h="805179">
                <a:moveTo>
                  <a:pt x="710184" y="27431"/>
                </a:moveTo>
                <a:lnTo>
                  <a:pt x="682752" y="27431"/>
                </a:lnTo>
                <a:lnTo>
                  <a:pt x="682752" y="0"/>
                </a:lnTo>
                <a:lnTo>
                  <a:pt x="710184" y="0"/>
                </a:lnTo>
                <a:lnTo>
                  <a:pt x="710184" y="27431"/>
                </a:lnTo>
                <a:close/>
              </a:path>
              <a:path w="2903220" h="805179">
                <a:moveTo>
                  <a:pt x="765048" y="27431"/>
                </a:moveTo>
                <a:lnTo>
                  <a:pt x="737615" y="27431"/>
                </a:lnTo>
                <a:lnTo>
                  <a:pt x="737615" y="0"/>
                </a:lnTo>
                <a:lnTo>
                  <a:pt x="765048" y="0"/>
                </a:lnTo>
                <a:lnTo>
                  <a:pt x="765048" y="27431"/>
                </a:lnTo>
                <a:close/>
              </a:path>
              <a:path w="2903220" h="805179">
                <a:moveTo>
                  <a:pt x="819911" y="27431"/>
                </a:moveTo>
                <a:lnTo>
                  <a:pt x="792480" y="27431"/>
                </a:lnTo>
                <a:lnTo>
                  <a:pt x="792480" y="0"/>
                </a:lnTo>
                <a:lnTo>
                  <a:pt x="819911" y="0"/>
                </a:lnTo>
                <a:lnTo>
                  <a:pt x="819911" y="27431"/>
                </a:lnTo>
                <a:close/>
              </a:path>
              <a:path w="2903220" h="805179">
                <a:moveTo>
                  <a:pt x="874776" y="27431"/>
                </a:moveTo>
                <a:lnTo>
                  <a:pt x="847344" y="27431"/>
                </a:lnTo>
                <a:lnTo>
                  <a:pt x="847344" y="0"/>
                </a:lnTo>
                <a:lnTo>
                  <a:pt x="874776" y="0"/>
                </a:lnTo>
                <a:lnTo>
                  <a:pt x="874776" y="27431"/>
                </a:lnTo>
                <a:close/>
              </a:path>
              <a:path w="2903220" h="805179">
                <a:moveTo>
                  <a:pt x="929640" y="27431"/>
                </a:moveTo>
                <a:lnTo>
                  <a:pt x="902207" y="27431"/>
                </a:lnTo>
                <a:lnTo>
                  <a:pt x="902207" y="0"/>
                </a:lnTo>
                <a:lnTo>
                  <a:pt x="929640" y="0"/>
                </a:lnTo>
                <a:lnTo>
                  <a:pt x="929640" y="27431"/>
                </a:lnTo>
                <a:close/>
              </a:path>
              <a:path w="2903220" h="805179">
                <a:moveTo>
                  <a:pt x="984503" y="27431"/>
                </a:moveTo>
                <a:lnTo>
                  <a:pt x="957072" y="27431"/>
                </a:lnTo>
                <a:lnTo>
                  <a:pt x="957072" y="0"/>
                </a:lnTo>
                <a:lnTo>
                  <a:pt x="984503" y="0"/>
                </a:lnTo>
                <a:lnTo>
                  <a:pt x="984503" y="27431"/>
                </a:lnTo>
                <a:close/>
              </a:path>
              <a:path w="2903220" h="805179">
                <a:moveTo>
                  <a:pt x="1039368" y="27431"/>
                </a:moveTo>
                <a:lnTo>
                  <a:pt x="1011936" y="27431"/>
                </a:lnTo>
                <a:lnTo>
                  <a:pt x="1011936" y="0"/>
                </a:lnTo>
                <a:lnTo>
                  <a:pt x="1039368" y="0"/>
                </a:lnTo>
                <a:lnTo>
                  <a:pt x="1039368" y="27431"/>
                </a:lnTo>
                <a:close/>
              </a:path>
              <a:path w="2903220" h="805179">
                <a:moveTo>
                  <a:pt x="1094232" y="27431"/>
                </a:moveTo>
                <a:lnTo>
                  <a:pt x="1066799" y="27431"/>
                </a:lnTo>
                <a:lnTo>
                  <a:pt x="1066799" y="0"/>
                </a:lnTo>
                <a:lnTo>
                  <a:pt x="1094232" y="0"/>
                </a:lnTo>
                <a:lnTo>
                  <a:pt x="1094232" y="27431"/>
                </a:lnTo>
                <a:close/>
              </a:path>
              <a:path w="2903220" h="805179">
                <a:moveTo>
                  <a:pt x="1149095" y="27431"/>
                </a:moveTo>
                <a:lnTo>
                  <a:pt x="1121664" y="27431"/>
                </a:lnTo>
                <a:lnTo>
                  <a:pt x="1121664" y="0"/>
                </a:lnTo>
                <a:lnTo>
                  <a:pt x="1149095" y="0"/>
                </a:lnTo>
                <a:lnTo>
                  <a:pt x="1149095" y="27431"/>
                </a:lnTo>
                <a:close/>
              </a:path>
              <a:path w="2903220" h="805179">
                <a:moveTo>
                  <a:pt x="1203960" y="27431"/>
                </a:moveTo>
                <a:lnTo>
                  <a:pt x="1176528" y="27431"/>
                </a:lnTo>
                <a:lnTo>
                  <a:pt x="1176528" y="0"/>
                </a:lnTo>
                <a:lnTo>
                  <a:pt x="1203960" y="0"/>
                </a:lnTo>
                <a:lnTo>
                  <a:pt x="1203960" y="27431"/>
                </a:lnTo>
                <a:close/>
              </a:path>
              <a:path w="2903220" h="805179">
                <a:moveTo>
                  <a:pt x="1258823" y="27431"/>
                </a:moveTo>
                <a:lnTo>
                  <a:pt x="1231392" y="27431"/>
                </a:lnTo>
                <a:lnTo>
                  <a:pt x="1231392" y="0"/>
                </a:lnTo>
                <a:lnTo>
                  <a:pt x="1258823" y="0"/>
                </a:lnTo>
                <a:lnTo>
                  <a:pt x="1258823" y="27431"/>
                </a:lnTo>
                <a:close/>
              </a:path>
              <a:path w="2903220" h="805179">
                <a:moveTo>
                  <a:pt x="1313688" y="27431"/>
                </a:moveTo>
                <a:lnTo>
                  <a:pt x="1286256" y="27431"/>
                </a:lnTo>
                <a:lnTo>
                  <a:pt x="1286256" y="0"/>
                </a:lnTo>
                <a:lnTo>
                  <a:pt x="1313688" y="0"/>
                </a:lnTo>
                <a:lnTo>
                  <a:pt x="1313688" y="27431"/>
                </a:lnTo>
                <a:close/>
              </a:path>
              <a:path w="2903220" h="805179">
                <a:moveTo>
                  <a:pt x="1368552" y="27431"/>
                </a:moveTo>
                <a:lnTo>
                  <a:pt x="1341119" y="27431"/>
                </a:lnTo>
                <a:lnTo>
                  <a:pt x="1341119" y="0"/>
                </a:lnTo>
                <a:lnTo>
                  <a:pt x="1368552" y="0"/>
                </a:lnTo>
                <a:lnTo>
                  <a:pt x="1368552" y="27431"/>
                </a:lnTo>
                <a:close/>
              </a:path>
              <a:path w="2903220" h="805179">
                <a:moveTo>
                  <a:pt x="1423416" y="27431"/>
                </a:moveTo>
                <a:lnTo>
                  <a:pt x="1395984" y="27431"/>
                </a:lnTo>
                <a:lnTo>
                  <a:pt x="1395984" y="0"/>
                </a:lnTo>
                <a:lnTo>
                  <a:pt x="1423416" y="0"/>
                </a:lnTo>
                <a:lnTo>
                  <a:pt x="1423416" y="27431"/>
                </a:lnTo>
                <a:close/>
              </a:path>
              <a:path w="2903220" h="805179">
                <a:moveTo>
                  <a:pt x="1478279" y="27431"/>
                </a:moveTo>
                <a:lnTo>
                  <a:pt x="1450847" y="27431"/>
                </a:lnTo>
                <a:lnTo>
                  <a:pt x="1450847" y="0"/>
                </a:lnTo>
                <a:lnTo>
                  <a:pt x="1478279" y="0"/>
                </a:lnTo>
                <a:lnTo>
                  <a:pt x="1478279" y="27431"/>
                </a:lnTo>
                <a:close/>
              </a:path>
              <a:path w="2903220" h="805179">
                <a:moveTo>
                  <a:pt x="1533144" y="27431"/>
                </a:moveTo>
                <a:lnTo>
                  <a:pt x="1505711" y="27431"/>
                </a:lnTo>
                <a:lnTo>
                  <a:pt x="1505711" y="0"/>
                </a:lnTo>
                <a:lnTo>
                  <a:pt x="1533144" y="0"/>
                </a:lnTo>
                <a:lnTo>
                  <a:pt x="1533144" y="27431"/>
                </a:lnTo>
                <a:close/>
              </a:path>
              <a:path w="2903220" h="805179">
                <a:moveTo>
                  <a:pt x="1588008" y="27431"/>
                </a:moveTo>
                <a:lnTo>
                  <a:pt x="1560576" y="27431"/>
                </a:lnTo>
                <a:lnTo>
                  <a:pt x="1560576" y="0"/>
                </a:lnTo>
                <a:lnTo>
                  <a:pt x="1588008" y="0"/>
                </a:lnTo>
                <a:lnTo>
                  <a:pt x="1588008" y="27431"/>
                </a:lnTo>
                <a:close/>
              </a:path>
              <a:path w="2903220" h="805179">
                <a:moveTo>
                  <a:pt x="1642871" y="27431"/>
                </a:moveTo>
                <a:lnTo>
                  <a:pt x="1615440" y="27431"/>
                </a:lnTo>
                <a:lnTo>
                  <a:pt x="1615440" y="0"/>
                </a:lnTo>
                <a:lnTo>
                  <a:pt x="1642871" y="0"/>
                </a:lnTo>
                <a:lnTo>
                  <a:pt x="1642871" y="27431"/>
                </a:lnTo>
                <a:close/>
              </a:path>
              <a:path w="2903220" h="805179">
                <a:moveTo>
                  <a:pt x="1697736" y="27431"/>
                </a:moveTo>
                <a:lnTo>
                  <a:pt x="1670303" y="27431"/>
                </a:lnTo>
                <a:lnTo>
                  <a:pt x="1670303" y="0"/>
                </a:lnTo>
                <a:lnTo>
                  <a:pt x="1697736" y="0"/>
                </a:lnTo>
                <a:lnTo>
                  <a:pt x="1697736" y="27431"/>
                </a:lnTo>
                <a:close/>
              </a:path>
              <a:path w="2903220" h="805179">
                <a:moveTo>
                  <a:pt x="1752600" y="27431"/>
                </a:moveTo>
                <a:lnTo>
                  <a:pt x="1725168" y="27431"/>
                </a:lnTo>
                <a:lnTo>
                  <a:pt x="1725168" y="0"/>
                </a:lnTo>
                <a:lnTo>
                  <a:pt x="1752600" y="0"/>
                </a:lnTo>
                <a:lnTo>
                  <a:pt x="1752600" y="27431"/>
                </a:lnTo>
                <a:close/>
              </a:path>
              <a:path w="2903220" h="805179">
                <a:moveTo>
                  <a:pt x="1807463" y="27431"/>
                </a:moveTo>
                <a:lnTo>
                  <a:pt x="1780032" y="27431"/>
                </a:lnTo>
                <a:lnTo>
                  <a:pt x="1780032" y="0"/>
                </a:lnTo>
                <a:lnTo>
                  <a:pt x="1807463" y="0"/>
                </a:lnTo>
                <a:lnTo>
                  <a:pt x="1807463" y="27431"/>
                </a:lnTo>
                <a:close/>
              </a:path>
              <a:path w="2903220" h="805179">
                <a:moveTo>
                  <a:pt x="1862328" y="27431"/>
                </a:moveTo>
                <a:lnTo>
                  <a:pt x="1834895" y="27431"/>
                </a:lnTo>
                <a:lnTo>
                  <a:pt x="1834895" y="0"/>
                </a:lnTo>
                <a:lnTo>
                  <a:pt x="1862328" y="0"/>
                </a:lnTo>
                <a:lnTo>
                  <a:pt x="1862328" y="27431"/>
                </a:lnTo>
                <a:close/>
              </a:path>
              <a:path w="2903220" h="805179">
                <a:moveTo>
                  <a:pt x="1917192" y="27431"/>
                </a:moveTo>
                <a:lnTo>
                  <a:pt x="1889760" y="27431"/>
                </a:lnTo>
                <a:lnTo>
                  <a:pt x="1889760" y="0"/>
                </a:lnTo>
                <a:lnTo>
                  <a:pt x="1917192" y="0"/>
                </a:lnTo>
                <a:lnTo>
                  <a:pt x="1917192" y="27431"/>
                </a:lnTo>
                <a:close/>
              </a:path>
              <a:path w="2903220" h="805179">
                <a:moveTo>
                  <a:pt x="1972055" y="27431"/>
                </a:moveTo>
                <a:lnTo>
                  <a:pt x="1944624" y="27431"/>
                </a:lnTo>
                <a:lnTo>
                  <a:pt x="1944624" y="0"/>
                </a:lnTo>
                <a:lnTo>
                  <a:pt x="1972055" y="0"/>
                </a:lnTo>
                <a:lnTo>
                  <a:pt x="1972055" y="27431"/>
                </a:lnTo>
                <a:close/>
              </a:path>
              <a:path w="2903220" h="805179">
                <a:moveTo>
                  <a:pt x="2026920" y="27431"/>
                </a:moveTo>
                <a:lnTo>
                  <a:pt x="1999487" y="27431"/>
                </a:lnTo>
                <a:lnTo>
                  <a:pt x="1999487" y="0"/>
                </a:lnTo>
                <a:lnTo>
                  <a:pt x="2026920" y="0"/>
                </a:lnTo>
                <a:lnTo>
                  <a:pt x="2026920" y="27431"/>
                </a:lnTo>
                <a:close/>
              </a:path>
              <a:path w="2903220" h="805179">
                <a:moveTo>
                  <a:pt x="2081784" y="27431"/>
                </a:moveTo>
                <a:lnTo>
                  <a:pt x="2054352" y="27431"/>
                </a:lnTo>
                <a:lnTo>
                  <a:pt x="2054352" y="0"/>
                </a:lnTo>
                <a:lnTo>
                  <a:pt x="2081784" y="0"/>
                </a:lnTo>
                <a:lnTo>
                  <a:pt x="2081784" y="27431"/>
                </a:lnTo>
                <a:close/>
              </a:path>
              <a:path w="2903220" h="805179">
                <a:moveTo>
                  <a:pt x="2136647" y="27431"/>
                </a:moveTo>
                <a:lnTo>
                  <a:pt x="2109216" y="27431"/>
                </a:lnTo>
                <a:lnTo>
                  <a:pt x="2109216" y="0"/>
                </a:lnTo>
                <a:lnTo>
                  <a:pt x="2136647" y="0"/>
                </a:lnTo>
                <a:lnTo>
                  <a:pt x="2136647" y="27431"/>
                </a:lnTo>
                <a:close/>
              </a:path>
              <a:path w="2903220" h="805179">
                <a:moveTo>
                  <a:pt x="2191512" y="27431"/>
                </a:moveTo>
                <a:lnTo>
                  <a:pt x="2164079" y="27431"/>
                </a:lnTo>
                <a:lnTo>
                  <a:pt x="2164079" y="0"/>
                </a:lnTo>
                <a:lnTo>
                  <a:pt x="2191512" y="0"/>
                </a:lnTo>
                <a:lnTo>
                  <a:pt x="2191512" y="27431"/>
                </a:lnTo>
                <a:close/>
              </a:path>
              <a:path w="2903220" h="805179">
                <a:moveTo>
                  <a:pt x="2246376" y="27431"/>
                </a:moveTo>
                <a:lnTo>
                  <a:pt x="2218944" y="27431"/>
                </a:lnTo>
                <a:lnTo>
                  <a:pt x="2218944" y="0"/>
                </a:lnTo>
                <a:lnTo>
                  <a:pt x="2246376" y="0"/>
                </a:lnTo>
                <a:lnTo>
                  <a:pt x="2246376" y="27431"/>
                </a:lnTo>
                <a:close/>
              </a:path>
              <a:path w="2903220" h="805179">
                <a:moveTo>
                  <a:pt x="2301240" y="27431"/>
                </a:moveTo>
                <a:lnTo>
                  <a:pt x="2273808" y="27431"/>
                </a:lnTo>
                <a:lnTo>
                  <a:pt x="2273808" y="0"/>
                </a:lnTo>
                <a:lnTo>
                  <a:pt x="2301240" y="0"/>
                </a:lnTo>
                <a:lnTo>
                  <a:pt x="2301240" y="27431"/>
                </a:lnTo>
                <a:close/>
              </a:path>
              <a:path w="2903220" h="805179">
                <a:moveTo>
                  <a:pt x="2356104" y="27431"/>
                </a:moveTo>
                <a:lnTo>
                  <a:pt x="2328671" y="27431"/>
                </a:lnTo>
                <a:lnTo>
                  <a:pt x="2328671" y="0"/>
                </a:lnTo>
                <a:lnTo>
                  <a:pt x="2356104" y="0"/>
                </a:lnTo>
                <a:lnTo>
                  <a:pt x="2356104" y="27431"/>
                </a:lnTo>
                <a:close/>
              </a:path>
              <a:path w="2903220" h="805179">
                <a:moveTo>
                  <a:pt x="2410968" y="27431"/>
                </a:moveTo>
                <a:lnTo>
                  <a:pt x="2383536" y="27431"/>
                </a:lnTo>
                <a:lnTo>
                  <a:pt x="2383536" y="0"/>
                </a:lnTo>
                <a:lnTo>
                  <a:pt x="2410968" y="0"/>
                </a:lnTo>
                <a:lnTo>
                  <a:pt x="2410968" y="27431"/>
                </a:lnTo>
                <a:close/>
              </a:path>
              <a:path w="2903220" h="805179">
                <a:moveTo>
                  <a:pt x="2465832" y="27431"/>
                </a:moveTo>
                <a:lnTo>
                  <a:pt x="2438400" y="27431"/>
                </a:lnTo>
                <a:lnTo>
                  <a:pt x="2438400" y="0"/>
                </a:lnTo>
                <a:lnTo>
                  <a:pt x="2465832" y="0"/>
                </a:lnTo>
                <a:lnTo>
                  <a:pt x="2465832" y="27431"/>
                </a:lnTo>
                <a:close/>
              </a:path>
              <a:path w="2903220" h="805179">
                <a:moveTo>
                  <a:pt x="2520695" y="27431"/>
                </a:moveTo>
                <a:lnTo>
                  <a:pt x="2493263" y="27431"/>
                </a:lnTo>
                <a:lnTo>
                  <a:pt x="2493263" y="0"/>
                </a:lnTo>
                <a:lnTo>
                  <a:pt x="2520695" y="0"/>
                </a:lnTo>
                <a:lnTo>
                  <a:pt x="2520695" y="27431"/>
                </a:lnTo>
                <a:close/>
              </a:path>
              <a:path w="2903220" h="805179">
                <a:moveTo>
                  <a:pt x="2575560" y="27431"/>
                </a:moveTo>
                <a:lnTo>
                  <a:pt x="2548128" y="27431"/>
                </a:lnTo>
                <a:lnTo>
                  <a:pt x="2548128" y="0"/>
                </a:lnTo>
                <a:lnTo>
                  <a:pt x="2575560" y="0"/>
                </a:lnTo>
                <a:lnTo>
                  <a:pt x="2575560" y="27431"/>
                </a:lnTo>
                <a:close/>
              </a:path>
              <a:path w="2903220" h="805179">
                <a:moveTo>
                  <a:pt x="2630424" y="27431"/>
                </a:moveTo>
                <a:lnTo>
                  <a:pt x="2602992" y="27431"/>
                </a:lnTo>
                <a:lnTo>
                  <a:pt x="2602992" y="0"/>
                </a:lnTo>
                <a:lnTo>
                  <a:pt x="2630424" y="0"/>
                </a:lnTo>
                <a:lnTo>
                  <a:pt x="2630424" y="27431"/>
                </a:lnTo>
                <a:close/>
              </a:path>
              <a:path w="2903220" h="805179">
                <a:moveTo>
                  <a:pt x="2685287" y="27431"/>
                </a:moveTo>
                <a:lnTo>
                  <a:pt x="2657855" y="27431"/>
                </a:lnTo>
                <a:lnTo>
                  <a:pt x="2657855" y="0"/>
                </a:lnTo>
                <a:lnTo>
                  <a:pt x="2685287" y="0"/>
                </a:lnTo>
                <a:lnTo>
                  <a:pt x="2685287" y="27431"/>
                </a:lnTo>
                <a:close/>
              </a:path>
              <a:path w="2903220" h="805179">
                <a:moveTo>
                  <a:pt x="2740152" y="27431"/>
                </a:moveTo>
                <a:lnTo>
                  <a:pt x="2712720" y="27431"/>
                </a:lnTo>
                <a:lnTo>
                  <a:pt x="2712720" y="0"/>
                </a:lnTo>
                <a:lnTo>
                  <a:pt x="2740152" y="0"/>
                </a:lnTo>
                <a:lnTo>
                  <a:pt x="2740152" y="27431"/>
                </a:lnTo>
                <a:close/>
              </a:path>
              <a:path w="2903220" h="805179">
                <a:moveTo>
                  <a:pt x="2790444" y="32003"/>
                </a:moveTo>
                <a:lnTo>
                  <a:pt x="2784347" y="30479"/>
                </a:lnTo>
                <a:lnTo>
                  <a:pt x="2773679" y="27431"/>
                </a:lnTo>
                <a:lnTo>
                  <a:pt x="2766060" y="27431"/>
                </a:lnTo>
                <a:lnTo>
                  <a:pt x="2767584" y="0"/>
                </a:lnTo>
                <a:lnTo>
                  <a:pt x="2773679" y="0"/>
                </a:lnTo>
                <a:lnTo>
                  <a:pt x="2788920" y="3047"/>
                </a:lnTo>
                <a:lnTo>
                  <a:pt x="2798063" y="4571"/>
                </a:lnTo>
                <a:lnTo>
                  <a:pt x="2790444" y="32003"/>
                </a:lnTo>
                <a:close/>
              </a:path>
              <a:path w="2903220" h="805179">
                <a:moveTo>
                  <a:pt x="2834640" y="53339"/>
                </a:moveTo>
                <a:lnTo>
                  <a:pt x="2816352" y="41147"/>
                </a:lnTo>
                <a:lnTo>
                  <a:pt x="2813304" y="39623"/>
                </a:lnTo>
                <a:lnTo>
                  <a:pt x="2825496" y="15239"/>
                </a:lnTo>
                <a:lnTo>
                  <a:pt x="2828544" y="16763"/>
                </a:lnTo>
                <a:lnTo>
                  <a:pt x="2840736" y="24383"/>
                </a:lnTo>
                <a:lnTo>
                  <a:pt x="2851404" y="32003"/>
                </a:lnTo>
                <a:lnTo>
                  <a:pt x="2834640" y="53339"/>
                </a:lnTo>
                <a:close/>
              </a:path>
              <a:path w="2903220" h="805179">
                <a:moveTo>
                  <a:pt x="2863596" y="91439"/>
                </a:moveTo>
                <a:lnTo>
                  <a:pt x="2857500" y="79247"/>
                </a:lnTo>
                <a:lnTo>
                  <a:pt x="2851404" y="70103"/>
                </a:lnTo>
                <a:lnTo>
                  <a:pt x="2872740" y="54863"/>
                </a:lnTo>
                <a:lnTo>
                  <a:pt x="2878836" y="62483"/>
                </a:lnTo>
                <a:lnTo>
                  <a:pt x="2886455" y="74675"/>
                </a:lnTo>
                <a:lnTo>
                  <a:pt x="2887979" y="79247"/>
                </a:lnTo>
                <a:lnTo>
                  <a:pt x="2863596" y="91439"/>
                </a:lnTo>
                <a:close/>
              </a:path>
              <a:path w="2903220" h="805179">
                <a:moveTo>
                  <a:pt x="2875787" y="138683"/>
                </a:moveTo>
                <a:lnTo>
                  <a:pt x="2875787" y="132587"/>
                </a:lnTo>
                <a:lnTo>
                  <a:pt x="2874263" y="120395"/>
                </a:lnTo>
                <a:lnTo>
                  <a:pt x="2872740" y="114300"/>
                </a:lnTo>
                <a:lnTo>
                  <a:pt x="2898647" y="108203"/>
                </a:lnTo>
                <a:lnTo>
                  <a:pt x="2900171" y="114300"/>
                </a:lnTo>
                <a:lnTo>
                  <a:pt x="2903220" y="128015"/>
                </a:lnTo>
                <a:lnTo>
                  <a:pt x="2903220" y="137159"/>
                </a:lnTo>
                <a:lnTo>
                  <a:pt x="2875787" y="138683"/>
                </a:lnTo>
                <a:close/>
              </a:path>
              <a:path w="2903220" h="805179">
                <a:moveTo>
                  <a:pt x="2903220" y="193547"/>
                </a:moveTo>
                <a:lnTo>
                  <a:pt x="2875787" y="193547"/>
                </a:lnTo>
                <a:lnTo>
                  <a:pt x="2875787" y="166115"/>
                </a:lnTo>
                <a:lnTo>
                  <a:pt x="2903220" y="166115"/>
                </a:lnTo>
                <a:lnTo>
                  <a:pt x="2903220" y="193547"/>
                </a:lnTo>
                <a:close/>
              </a:path>
              <a:path w="2903220" h="805179">
                <a:moveTo>
                  <a:pt x="2903220" y="248411"/>
                </a:moveTo>
                <a:lnTo>
                  <a:pt x="2875787" y="248411"/>
                </a:lnTo>
                <a:lnTo>
                  <a:pt x="2875787" y="220979"/>
                </a:lnTo>
                <a:lnTo>
                  <a:pt x="2903220" y="220979"/>
                </a:lnTo>
                <a:lnTo>
                  <a:pt x="2903220" y="248411"/>
                </a:lnTo>
                <a:close/>
              </a:path>
              <a:path w="2903220" h="805179">
                <a:moveTo>
                  <a:pt x="2903220" y="303275"/>
                </a:moveTo>
                <a:lnTo>
                  <a:pt x="2875787" y="303275"/>
                </a:lnTo>
                <a:lnTo>
                  <a:pt x="2875787" y="275843"/>
                </a:lnTo>
                <a:lnTo>
                  <a:pt x="2903220" y="275843"/>
                </a:lnTo>
                <a:lnTo>
                  <a:pt x="2903220" y="303275"/>
                </a:lnTo>
                <a:close/>
              </a:path>
              <a:path w="2903220" h="805179">
                <a:moveTo>
                  <a:pt x="2903220" y="358139"/>
                </a:moveTo>
                <a:lnTo>
                  <a:pt x="2875787" y="358139"/>
                </a:lnTo>
                <a:lnTo>
                  <a:pt x="2875787" y="330707"/>
                </a:lnTo>
                <a:lnTo>
                  <a:pt x="2903220" y="330707"/>
                </a:lnTo>
                <a:lnTo>
                  <a:pt x="2903220" y="358139"/>
                </a:lnTo>
                <a:close/>
              </a:path>
              <a:path w="2903220" h="805179">
                <a:moveTo>
                  <a:pt x="2903220" y="411479"/>
                </a:moveTo>
                <a:lnTo>
                  <a:pt x="2875787" y="411479"/>
                </a:lnTo>
                <a:lnTo>
                  <a:pt x="2875787" y="385571"/>
                </a:lnTo>
                <a:lnTo>
                  <a:pt x="2903220" y="385571"/>
                </a:lnTo>
                <a:lnTo>
                  <a:pt x="2903220" y="411479"/>
                </a:lnTo>
                <a:close/>
              </a:path>
              <a:path w="2903220" h="805179">
                <a:moveTo>
                  <a:pt x="2903220" y="466343"/>
                </a:moveTo>
                <a:lnTo>
                  <a:pt x="2875787" y="466343"/>
                </a:lnTo>
                <a:lnTo>
                  <a:pt x="2875787" y="438911"/>
                </a:lnTo>
                <a:lnTo>
                  <a:pt x="2903220" y="438911"/>
                </a:lnTo>
                <a:lnTo>
                  <a:pt x="2903220" y="466343"/>
                </a:lnTo>
                <a:close/>
              </a:path>
              <a:path w="2903220" h="805179">
                <a:moveTo>
                  <a:pt x="2903220" y="521207"/>
                </a:moveTo>
                <a:lnTo>
                  <a:pt x="2875787" y="521207"/>
                </a:lnTo>
                <a:lnTo>
                  <a:pt x="2875787" y="493775"/>
                </a:lnTo>
                <a:lnTo>
                  <a:pt x="2903220" y="493775"/>
                </a:lnTo>
                <a:lnTo>
                  <a:pt x="2903220" y="521207"/>
                </a:lnTo>
                <a:close/>
              </a:path>
              <a:path w="2903220" h="805179">
                <a:moveTo>
                  <a:pt x="2903220" y="576071"/>
                </a:moveTo>
                <a:lnTo>
                  <a:pt x="2875787" y="576071"/>
                </a:lnTo>
                <a:lnTo>
                  <a:pt x="2875787" y="548639"/>
                </a:lnTo>
                <a:lnTo>
                  <a:pt x="2903220" y="548639"/>
                </a:lnTo>
                <a:lnTo>
                  <a:pt x="2903220" y="576071"/>
                </a:lnTo>
                <a:close/>
              </a:path>
              <a:path w="2903220" h="805179">
                <a:moveTo>
                  <a:pt x="2903220" y="630935"/>
                </a:moveTo>
                <a:lnTo>
                  <a:pt x="2875787" y="630935"/>
                </a:lnTo>
                <a:lnTo>
                  <a:pt x="2875787" y="603503"/>
                </a:lnTo>
                <a:lnTo>
                  <a:pt x="2903220" y="603503"/>
                </a:lnTo>
                <a:lnTo>
                  <a:pt x="2903220" y="630935"/>
                </a:lnTo>
                <a:close/>
              </a:path>
              <a:path w="2903220" h="805179">
                <a:moveTo>
                  <a:pt x="2901696" y="688848"/>
                </a:moveTo>
                <a:lnTo>
                  <a:pt x="2874263" y="684275"/>
                </a:lnTo>
                <a:lnTo>
                  <a:pt x="2875787" y="673607"/>
                </a:lnTo>
                <a:lnTo>
                  <a:pt x="2875787" y="658367"/>
                </a:lnTo>
                <a:lnTo>
                  <a:pt x="2903220" y="658367"/>
                </a:lnTo>
                <a:lnTo>
                  <a:pt x="2903220" y="675132"/>
                </a:lnTo>
                <a:lnTo>
                  <a:pt x="2901696" y="688848"/>
                </a:lnTo>
                <a:close/>
              </a:path>
              <a:path w="2903220" h="805179">
                <a:moveTo>
                  <a:pt x="2877312" y="743711"/>
                </a:moveTo>
                <a:lnTo>
                  <a:pt x="2854452" y="728471"/>
                </a:lnTo>
                <a:lnTo>
                  <a:pt x="2855976" y="726948"/>
                </a:lnTo>
                <a:lnTo>
                  <a:pt x="2862071" y="717803"/>
                </a:lnTo>
                <a:lnTo>
                  <a:pt x="2866644" y="707135"/>
                </a:lnTo>
                <a:lnTo>
                  <a:pt x="2892552" y="717803"/>
                </a:lnTo>
                <a:lnTo>
                  <a:pt x="2886455" y="728471"/>
                </a:lnTo>
                <a:lnTo>
                  <a:pt x="2880360" y="740664"/>
                </a:lnTo>
                <a:lnTo>
                  <a:pt x="2877312" y="743711"/>
                </a:lnTo>
                <a:close/>
              </a:path>
              <a:path w="2903220" h="805179">
                <a:moveTo>
                  <a:pt x="2833116" y="784859"/>
                </a:moveTo>
                <a:lnTo>
                  <a:pt x="2819400" y="762000"/>
                </a:lnTo>
                <a:lnTo>
                  <a:pt x="2823971" y="757427"/>
                </a:lnTo>
                <a:lnTo>
                  <a:pt x="2833116" y="751332"/>
                </a:lnTo>
                <a:lnTo>
                  <a:pt x="2839212" y="746759"/>
                </a:lnTo>
                <a:lnTo>
                  <a:pt x="2857500" y="766571"/>
                </a:lnTo>
                <a:lnTo>
                  <a:pt x="2851404" y="771143"/>
                </a:lnTo>
                <a:lnTo>
                  <a:pt x="2840736" y="780287"/>
                </a:lnTo>
                <a:lnTo>
                  <a:pt x="2833116" y="784859"/>
                </a:lnTo>
                <a:close/>
              </a:path>
              <a:path w="2903220" h="805179">
                <a:moveTo>
                  <a:pt x="2776728" y="803148"/>
                </a:moveTo>
                <a:lnTo>
                  <a:pt x="2772155" y="777239"/>
                </a:lnTo>
                <a:lnTo>
                  <a:pt x="2782824" y="774191"/>
                </a:lnTo>
                <a:lnTo>
                  <a:pt x="2795016" y="772667"/>
                </a:lnTo>
                <a:lnTo>
                  <a:pt x="2796540" y="771143"/>
                </a:lnTo>
                <a:lnTo>
                  <a:pt x="2805684" y="797051"/>
                </a:lnTo>
                <a:lnTo>
                  <a:pt x="2804160" y="798575"/>
                </a:lnTo>
                <a:lnTo>
                  <a:pt x="2790444" y="801623"/>
                </a:lnTo>
                <a:lnTo>
                  <a:pt x="2776728" y="803148"/>
                </a:lnTo>
                <a:close/>
              </a:path>
              <a:path w="2903220" h="805179">
                <a:moveTo>
                  <a:pt x="2746247" y="804671"/>
                </a:moveTo>
                <a:lnTo>
                  <a:pt x="2718816" y="804671"/>
                </a:lnTo>
                <a:lnTo>
                  <a:pt x="2718816" y="777239"/>
                </a:lnTo>
                <a:lnTo>
                  <a:pt x="2746247" y="777239"/>
                </a:lnTo>
                <a:lnTo>
                  <a:pt x="2746247" y="804671"/>
                </a:lnTo>
                <a:close/>
              </a:path>
              <a:path w="2903220" h="805179">
                <a:moveTo>
                  <a:pt x="2691384" y="804671"/>
                </a:moveTo>
                <a:lnTo>
                  <a:pt x="2663952" y="804671"/>
                </a:lnTo>
                <a:lnTo>
                  <a:pt x="2663952" y="777239"/>
                </a:lnTo>
                <a:lnTo>
                  <a:pt x="2691384" y="777239"/>
                </a:lnTo>
                <a:lnTo>
                  <a:pt x="2691384" y="804671"/>
                </a:lnTo>
                <a:close/>
              </a:path>
              <a:path w="2903220" h="805179">
                <a:moveTo>
                  <a:pt x="2638044" y="804671"/>
                </a:moveTo>
                <a:lnTo>
                  <a:pt x="2610612" y="804671"/>
                </a:lnTo>
                <a:lnTo>
                  <a:pt x="2610612" y="777239"/>
                </a:lnTo>
                <a:lnTo>
                  <a:pt x="2638044" y="777239"/>
                </a:lnTo>
                <a:lnTo>
                  <a:pt x="2638044" y="804671"/>
                </a:lnTo>
                <a:close/>
              </a:path>
              <a:path w="2903220" h="805179">
                <a:moveTo>
                  <a:pt x="2583179" y="804671"/>
                </a:moveTo>
                <a:lnTo>
                  <a:pt x="2555747" y="804671"/>
                </a:lnTo>
                <a:lnTo>
                  <a:pt x="2555747" y="777239"/>
                </a:lnTo>
                <a:lnTo>
                  <a:pt x="2583179" y="777239"/>
                </a:lnTo>
                <a:lnTo>
                  <a:pt x="2583179" y="804671"/>
                </a:lnTo>
                <a:close/>
              </a:path>
              <a:path w="2903220" h="805179">
                <a:moveTo>
                  <a:pt x="2528316" y="804671"/>
                </a:moveTo>
                <a:lnTo>
                  <a:pt x="2500884" y="804671"/>
                </a:lnTo>
                <a:lnTo>
                  <a:pt x="2500884" y="777239"/>
                </a:lnTo>
                <a:lnTo>
                  <a:pt x="2528316" y="777239"/>
                </a:lnTo>
                <a:lnTo>
                  <a:pt x="2528316" y="804671"/>
                </a:lnTo>
                <a:close/>
              </a:path>
              <a:path w="2903220" h="805179">
                <a:moveTo>
                  <a:pt x="2473452" y="804671"/>
                </a:moveTo>
                <a:lnTo>
                  <a:pt x="2446020" y="804671"/>
                </a:lnTo>
                <a:lnTo>
                  <a:pt x="2446020" y="777239"/>
                </a:lnTo>
                <a:lnTo>
                  <a:pt x="2473452" y="777239"/>
                </a:lnTo>
                <a:lnTo>
                  <a:pt x="2473452" y="804671"/>
                </a:lnTo>
                <a:close/>
              </a:path>
              <a:path w="2903220" h="805179">
                <a:moveTo>
                  <a:pt x="2418587" y="804671"/>
                </a:moveTo>
                <a:lnTo>
                  <a:pt x="2391155" y="804671"/>
                </a:lnTo>
                <a:lnTo>
                  <a:pt x="2391155" y="777239"/>
                </a:lnTo>
                <a:lnTo>
                  <a:pt x="2418587" y="777239"/>
                </a:lnTo>
                <a:lnTo>
                  <a:pt x="2418587" y="804671"/>
                </a:lnTo>
                <a:close/>
              </a:path>
              <a:path w="2903220" h="805179">
                <a:moveTo>
                  <a:pt x="2363724" y="804671"/>
                </a:moveTo>
                <a:lnTo>
                  <a:pt x="2336292" y="804671"/>
                </a:lnTo>
                <a:lnTo>
                  <a:pt x="2336292" y="777239"/>
                </a:lnTo>
                <a:lnTo>
                  <a:pt x="2363724" y="777239"/>
                </a:lnTo>
                <a:lnTo>
                  <a:pt x="2363724" y="804671"/>
                </a:lnTo>
                <a:close/>
              </a:path>
              <a:path w="2903220" h="805179">
                <a:moveTo>
                  <a:pt x="2308860" y="804671"/>
                </a:moveTo>
                <a:lnTo>
                  <a:pt x="2281428" y="804671"/>
                </a:lnTo>
                <a:lnTo>
                  <a:pt x="2281428" y="777239"/>
                </a:lnTo>
                <a:lnTo>
                  <a:pt x="2308860" y="777239"/>
                </a:lnTo>
                <a:lnTo>
                  <a:pt x="2308860" y="804671"/>
                </a:lnTo>
                <a:close/>
              </a:path>
              <a:path w="2903220" h="805179">
                <a:moveTo>
                  <a:pt x="2253995" y="804671"/>
                </a:moveTo>
                <a:lnTo>
                  <a:pt x="2226563" y="804671"/>
                </a:lnTo>
                <a:lnTo>
                  <a:pt x="2226563" y="777239"/>
                </a:lnTo>
                <a:lnTo>
                  <a:pt x="2253995" y="777239"/>
                </a:lnTo>
                <a:lnTo>
                  <a:pt x="2253995" y="804671"/>
                </a:lnTo>
                <a:close/>
              </a:path>
              <a:path w="2903220" h="805179">
                <a:moveTo>
                  <a:pt x="2199132" y="804671"/>
                </a:moveTo>
                <a:lnTo>
                  <a:pt x="2171700" y="804671"/>
                </a:lnTo>
                <a:lnTo>
                  <a:pt x="2171700" y="777239"/>
                </a:lnTo>
                <a:lnTo>
                  <a:pt x="2199132" y="777239"/>
                </a:lnTo>
                <a:lnTo>
                  <a:pt x="2199132" y="804671"/>
                </a:lnTo>
                <a:close/>
              </a:path>
              <a:path w="2903220" h="805179">
                <a:moveTo>
                  <a:pt x="2144268" y="804671"/>
                </a:moveTo>
                <a:lnTo>
                  <a:pt x="2116836" y="804671"/>
                </a:lnTo>
                <a:lnTo>
                  <a:pt x="2116836" y="777239"/>
                </a:lnTo>
                <a:lnTo>
                  <a:pt x="2144268" y="777239"/>
                </a:lnTo>
                <a:lnTo>
                  <a:pt x="2144268" y="804671"/>
                </a:lnTo>
                <a:close/>
              </a:path>
              <a:path w="2903220" h="805179">
                <a:moveTo>
                  <a:pt x="2089403" y="804671"/>
                </a:moveTo>
                <a:lnTo>
                  <a:pt x="2061971" y="804671"/>
                </a:lnTo>
                <a:lnTo>
                  <a:pt x="2061971" y="777239"/>
                </a:lnTo>
                <a:lnTo>
                  <a:pt x="2089403" y="777239"/>
                </a:lnTo>
                <a:lnTo>
                  <a:pt x="2089403" y="804671"/>
                </a:lnTo>
                <a:close/>
              </a:path>
              <a:path w="2903220" h="805179">
                <a:moveTo>
                  <a:pt x="2034540" y="804671"/>
                </a:moveTo>
                <a:lnTo>
                  <a:pt x="2007108" y="804671"/>
                </a:lnTo>
                <a:lnTo>
                  <a:pt x="2007108" y="777239"/>
                </a:lnTo>
                <a:lnTo>
                  <a:pt x="2034540" y="777239"/>
                </a:lnTo>
                <a:lnTo>
                  <a:pt x="2034540" y="804671"/>
                </a:lnTo>
                <a:close/>
              </a:path>
              <a:path w="2903220" h="805179">
                <a:moveTo>
                  <a:pt x="1979676" y="804671"/>
                </a:moveTo>
                <a:lnTo>
                  <a:pt x="1952244" y="804671"/>
                </a:lnTo>
                <a:lnTo>
                  <a:pt x="1952244" y="777239"/>
                </a:lnTo>
                <a:lnTo>
                  <a:pt x="1979676" y="777239"/>
                </a:lnTo>
                <a:lnTo>
                  <a:pt x="1979676" y="804671"/>
                </a:lnTo>
                <a:close/>
              </a:path>
              <a:path w="2903220" h="805179">
                <a:moveTo>
                  <a:pt x="1924812" y="804671"/>
                </a:moveTo>
                <a:lnTo>
                  <a:pt x="1897379" y="804671"/>
                </a:lnTo>
                <a:lnTo>
                  <a:pt x="1897379" y="777239"/>
                </a:lnTo>
                <a:lnTo>
                  <a:pt x="1924812" y="777239"/>
                </a:lnTo>
                <a:lnTo>
                  <a:pt x="1924812" y="804671"/>
                </a:lnTo>
                <a:close/>
              </a:path>
              <a:path w="2903220" h="805179">
                <a:moveTo>
                  <a:pt x="1869947" y="804671"/>
                </a:moveTo>
                <a:lnTo>
                  <a:pt x="1842516" y="804671"/>
                </a:lnTo>
                <a:lnTo>
                  <a:pt x="1842516" y="777239"/>
                </a:lnTo>
                <a:lnTo>
                  <a:pt x="1869947" y="777239"/>
                </a:lnTo>
                <a:lnTo>
                  <a:pt x="1869947" y="804671"/>
                </a:lnTo>
                <a:close/>
              </a:path>
              <a:path w="2903220" h="805179">
                <a:moveTo>
                  <a:pt x="1815084" y="804671"/>
                </a:moveTo>
                <a:lnTo>
                  <a:pt x="1787652" y="804671"/>
                </a:lnTo>
                <a:lnTo>
                  <a:pt x="1787652" y="777239"/>
                </a:lnTo>
                <a:lnTo>
                  <a:pt x="1815084" y="777239"/>
                </a:lnTo>
                <a:lnTo>
                  <a:pt x="1815084" y="804671"/>
                </a:lnTo>
                <a:close/>
              </a:path>
              <a:path w="2903220" h="805179">
                <a:moveTo>
                  <a:pt x="1760220" y="804671"/>
                </a:moveTo>
                <a:lnTo>
                  <a:pt x="1732787" y="804671"/>
                </a:lnTo>
                <a:lnTo>
                  <a:pt x="1732787" y="777239"/>
                </a:lnTo>
                <a:lnTo>
                  <a:pt x="1760220" y="777239"/>
                </a:lnTo>
                <a:lnTo>
                  <a:pt x="1760220" y="804671"/>
                </a:lnTo>
                <a:close/>
              </a:path>
              <a:path w="2903220" h="805179">
                <a:moveTo>
                  <a:pt x="1705355" y="804671"/>
                </a:moveTo>
                <a:lnTo>
                  <a:pt x="1677924" y="804671"/>
                </a:lnTo>
                <a:lnTo>
                  <a:pt x="1677924" y="777239"/>
                </a:lnTo>
                <a:lnTo>
                  <a:pt x="1705355" y="777239"/>
                </a:lnTo>
                <a:lnTo>
                  <a:pt x="1705355" y="804671"/>
                </a:lnTo>
                <a:close/>
              </a:path>
              <a:path w="2903220" h="805179">
                <a:moveTo>
                  <a:pt x="1650492" y="804671"/>
                </a:moveTo>
                <a:lnTo>
                  <a:pt x="1623060" y="804671"/>
                </a:lnTo>
                <a:lnTo>
                  <a:pt x="1623060" y="777239"/>
                </a:lnTo>
                <a:lnTo>
                  <a:pt x="1650492" y="777239"/>
                </a:lnTo>
                <a:lnTo>
                  <a:pt x="1650492" y="804671"/>
                </a:lnTo>
                <a:close/>
              </a:path>
              <a:path w="2903220" h="805179">
                <a:moveTo>
                  <a:pt x="1595628" y="804671"/>
                </a:moveTo>
                <a:lnTo>
                  <a:pt x="1568195" y="804671"/>
                </a:lnTo>
                <a:lnTo>
                  <a:pt x="1568195" y="777239"/>
                </a:lnTo>
                <a:lnTo>
                  <a:pt x="1595628" y="777239"/>
                </a:lnTo>
                <a:lnTo>
                  <a:pt x="1595628" y="804671"/>
                </a:lnTo>
                <a:close/>
              </a:path>
              <a:path w="2903220" h="805179">
                <a:moveTo>
                  <a:pt x="1540763" y="804671"/>
                </a:moveTo>
                <a:lnTo>
                  <a:pt x="1513332" y="804671"/>
                </a:lnTo>
                <a:lnTo>
                  <a:pt x="1513332" y="777239"/>
                </a:lnTo>
                <a:lnTo>
                  <a:pt x="1540763" y="777239"/>
                </a:lnTo>
                <a:lnTo>
                  <a:pt x="1540763" y="804671"/>
                </a:lnTo>
                <a:close/>
              </a:path>
              <a:path w="2903220" h="805179">
                <a:moveTo>
                  <a:pt x="1485900" y="804671"/>
                </a:moveTo>
                <a:lnTo>
                  <a:pt x="1458468" y="804671"/>
                </a:lnTo>
                <a:lnTo>
                  <a:pt x="1458468" y="777239"/>
                </a:lnTo>
                <a:lnTo>
                  <a:pt x="1485900" y="777239"/>
                </a:lnTo>
                <a:lnTo>
                  <a:pt x="1485900" y="804671"/>
                </a:lnTo>
                <a:close/>
              </a:path>
              <a:path w="2903220" h="805179">
                <a:moveTo>
                  <a:pt x="1431036" y="804671"/>
                </a:moveTo>
                <a:lnTo>
                  <a:pt x="1403603" y="804671"/>
                </a:lnTo>
                <a:lnTo>
                  <a:pt x="1403603" y="777239"/>
                </a:lnTo>
                <a:lnTo>
                  <a:pt x="1431036" y="777239"/>
                </a:lnTo>
                <a:lnTo>
                  <a:pt x="1431036" y="804671"/>
                </a:lnTo>
                <a:close/>
              </a:path>
              <a:path w="2903220" h="805179">
                <a:moveTo>
                  <a:pt x="1376172" y="804671"/>
                </a:moveTo>
                <a:lnTo>
                  <a:pt x="1348740" y="804671"/>
                </a:lnTo>
                <a:lnTo>
                  <a:pt x="1348740" y="777239"/>
                </a:lnTo>
                <a:lnTo>
                  <a:pt x="1376172" y="777239"/>
                </a:lnTo>
                <a:lnTo>
                  <a:pt x="1376172" y="804671"/>
                </a:lnTo>
                <a:close/>
              </a:path>
              <a:path w="2903220" h="805179">
                <a:moveTo>
                  <a:pt x="1321307" y="804671"/>
                </a:moveTo>
                <a:lnTo>
                  <a:pt x="1293876" y="804671"/>
                </a:lnTo>
                <a:lnTo>
                  <a:pt x="1293876" y="777239"/>
                </a:lnTo>
                <a:lnTo>
                  <a:pt x="1321307" y="777239"/>
                </a:lnTo>
                <a:lnTo>
                  <a:pt x="1321307" y="804671"/>
                </a:lnTo>
                <a:close/>
              </a:path>
              <a:path w="2903220" h="805179">
                <a:moveTo>
                  <a:pt x="1266444" y="804671"/>
                </a:moveTo>
                <a:lnTo>
                  <a:pt x="1239011" y="804671"/>
                </a:lnTo>
                <a:lnTo>
                  <a:pt x="1239011" y="777239"/>
                </a:lnTo>
                <a:lnTo>
                  <a:pt x="1266444" y="777239"/>
                </a:lnTo>
                <a:lnTo>
                  <a:pt x="1266444" y="804671"/>
                </a:lnTo>
                <a:close/>
              </a:path>
              <a:path w="2903220" h="805179">
                <a:moveTo>
                  <a:pt x="1211580" y="804671"/>
                </a:moveTo>
                <a:lnTo>
                  <a:pt x="1184148" y="804671"/>
                </a:lnTo>
                <a:lnTo>
                  <a:pt x="1184148" y="777239"/>
                </a:lnTo>
                <a:lnTo>
                  <a:pt x="1211580" y="777239"/>
                </a:lnTo>
                <a:lnTo>
                  <a:pt x="1211580" y="804671"/>
                </a:lnTo>
                <a:close/>
              </a:path>
              <a:path w="2903220" h="805179">
                <a:moveTo>
                  <a:pt x="1156715" y="804671"/>
                </a:moveTo>
                <a:lnTo>
                  <a:pt x="1129284" y="804671"/>
                </a:lnTo>
                <a:lnTo>
                  <a:pt x="1129284" y="777239"/>
                </a:lnTo>
                <a:lnTo>
                  <a:pt x="1156715" y="777239"/>
                </a:lnTo>
                <a:lnTo>
                  <a:pt x="1156715" y="804671"/>
                </a:lnTo>
                <a:close/>
              </a:path>
              <a:path w="2903220" h="805179">
                <a:moveTo>
                  <a:pt x="1101852" y="804671"/>
                </a:moveTo>
                <a:lnTo>
                  <a:pt x="1074419" y="804671"/>
                </a:lnTo>
                <a:lnTo>
                  <a:pt x="1074419" y="777239"/>
                </a:lnTo>
                <a:lnTo>
                  <a:pt x="1101852" y="777239"/>
                </a:lnTo>
                <a:lnTo>
                  <a:pt x="1101852" y="804671"/>
                </a:lnTo>
                <a:close/>
              </a:path>
              <a:path w="2903220" h="805179">
                <a:moveTo>
                  <a:pt x="1046988" y="804671"/>
                </a:moveTo>
                <a:lnTo>
                  <a:pt x="1019556" y="804671"/>
                </a:lnTo>
                <a:lnTo>
                  <a:pt x="1019556" y="777239"/>
                </a:lnTo>
                <a:lnTo>
                  <a:pt x="1046988" y="777239"/>
                </a:lnTo>
                <a:lnTo>
                  <a:pt x="1046988" y="804671"/>
                </a:lnTo>
                <a:close/>
              </a:path>
              <a:path w="2903220" h="805179">
                <a:moveTo>
                  <a:pt x="992123" y="804671"/>
                </a:moveTo>
                <a:lnTo>
                  <a:pt x="964692" y="804671"/>
                </a:lnTo>
                <a:lnTo>
                  <a:pt x="964692" y="777239"/>
                </a:lnTo>
                <a:lnTo>
                  <a:pt x="992123" y="777239"/>
                </a:lnTo>
                <a:lnTo>
                  <a:pt x="992123" y="804671"/>
                </a:lnTo>
                <a:close/>
              </a:path>
              <a:path w="2903220" h="805179">
                <a:moveTo>
                  <a:pt x="937260" y="804671"/>
                </a:moveTo>
                <a:lnTo>
                  <a:pt x="909827" y="804671"/>
                </a:lnTo>
                <a:lnTo>
                  <a:pt x="909827" y="777239"/>
                </a:lnTo>
                <a:lnTo>
                  <a:pt x="937260" y="777239"/>
                </a:lnTo>
                <a:lnTo>
                  <a:pt x="937260" y="804671"/>
                </a:lnTo>
                <a:close/>
              </a:path>
              <a:path w="2903220" h="805179">
                <a:moveTo>
                  <a:pt x="882395" y="804671"/>
                </a:moveTo>
                <a:lnTo>
                  <a:pt x="854964" y="804671"/>
                </a:lnTo>
                <a:lnTo>
                  <a:pt x="854964" y="777239"/>
                </a:lnTo>
                <a:lnTo>
                  <a:pt x="882395" y="777239"/>
                </a:lnTo>
                <a:lnTo>
                  <a:pt x="882395" y="804671"/>
                </a:lnTo>
                <a:close/>
              </a:path>
              <a:path w="2903220" h="805179">
                <a:moveTo>
                  <a:pt x="827531" y="804671"/>
                </a:moveTo>
                <a:lnTo>
                  <a:pt x="800099" y="804671"/>
                </a:lnTo>
                <a:lnTo>
                  <a:pt x="800099" y="777239"/>
                </a:lnTo>
                <a:lnTo>
                  <a:pt x="827531" y="777239"/>
                </a:lnTo>
                <a:lnTo>
                  <a:pt x="827531" y="804671"/>
                </a:lnTo>
                <a:close/>
              </a:path>
              <a:path w="2903220" h="805179">
                <a:moveTo>
                  <a:pt x="772668" y="804671"/>
                </a:moveTo>
                <a:lnTo>
                  <a:pt x="745236" y="804671"/>
                </a:lnTo>
                <a:lnTo>
                  <a:pt x="745236" y="777239"/>
                </a:lnTo>
                <a:lnTo>
                  <a:pt x="772668" y="777239"/>
                </a:lnTo>
                <a:lnTo>
                  <a:pt x="772668" y="804671"/>
                </a:lnTo>
                <a:close/>
              </a:path>
              <a:path w="2903220" h="805179">
                <a:moveTo>
                  <a:pt x="717803" y="804671"/>
                </a:moveTo>
                <a:lnTo>
                  <a:pt x="690372" y="804671"/>
                </a:lnTo>
                <a:lnTo>
                  <a:pt x="690372" y="777239"/>
                </a:lnTo>
                <a:lnTo>
                  <a:pt x="717803" y="777239"/>
                </a:lnTo>
                <a:lnTo>
                  <a:pt x="717803" y="804671"/>
                </a:lnTo>
                <a:close/>
              </a:path>
              <a:path w="2903220" h="805179">
                <a:moveTo>
                  <a:pt x="662940" y="804671"/>
                </a:moveTo>
                <a:lnTo>
                  <a:pt x="635507" y="804671"/>
                </a:lnTo>
                <a:lnTo>
                  <a:pt x="635507" y="777239"/>
                </a:lnTo>
                <a:lnTo>
                  <a:pt x="662940" y="777239"/>
                </a:lnTo>
                <a:lnTo>
                  <a:pt x="662940" y="804671"/>
                </a:lnTo>
                <a:close/>
              </a:path>
              <a:path w="2903220" h="805179">
                <a:moveTo>
                  <a:pt x="608076" y="804671"/>
                </a:moveTo>
                <a:lnTo>
                  <a:pt x="580644" y="804671"/>
                </a:lnTo>
                <a:lnTo>
                  <a:pt x="580644" y="777239"/>
                </a:lnTo>
                <a:lnTo>
                  <a:pt x="608076" y="777239"/>
                </a:lnTo>
                <a:lnTo>
                  <a:pt x="608076" y="804671"/>
                </a:lnTo>
                <a:close/>
              </a:path>
              <a:path w="2903220" h="805179">
                <a:moveTo>
                  <a:pt x="553211" y="804671"/>
                </a:moveTo>
                <a:lnTo>
                  <a:pt x="525780" y="804671"/>
                </a:lnTo>
                <a:lnTo>
                  <a:pt x="525780" y="777239"/>
                </a:lnTo>
                <a:lnTo>
                  <a:pt x="553211" y="777239"/>
                </a:lnTo>
                <a:lnTo>
                  <a:pt x="553211" y="804671"/>
                </a:lnTo>
                <a:close/>
              </a:path>
              <a:path w="2903220" h="805179">
                <a:moveTo>
                  <a:pt x="498348" y="804671"/>
                </a:moveTo>
                <a:lnTo>
                  <a:pt x="470915" y="804671"/>
                </a:lnTo>
                <a:lnTo>
                  <a:pt x="470915" y="777239"/>
                </a:lnTo>
                <a:lnTo>
                  <a:pt x="498348" y="777239"/>
                </a:lnTo>
                <a:lnTo>
                  <a:pt x="498348" y="804671"/>
                </a:lnTo>
                <a:close/>
              </a:path>
              <a:path w="2903220" h="805179">
                <a:moveTo>
                  <a:pt x="443484" y="804671"/>
                </a:moveTo>
                <a:lnTo>
                  <a:pt x="416052" y="804671"/>
                </a:lnTo>
                <a:lnTo>
                  <a:pt x="416052" y="777239"/>
                </a:lnTo>
                <a:lnTo>
                  <a:pt x="443484" y="777239"/>
                </a:lnTo>
                <a:lnTo>
                  <a:pt x="443484" y="804671"/>
                </a:lnTo>
                <a:close/>
              </a:path>
              <a:path w="2903220" h="805179">
                <a:moveTo>
                  <a:pt x="388619" y="804671"/>
                </a:moveTo>
                <a:lnTo>
                  <a:pt x="361188" y="804671"/>
                </a:lnTo>
                <a:lnTo>
                  <a:pt x="361188" y="777239"/>
                </a:lnTo>
                <a:lnTo>
                  <a:pt x="388619" y="777239"/>
                </a:lnTo>
                <a:lnTo>
                  <a:pt x="388619" y="804671"/>
                </a:lnTo>
                <a:close/>
              </a:path>
              <a:path w="2903220" h="805179">
                <a:moveTo>
                  <a:pt x="333756" y="804671"/>
                </a:moveTo>
                <a:lnTo>
                  <a:pt x="306323" y="804671"/>
                </a:lnTo>
                <a:lnTo>
                  <a:pt x="306323" y="777239"/>
                </a:lnTo>
                <a:lnTo>
                  <a:pt x="333756" y="777239"/>
                </a:lnTo>
                <a:lnTo>
                  <a:pt x="333756" y="804671"/>
                </a:lnTo>
                <a:close/>
              </a:path>
              <a:path w="2903220" h="805179">
                <a:moveTo>
                  <a:pt x="278892" y="804671"/>
                </a:moveTo>
                <a:lnTo>
                  <a:pt x="251460" y="804671"/>
                </a:lnTo>
                <a:lnTo>
                  <a:pt x="251460" y="777239"/>
                </a:lnTo>
                <a:lnTo>
                  <a:pt x="278892" y="777239"/>
                </a:lnTo>
                <a:lnTo>
                  <a:pt x="278892" y="804671"/>
                </a:lnTo>
                <a:close/>
              </a:path>
              <a:path w="2903220" h="805179">
                <a:moveTo>
                  <a:pt x="224027" y="804671"/>
                </a:moveTo>
                <a:lnTo>
                  <a:pt x="198119" y="804671"/>
                </a:lnTo>
                <a:lnTo>
                  <a:pt x="198119" y="777239"/>
                </a:lnTo>
                <a:lnTo>
                  <a:pt x="224027" y="777239"/>
                </a:lnTo>
                <a:lnTo>
                  <a:pt x="224027" y="804671"/>
                </a:lnTo>
                <a:close/>
              </a:path>
              <a:path w="2903220" h="805179">
                <a:moveTo>
                  <a:pt x="170688" y="804671"/>
                </a:moveTo>
                <a:lnTo>
                  <a:pt x="141731" y="804671"/>
                </a:lnTo>
                <a:lnTo>
                  <a:pt x="143256" y="777239"/>
                </a:lnTo>
                <a:lnTo>
                  <a:pt x="170688" y="777239"/>
                </a:lnTo>
                <a:lnTo>
                  <a:pt x="170688" y="804671"/>
                </a:lnTo>
                <a:close/>
              </a:path>
              <a:path w="2903220" h="805179">
                <a:moveTo>
                  <a:pt x="111252" y="801623"/>
                </a:moveTo>
                <a:lnTo>
                  <a:pt x="88391" y="794003"/>
                </a:lnTo>
                <a:lnTo>
                  <a:pt x="83819" y="790955"/>
                </a:lnTo>
                <a:lnTo>
                  <a:pt x="96012" y="766571"/>
                </a:lnTo>
                <a:lnTo>
                  <a:pt x="97535" y="768096"/>
                </a:lnTo>
                <a:lnTo>
                  <a:pt x="118871" y="774191"/>
                </a:lnTo>
                <a:lnTo>
                  <a:pt x="111252" y="801623"/>
                </a:lnTo>
                <a:close/>
              </a:path>
              <a:path w="2903220" h="805179">
                <a:moveTo>
                  <a:pt x="57912" y="775716"/>
                </a:moveTo>
                <a:lnTo>
                  <a:pt x="53339" y="772667"/>
                </a:lnTo>
                <a:lnTo>
                  <a:pt x="42671" y="763523"/>
                </a:lnTo>
                <a:lnTo>
                  <a:pt x="36575" y="755903"/>
                </a:lnTo>
                <a:lnTo>
                  <a:pt x="56387" y="737616"/>
                </a:lnTo>
                <a:lnTo>
                  <a:pt x="60960" y="742187"/>
                </a:lnTo>
                <a:lnTo>
                  <a:pt x="70104" y="749807"/>
                </a:lnTo>
                <a:lnTo>
                  <a:pt x="74675" y="754380"/>
                </a:lnTo>
                <a:lnTo>
                  <a:pt x="57912" y="775716"/>
                </a:lnTo>
                <a:close/>
              </a:path>
              <a:path w="2903220" h="805179">
                <a:moveTo>
                  <a:pt x="18287" y="729996"/>
                </a:moveTo>
                <a:lnTo>
                  <a:pt x="12191" y="717803"/>
                </a:lnTo>
                <a:lnTo>
                  <a:pt x="7619" y="704087"/>
                </a:lnTo>
                <a:lnTo>
                  <a:pt x="6095" y="701039"/>
                </a:lnTo>
                <a:lnTo>
                  <a:pt x="33527" y="694943"/>
                </a:lnTo>
                <a:lnTo>
                  <a:pt x="36575" y="705611"/>
                </a:lnTo>
                <a:lnTo>
                  <a:pt x="41148" y="716280"/>
                </a:lnTo>
                <a:lnTo>
                  <a:pt x="42671" y="716280"/>
                </a:lnTo>
                <a:lnTo>
                  <a:pt x="18287" y="729996"/>
                </a:lnTo>
                <a:close/>
              </a:path>
            </a:pathLst>
          </a:custGeom>
          <a:solidFill>
            <a:srgbClr val="B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54A266BE-6138-4A89-8E89-678F2CBA8FDD}"/>
              </a:ext>
            </a:extLst>
          </p:cNvPr>
          <p:cNvSpPr txBox="1"/>
          <p:nvPr/>
        </p:nvSpPr>
        <p:spPr>
          <a:xfrm>
            <a:off x="2873376" y="3686176"/>
            <a:ext cx="1808163" cy="3222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950" b="1" spc="120" dirty="0">
                <a:latin typeface="Cambria"/>
                <a:cs typeface="Cambria"/>
              </a:rPr>
              <a:t>Saponificação</a:t>
            </a:r>
            <a:endParaRPr sz="195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5216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blanco9">
            <a:extLst>
              <a:ext uri="{FF2B5EF4-FFF2-40B4-BE49-F238E27FC236}">
                <a16:creationId xmlns:a16="http://schemas.microsoft.com/office/drawing/2014/main" id="{B6630396-E2B1-4965-84DA-0729DFB4F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1"/>
            <a:ext cx="8686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4">
            <a:extLst>
              <a:ext uri="{FF2B5EF4-FFF2-40B4-BE49-F238E27FC236}">
                <a16:creationId xmlns:a16="http://schemas.microsoft.com/office/drawing/2014/main" id="{46212BD4-D741-4F0E-BFED-503389D2B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2438400"/>
            <a:ext cx="5334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8372" name="Line 5">
            <a:extLst>
              <a:ext uri="{FF2B5EF4-FFF2-40B4-BE49-F238E27FC236}">
                <a16:creationId xmlns:a16="http://schemas.microsoft.com/office/drawing/2014/main" id="{5CFD73AD-7D19-4760-B355-DD5835965A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2057400"/>
            <a:ext cx="0" cy="68580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B124AC64-77E2-4CCA-A94A-E19194C96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228600"/>
            <a:ext cx="8435975" cy="17541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x-none" sz="3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Propriedades associadas à carboxila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x-none" sz="3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x-none" sz="3600" dirty="0">
                <a:latin typeface="Arial" pitchFamily="34" charset="0"/>
                <a:cs typeface="Arial" pitchFamily="34" charset="0"/>
              </a:rPr>
              <a:t>Hidrogenação</a:t>
            </a:r>
          </a:p>
        </p:txBody>
      </p:sp>
    </p:spTree>
    <p:extLst>
      <p:ext uri="{BB962C8B-B14F-4D97-AF65-F5344CB8AC3E}">
        <p14:creationId xmlns:p14="http://schemas.microsoft.com/office/powerpoint/2010/main" val="399987950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tângulo 1">
            <a:extLst>
              <a:ext uri="{FF2B5EF4-FFF2-40B4-BE49-F238E27FC236}">
                <a16:creationId xmlns:a16="http://schemas.microsoft.com/office/drawing/2014/main" id="{3A3B67DA-556A-421C-810A-1C5AA6CCE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243014"/>
            <a:ext cx="835183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A maioria das gorduras naturais, como as dos óleos vegetais, dos laticínios e da gordura animal, são misturas complexas de triacilgliceróis</a:t>
            </a:r>
          </a:p>
          <a:p>
            <a:pPr eaLnBrk="1" hangingPunct="1"/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Átomos de hidrogênio são inseridos até que a gordura atinja a consistência desejada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Hidrogenação natural (no rúmen de animais) ou industrial</a:t>
            </a:r>
          </a:p>
          <a:p>
            <a:pPr algn="just" eaLnBrk="1" hangingPunct="1">
              <a:spcBef>
                <a:spcPct val="20000"/>
              </a:spcBef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Formam-se durante a hidrogenação de óleos vegetais (fabricação da margarina)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Elevam o colesterol plasmático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3ECA87D9-89B1-4931-977E-A720E6E0A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4963"/>
            <a:ext cx="8435975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x-none" sz="3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Processo de Hidrogenação</a:t>
            </a:r>
          </a:p>
        </p:txBody>
      </p:sp>
    </p:spTree>
    <p:extLst>
      <p:ext uri="{BB962C8B-B14F-4D97-AF65-F5344CB8AC3E}">
        <p14:creationId xmlns:p14="http://schemas.microsoft.com/office/powerpoint/2010/main" val="98065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tângulo 1">
            <a:extLst>
              <a:ext uri="{FF2B5EF4-FFF2-40B4-BE49-F238E27FC236}">
                <a16:creationId xmlns:a16="http://schemas.microsoft.com/office/drawing/2014/main" id="{D2BDC8EF-8010-4A6A-BC0B-C3D726B8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1700213"/>
            <a:ext cx="6480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Ponto de fusão mais elevado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Melhor qualidade de estocagem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Melhor palatibilidade e textura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Maior vida de prateleira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Por isso é tão utilizada na indústria.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CEAAD2EE-C01A-48A4-881B-EDEEB9B43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92151"/>
            <a:ext cx="8435975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x-none" sz="3600" dirty="0">
                <a:solidFill>
                  <a:schemeClr val="accent6">
                    <a:lumMod val="75000"/>
                  </a:schemeClr>
                </a:solidFill>
                <a:latin typeface="Comic Sans MS" charset="0"/>
              </a:rPr>
              <a:t>Resultado da Hidrogenação</a:t>
            </a:r>
          </a:p>
        </p:txBody>
      </p:sp>
    </p:spTree>
    <p:extLst>
      <p:ext uri="{BB962C8B-B14F-4D97-AF65-F5344CB8AC3E}">
        <p14:creationId xmlns:p14="http://schemas.microsoft.com/office/powerpoint/2010/main" val="2515644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4" name="Rectangle 8">
            <a:extLst>
              <a:ext uri="{FF2B5EF4-FFF2-40B4-BE49-F238E27FC236}">
                <a16:creationId xmlns:a16="http://schemas.microsoft.com/office/drawing/2014/main" id="{2F11DE91-8523-4729-839D-B652D8372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sz="3200" b="1" cap="none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Ácidos Graxos </a:t>
            </a:r>
            <a:r>
              <a:rPr lang="pt-BR" altLang="x-none" sz="3200" b="1" i="1" cap="none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Trans</a:t>
            </a:r>
            <a:r>
              <a:rPr lang="pt-BR" altLang="x-none" sz="3200" b="1" cap="none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- Gorduras “</a:t>
            </a:r>
            <a:r>
              <a:rPr lang="pt-BR" altLang="x-none" sz="3200" b="1" i="1" cap="none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Trans</a:t>
            </a:r>
            <a:r>
              <a:rPr lang="pt-BR" altLang="x-none" sz="3200" b="1" cap="none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”</a:t>
            </a:r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FD4DBE8E-6DB4-4869-8A4A-69592B5FB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37032" r="25568" b="28516"/>
          <a:stretch>
            <a:fillRect/>
          </a:stretch>
        </p:blipFill>
        <p:spPr bwMode="auto">
          <a:xfrm>
            <a:off x="1595438" y="1125539"/>
            <a:ext cx="90725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748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EB37430C-171C-4DC1-BC19-C7F34B44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710" y="2958819"/>
            <a:ext cx="4150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2400" dirty="0">
                <a:sym typeface="Marlett" pitchFamily="2" charset="2"/>
              </a:rPr>
              <a:t>Lipídeos de armazenamento </a:t>
            </a:r>
          </a:p>
        </p:txBody>
      </p:sp>
      <p:sp>
        <p:nvSpPr>
          <p:cNvPr id="12292" name="CaixaDeTexto 4">
            <a:extLst>
              <a:ext uri="{FF2B5EF4-FFF2-40B4-BE49-F238E27FC236}">
                <a16:creationId xmlns:a16="http://schemas.microsoft.com/office/drawing/2014/main" id="{61EA73F3-3DC6-484D-8156-7952B5B91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288" y="6016535"/>
            <a:ext cx="1875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2400" dirty="0">
                <a:sym typeface="Marlett" pitchFamily="2" charset="2"/>
              </a:rPr>
              <a:t>Esteroides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140DFF-B784-491B-A0D6-30DCAB0E6AF5}"/>
              </a:ext>
            </a:extLst>
          </p:cNvPr>
          <p:cNvSpPr txBox="1">
            <a:spLocks noChangeArrowheads="1"/>
          </p:cNvSpPr>
          <p:nvPr/>
        </p:nvSpPr>
        <p:spPr>
          <a:xfrm>
            <a:off x="1545087" y="3358293"/>
            <a:ext cx="9144000" cy="77582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Lipídeos </a:t>
            </a:r>
            <a:r>
              <a:rPr lang="pt-BR" altLang="x-none" sz="2800" b="1" u="sng" dirty="0">
                <a:solidFill>
                  <a:srgbClr val="FF6600"/>
                </a:solidFill>
                <a:latin typeface="Comic Sans MS" charset="0"/>
              </a:rPr>
              <a:t>SEM</a:t>
            </a: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 Ácidos graxos na sua estrutura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3EE26E6-47D2-4120-B00F-A61898EF52A9}"/>
              </a:ext>
            </a:extLst>
          </p:cNvPr>
          <p:cNvSpPr txBox="1">
            <a:spLocks noChangeArrowheads="1"/>
          </p:cNvSpPr>
          <p:nvPr/>
        </p:nvSpPr>
        <p:spPr>
          <a:xfrm>
            <a:off x="1479147" y="360993"/>
            <a:ext cx="9144000" cy="66644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Lipídeos </a:t>
            </a:r>
            <a:r>
              <a:rPr lang="pt-BR" altLang="x-none" sz="2800" b="1" u="sng" dirty="0">
                <a:solidFill>
                  <a:srgbClr val="FF6600"/>
                </a:solidFill>
                <a:latin typeface="Comic Sans MS" charset="0"/>
              </a:rPr>
              <a:t>COM</a:t>
            </a: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 Ácidos graxos na sua estrutura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E1A15F3-F4F6-4271-BC8F-98DA9F4AB3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4556" y="1234955"/>
            <a:ext cx="1189356" cy="17323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EC28F0-4B15-4252-9CA8-DCBB2F2678F6}"/>
              </a:ext>
            </a:extLst>
          </p:cNvPr>
          <p:cNvSpPr txBox="1"/>
          <p:nvPr/>
        </p:nvSpPr>
        <p:spPr>
          <a:xfrm>
            <a:off x="6546659" y="2950839"/>
            <a:ext cx="3636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2400" dirty="0">
                <a:sym typeface="Marlett" pitchFamily="2" charset="2"/>
              </a:rPr>
              <a:t>Lipídeos de membrana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AB41EAE9-4864-4A9B-81EB-3165915E1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105" y="1988879"/>
            <a:ext cx="1779802" cy="3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>
                <a:sym typeface="Marlett" pitchFamily="2" charset="2"/>
              </a:rPr>
              <a:t>Triglicérides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5BE424-3C67-463C-8D29-7CA2604D42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9534" y="1272751"/>
            <a:ext cx="1588310" cy="1704786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DFCFBE77-8A86-468E-B7D1-CF64968A5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055" y="1963985"/>
            <a:ext cx="1779802" cy="3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 err="1">
                <a:sym typeface="Marlett" pitchFamily="2" charset="2"/>
              </a:rPr>
              <a:t>Fosfolipideos</a:t>
            </a:r>
            <a:endParaRPr lang="pt-BR" altLang="pt-BR" sz="1600" dirty="0">
              <a:sym typeface="Marlett" pitchFamily="2" charset="2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622B919A-BB88-4A9E-8740-E162A30C8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4821" y="6006354"/>
            <a:ext cx="1875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2400" dirty="0">
                <a:sym typeface="Marlett" pitchFamily="2" charset="2"/>
              </a:rPr>
              <a:t>Eicosanoides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44251199-B4B6-4745-A8EC-F6AA493F4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593" y="4911023"/>
            <a:ext cx="1275815" cy="3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>
                <a:sym typeface="Marlett" pitchFamily="2" charset="2"/>
              </a:rPr>
              <a:t>Colesterol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E6287F24-72C9-406E-B7C2-750BFEB3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147" y="4786045"/>
            <a:ext cx="1452796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>
                <a:sym typeface="Marlett" pitchFamily="2" charset="2"/>
              </a:rPr>
              <a:t>Acido </a:t>
            </a:r>
          </a:p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>
                <a:sym typeface="Marlett" pitchFamily="2" charset="2"/>
              </a:rPr>
              <a:t>araquidônico</a:t>
            </a:r>
          </a:p>
        </p:txBody>
      </p:sp>
      <p:grpSp>
        <p:nvGrpSpPr>
          <p:cNvPr id="15" name="Grupo 6">
            <a:extLst>
              <a:ext uri="{FF2B5EF4-FFF2-40B4-BE49-F238E27FC236}">
                <a16:creationId xmlns:a16="http://schemas.microsoft.com/office/drawing/2014/main" id="{8C450C66-B6B3-496F-99BB-B5469D74DDC3}"/>
              </a:ext>
            </a:extLst>
          </p:cNvPr>
          <p:cNvGrpSpPr>
            <a:grpSpLocks/>
          </p:cNvGrpSpPr>
          <p:nvPr/>
        </p:nvGrpSpPr>
        <p:grpSpPr bwMode="auto">
          <a:xfrm>
            <a:off x="2207569" y="4181308"/>
            <a:ext cx="2219612" cy="1825045"/>
            <a:chOff x="4860032" y="260648"/>
            <a:chExt cx="2591593" cy="1871663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B732A607-BCA5-43BC-984E-4A7A4D900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5" t="34077" r="52132" b="40327"/>
            <a:stretch>
              <a:fillRect/>
            </a:stretch>
          </p:blipFill>
          <p:spPr bwMode="auto">
            <a:xfrm>
              <a:off x="4860032" y="260648"/>
              <a:ext cx="2591301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A13603A5-0B1C-4E05-ADC7-022726F73E02}"/>
                </a:ext>
              </a:extLst>
            </p:cNvPr>
            <p:cNvSpPr/>
            <p:nvPr/>
          </p:nvSpPr>
          <p:spPr bwMode="auto">
            <a:xfrm>
              <a:off x="7164616" y="1485361"/>
              <a:ext cx="287009" cy="359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12532AA0-4DC9-4B88-B376-C0FC294FCB1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2374" y="4257676"/>
            <a:ext cx="3062755" cy="15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21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F30CFCE-D8A8-4435-A4B2-D940264C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700338"/>
            <a:ext cx="80648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Lipídeos de armazenamento/reserva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EA0335FA-2F6D-424D-AE2E-BE0C58A41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8686800" cy="8382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b="1" cap="none" dirty="0">
                <a:solidFill>
                  <a:schemeClr val="accent4">
                    <a:lumMod val="75000"/>
                  </a:schemeClr>
                </a:solidFill>
                <a:latin typeface="Comic Sans MS" charset="0"/>
                <a:ea typeface="+mn-ea"/>
                <a:cs typeface="+mn-cs"/>
              </a:rPr>
              <a:t>Lipídeos de reserva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756D8E5D-5B4E-46C4-AB11-5D0C1EB7E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3" y="1600200"/>
            <a:ext cx="8424862" cy="47815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Óleos e gorduras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Propriedades físico-químicas: influenciadas pela composição de ácidos graxos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Wingdings 2"/>
              <a:buChar char=""/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Gorduras: sólidas </a:t>
            </a:r>
            <a:r>
              <a:rPr lang="pt-BR" dirty="0">
                <a:latin typeface="Arial" pitchFamily="34" charset="0"/>
                <a:cs typeface="Arial" pitchFamily="34" charset="0"/>
              </a:rPr>
              <a:t>à temperatura ambiente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 (triglicerídeos com alta proporção de ácidos graxos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saturados</a:t>
            </a:r>
            <a:r>
              <a:rPr lang="pt-BR" dirty="0">
                <a:latin typeface="Arial" pitchFamily="34" charset="0"/>
                <a:cs typeface="Arial" pitchFamily="34" charset="0"/>
              </a:rPr>
              <a:t>) – produzidos por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animais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Wingdings 2"/>
              <a:buChar char=""/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Óleos</a:t>
            </a:r>
            <a:r>
              <a:rPr lang="pt-BR" dirty="0">
                <a:latin typeface="Arial" pitchFamily="34" charset="0"/>
                <a:cs typeface="Arial" pitchFamily="34" charset="0"/>
              </a:rPr>
              <a:t>: líquidos à temperatura ambiente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 (glicerídeos com alta proporção de ácidos graxos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insaturados</a:t>
            </a:r>
            <a:r>
              <a:rPr lang="pt-BR" dirty="0">
                <a:latin typeface="Arial" pitchFamily="34" charset="0"/>
                <a:cs typeface="Arial" pitchFamily="34" charset="0"/>
              </a:rPr>
              <a:t>) – produzidos por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plantas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Animais: tecido adiposo, músculo e fígado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Vegetais: óleos ou ceras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:a16="http://schemas.microsoft.com/office/drawing/2014/main" id="{699CA459-2ECD-41B4-A783-DF9F3C8B4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06401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TRIGLICERÍDEOS</a:t>
            </a:r>
          </a:p>
        </p:txBody>
      </p:sp>
      <p:sp>
        <p:nvSpPr>
          <p:cNvPr id="34819" name="Text Box 20">
            <a:extLst>
              <a:ext uri="{FF2B5EF4-FFF2-40B4-BE49-F238E27FC236}">
                <a16:creationId xmlns:a16="http://schemas.microsoft.com/office/drawing/2014/main" id="{AC5E14B2-251E-45CC-97D3-B95A3BE48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889000"/>
            <a:ext cx="85344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altLang="pt-BR" sz="2800">
                <a:latin typeface="Comic Sans MS" panose="030F0702030302020204" pitchFamily="66" charset="0"/>
              </a:rPr>
              <a:t>São ésteres de ácidos graxos com o glicerol</a:t>
            </a:r>
          </a:p>
        </p:txBody>
      </p:sp>
      <p:sp>
        <p:nvSpPr>
          <p:cNvPr id="34820" name="Text Box 21">
            <a:extLst>
              <a:ext uri="{FF2B5EF4-FFF2-40B4-BE49-F238E27FC236}">
                <a16:creationId xmlns:a16="http://schemas.microsoft.com/office/drawing/2014/main" id="{DF40E1E5-2E17-4098-A1E4-A7B3C31043C0}"/>
              </a:ext>
            </a:extLst>
          </p:cNvPr>
          <p:cNvSpPr txBox="1">
            <a:spLocks noChangeArrowheads="1"/>
          </p:cNvSpPr>
          <p:nvPr/>
        </p:nvSpPr>
        <p:spPr bwMode="auto">
          <a:xfrm rot="-5378999">
            <a:off x="1652588" y="2620963"/>
            <a:ext cx="1290638" cy="461963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Comic Sans MS" panose="030F0702030302020204" pitchFamily="66" charset="0"/>
              </a:rPr>
              <a:t>Glicerol</a:t>
            </a:r>
          </a:p>
        </p:txBody>
      </p:sp>
      <p:sp>
        <p:nvSpPr>
          <p:cNvPr id="34821" name="Text Box 24">
            <a:extLst>
              <a:ext uri="{FF2B5EF4-FFF2-40B4-BE49-F238E27FC236}">
                <a16:creationId xmlns:a16="http://schemas.microsoft.com/office/drawing/2014/main" id="{49C712F5-4EEB-4E1E-8FE8-E76063D43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247901"/>
            <a:ext cx="2254250" cy="460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solidFill>
                  <a:srgbClr val="FF9900"/>
                </a:solidFill>
                <a:latin typeface="Comic Sans MS" panose="030F0702030302020204" pitchFamily="66" charset="0"/>
              </a:rPr>
              <a:t>Ácidos graxos</a:t>
            </a:r>
          </a:p>
        </p:txBody>
      </p:sp>
      <p:pic>
        <p:nvPicPr>
          <p:cNvPr id="34822" name="Picture 1">
            <a:extLst>
              <a:ext uri="{FF2B5EF4-FFF2-40B4-BE49-F238E27FC236}">
                <a16:creationId xmlns:a16="http://schemas.microsoft.com/office/drawing/2014/main" id="{CF830823-3B4E-4591-B1F5-9ADBAC5DB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7" t="38016" r="55453" b="11781"/>
          <a:stretch>
            <a:fillRect/>
          </a:stretch>
        </p:blipFill>
        <p:spPr bwMode="auto">
          <a:xfrm>
            <a:off x="7680325" y="2565400"/>
            <a:ext cx="273685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7">
            <a:extLst>
              <a:ext uri="{FF2B5EF4-FFF2-40B4-BE49-F238E27FC236}">
                <a16:creationId xmlns:a16="http://schemas.microsoft.com/office/drawing/2014/main" id="{DDFCF774-277A-4A97-9DEF-7FE036A2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4" y="1565276"/>
            <a:ext cx="2128837" cy="461963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solidFill>
                  <a:schemeClr val="accent2"/>
                </a:solidFill>
                <a:latin typeface="Comic Sans MS" panose="030F0702030302020204" pitchFamily="66" charset="0"/>
              </a:rPr>
              <a:t>Glicerol</a:t>
            </a: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12273A0C-8E4B-404D-A734-038C2E5C8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1" y="1565276"/>
            <a:ext cx="2816225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solidFill>
                  <a:schemeClr val="accent2"/>
                </a:solidFill>
                <a:latin typeface="Comic Sans MS" panose="030F0702030302020204" pitchFamily="66" charset="0"/>
              </a:rPr>
              <a:t>Ácido graxo</a:t>
            </a:r>
          </a:p>
        </p:txBody>
      </p:sp>
      <p:sp>
        <p:nvSpPr>
          <p:cNvPr id="34825" name="CaixaDeTexto 12">
            <a:extLst>
              <a:ext uri="{FF2B5EF4-FFF2-40B4-BE49-F238E27FC236}">
                <a16:creationId xmlns:a16="http://schemas.microsoft.com/office/drawing/2014/main" id="{2F02EA13-38E3-4E32-AD52-63F6E39D5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1557339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 b="1"/>
              <a:t>+</a:t>
            </a:r>
          </a:p>
        </p:txBody>
      </p:sp>
      <p:sp>
        <p:nvSpPr>
          <p:cNvPr id="34826" name="CaixaDeTexto 13">
            <a:extLst>
              <a:ext uri="{FF2B5EF4-FFF2-40B4-BE49-F238E27FC236}">
                <a16:creationId xmlns:a16="http://schemas.microsoft.com/office/drawing/2014/main" id="{04CE082B-C810-47AE-AE7D-C129D2A24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464" y="1557339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 b="1"/>
              <a:t>=</a:t>
            </a:r>
          </a:p>
        </p:txBody>
      </p:sp>
      <p:sp>
        <p:nvSpPr>
          <p:cNvPr id="34827" name="Text Box 24">
            <a:extLst>
              <a:ext uri="{FF2B5EF4-FFF2-40B4-BE49-F238E27FC236}">
                <a16:creationId xmlns:a16="http://schemas.microsoft.com/office/drawing/2014/main" id="{DF2D2035-5CE4-4B18-A152-BD17E85FA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1557339"/>
            <a:ext cx="2043112" cy="460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solidFill>
                  <a:srgbClr val="FF9900"/>
                </a:solidFill>
                <a:latin typeface="Comic Sans MS" panose="030F0702030302020204" pitchFamily="66" charset="0"/>
              </a:rPr>
              <a:t>Éster de AG</a:t>
            </a:r>
          </a:p>
        </p:txBody>
      </p:sp>
      <p:sp>
        <p:nvSpPr>
          <p:cNvPr id="34828" name="Text Box 21">
            <a:extLst>
              <a:ext uri="{FF2B5EF4-FFF2-40B4-BE49-F238E27FC236}">
                <a16:creationId xmlns:a16="http://schemas.microsoft.com/office/drawing/2014/main" id="{CE227516-4B2F-49B2-90A8-0E2F4BB1EEBE}"/>
              </a:ext>
            </a:extLst>
          </p:cNvPr>
          <p:cNvSpPr txBox="1">
            <a:spLocks noChangeArrowheads="1"/>
          </p:cNvSpPr>
          <p:nvPr/>
        </p:nvSpPr>
        <p:spPr bwMode="auto">
          <a:xfrm rot="-5378999">
            <a:off x="1687513" y="4205288"/>
            <a:ext cx="1290638" cy="461963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Comic Sans MS" panose="030F0702030302020204" pitchFamily="66" charset="0"/>
              </a:rPr>
              <a:t>Glicerol</a:t>
            </a:r>
          </a:p>
        </p:txBody>
      </p:sp>
      <p:sp>
        <p:nvSpPr>
          <p:cNvPr id="34829" name="Text Box 23">
            <a:extLst>
              <a:ext uri="{FF2B5EF4-FFF2-40B4-BE49-F238E27FC236}">
                <a16:creationId xmlns:a16="http://schemas.microsoft.com/office/drawing/2014/main" id="{D78C508D-0942-4846-94B3-07F868161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4325938"/>
            <a:ext cx="2254250" cy="4619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solidFill>
                  <a:srgbClr val="FF9900"/>
                </a:solidFill>
                <a:latin typeface="Comic Sans MS" panose="030F0702030302020204" pitchFamily="66" charset="0"/>
              </a:rPr>
              <a:t>Ácidos graxos</a:t>
            </a:r>
          </a:p>
        </p:txBody>
      </p:sp>
      <p:sp>
        <p:nvSpPr>
          <p:cNvPr id="34830" name="Text Box 24">
            <a:extLst>
              <a:ext uri="{FF2B5EF4-FFF2-40B4-BE49-F238E27FC236}">
                <a16:creationId xmlns:a16="http://schemas.microsoft.com/office/drawing/2014/main" id="{52D172F7-910F-4C5B-AADD-8F1D6EFC9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3830638"/>
            <a:ext cx="2254250" cy="4619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solidFill>
                  <a:srgbClr val="FF9900"/>
                </a:solidFill>
                <a:latin typeface="Comic Sans MS" panose="030F0702030302020204" pitchFamily="66" charset="0"/>
              </a:rPr>
              <a:t>Ácidos graxos</a:t>
            </a:r>
          </a:p>
        </p:txBody>
      </p:sp>
      <p:sp>
        <p:nvSpPr>
          <p:cNvPr id="20" name="Chave direita 19">
            <a:extLst>
              <a:ext uri="{FF2B5EF4-FFF2-40B4-BE49-F238E27FC236}">
                <a16:creationId xmlns:a16="http://schemas.microsoft.com/office/drawing/2014/main" id="{7264A607-9174-4D54-93C5-ECE6570F9617}"/>
              </a:ext>
            </a:extLst>
          </p:cNvPr>
          <p:cNvSpPr/>
          <p:nvPr/>
        </p:nvSpPr>
        <p:spPr>
          <a:xfrm>
            <a:off x="4583114" y="2205038"/>
            <a:ext cx="433387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4832" name="Retângulo 20">
            <a:extLst>
              <a:ext uri="{FF2B5EF4-FFF2-40B4-BE49-F238E27FC236}">
                <a16:creationId xmlns:a16="http://schemas.microsoft.com/office/drawing/2014/main" id="{AF864FEE-DA30-49FC-BE8E-E4AC4A94E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2597150"/>
            <a:ext cx="218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/>
              <a:t>Monoacilglicerídeo</a:t>
            </a:r>
          </a:p>
        </p:txBody>
      </p:sp>
      <p:sp>
        <p:nvSpPr>
          <p:cNvPr id="34833" name="Text Box 21">
            <a:extLst>
              <a:ext uri="{FF2B5EF4-FFF2-40B4-BE49-F238E27FC236}">
                <a16:creationId xmlns:a16="http://schemas.microsoft.com/office/drawing/2014/main" id="{CC858CD9-DD5C-4627-9CBD-6FD7A20ABC17}"/>
              </a:ext>
            </a:extLst>
          </p:cNvPr>
          <p:cNvSpPr txBox="1">
            <a:spLocks noChangeArrowheads="1"/>
          </p:cNvSpPr>
          <p:nvPr/>
        </p:nvSpPr>
        <p:spPr bwMode="auto">
          <a:xfrm rot="-5378999">
            <a:off x="1724820" y="5750720"/>
            <a:ext cx="1292225" cy="461963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Comic Sans MS" panose="030F0702030302020204" pitchFamily="66" charset="0"/>
              </a:rPr>
              <a:t>Glicerol</a:t>
            </a:r>
          </a:p>
        </p:txBody>
      </p:sp>
      <p:sp>
        <p:nvSpPr>
          <p:cNvPr id="34834" name="Text Box 22">
            <a:extLst>
              <a:ext uri="{FF2B5EF4-FFF2-40B4-BE49-F238E27FC236}">
                <a16:creationId xmlns:a16="http://schemas.microsoft.com/office/drawing/2014/main" id="{55A9378A-403E-4C90-816D-F10484F79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6165851"/>
            <a:ext cx="2254250" cy="460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solidFill>
                  <a:srgbClr val="FF9900"/>
                </a:solidFill>
                <a:latin typeface="Comic Sans MS" panose="030F0702030302020204" pitchFamily="66" charset="0"/>
              </a:rPr>
              <a:t>Ácidos graxos</a:t>
            </a:r>
          </a:p>
        </p:txBody>
      </p:sp>
      <p:sp>
        <p:nvSpPr>
          <p:cNvPr id="34835" name="Text Box 23">
            <a:extLst>
              <a:ext uri="{FF2B5EF4-FFF2-40B4-BE49-F238E27FC236}">
                <a16:creationId xmlns:a16="http://schemas.microsoft.com/office/drawing/2014/main" id="{CE1B4695-6D2F-4618-8302-554460382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5722939"/>
            <a:ext cx="2254250" cy="460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solidFill>
                  <a:srgbClr val="FF9900"/>
                </a:solidFill>
                <a:latin typeface="Comic Sans MS" panose="030F0702030302020204" pitchFamily="66" charset="0"/>
              </a:rPr>
              <a:t>Ácidos graxos</a:t>
            </a:r>
          </a:p>
        </p:txBody>
      </p:sp>
      <p:sp>
        <p:nvSpPr>
          <p:cNvPr id="34836" name="Text Box 24">
            <a:extLst>
              <a:ext uri="{FF2B5EF4-FFF2-40B4-BE49-F238E27FC236}">
                <a16:creationId xmlns:a16="http://schemas.microsoft.com/office/drawing/2014/main" id="{268039EB-DBE7-4E9F-B64E-90864F7D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5343526"/>
            <a:ext cx="225425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solidFill>
                  <a:srgbClr val="FF9900"/>
                </a:solidFill>
                <a:latin typeface="Comic Sans MS" panose="030F0702030302020204" pitchFamily="66" charset="0"/>
              </a:rPr>
              <a:t>Ácidos graxos</a:t>
            </a:r>
          </a:p>
        </p:txBody>
      </p:sp>
      <p:sp>
        <p:nvSpPr>
          <p:cNvPr id="26" name="Chave direita 25">
            <a:extLst>
              <a:ext uri="{FF2B5EF4-FFF2-40B4-BE49-F238E27FC236}">
                <a16:creationId xmlns:a16="http://schemas.microsoft.com/office/drawing/2014/main" id="{35CA7CFE-7E41-4756-A0EB-E599BE9DCE3D}"/>
              </a:ext>
            </a:extLst>
          </p:cNvPr>
          <p:cNvSpPr/>
          <p:nvPr/>
        </p:nvSpPr>
        <p:spPr>
          <a:xfrm>
            <a:off x="4656138" y="3716339"/>
            <a:ext cx="431800" cy="12969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4838" name="Retângulo 26">
            <a:extLst>
              <a:ext uri="{FF2B5EF4-FFF2-40B4-BE49-F238E27FC236}">
                <a16:creationId xmlns:a16="http://schemas.microsoft.com/office/drawing/2014/main" id="{795157CB-F362-4297-933D-A65CFB8F3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4149725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/>
              <a:t>Diacilglicerídeo</a:t>
            </a:r>
          </a:p>
        </p:txBody>
      </p:sp>
      <p:sp>
        <p:nvSpPr>
          <p:cNvPr id="28" name="Chave direita 27">
            <a:extLst>
              <a:ext uri="{FF2B5EF4-FFF2-40B4-BE49-F238E27FC236}">
                <a16:creationId xmlns:a16="http://schemas.microsoft.com/office/drawing/2014/main" id="{9C2A8365-0A8D-475F-A509-05F8D40C9EBF}"/>
              </a:ext>
            </a:extLst>
          </p:cNvPr>
          <p:cNvSpPr/>
          <p:nvPr/>
        </p:nvSpPr>
        <p:spPr>
          <a:xfrm>
            <a:off x="4656138" y="5300664"/>
            <a:ext cx="431800" cy="12969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4840" name="Retângulo 28">
            <a:extLst>
              <a:ext uri="{FF2B5EF4-FFF2-40B4-BE49-F238E27FC236}">
                <a16:creationId xmlns:a16="http://schemas.microsoft.com/office/drawing/2014/main" id="{49FE9F8C-71D2-4BC2-9EF6-16F0D6EB8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5732464"/>
            <a:ext cx="14668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/>
              <a:t>Triglicerídeo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4BFF1DEA-1522-4572-91AE-0AB400998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432925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sz="3200" b="1" cap="none" dirty="0">
                <a:solidFill>
                  <a:srgbClr val="FF6600"/>
                </a:solidFill>
                <a:effectLst/>
                <a:latin typeface="Comic Sans MS" charset="0"/>
                <a:ea typeface="+mn-ea"/>
                <a:cs typeface="+mn-cs"/>
              </a:rPr>
              <a:t>Os triglicerídeos armazenam energia</a:t>
            </a:r>
          </a:p>
        </p:txBody>
      </p:sp>
      <p:sp>
        <p:nvSpPr>
          <p:cNvPr id="245766" name="Rectangle 6">
            <a:extLst>
              <a:ext uri="{FF2B5EF4-FFF2-40B4-BE49-F238E27FC236}">
                <a16:creationId xmlns:a16="http://schemas.microsoft.com/office/drawing/2014/main" id="{0523F47C-64D0-43FE-9EC4-0E56089C243C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799857" y="1563605"/>
            <a:ext cx="5544616" cy="3737603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Estoque de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energia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adipócitos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Aproximadamente 90% das calorias das gorduras vêm dos TG, pois eles são as formas principais de lipídeos, tanto de plantas quanto de animais.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Cada grama de gordura gera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 kcal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, enquanto que, cada grama de carboidratos ou proteínas geram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Kcal/g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Estocados numa forma anidra </a:t>
            </a:r>
          </a:p>
          <a:p>
            <a:pPr marL="342900" lvl="1" indent="-34290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Gordura visceral e subcutânea: proteção conta agressões mecânicas e isolamento térmico</a:t>
            </a:r>
          </a:p>
          <a:p>
            <a:pPr marL="342900" lvl="1" indent="-34290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1">
            <a:extLst>
              <a:ext uri="{FF2B5EF4-FFF2-40B4-BE49-F238E27FC236}">
                <a16:creationId xmlns:a16="http://schemas.microsoft.com/office/drawing/2014/main" id="{5291A59A-6EF9-4DA5-9D10-CA224BFF1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t="21693" r="38359" b="53957"/>
          <a:stretch>
            <a:fillRect/>
          </a:stretch>
        </p:blipFill>
        <p:spPr bwMode="auto">
          <a:xfrm>
            <a:off x="1488684" y="1624012"/>
            <a:ext cx="3151579" cy="396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560C1168-DE53-4EA5-B86F-3D0B4823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altLang="x-none" b="1" dirty="0">
                <a:solidFill>
                  <a:schemeClr val="accent4">
                    <a:lumMod val="75000"/>
                  </a:schemeClr>
                </a:solidFill>
                <a:latin typeface="Comic Sans MS" charset="0"/>
                <a:ea typeface="+mn-ea"/>
                <a:cs typeface="+mn-cs"/>
              </a:rPr>
              <a:t>Lipídios – diversas funções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AEF25B5-C273-4684-982D-35B0830B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557339"/>
            <a:ext cx="83883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pt-BR" alt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Armazenamento de energia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pt-BR" alt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Constituintes de membranas celulares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pt-BR" alt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de vitaminas lipossolúveis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pt-BR" alt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Cofatores enzimáticos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pt-BR" alt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Transportadores</a:t>
            </a:r>
          </a:p>
          <a:p>
            <a:pPr eaLnBrk="1" hangingPunct="1">
              <a:lnSpc>
                <a:spcPct val="117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</a:pPr>
            <a:r>
              <a:rPr lang="en-GB" altLang="pt-BR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Precursores</a:t>
            </a:r>
            <a:r>
              <a:rPr lang="en-GB" alt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pt-BR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</a:t>
            </a:r>
            <a:r>
              <a:rPr lang="en-GB" alt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pt-BR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sinalização</a:t>
            </a:r>
            <a:endParaRPr lang="en-GB" altLang="pt-B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pt-BR" alt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Hormônios (esteroides)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pt-BR" alt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Impermeabilizantes (ceras)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endParaRPr lang="pt-BR" altLang="pt-B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object 5">
            <a:extLst>
              <a:ext uri="{FF2B5EF4-FFF2-40B4-BE49-F238E27FC236}">
                <a16:creationId xmlns:a16="http://schemas.microsoft.com/office/drawing/2014/main" id="{C9A5EE5E-9E75-45CE-95DF-89F63C550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095376"/>
            <a:ext cx="44831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9C3C9E3E-E27E-4373-B072-769607CBB77B}"/>
              </a:ext>
            </a:extLst>
          </p:cNvPr>
          <p:cNvSpPr txBox="1"/>
          <p:nvPr/>
        </p:nvSpPr>
        <p:spPr>
          <a:xfrm>
            <a:off x="2354263" y="291676"/>
            <a:ext cx="7915275" cy="383438"/>
          </a:xfrm>
          <a:prstGeom prst="rect">
            <a:avLst/>
          </a:prstGeom>
        </p:spPr>
        <p:txBody>
          <a:bodyPr lIns="0" tIns="1397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13"/>
              </a:spcBef>
            </a:pPr>
            <a:r>
              <a:rPr lang="pt-BR" altLang="pt-BR" sz="2400" b="1" dirty="0">
                <a:solidFill>
                  <a:srgbClr val="6C4C2C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Alimentos contém misturas de </a:t>
            </a:r>
            <a:r>
              <a:rPr lang="pt-BR" altLang="pt-BR" sz="2400" b="1" dirty="0" err="1">
                <a:solidFill>
                  <a:srgbClr val="6C4C2C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triacilglicerideos</a:t>
            </a:r>
            <a:endParaRPr lang="pt-BR" altLang="pt-BR" sz="2400" dirty="0">
              <a:solidFill>
                <a:srgbClr val="6C4C2C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60420" name="object 7">
            <a:extLst>
              <a:ext uri="{FF2B5EF4-FFF2-40B4-BE49-F238E27FC236}">
                <a16:creationId xmlns:a16="http://schemas.microsoft.com/office/drawing/2014/main" id="{7BE8ED49-9B14-46DA-8E7A-7BF4641C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2997200"/>
            <a:ext cx="317976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69C85945-3013-4B3F-8781-66A955EFCFCD}"/>
              </a:ext>
            </a:extLst>
          </p:cNvPr>
          <p:cNvSpPr txBox="1"/>
          <p:nvPr/>
        </p:nvSpPr>
        <p:spPr>
          <a:xfrm>
            <a:off x="8877300" y="4221163"/>
            <a:ext cx="1790700" cy="1079500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2000"/>
              </a:lnSpc>
              <a:spcBef>
                <a:spcPts val="100"/>
              </a:spcBef>
            </a:pPr>
            <a:r>
              <a:rPr lang="pt-BR" altLang="pt-BR" sz="1700" b="1" dirty="0">
                <a:solidFill>
                  <a:srgbClr val="6C4C2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Insaturação em  </a:t>
            </a:r>
            <a:r>
              <a:rPr lang="pt-BR" altLang="pt-BR" sz="1700" b="1" i="1" dirty="0">
                <a:solidFill>
                  <a:srgbClr val="6C4C2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trans </a:t>
            </a:r>
            <a:r>
              <a:rPr lang="pt-BR" altLang="pt-BR" sz="1700" b="1" dirty="0">
                <a:solidFill>
                  <a:srgbClr val="6C4C2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não é  facilmente  metabolizado.</a:t>
            </a:r>
            <a:endParaRPr lang="pt-BR" altLang="pt-BR" sz="1700" dirty="0">
              <a:solidFill>
                <a:srgbClr val="6C4C2C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7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tângulo 2">
            <a:extLst>
              <a:ext uri="{FF2B5EF4-FFF2-40B4-BE49-F238E27FC236}">
                <a16:creationId xmlns:a16="http://schemas.microsoft.com/office/drawing/2014/main" id="{01BC8AAA-6ADD-4F42-B65C-4AE6952CF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62" y="5146823"/>
            <a:ext cx="328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Nível de triglicerídeos</a:t>
            </a:r>
          </a:p>
        </p:txBody>
      </p:sp>
      <p:grpSp>
        <p:nvGrpSpPr>
          <p:cNvPr id="63491" name="Grupo 4">
            <a:extLst>
              <a:ext uri="{FF2B5EF4-FFF2-40B4-BE49-F238E27FC236}">
                <a16:creationId xmlns:a16="http://schemas.microsoft.com/office/drawing/2014/main" id="{1B05A81B-C61A-4840-9AB0-89C1ED2AC385}"/>
              </a:ext>
            </a:extLst>
          </p:cNvPr>
          <p:cNvGrpSpPr>
            <a:grpSpLocks/>
          </p:cNvGrpSpPr>
          <p:nvPr/>
        </p:nvGrpSpPr>
        <p:grpSpPr bwMode="auto">
          <a:xfrm>
            <a:off x="3179763" y="904081"/>
            <a:ext cx="5761038" cy="4321175"/>
            <a:chOff x="1619672" y="836712"/>
            <a:chExt cx="5760640" cy="4320480"/>
          </a:xfrm>
        </p:grpSpPr>
        <p:pic>
          <p:nvPicPr>
            <p:cNvPr id="63498" name="Picture 2">
              <a:extLst>
                <a:ext uri="{FF2B5EF4-FFF2-40B4-BE49-F238E27FC236}">
                  <a16:creationId xmlns:a16="http://schemas.microsoft.com/office/drawing/2014/main" id="{1A529A55-70BE-4F58-8A28-E663A4C9B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8" t="21281" r="51025" b="30486"/>
            <a:stretch>
              <a:fillRect/>
            </a:stretch>
          </p:blipFill>
          <p:spPr bwMode="auto">
            <a:xfrm>
              <a:off x="1619672" y="880353"/>
              <a:ext cx="5760640" cy="427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9A6279F0-8E4B-428A-9D42-8ADB10D5A0F3}"/>
                </a:ext>
              </a:extLst>
            </p:cNvPr>
            <p:cNvSpPr/>
            <p:nvPr/>
          </p:nvSpPr>
          <p:spPr>
            <a:xfrm>
              <a:off x="1764125" y="836712"/>
              <a:ext cx="1223877" cy="576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FB75C7-80A6-43F9-835B-EABE9170B3D7}"/>
              </a:ext>
            </a:extLst>
          </p:cNvPr>
          <p:cNvSpPr txBox="1"/>
          <p:nvPr/>
        </p:nvSpPr>
        <p:spPr>
          <a:xfrm>
            <a:off x="2063751" y="115888"/>
            <a:ext cx="79930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Ácidos graxos trans pela dieta leva a maior incidência de doenças cardíacas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E4F2817-2FC4-4853-A21D-DD8EA344DE58}"/>
              </a:ext>
            </a:extLst>
          </p:cNvPr>
          <p:cNvCxnSpPr/>
          <p:nvPr/>
        </p:nvCxnSpPr>
        <p:spPr>
          <a:xfrm flipV="1">
            <a:off x="4262639" y="5122069"/>
            <a:ext cx="0" cy="3603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32378DA-CED4-4216-A7FF-B8467ED7DB5E}"/>
              </a:ext>
            </a:extLst>
          </p:cNvPr>
          <p:cNvCxnSpPr/>
          <p:nvPr/>
        </p:nvCxnSpPr>
        <p:spPr>
          <a:xfrm flipV="1">
            <a:off x="4262639" y="5698332"/>
            <a:ext cx="0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5" name="CaixaDeTexto 12">
            <a:extLst>
              <a:ext uri="{FF2B5EF4-FFF2-40B4-BE49-F238E27FC236}">
                <a16:creationId xmlns:a16="http://schemas.microsoft.com/office/drawing/2014/main" id="{336E29C9-2A2F-4A00-881A-F1F9CAFD0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664" y="5626894"/>
            <a:ext cx="3370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Nível de colesterol LDL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366DC83D-4B23-431C-AA0B-C334F0E2B873}"/>
              </a:ext>
            </a:extLst>
          </p:cNvPr>
          <p:cNvCxnSpPr/>
          <p:nvPr/>
        </p:nvCxnSpPr>
        <p:spPr>
          <a:xfrm flipH="1">
            <a:off x="4254701" y="6211095"/>
            <a:ext cx="7938" cy="396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CaixaDeTexto 15">
            <a:extLst>
              <a:ext uri="{FF2B5EF4-FFF2-40B4-BE49-F238E27FC236}">
                <a16:creationId xmlns:a16="http://schemas.microsoft.com/office/drawing/2014/main" id="{B736055B-C931-48D0-8204-89AF1CAEC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664" y="6146007"/>
            <a:ext cx="342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Nível de colesterol HDL</a:t>
            </a:r>
          </a:p>
        </p:txBody>
      </p:sp>
    </p:spTree>
    <p:extLst>
      <p:ext uri="{BB962C8B-B14F-4D97-AF65-F5344CB8AC3E}">
        <p14:creationId xmlns:p14="http://schemas.microsoft.com/office/powerpoint/2010/main" val="1262739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F30CFCE-D8A8-4435-A4B2-D940264C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700338"/>
            <a:ext cx="80648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Lipídeos de membrana</a:t>
            </a:r>
          </a:p>
        </p:txBody>
      </p:sp>
    </p:spTree>
    <p:extLst>
      <p:ext uri="{BB962C8B-B14F-4D97-AF65-F5344CB8AC3E}">
        <p14:creationId xmlns:p14="http://schemas.microsoft.com/office/powerpoint/2010/main" val="902367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7">
            <a:extLst>
              <a:ext uri="{FF2B5EF4-FFF2-40B4-BE49-F238E27FC236}">
                <a16:creationId xmlns:a16="http://schemas.microsoft.com/office/drawing/2014/main" id="{4371282E-32D6-4E0C-ABA1-DF927BBC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46050"/>
            <a:ext cx="8169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Lipídeos de membrana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9C1B95A7-4510-4F25-8585-17B986F20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73775"/>
            <a:ext cx="11430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2" name="Rectangle 6">
            <a:extLst>
              <a:ext uri="{FF2B5EF4-FFF2-40B4-BE49-F238E27FC236}">
                <a16:creationId xmlns:a16="http://schemas.microsoft.com/office/drawing/2014/main" id="{21BBD0C6-EDE4-4259-8E20-6694AD89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073775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3" name="Rectangle 8">
            <a:extLst>
              <a:ext uri="{FF2B5EF4-FFF2-40B4-BE49-F238E27FC236}">
                <a16:creationId xmlns:a16="http://schemas.microsoft.com/office/drawing/2014/main" id="{36177B5E-A35E-4344-AD0D-F1341140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387975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4" name="Text Box 9">
            <a:extLst>
              <a:ext uri="{FF2B5EF4-FFF2-40B4-BE49-F238E27FC236}">
                <a16:creationId xmlns:a16="http://schemas.microsoft.com/office/drawing/2014/main" id="{CB2AD0DF-C1C6-4C66-B889-3329A392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225" y="1916113"/>
            <a:ext cx="2522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latin typeface="Comic Sans MS" panose="030F0702030302020204" pitchFamily="66" charset="0"/>
              </a:rPr>
              <a:t>Glicerofosfolipídios</a:t>
            </a:r>
          </a:p>
        </p:txBody>
      </p:sp>
      <p:sp>
        <p:nvSpPr>
          <p:cNvPr id="37895" name="Text Box 10">
            <a:extLst>
              <a:ext uri="{FF2B5EF4-FFF2-40B4-BE49-F238E27FC236}">
                <a16:creationId xmlns:a16="http://schemas.microsoft.com/office/drawing/2014/main" id="{5FA86BD4-7885-462C-8833-32CC7770E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5" y="4410075"/>
            <a:ext cx="191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FF9900"/>
                </a:solidFill>
                <a:latin typeface="Comic Sans MS" panose="030F0702030302020204" pitchFamily="66" charset="0"/>
              </a:rPr>
              <a:t>Esfingolipídios</a:t>
            </a:r>
          </a:p>
        </p:txBody>
      </p:sp>
      <p:sp>
        <p:nvSpPr>
          <p:cNvPr id="37896" name="Text Box 13">
            <a:extLst>
              <a:ext uri="{FF2B5EF4-FFF2-40B4-BE49-F238E27FC236}">
                <a16:creationId xmlns:a16="http://schemas.microsoft.com/office/drawing/2014/main" id="{DD785197-D72A-491B-A448-EFA0ACB12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3762375"/>
            <a:ext cx="2085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Comic Sans MS" panose="030F0702030302020204" pitchFamily="66" charset="0"/>
              </a:rPr>
              <a:t>Esfingofosfolipídios</a:t>
            </a:r>
          </a:p>
        </p:txBody>
      </p:sp>
      <p:sp>
        <p:nvSpPr>
          <p:cNvPr id="37897" name="Text Box 14">
            <a:extLst>
              <a:ext uri="{FF2B5EF4-FFF2-40B4-BE49-F238E27FC236}">
                <a16:creationId xmlns:a16="http://schemas.microsoft.com/office/drawing/2014/main" id="{52600607-6394-412F-836E-39009425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764" y="5059364"/>
            <a:ext cx="1317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Comic Sans MS" panose="030F0702030302020204" pitchFamily="66" charset="0"/>
              </a:rPr>
              <a:t>Glicolipídios</a:t>
            </a:r>
          </a:p>
        </p:txBody>
      </p:sp>
      <p:sp>
        <p:nvSpPr>
          <p:cNvPr id="37898" name="Text Box 15">
            <a:extLst>
              <a:ext uri="{FF2B5EF4-FFF2-40B4-BE49-F238E27FC236}">
                <a16:creationId xmlns:a16="http://schemas.microsoft.com/office/drawing/2014/main" id="{4030A2C2-9994-4E79-B31D-74BDE69D0F73}"/>
              </a:ext>
            </a:extLst>
          </p:cNvPr>
          <p:cNvSpPr txBox="1">
            <a:spLocks noChangeArrowheads="1"/>
          </p:cNvSpPr>
          <p:nvPr/>
        </p:nvSpPr>
        <p:spPr bwMode="auto">
          <a:xfrm rot="-5378999">
            <a:off x="4647407" y="2062957"/>
            <a:ext cx="1235075" cy="366712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latin typeface="Comic Sans MS" panose="030F0702030302020204" pitchFamily="66" charset="0"/>
              </a:rPr>
              <a:t>Glicerol</a:t>
            </a:r>
          </a:p>
        </p:txBody>
      </p:sp>
      <p:sp>
        <p:nvSpPr>
          <p:cNvPr id="37899" name="Text Box 16">
            <a:extLst>
              <a:ext uri="{FF2B5EF4-FFF2-40B4-BE49-F238E27FC236}">
                <a16:creationId xmlns:a16="http://schemas.microsoft.com/office/drawing/2014/main" id="{AD763D0C-A694-4DB5-BF6D-36B469E5FFAF}"/>
              </a:ext>
            </a:extLst>
          </p:cNvPr>
          <p:cNvSpPr txBox="1">
            <a:spLocks noChangeArrowheads="1"/>
          </p:cNvSpPr>
          <p:nvPr/>
        </p:nvSpPr>
        <p:spPr bwMode="auto">
          <a:xfrm rot="-5378999">
            <a:off x="5885658" y="3947320"/>
            <a:ext cx="1538287" cy="3968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latin typeface="Comic Sans MS" panose="030F0702030302020204" pitchFamily="66" charset="0"/>
              </a:rPr>
              <a:t>Esfingosina</a:t>
            </a:r>
          </a:p>
        </p:txBody>
      </p:sp>
      <p:sp>
        <p:nvSpPr>
          <p:cNvPr id="37900" name="Text Box 18">
            <a:extLst>
              <a:ext uri="{FF2B5EF4-FFF2-40B4-BE49-F238E27FC236}">
                <a16:creationId xmlns:a16="http://schemas.microsoft.com/office/drawing/2014/main" id="{9323EAD9-A5FB-4F0F-BD5B-34559B4588C4}"/>
              </a:ext>
            </a:extLst>
          </p:cNvPr>
          <p:cNvSpPr txBox="1">
            <a:spLocks noChangeArrowheads="1"/>
          </p:cNvSpPr>
          <p:nvPr/>
        </p:nvSpPr>
        <p:spPr bwMode="auto">
          <a:xfrm rot="-5378999">
            <a:off x="5849144" y="5701507"/>
            <a:ext cx="1538288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latin typeface="Comic Sans MS" panose="030F0702030302020204" pitchFamily="66" charset="0"/>
              </a:rPr>
              <a:t>Esfingosina</a:t>
            </a:r>
          </a:p>
        </p:txBody>
      </p:sp>
      <p:sp>
        <p:nvSpPr>
          <p:cNvPr id="37901" name="Text Box 19">
            <a:extLst>
              <a:ext uri="{FF2B5EF4-FFF2-40B4-BE49-F238E27FC236}">
                <a16:creationId xmlns:a16="http://schemas.microsoft.com/office/drawing/2014/main" id="{3F908E3B-6022-4721-8230-BCD8B5DFF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963" y="1635126"/>
            <a:ext cx="14986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latin typeface="Comic Sans MS" panose="030F0702030302020204" pitchFamily="66" charset="0"/>
              </a:rPr>
              <a:t>Ácido graxo</a:t>
            </a:r>
          </a:p>
        </p:txBody>
      </p:sp>
      <p:sp>
        <p:nvSpPr>
          <p:cNvPr id="37902" name="Text Box 21">
            <a:extLst>
              <a:ext uri="{FF2B5EF4-FFF2-40B4-BE49-F238E27FC236}">
                <a16:creationId xmlns:a16="http://schemas.microsoft.com/office/drawing/2014/main" id="{DEDE0B76-E8D7-42A5-A2FD-FA455081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963" y="2016126"/>
            <a:ext cx="14986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latin typeface="Comic Sans MS" panose="030F0702030302020204" pitchFamily="66" charset="0"/>
              </a:rPr>
              <a:t>Ácido graxo</a:t>
            </a:r>
          </a:p>
        </p:txBody>
      </p:sp>
      <p:sp>
        <p:nvSpPr>
          <p:cNvPr id="37903" name="Text Box 22">
            <a:extLst>
              <a:ext uri="{FF2B5EF4-FFF2-40B4-BE49-F238E27FC236}">
                <a16:creationId xmlns:a16="http://schemas.microsoft.com/office/drawing/2014/main" id="{08ADE61D-BF47-4B93-8EC9-E20F1976C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3475039"/>
            <a:ext cx="1644650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latin typeface="Comic Sans MS" panose="030F0702030302020204" pitchFamily="66" charset="0"/>
              </a:rPr>
              <a:t>Ácido graxo</a:t>
            </a:r>
          </a:p>
        </p:txBody>
      </p:sp>
      <p:sp>
        <p:nvSpPr>
          <p:cNvPr id="37904" name="Text Box 23">
            <a:extLst>
              <a:ext uri="{FF2B5EF4-FFF2-40B4-BE49-F238E27FC236}">
                <a16:creationId xmlns:a16="http://schemas.microsoft.com/office/drawing/2014/main" id="{122B5B52-B498-4792-A001-67764E89A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202239"/>
            <a:ext cx="1644650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latin typeface="Comic Sans MS" panose="030F0702030302020204" pitchFamily="66" charset="0"/>
              </a:rPr>
              <a:t>Ácido graxo</a:t>
            </a:r>
          </a:p>
        </p:txBody>
      </p:sp>
      <p:sp>
        <p:nvSpPr>
          <p:cNvPr id="37905" name="Oval 24">
            <a:extLst>
              <a:ext uri="{FF2B5EF4-FFF2-40B4-BE49-F238E27FC236}">
                <a16:creationId xmlns:a16="http://schemas.microsoft.com/office/drawing/2014/main" id="{CE73053A-CD1E-4654-B039-22A73620E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2476500"/>
            <a:ext cx="304800" cy="304800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37906" name="Oval 25">
            <a:extLst>
              <a:ext uri="{FF2B5EF4-FFF2-40B4-BE49-F238E27FC236}">
                <a16:creationId xmlns:a16="http://schemas.microsoft.com/office/drawing/2014/main" id="{B86E9A48-0E04-49C4-BB28-6D4DBCDF0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525" y="4194175"/>
            <a:ext cx="304800" cy="304800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37907" name="Text Box 27">
            <a:extLst>
              <a:ext uri="{FF2B5EF4-FFF2-40B4-BE49-F238E27FC236}">
                <a16:creationId xmlns:a16="http://schemas.microsoft.com/office/drawing/2014/main" id="{886C3072-3286-43EB-9510-BE623105B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486026"/>
            <a:ext cx="1549400" cy="36671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latin typeface="Comic Sans MS" panose="030F0702030302020204" pitchFamily="66" charset="0"/>
              </a:rPr>
              <a:t>Outro Grupo</a:t>
            </a:r>
          </a:p>
        </p:txBody>
      </p:sp>
      <p:sp>
        <p:nvSpPr>
          <p:cNvPr id="37908" name="Text Box 28">
            <a:extLst>
              <a:ext uri="{FF2B5EF4-FFF2-40B4-BE49-F238E27FC236}">
                <a16:creationId xmlns:a16="http://schemas.microsoft.com/office/drawing/2014/main" id="{FCBF4B01-0BF2-454C-9608-F2ED5AF11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922964"/>
            <a:ext cx="10541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latin typeface="Comic Sans MS" panose="030F0702030302020204" pitchFamily="66" charset="0"/>
              </a:rPr>
              <a:t>Glicídio</a:t>
            </a:r>
          </a:p>
        </p:txBody>
      </p:sp>
      <p:sp>
        <p:nvSpPr>
          <p:cNvPr id="37909" name="Text Box 29">
            <a:extLst>
              <a:ext uri="{FF2B5EF4-FFF2-40B4-BE49-F238E27FC236}">
                <a16:creationId xmlns:a16="http://schemas.microsoft.com/office/drawing/2014/main" id="{3640E6E1-14B9-4BC8-A987-B9B208C8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1" y="4122739"/>
            <a:ext cx="1700213" cy="3968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latin typeface="Comic Sans MS" panose="030F0702030302020204" pitchFamily="66" charset="0"/>
              </a:rPr>
              <a:t>Outro Grupo</a:t>
            </a:r>
          </a:p>
        </p:txBody>
      </p:sp>
      <p:sp>
        <p:nvSpPr>
          <p:cNvPr id="37910" name="AutoShape 32">
            <a:extLst>
              <a:ext uri="{FF2B5EF4-FFF2-40B4-BE49-F238E27FC236}">
                <a16:creationId xmlns:a16="http://schemas.microsoft.com/office/drawing/2014/main" id="{3DBADCEC-1A8E-4A83-8721-B5F8ADA49F2A}"/>
              </a:ext>
            </a:extLst>
          </p:cNvPr>
          <p:cNvSpPr>
            <a:spLocks/>
          </p:cNvSpPr>
          <p:nvPr/>
        </p:nvSpPr>
        <p:spPr bwMode="auto">
          <a:xfrm>
            <a:off x="3930650" y="3482975"/>
            <a:ext cx="509588" cy="2362200"/>
          </a:xfrm>
          <a:prstGeom prst="leftBrace">
            <a:avLst>
              <a:gd name="adj1" fmla="val 38629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>
            <a:extLst>
              <a:ext uri="{FF2B5EF4-FFF2-40B4-BE49-F238E27FC236}">
                <a16:creationId xmlns:a16="http://schemas.microsoft.com/office/drawing/2014/main" id="{B1AEF90B-42A8-4F22-96C0-8204691D8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1357314"/>
            <a:ext cx="3886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pt-BR" sz="2000" b="1">
                <a:solidFill>
                  <a:schemeClr val="folHlink"/>
                </a:solidFill>
                <a:latin typeface="Comic Sans MS" panose="030F0702030302020204" pitchFamily="66" charset="0"/>
                <a:sym typeface="Monotype Sorts"/>
              </a:rPr>
              <a:t> álcool = glicerol</a:t>
            </a:r>
          </a:p>
          <a:p>
            <a:pPr eaLnBrk="1" hangingPunct="1">
              <a:buFontTx/>
              <a:buChar char="•"/>
            </a:pPr>
            <a:r>
              <a:rPr lang="pt-BR" altLang="pt-BR" sz="2000" b="1">
                <a:solidFill>
                  <a:srgbClr val="FFCC00"/>
                </a:solidFill>
                <a:latin typeface="Comic Sans MS" panose="030F0702030302020204" pitchFamily="66" charset="0"/>
                <a:sym typeface="Monotype Sorts"/>
              </a:rPr>
              <a:t> 2 ácidos graxos</a:t>
            </a:r>
            <a:endParaRPr lang="pt-BR" altLang="pt-BR" sz="2000" b="1">
              <a:solidFill>
                <a:srgbClr val="FF6600"/>
              </a:solidFill>
              <a:latin typeface="Comic Sans MS" panose="030F0702030302020204" pitchFamily="66" charset="0"/>
              <a:sym typeface="Monotype Sorts"/>
            </a:endParaRPr>
          </a:p>
          <a:p>
            <a:pPr eaLnBrk="1" hangingPunct="1">
              <a:buFontTx/>
              <a:buChar char="•"/>
            </a:pPr>
            <a:r>
              <a:rPr lang="pt-BR" altLang="pt-BR" sz="2000" b="1">
                <a:solidFill>
                  <a:srgbClr val="3399FF"/>
                </a:solidFill>
                <a:latin typeface="Comic Sans MS" panose="030F0702030302020204" pitchFamily="66" charset="0"/>
                <a:sym typeface="Monotype Sorts"/>
              </a:rPr>
              <a:t> ácido fosfórico</a:t>
            </a:r>
            <a:endParaRPr lang="pt-BR" altLang="pt-BR" sz="2000" b="1">
              <a:latin typeface="Comic Sans MS" panose="030F0702030302020204" pitchFamily="66" charset="0"/>
              <a:sym typeface="Monotype Sorts"/>
            </a:endParaRPr>
          </a:p>
          <a:p>
            <a:pPr eaLnBrk="1" hangingPunct="1">
              <a:buFontTx/>
              <a:buChar char="•"/>
            </a:pPr>
            <a:r>
              <a:rPr lang="pt-BR" altLang="pt-BR" sz="2000" b="1">
                <a:solidFill>
                  <a:srgbClr val="FF3399"/>
                </a:solidFill>
                <a:latin typeface="Comic Sans MS" panose="030F0702030302020204" pitchFamily="66" charset="0"/>
                <a:sym typeface="Monotype Sorts"/>
              </a:rPr>
              <a:t> outro grupo  (composto nitrogenado ou poliálcool)</a:t>
            </a:r>
            <a:endParaRPr lang="pt-BR" altLang="pt-BR" sz="2000" b="1">
              <a:latin typeface="Comic Sans MS" panose="030F0702030302020204" pitchFamily="66" charset="0"/>
              <a:sym typeface="Monotype Sorts"/>
            </a:endParaRPr>
          </a:p>
          <a:p>
            <a:pPr eaLnBrk="1" hangingPunct="1"/>
            <a:endParaRPr lang="pt-BR" altLang="pt-BR" sz="2000" b="1">
              <a:latin typeface="Comic Sans MS" panose="030F0702030302020204" pitchFamily="66" charset="0"/>
            </a:endParaRPr>
          </a:p>
        </p:txBody>
      </p:sp>
      <p:sp>
        <p:nvSpPr>
          <p:cNvPr id="36867" name="Text Box 6">
            <a:extLst>
              <a:ext uri="{FF2B5EF4-FFF2-40B4-BE49-F238E27FC236}">
                <a16:creationId xmlns:a16="http://schemas.microsoft.com/office/drawing/2014/main" id="{251CB4F0-7B1B-4201-AFA1-8074C45A0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4400" b="1">
                <a:solidFill>
                  <a:srgbClr val="FF9900"/>
                </a:solidFill>
                <a:latin typeface="Comic Sans MS" panose="030F0702030302020204" pitchFamily="66" charset="0"/>
              </a:rPr>
              <a:t>Glicerofosfolipídios</a:t>
            </a:r>
          </a:p>
        </p:txBody>
      </p:sp>
      <p:sp>
        <p:nvSpPr>
          <p:cNvPr id="36868" name="Text Box 7">
            <a:extLst>
              <a:ext uri="{FF2B5EF4-FFF2-40B4-BE49-F238E27FC236}">
                <a16:creationId xmlns:a16="http://schemas.microsoft.com/office/drawing/2014/main" id="{18B3F18C-CFEC-4B64-88E9-F655135221F4}"/>
              </a:ext>
            </a:extLst>
          </p:cNvPr>
          <p:cNvSpPr txBox="1">
            <a:spLocks noChangeArrowheads="1"/>
          </p:cNvSpPr>
          <p:nvPr/>
        </p:nvSpPr>
        <p:spPr bwMode="auto">
          <a:xfrm rot="-5378999">
            <a:off x="4958557" y="2439195"/>
            <a:ext cx="3352800" cy="579437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Glicerol</a:t>
            </a:r>
          </a:p>
        </p:txBody>
      </p:sp>
      <p:sp>
        <p:nvSpPr>
          <p:cNvPr id="36869" name="Text Box 8">
            <a:extLst>
              <a:ext uri="{FF2B5EF4-FFF2-40B4-BE49-F238E27FC236}">
                <a16:creationId xmlns:a16="http://schemas.microsoft.com/office/drawing/2014/main" id="{C5698222-64FE-48CD-828F-6DD893D65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1298575"/>
            <a:ext cx="2524125" cy="5794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Ácido graxo</a:t>
            </a:r>
          </a:p>
        </p:txBody>
      </p:sp>
      <p:sp>
        <p:nvSpPr>
          <p:cNvPr id="36870" name="Text Box 9">
            <a:extLst>
              <a:ext uri="{FF2B5EF4-FFF2-40B4-BE49-F238E27FC236}">
                <a16:creationId xmlns:a16="http://schemas.microsoft.com/office/drawing/2014/main" id="{EB98871E-A687-44A1-9436-0CEF624A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01" y="2136775"/>
            <a:ext cx="2524125" cy="5794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Ácido graxo</a:t>
            </a:r>
          </a:p>
        </p:txBody>
      </p:sp>
      <p:sp>
        <p:nvSpPr>
          <p:cNvPr id="36871" name="Oval 10">
            <a:extLst>
              <a:ext uri="{FF2B5EF4-FFF2-40B4-BE49-F238E27FC236}">
                <a16:creationId xmlns:a16="http://schemas.microsoft.com/office/drawing/2014/main" id="{0D4015D0-DBA5-44D2-A05C-CB87701F7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3262313"/>
            <a:ext cx="609600" cy="533400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36872" name="Text Box 11">
            <a:extLst>
              <a:ext uri="{FF2B5EF4-FFF2-40B4-BE49-F238E27FC236}">
                <a16:creationId xmlns:a16="http://schemas.microsoft.com/office/drawing/2014/main" id="{5F0EC925-B16D-456A-A475-31A3EF9AA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275" y="3228975"/>
            <a:ext cx="2611438" cy="5794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Outro Grupo</a:t>
            </a:r>
          </a:p>
        </p:txBody>
      </p:sp>
      <p:pic>
        <p:nvPicPr>
          <p:cNvPr id="36873" name="Picture 12" descr="blanco14">
            <a:extLst>
              <a:ext uri="{FF2B5EF4-FFF2-40B4-BE49-F238E27FC236}">
                <a16:creationId xmlns:a16="http://schemas.microsoft.com/office/drawing/2014/main" id="{5DC9B38C-E925-4423-BE31-4B526CDC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32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508501"/>
            <a:ext cx="46799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Text Box 13">
            <a:extLst>
              <a:ext uri="{FF2B5EF4-FFF2-40B4-BE49-F238E27FC236}">
                <a16:creationId xmlns:a16="http://schemas.microsoft.com/office/drawing/2014/main" id="{EC6DFCB8-1596-403B-8155-918E33922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516564"/>
            <a:ext cx="2916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rgbClr val="FF9900"/>
                </a:solidFill>
                <a:latin typeface="Comic Sans MS" panose="030F0702030302020204" pitchFamily="66" charset="0"/>
              </a:rPr>
              <a:t>Ácido fosfatídico</a:t>
            </a:r>
          </a:p>
          <a:p>
            <a:pPr algn="ctr" eaLnBrk="1" hangingPunct="1"/>
            <a:r>
              <a:rPr lang="pt-BR" altLang="pt-BR" sz="2400">
                <a:solidFill>
                  <a:srgbClr val="FF9900"/>
                </a:solidFill>
                <a:latin typeface="Comic Sans MS" panose="030F0702030302020204" pitchFamily="66" charset="0"/>
              </a:rPr>
              <a:t>(estrutura básica)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7">
            <a:extLst>
              <a:ext uri="{FF2B5EF4-FFF2-40B4-BE49-F238E27FC236}">
                <a16:creationId xmlns:a16="http://schemas.microsoft.com/office/drawing/2014/main" id="{61E13055-6E1D-4E1D-9E57-A3A2FDE57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82576"/>
            <a:ext cx="8169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FOSFOLIPÍDEOS</a:t>
            </a:r>
          </a:p>
        </p:txBody>
      </p:sp>
      <p:sp>
        <p:nvSpPr>
          <p:cNvPr id="38915" name="Text Box 15">
            <a:extLst>
              <a:ext uri="{FF2B5EF4-FFF2-40B4-BE49-F238E27FC236}">
                <a16:creationId xmlns:a16="http://schemas.microsoft.com/office/drawing/2014/main" id="{F9CA1E51-87A6-46CC-94E7-0ED8C20650A0}"/>
              </a:ext>
            </a:extLst>
          </p:cNvPr>
          <p:cNvSpPr txBox="1">
            <a:spLocks noChangeArrowheads="1"/>
          </p:cNvSpPr>
          <p:nvPr/>
        </p:nvSpPr>
        <p:spPr bwMode="auto">
          <a:xfrm rot="-5378999">
            <a:off x="5934869" y="1845469"/>
            <a:ext cx="1670050" cy="369888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latin typeface="Comic Sans MS" panose="030F0702030302020204" pitchFamily="66" charset="0"/>
              </a:rPr>
              <a:t>Glicerol</a:t>
            </a:r>
          </a:p>
        </p:txBody>
      </p:sp>
      <p:sp>
        <p:nvSpPr>
          <p:cNvPr id="38916" name="Text Box 19">
            <a:extLst>
              <a:ext uri="{FF2B5EF4-FFF2-40B4-BE49-F238E27FC236}">
                <a16:creationId xmlns:a16="http://schemas.microsoft.com/office/drawing/2014/main" id="{62C28C30-EB2B-4859-B1BE-40C6E3E73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412875"/>
            <a:ext cx="2211388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rgbClr val="FF0000"/>
                </a:solidFill>
                <a:latin typeface="Comic Sans MS" panose="030F0702030302020204" pitchFamily="66" charset="0"/>
              </a:rPr>
              <a:t>Ácido graxo</a:t>
            </a:r>
          </a:p>
        </p:txBody>
      </p:sp>
      <p:sp>
        <p:nvSpPr>
          <p:cNvPr id="38917" name="Text Box 21">
            <a:extLst>
              <a:ext uri="{FF2B5EF4-FFF2-40B4-BE49-F238E27FC236}">
                <a16:creationId xmlns:a16="http://schemas.microsoft.com/office/drawing/2014/main" id="{38B06601-DEDF-4685-8E10-2BBF4786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793875"/>
            <a:ext cx="2211388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rgbClr val="FF0000"/>
                </a:solidFill>
                <a:latin typeface="Comic Sans MS" panose="030F0702030302020204" pitchFamily="66" charset="0"/>
              </a:rPr>
              <a:t>Ácido graxo</a:t>
            </a:r>
          </a:p>
        </p:txBody>
      </p:sp>
      <p:sp>
        <p:nvSpPr>
          <p:cNvPr id="38918" name="Oval 24">
            <a:extLst>
              <a:ext uri="{FF2B5EF4-FFF2-40B4-BE49-F238E27FC236}">
                <a16:creationId xmlns:a16="http://schemas.microsoft.com/office/drawing/2014/main" id="{4BCBE434-70E5-4E09-8E58-D4ECD54FD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8" y="2266950"/>
            <a:ext cx="449262" cy="514350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38919" name="Text Box 27">
            <a:extLst>
              <a:ext uri="{FF2B5EF4-FFF2-40B4-BE49-F238E27FC236}">
                <a16:creationId xmlns:a16="http://schemas.microsoft.com/office/drawing/2014/main" id="{DA6BBF5A-1DD2-40AA-8876-24CEFCA2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6" y="2339975"/>
            <a:ext cx="2284413" cy="3683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latin typeface="Comic Sans MS" panose="030F0702030302020204" pitchFamily="66" charset="0"/>
              </a:rPr>
              <a:t>Outro Grupo</a:t>
            </a:r>
          </a:p>
        </p:txBody>
      </p:sp>
      <p:pic>
        <p:nvPicPr>
          <p:cNvPr id="38920" name="Picture 4" descr="camp13">
            <a:extLst>
              <a:ext uri="{FF2B5EF4-FFF2-40B4-BE49-F238E27FC236}">
                <a16:creationId xmlns:a16="http://schemas.microsoft.com/office/drawing/2014/main" id="{0B3E0C92-2ACD-4597-9A97-5F4D05DF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936875"/>
            <a:ext cx="734536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Retângulo 23">
            <a:extLst>
              <a:ext uri="{FF2B5EF4-FFF2-40B4-BE49-F238E27FC236}">
                <a16:creationId xmlns:a16="http://schemas.microsoft.com/office/drawing/2014/main" id="{647489D2-3824-459C-ABF7-F4A2FFD90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341438"/>
            <a:ext cx="49482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2400"/>
              <a:t>Constituintes de membranas celulares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amp14">
            <a:extLst>
              <a:ext uri="{FF2B5EF4-FFF2-40B4-BE49-F238E27FC236}">
                <a16:creationId xmlns:a16="http://schemas.microsoft.com/office/drawing/2014/main" id="{27630007-6C32-4C2C-B88C-2B99F8E6A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312864"/>
            <a:ext cx="54006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6">
            <a:extLst>
              <a:ext uri="{FF2B5EF4-FFF2-40B4-BE49-F238E27FC236}">
                <a16:creationId xmlns:a16="http://schemas.microsoft.com/office/drawing/2014/main" id="{4EAF82B5-5D07-4AB0-A19A-4577C6B1E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0"/>
            <a:ext cx="88201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Assimetria da bicamada lipídica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60A78248-F99A-4A17-908B-D46605BF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t="29156" r="41063" b="17688"/>
          <a:stretch>
            <a:fillRect/>
          </a:stretch>
        </p:blipFill>
        <p:spPr bwMode="auto">
          <a:xfrm>
            <a:off x="1404938" y="0"/>
            <a:ext cx="9263063" cy="711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>
            <a:extLst>
              <a:ext uri="{FF2B5EF4-FFF2-40B4-BE49-F238E27FC236}">
                <a16:creationId xmlns:a16="http://schemas.microsoft.com/office/drawing/2014/main" id="{92E41EF0-EF45-4E59-B1F5-960CADD15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4" y="1436688"/>
            <a:ext cx="2224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Fosfatidilcolina</a:t>
            </a:r>
          </a:p>
        </p:txBody>
      </p:sp>
      <p:sp>
        <p:nvSpPr>
          <p:cNvPr id="45059" name="AutoShape 5">
            <a:extLst>
              <a:ext uri="{FF2B5EF4-FFF2-40B4-BE49-F238E27FC236}">
                <a16:creationId xmlns:a16="http://schemas.microsoft.com/office/drawing/2014/main" id="{5B89A13D-E7BF-418D-AF98-A910E318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143000"/>
            <a:ext cx="12192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Text Box 6">
            <a:extLst>
              <a:ext uri="{FF2B5EF4-FFF2-40B4-BE49-F238E27FC236}">
                <a16:creationId xmlns:a16="http://schemas.microsoft.com/office/drawing/2014/main" id="{0A61C239-5F92-4266-9AC6-70DE2488C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1385888"/>
            <a:ext cx="3765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Emulsuficação de lipídeos</a:t>
            </a:r>
          </a:p>
          <a:p>
            <a:pPr algn="ctr" eaLnBrk="1" hangingPunct="1"/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(Bile)</a:t>
            </a:r>
          </a:p>
        </p:txBody>
      </p:sp>
      <p:sp>
        <p:nvSpPr>
          <p:cNvPr id="45061" name="Text Box 7">
            <a:extLst>
              <a:ext uri="{FF2B5EF4-FFF2-40B4-BE49-F238E27FC236}">
                <a16:creationId xmlns:a16="http://schemas.microsoft.com/office/drawing/2014/main" id="{05820176-D104-4D8C-B329-E9EB4018B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9" y="2960688"/>
            <a:ext cx="2378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Fosfatidilcolina </a:t>
            </a:r>
          </a:p>
          <a:p>
            <a:pPr algn="ctr" eaLnBrk="1" hangingPunct="1"/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Fosfatidilinositol</a:t>
            </a:r>
          </a:p>
        </p:txBody>
      </p:sp>
      <p:sp>
        <p:nvSpPr>
          <p:cNvPr id="45062" name="AutoShape 8">
            <a:extLst>
              <a:ext uri="{FF2B5EF4-FFF2-40B4-BE49-F238E27FC236}">
                <a16:creationId xmlns:a16="http://schemas.microsoft.com/office/drawing/2014/main" id="{AB3400CF-ECF3-4EA7-83A5-47E8B9D4D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19400"/>
            <a:ext cx="1219200" cy="1143000"/>
          </a:xfrm>
          <a:prstGeom prst="rightArrow">
            <a:avLst>
              <a:gd name="adj1" fmla="val 50000"/>
              <a:gd name="adj2" fmla="val 26667"/>
            </a:avLst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3" name="Text Box 9">
            <a:extLst>
              <a:ext uri="{FF2B5EF4-FFF2-40B4-BE49-F238E27FC236}">
                <a16:creationId xmlns:a16="http://schemas.microsoft.com/office/drawing/2014/main" id="{EC7CD686-D6DF-44C2-A13C-C20C4CCE4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2967038"/>
            <a:ext cx="426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Fonte de ácido araquidônico para síntese de eicosanóides</a:t>
            </a:r>
          </a:p>
        </p:txBody>
      </p:sp>
      <p:sp>
        <p:nvSpPr>
          <p:cNvPr id="45064" name="Text Box 10">
            <a:extLst>
              <a:ext uri="{FF2B5EF4-FFF2-40B4-BE49-F238E27FC236}">
                <a16:creationId xmlns:a16="http://schemas.microsoft.com/office/drawing/2014/main" id="{85D8ECD0-9DEE-458D-A5D5-B979E2713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9" y="5170488"/>
            <a:ext cx="237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Fosfatidilinositol</a:t>
            </a:r>
          </a:p>
        </p:txBody>
      </p:sp>
      <p:sp>
        <p:nvSpPr>
          <p:cNvPr id="45065" name="AutoShape 11">
            <a:extLst>
              <a:ext uri="{FF2B5EF4-FFF2-40B4-BE49-F238E27FC236}">
                <a16:creationId xmlns:a16="http://schemas.microsoft.com/office/drawing/2014/main" id="{68821197-D046-47FA-B2D1-11719A757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1219200" cy="1143000"/>
          </a:xfrm>
          <a:prstGeom prst="rightArrow">
            <a:avLst>
              <a:gd name="adj1" fmla="val 50000"/>
              <a:gd name="adj2" fmla="val 26667"/>
            </a:avLst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6" name="Text Box 12">
            <a:extLst>
              <a:ext uri="{FF2B5EF4-FFF2-40B4-BE49-F238E27FC236}">
                <a16:creationId xmlns:a16="http://schemas.microsoft.com/office/drawing/2014/main" id="{194E8A03-3AA5-47C1-8BD1-264DE364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075" y="4941888"/>
            <a:ext cx="4356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Transdução de sinal e ancoragem de glicoproteínas</a:t>
            </a:r>
          </a:p>
        </p:txBody>
      </p:sp>
      <p:sp>
        <p:nvSpPr>
          <p:cNvPr id="52235" name="Text Box 13">
            <a:extLst>
              <a:ext uri="{FF2B5EF4-FFF2-40B4-BE49-F238E27FC236}">
                <a16:creationId xmlns:a16="http://schemas.microsoft.com/office/drawing/2014/main" id="{4E6F97FB-2A2E-49B5-BA58-3CFC35F72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Outras funções dos </a:t>
            </a:r>
            <a:r>
              <a:rPr lang="pt-BR" sz="32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glicerofosfolipídios</a:t>
            </a:r>
            <a:endParaRPr lang="pt-BR" sz="3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4">
            <a:extLst>
              <a:ext uri="{FF2B5EF4-FFF2-40B4-BE49-F238E27FC236}">
                <a16:creationId xmlns:a16="http://schemas.microsoft.com/office/drawing/2014/main" id="{048F8B17-AD48-44D0-AAAA-E1EB720D7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rgbClr val="FF9900"/>
                </a:solidFill>
                <a:latin typeface="Comic Sans MS" panose="030F0702030302020204" pitchFamily="66" charset="0"/>
              </a:rPr>
              <a:t>Esfingolipídios</a:t>
            </a:r>
          </a:p>
        </p:txBody>
      </p:sp>
      <p:grpSp>
        <p:nvGrpSpPr>
          <p:cNvPr id="67587" name="Group 14">
            <a:extLst>
              <a:ext uri="{FF2B5EF4-FFF2-40B4-BE49-F238E27FC236}">
                <a16:creationId xmlns:a16="http://schemas.microsoft.com/office/drawing/2014/main" id="{038332B4-3D28-4664-8B30-993822E99066}"/>
              </a:ext>
            </a:extLst>
          </p:cNvPr>
          <p:cNvGrpSpPr>
            <a:grpSpLocks/>
          </p:cNvGrpSpPr>
          <p:nvPr/>
        </p:nvGrpSpPr>
        <p:grpSpPr bwMode="auto">
          <a:xfrm>
            <a:off x="2782889" y="1125539"/>
            <a:ext cx="6618287" cy="2484437"/>
            <a:chOff x="525" y="1661"/>
            <a:chExt cx="4169" cy="1565"/>
          </a:xfrm>
        </p:grpSpPr>
        <p:sp>
          <p:nvSpPr>
            <p:cNvPr id="67593" name="Text Box 5">
              <a:extLst>
                <a:ext uri="{FF2B5EF4-FFF2-40B4-BE49-F238E27FC236}">
                  <a16:creationId xmlns:a16="http://schemas.microsoft.com/office/drawing/2014/main" id="{68CB7086-E481-42F7-A4A7-7AECFC481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" y="1757"/>
              <a:ext cx="2304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pt-BR" altLang="pt-BR" sz="2400" b="1">
                  <a:solidFill>
                    <a:srgbClr val="CC66FF"/>
                  </a:solidFill>
                  <a:latin typeface="Comic Sans MS" panose="030F0702030302020204" pitchFamily="66" charset="0"/>
                  <a:sym typeface="Monotype Sorts"/>
                </a:rPr>
                <a:t> amina = esfingosina</a:t>
              </a:r>
            </a:p>
            <a:p>
              <a:pPr eaLnBrk="1" hangingPunct="1">
                <a:buFontTx/>
                <a:buChar char="•"/>
              </a:pPr>
              <a:r>
                <a:rPr lang="pt-BR" altLang="pt-BR" sz="2400" b="1">
                  <a:solidFill>
                    <a:srgbClr val="FFCC00"/>
                  </a:solidFill>
                  <a:latin typeface="Comic Sans MS" panose="030F0702030302020204" pitchFamily="66" charset="0"/>
                  <a:sym typeface="Monotype Sorts"/>
                </a:rPr>
                <a:t> ácido graxo</a:t>
              </a:r>
            </a:p>
            <a:p>
              <a:pPr eaLnBrk="1" hangingPunct="1">
                <a:buFontTx/>
                <a:buChar char="•"/>
              </a:pPr>
              <a:r>
                <a:rPr lang="pt-BR" altLang="pt-BR" sz="2400" b="1">
                  <a:solidFill>
                    <a:srgbClr val="3399FF"/>
                  </a:solidFill>
                  <a:latin typeface="Comic Sans MS" panose="030F0702030302020204" pitchFamily="66" charset="0"/>
                  <a:sym typeface="Monotype Sorts"/>
                </a:rPr>
                <a:t> ácido fosfórico</a:t>
              </a:r>
              <a:endParaRPr lang="pt-BR" altLang="pt-BR" sz="2400" b="1">
                <a:latin typeface="Comic Sans MS" panose="030F0702030302020204" pitchFamily="66" charset="0"/>
                <a:sym typeface="Monotype Sorts"/>
              </a:endParaRPr>
            </a:p>
            <a:p>
              <a:pPr eaLnBrk="1" hangingPunct="1">
                <a:buFontTx/>
                <a:buChar char="•"/>
              </a:pPr>
              <a:r>
                <a:rPr lang="pt-BR" altLang="pt-BR" sz="2400" b="1">
                  <a:solidFill>
                    <a:srgbClr val="FF3399"/>
                  </a:solidFill>
                  <a:latin typeface="Comic Sans MS" panose="030F0702030302020204" pitchFamily="66" charset="0"/>
                  <a:sym typeface="Monotype Sorts"/>
                </a:rPr>
                <a:t> colina </a:t>
              </a:r>
              <a:endParaRPr lang="pt-BR" altLang="pt-BR" sz="2400" b="1">
                <a:latin typeface="Comic Sans MS" panose="030F0702030302020204" pitchFamily="66" charset="0"/>
              </a:endParaRPr>
            </a:p>
          </p:txBody>
        </p:sp>
        <p:sp>
          <p:nvSpPr>
            <p:cNvPr id="67594" name="Text Box 6">
              <a:extLst>
                <a:ext uri="{FF2B5EF4-FFF2-40B4-BE49-F238E27FC236}">
                  <a16:creationId xmlns:a16="http://schemas.microsoft.com/office/drawing/2014/main" id="{CB67B9A4-5AD7-407F-9D98-00C5A0C40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78999">
              <a:off x="2306" y="2280"/>
              <a:ext cx="1565" cy="32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altLang="pt-BR" sz="2800" b="1">
                  <a:latin typeface="Comic Sans MS" panose="030F0702030302020204" pitchFamily="66" charset="0"/>
                </a:rPr>
                <a:t>Esfingosina</a:t>
              </a:r>
            </a:p>
          </p:txBody>
        </p:sp>
        <p:sp>
          <p:nvSpPr>
            <p:cNvPr id="67595" name="Text Box 8">
              <a:extLst>
                <a:ext uri="{FF2B5EF4-FFF2-40B4-BE49-F238E27FC236}">
                  <a16:creationId xmlns:a16="http://schemas.microsoft.com/office/drawing/2014/main" id="{AFA640F6-8FEA-4FCF-9A87-2230DAF65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933"/>
              <a:ext cx="1406" cy="32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altLang="pt-BR" sz="2800" b="1">
                  <a:latin typeface="Comic Sans MS" panose="030F0702030302020204" pitchFamily="66" charset="0"/>
                </a:rPr>
                <a:t>Ácido graxo</a:t>
              </a:r>
            </a:p>
          </p:txBody>
        </p:sp>
        <p:sp>
          <p:nvSpPr>
            <p:cNvPr id="67596" name="Oval 10">
              <a:extLst>
                <a:ext uri="{FF2B5EF4-FFF2-40B4-BE49-F238E27FC236}">
                  <a16:creationId xmlns:a16="http://schemas.microsoft.com/office/drawing/2014/main" id="{71D0415C-7460-4CF0-99E9-1A361E4F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" y="2573"/>
              <a:ext cx="432" cy="288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altLang="pt-BR" sz="2800" b="1">
                  <a:latin typeface="Comic Sans MS" panose="030F0702030302020204" pitchFamily="66" charset="0"/>
                </a:rPr>
                <a:t>P</a:t>
              </a:r>
            </a:p>
          </p:txBody>
        </p:sp>
        <p:sp>
          <p:nvSpPr>
            <p:cNvPr id="67597" name="Text Box 12">
              <a:extLst>
                <a:ext uri="{FF2B5EF4-FFF2-40B4-BE49-F238E27FC236}">
                  <a16:creationId xmlns:a16="http://schemas.microsoft.com/office/drawing/2014/main" id="{0DFE44CA-E53D-49C5-AF6D-ED5018384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7" y="2583"/>
              <a:ext cx="714" cy="32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altLang="pt-BR" sz="2800" b="1">
                  <a:latin typeface="Comic Sans MS" panose="030F0702030302020204" pitchFamily="66" charset="0"/>
                </a:rPr>
                <a:t>colina</a:t>
              </a:r>
            </a:p>
          </p:txBody>
        </p:sp>
      </p:grpSp>
      <p:pic>
        <p:nvPicPr>
          <p:cNvPr id="67588" name="Picture 18" descr="blanco23">
            <a:extLst>
              <a:ext uri="{FF2B5EF4-FFF2-40B4-BE49-F238E27FC236}">
                <a16:creationId xmlns:a16="http://schemas.microsoft.com/office/drawing/2014/main" id="{B29DFF0C-2EB2-4D93-9CA4-2F61CC0A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292601"/>
            <a:ext cx="7391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19">
            <a:extLst>
              <a:ext uri="{FF2B5EF4-FFF2-40B4-BE49-F238E27FC236}">
                <a16:creationId xmlns:a16="http://schemas.microsoft.com/office/drawing/2014/main" id="{CE5D9C98-62AE-4EBB-AA74-7D6512B03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3860800"/>
            <a:ext cx="351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latin typeface="Comic Sans MS" panose="030F0702030302020204" pitchFamily="66" charset="0"/>
              </a:rPr>
              <a:t>Esfingosina ou esfingol</a:t>
            </a:r>
          </a:p>
        </p:txBody>
      </p:sp>
      <p:sp>
        <p:nvSpPr>
          <p:cNvPr id="67590" name="Rectangle 20">
            <a:extLst>
              <a:ext uri="{FF2B5EF4-FFF2-40B4-BE49-F238E27FC236}">
                <a16:creationId xmlns:a16="http://schemas.microsoft.com/office/drawing/2014/main" id="{019E3278-E582-401F-B232-CDC81CFC8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35463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3255" name="Text Box 21">
            <a:extLst>
              <a:ext uri="{FF2B5EF4-FFF2-40B4-BE49-F238E27FC236}">
                <a16:creationId xmlns:a16="http://schemas.microsoft.com/office/drawing/2014/main" id="{9BFA7FF4-C543-4BAB-94AB-16559B98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5084763"/>
            <a:ext cx="62277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rgbClr val="CC66FF"/>
                </a:solidFill>
                <a:latin typeface="Comic Sans MS" pitchFamily="66" charset="0"/>
              </a:rPr>
              <a:t>Esfingosina</a:t>
            </a:r>
            <a:r>
              <a:rPr lang="pt-BR" sz="2400" b="1" dirty="0">
                <a:latin typeface="Comic Sans MS" pitchFamily="66" charset="0"/>
              </a:rPr>
              <a:t> +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ácido graxo </a:t>
            </a:r>
            <a:r>
              <a:rPr lang="pt-BR" sz="2400" b="1" dirty="0">
                <a:latin typeface="Comic Sans MS" pitchFamily="66" charset="0"/>
              </a:rPr>
              <a:t>= </a:t>
            </a:r>
            <a:r>
              <a:rPr lang="pt-BR" sz="2400" b="1" dirty="0" err="1">
                <a:latin typeface="Comic Sans MS" pitchFamily="66" charset="0"/>
              </a:rPr>
              <a:t>Ceramida</a:t>
            </a:r>
            <a:endParaRPr lang="pt-BR" sz="2400" b="1" dirty="0"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Comic Sans MS" pitchFamily="66" charset="0"/>
              </a:rPr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00DA615-591D-47F5-BA15-FDD3A11DC591}"/>
              </a:ext>
            </a:extLst>
          </p:cNvPr>
          <p:cNvSpPr txBox="1"/>
          <p:nvPr/>
        </p:nvSpPr>
        <p:spPr>
          <a:xfrm>
            <a:off x="2176464" y="5661025"/>
            <a:ext cx="77358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Esfingomielinas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- </a:t>
            </a:r>
            <a:r>
              <a:rPr lang="pt-BR" sz="2400" b="1" dirty="0">
                <a:latin typeface="Comic Sans MS" pitchFamily="66" charset="0"/>
              </a:rPr>
              <a:t>Bainha de mielina envolve e isola os axônios de alguns neurônios</a:t>
            </a:r>
          </a:p>
        </p:txBody>
      </p:sp>
    </p:spTree>
    <p:extLst>
      <p:ext uri="{BB962C8B-B14F-4D97-AF65-F5344CB8AC3E}">
        <p14:creationId xmlns:p14="http://schemas.microsoft.com/office/powerpoint/2010/main" val="35713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7483E3-BBB7-43F1-A11C-B636480D4C2C}"/>
              </a:ext>
            </a:extLst>
          </p:cNvPr>
          <p:cNvSpPr txBox="1">
            <a:spLocks noChangeArrowheads="1"/>
          </p:cNvSpPr>
          <p:nvPr/>
        </p:nvSpPr>
        <p:spPr>
          <a:xfrm>
            <a:off x="3539716" y="2202305"/>
            <a:ext cx="5112568" cy="122413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x-none" b="1" dirty="0">
                <a:solidFill>
                  <a:schemeClr val="accent4">
                    <a:lumMod val="75000"/>
                  </a:schemeClr>
                </a:solidFill>
                <a:latin typeface="Comic Sans MS" charset="0"/>
                <a:ea typeface="+mn-ea"/>
                <a:cs typeface="+mn-cs"/>
              </a:rPr>
              <a:t>CLASSIFICACAO DOS LIPIDEOS</a:t>
            </a:r>
          </a:p>
        </p:txBody>
      </p:sp>
    </p:spTree>
    <p:extLst>
      <p:ext uri="{BB962C8B-B14F-4D97-AF65-F5344CB8AC3E}">
        <p14:creationId xmlns:p14="http://schemas.microsoft.com/office/powerpoint/2010/main" val="3296685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>
            <a:extLst>
              <a:ext uri="{FF2B5EF4-FFF2-40B4-BE49-F238E27FC236}">
                <a16:creationId xmlns:a16="http://schemas.microsoft.com/office/drawing/2014/main" id="{B34C270E-8A9E-402B-A87B-F9027687A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t-BR" altLang="x-none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Glicolipídios</a:t>
            </a:r>
            <a:endParaRPr lang="pt-BR" altLang="x-none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8611" name="Text Box 5">
            <a:extLst>
              <a:ext uri="{FF2B5EF4-FFF2-40B4-BE49-F238E27FC236}">
                <a16:creationId xmlns:a16="http://schemas.microsoft.com/office/drawing/2014/main" id="{D96C9DA2-7600-42DC-AEB8-59173B5E90F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503863" y="2408238"/>
            <a:ext cx="20780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Comic Sans MS" panose="030F0702030302020204" pitchFamily="66" charset="0"/>
              </a:rPr>
              <a:t>Esfingosina</a:t>
            </a:r>
          </a:p>
        </p:txBody>
      </p:sp>
      <p:sp>
        <p:nvSpPr>
          <p:cNvPr id="68612" name="Text Box 6">
            <a:extLst>
              <a:ext uri="{FF2B5EF4-FFF2-40B4-BE49-F238E27FC236}">
                <a16:creationId xmlns:a16="http://schemas.microsoft.com/office/drawing/2014/main" id="{5196B4FB-7060-4C60-A48B-CC702F80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1747838"/>
            <a:ext cx="2232025" cy="5191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Comic Sans MS" panose="030F0702030302020204" pitchFamily="66" charset="0"/>
              </a:rPr>
              <a:t>Ácido graxo</a:t>
            </a:r>
          </a:p>
        </p:txBody>
      </p:sp>
      <p:sp>
        <p:nvSpPr>
          <p:cNvPr id="68613" name="Text Box 7">
            <a:extLst>
              <a:ext uri="{FF2B5EF4-FFF2-40B4-BE49-F238E27FC236}">
                <a16:creationId xmlns:a16="http://schemas.microsoft.com/office/drawing/2014/main" id="{79398D5C-A5CD-47C2-BDFD-A5242D38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6" y="2890838"/>
            <a:ext cx="1401763" cy="51911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Comic Sans MS" panose="030F0702030302020204" pitchFamily="66" charset="0"/>
              </a:rPr>
              <a:t>Glicídio</a:t>
            </a:r>
          </a:p>
        </p:txBody>
      </p:sp>
      <p:sp>
        <p:nvSpPr>
          <p:cNvPr id="68614" name="Text Box 8">
            <a:extLst>
              <a:ext uri="{FF2B5EF4-FFF2-40B4-BE49-F238E27FC236}">
                <a16:creationId xmlns:a16="http://schemas.microsoft.com/office/drawing/2014/main" id="{B3460FF2-997B-4F4E-A7BB-605F38E8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1884364"/>
            <a:ext cx="365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pt-BR" sz="2400" b="1" dirty="0">
                <a:solidFill>
                  <a:srgbClr val="CC66FF"/>
                </a:solidFill>
                <a:latin typeface="Comic Sans MS" panose="030F0702030302020204" pitchFamily="66" charset="0"/>
                <a:sym typeface="Monotype Sorts"/>
              </a:rPr>
              <a:t> amina = esfingosina</a:t>
            </a:r>
          </a:p>
          <a:p>
            <a:pPr eaLnBrk="1" hangingPunct="1">
              <a:buFontTx/>
              <a:buChar char="•"/>
            </a:pPr>
            <a:r>
              <a:rPr lang="pt-BR" altLang="pt-BR" sz="2400" b="1" dirty="0">
                <a:solidFill>
                  <a:srgbClr val="FFCC00"/>
                </a:solidFill>
                <a:latin typeface="Comic Sans MS" panose="030F0702030302020204" pitchFamily="66" charset="0"/>
                <a:sym typeface="Monotype Sorts"/>
              </a:rPr>
              <a:t> ácido graxo</a:t>
            </a:r>
            <a:endParaRPr lang="pt-BR" altLang="pt-BR" sz="2400" b="1" dirty="0">
              <a:solidFill>
                <a:srgbClr val="FF9900"/>
              </a:solidFill>
              <a:latin typeface="Comic Sans MS" panose="030F0702030302020204" pitchFamily="66" charset="0"/>
              <a:sym typeface="Monotype Sorts"/>
            </a:endParaRPr>
          </a:p>
          <a:p>
            <a:pPr eaLnBrk="1" hangingPunct="1">
              <a:buFontTx/>
              <a:buChar char="•"/>
            </a:pPr>
            <a:r>
              <a:rPr lang="pt-BR" altLang="pt-BR" sz="2400" b="1" dirty="0">
                <a:solidFill>
                  <a:srgbClr val="FF9900"/>
                </a:solidFill>
                <a:latin typeface="Comic Sans MS" panose="030F0702030302020204" pitchFamily="66" charset="0"/>
                <a:sym typeface="Monotype Sorts"/>
              </a:rPr>
              <a:t> glicídio</a:t>
            </a:r>
            <a:endParaRPr lang="pt-BR" altLang="pt-BR" sz="2400" b="1" dirty="0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615" name="Text Box 10">
            <a:extLst>
              <a:ext uri="{FF2B5EF4-FFF2-40B4-BE49-F238E27FC236}">
                <a16:creationId xmlns:a16="http://schemas.microsoft.com/office/drawing/2014/main" id="{9AC8A5A2-4CE4-4866-A1E1-2EE71F903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797425"/>
            <a:ext cx="5927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pt-BR" sz="3200">
                <a:latin typeface="Comic Sans MS" panose="030F0702030302020204" pitchFamily="66" charset="0"/>
              </a:rPr>
              <a:t> Constituintes de membranas </a:t>
            </a:r>
          </a:p>
          <a:p>
            <a:pPr eaLnBrk="1" hangingPunct="1">
              <a:buFontTx/>
              <a:buChar char="•"/>
            </a:pPr>
            <a:r>
              <a:rPr lang="pt-BR" altLang="pt-BR" sz="3200">
                <a:latin typeface="Comic Sans MS" panose="030F0702030302020204" pitchFamily="66" charset="0"/>
              </a:rPr>
              <a:t> Sítios de reconhecimento</a:t>
            </a:r>
          </a:p>
        </p:txBody>
      </p:sp>
    </p:spTree>
    <p:extLst>
      <p:ext uri="{BB962C8B-B14F-4D97-AF65-F5344CB8AC3E}">
        <p14:creationId xmlns:p14="http://schemas.microsoft.com/office/powerpoint/2010/main" val="3705986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EB37430C-171C-4DC1-BC19-C7F34B44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710" y="2958819"/>
            <a:ext cx="4150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2400" dirty="0">
                <a:sym typeface="Marlett" pitchFamily="2" charset="2"/>
              </a:rPr>
              <a:t>Lipídeos de armazenamento </a:t>
            </a:r>
          </a:p>
        </p:txBody>
      </p:sp>
      <p:sp>
        <p:nvSpPr>
          <p:cNvPr id="12292" name="CaixaDeTexto 4">
            <a:extLst>
              <a:ext uri="{FF2B5EF4-FFF2-40B4-BE49-F238E27FC236}">
                <a16:creationId xmlns:a16="http://schemas.microsoft.com/office/drawing/2014/main" id="{61EA73F3-3DC6-484D-8156-7952B5B91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288" y="6016535"/>
            <a:ext cx="1875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2400" dirty="0">
                <a:sym typeface="Marlett" pitchFamily="2" charset="2"/>
              </a:rPr>
              <a:t>Esteroides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140DFF-B784-491B-A0D6-30DCAB0E6AF5}"/>
              </a:ext>
            </a:extLst>
          </p:cNvPr>
          <p:cNvSpPr txBox="1">
            <a:spLocks noChangeArrowheads="1"/>
          </p:cNvSpPr>
          <p:nvPr/>
        </p:nvSpPr>
        <p:spPr>
          <a:xfrm>
            <a:off x="1545087" y="3358293"/>
            <a:ext cx="9144000" cy="77582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Lipídeos </a:t>
            </a:r>
            <a:r>
              <a:rPr lang="pt-BR" altLang="x-none" sz="2800" b="1" u="sng" dirty="0">
                <a:solidFill>
                  <a:srgbClr val="FF6600"/>
                </a:solidFill>
                <a:latin typeface="Comic Sans MS" charset="0"/>
              </a:rPr>
              <a:t>SEM</a:t>
            </a: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 Ácidos graxos na sua estrutura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3EE26E6-47D2-4120-B00F-A61898EF52A9}"/>
              </a:ext>
            </a:extLst>
          </p:cNvPr>
          <p:cNvSpPr txBox="1">
            <a:spLocks noChangeArrowheads="1"/>
          </p:cNvSpPr>
          <p:nvPr/>
        </p:nvSpPr>
        <p:spPr>
          <a:xfrm>
            <a:off x="1479147" y="360993"/>
            <a:ext cx="9144000" cy="66644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Lipídeos </a:t>
            </a:r>
            <a:r>
              <a:rPr lang="pt-BR" altLang="x-none" sz="2800" b="1" u="sng" dirty="0">
                <a:solidFill>
                  <a:srgbClr val="FF6600"/>
                </a:solidFill>
                <a:latin typeface="Comic Sans MS" charset="0"/>
              </a:rPr>
              <a:t>COM</a:t>
            </a: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 Ácidos graxos na sua estrutura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E1A15F3-F4F6-4271-BC8F-98DA9F4AB3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4556" y="1234955"/>
            <a:ext cx="1189356" cy="17323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EC28F0-4B15-4252-9CA8-DCBB2F2678F6}"/>
              </a:ext>
            </a:extLst>
          </p:cNvPr>
          <p:cNvSpPr txBox="1"/>
          <p:nvPr/>
        </p:nvSpPr>
        <p:spPr>
          <a:xfrm>
            <a:off x="6546659" y="2950839"/>
            <a:ext cx="3636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2400" dirty="0">
                <a:sym typeface="Marlett" pitchFamily="2" charset="2"/>
              </a:rPr>
              <a:t>Lipídeos de membrana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AB41EAE9-4864-4A9B-81EB-3165915E1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105" y="1988879"/>
            <a:ext cx="1779802" cy="3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>
                <a:sym typeface="Marlett" pitchFamily="2" charset="2"/>
              </a:rPr>
              <a:t>Triglicérides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5BE424-3C67-463C-8D29-7CA2604D42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9534" y="1272751"/>
            <a:ext cx="1588310" cy="1704786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DFCFBE77-8A86-468E-B7D1-CF64968A5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055" y="1963985"/>
            <a:ext cx="1779802" cy="3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 err="1">
                <a:sym typeface="Marlett" pitchFamily="2" charset="2"/>
              </a:rPr>
              <a:t>Fosfolipideos</a:t>
            </a:r>
            <a:endParaRPr lang="pt-BR" altLang="pt-BR" sz="1600" dirty="0">
              <a:sym typeface="Marlett" pitchFamily="2" charset="2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622B919A-BB88-4A9E-8740-E162A30C8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4821" y="6006354"/>
            <a:ext cx="1875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2400" dirty="0">
                <a:sym typeface="Marlett" pitchFamily="2" charset="2"/>
              </a:rPr>
              <a:t>Eicosanoides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44251199-B4B6-4745-A8EC-F6AA493F4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593" y="4911023"/>
            <a:ext cx="1275815" cy="3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>
                <a:sym typeface="Marlett" pitchFamily="2" charset="2"/>
              </a:rPr>
              <a:t>Colesterol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E6287F24-72C9-406E-B7C2-750BFEB3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147" y="4786045"/>
            <a:ext cx="1452796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>
                <a:sym typeface="Marlett" pitchFamily="2" charset="2"/>
              </a:rPr>
              <a:t>Acido </a:t>
            </a:r>
          </a:p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>
                <a:sym typeface="Marlett" pitchFamily="2" charset="2"/>
              </a:rPr>
              <a:t>araquidônico</a:t>
            </a:r>
          </a:p>
        </p:txBody>
      </p:sp>
      <p:grpSp>
        <p:nvGrpSpPr>
          <p:cNvPr id="15" name="Grupo 6">
            <a:extLst>
              <a:ext uri="{FF2B5EF4-FFF2-40B4-BE49-F238E27FC236}">
                <a16:creationId xmlns:a16="http://schemas.microsoft.com/office/drawing/2014/main" id="{8C450C66-B6B3-496F-99BB-B5469D74DDC3}"/>
              </a:ext>
            </a:extLst>
          </p:cNvPr>
          <p:cNvGrpSpPr>
            <a:grpSpLocks/>
          </p:cNvGrpSpPr>
          <p:nvPr/>
        </p:nvGrpSpPr>
        <p:grpSpPr bwMode="auto">
          <a:xfrm>
            <a:off x="2207569" y="4181308"/>
            <a:ext cx="2219612" cy="1825045"/>
            <a:chOff x="4860032" y="260648"/>
            <a:chExt cx="2591593" cy="1871663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B732A607-BCA5-43BC-984E-4A7A4D900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5" t="34077" r="52132" b="40327"/>
            <a:stretch>
              <a:fillRect/>
            </a:stretch>
          </p:blipFill>
          <p:spPr bwMode="auto">
            <a:xfrm>
              <a:off x="4860032" y="260648"/>
              <a:ext cx="2591301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A13603A5-0B1C-4E05-ADC7-022726F73E02}"/>
                </a:ext>
              </a:extLst>
            </p:cNvPr>
            <p:cNvSpPr/>
            <p:nvPr/>
          </p:nvSpPr>
          <p:spPr bwMode="auto">
            <a:xfrm>
              <a:off x="7164616" y="1485361"/>
              <a:ext cx="287009" cy="359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12532AA0-4DC9-4B88-B376-C0FC294FCB1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2374" y="4257676"/>
            <a:ext cx="3062755" cy="15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4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12089EF-C4AE-4C1B-BF21-30DDA3833D45}"/>
              </a:ext>
            </a:extLst>
          </p:cNvPr>
          <p:cNvSpPr txBox="1">
            <a:spLocks noChangeArrowheads="1"/>
          </p:cNvSpPr>
          <p:nvPr/>
        </p:nvSpPr>
        <p:spPr>
          <a:xfrm>
            <a:off x="2423593" y="2636913"/>
            <a:ext cx="7344816" cy="66644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LIPÍDEOS </a:t>
            </a:r>
            <a:r>
              <a:rPr lang="pt-BR" altLang="x-none" sz="3600" b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SEM</a:t>
            </a:r>
            <a:r>
              <a:rPr lang="pt-BR" altLang="x-none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ÁCIDOS GRAXOS NA SUA ESTRUTURA </a:t>
            </a:r>
          </a:p>
        </p:txBody>
      </p:sp>
    </p:spTree>
    <p:extLst>
      <p:ext uri="{BB962C8B-B14F-4D97-AF65-F5344CB8AC3E}">
        <p14:creationId xmlns:p14="http://schemas.microsoft.com/office/powerpoint/2010/main" val="3672631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ject 5">
            <a:extLst>
              <a:ext uri="{FF2B5EF4-FFF2-40B4-BE49-F238E27FC236}">
                <a16:creationId xmlns:a16="http://schemas.microsoft.com/office/drawing/2014/main" id="{3B3B47D5-5CEA-48D0-882C-DB3F2BECA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860801"/>
            <a:ext cx="54483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449693C6-80AB-449D-A0B3-7BBBEF209CDF}"/>
              </a:ext>
            </a:extLst>
          </p:cNvPr>
          <p:cNvSpPr txBox="1"/>
          <p:nvPr/>
        </p:nvSpPr>
        <p:spPr>
          <a:xfrm>
            <a:off x="1703388" y="908051"/>
            <a:ext cx="8604250" cy="328612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indent="82454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1000"/>
              </a:lnSpc>
              <a:spcBef>
                <a:spcPts val="100"/>
              </a:spcBef>
            </a:pPr>
            <a:endParaRPr lang="pt-BR" altLang="pt-BR" sz="1900" b="1" dirty="0">
              <a:solidFill>
                <a:srgbClr val="003399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lang="pt-BR" altLang="pt-BR" sz="1900" b="1" dirty="0">
              <a:solidFill>
                <a:srgbClr val="003399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lang="pt-BR" altLang="pt-BR" sz="1900" b="1" dirty="0">
              <a:solidFill>
                <a:srgbClr val="003399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lang="pt-BR" altLang="pt-BR" sz="1900" b="1" dirty="0">
              <a:solidFill>
                <a:srgbClr val="003399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pt-BR" altLang="pt-BR" sz="23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pt-BR" altLang="pt-BR" sz="22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pt-BR" altLang="pt-BR" sz="23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Bef>
                <a:spcPts val="38"/>
              </a:spcBef>
            </a:pPr>
            <a:endParaRPr lang="pt-BR" altLang="pt-BR" sz="25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1B4FD19-78A6-40DF-B89E-25F149FAB0E5}"/>
              </a:ext>
            </a:extLst>
          </p:cNvPr>
          <p:cNvSpPr/>
          <p:nvPr/>
        </p:nvSpPr>
        <p:spPr>
          <a:xfrm>
            <a:off x="2208214" y="1167110"/>
            <a:ext cx="4181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spcBef>
                <a:spcPts val="110"/>
              </a:spcBef>
              <a:buFont typeface="Arial" panose="020B0604020202020204" pitchFamily="34" charset="0"/>
              <a:buChar char="•"/>
              <a:defRPr/>
            </a:pPr>
            <a:r>
              <a:rPr lang="pt-BR" sz="2400" b="1" spc="114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Lipídeos</a:t>
            </a:r>
            <a:r>
              <a:rPr lang="pt-BR" sz="2400" b="1" spc="22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BR" sz="2400" b="1" spc="10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de</a:t>
            </a:r>
            <a:r>
              <a:rPr lang="pt-BR" sz="2400" b="1" spc="245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BR" sz="2400" b="1" spc="12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cadeia</a:t>
            </a:r>
            <a:r>
              <a:rPr lang="pt-BR" sz="2400" b="1" spc="26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BR" sz="2400" b="1" spc="155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cíclica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57A212-7839-4FF3-AB93-1EE04D8E3BB6}"/>
              </a:ext>
            </a:extLst>
          </p:cNvPr>
          <p:cNvSpPr txBox="1"/>
          <p:nvPr/>
        </p:nvSpPr>
        <p:spPr>
          <a:xfrm>
            <a:off x="2208214" y="1628775"/>
            <a:ext cx="6347956" cy="233397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rgbClr val="6C4C2C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Derivados de </a:t>
            </a:r>
            <a:r>
              <a:rPr lang="pt-BR" altLang="pt-BR" sz="2400" b="1" dirty="0" err="1">
                <a:solidFill>
                  <a:srgbClr val="6C4C2C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ciclopentanoperidrofenantreno</a:t>
            </a:r>
            <a:r>
              <a:rPr lang="pt-BR" altLang="pt-BR" sz="2400" b="1" dirty="0">
                <a:solidFill>
                  <a:srgbClr val="6C4C2C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rgbClr val="6C4C2C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4 anéis não planares fusionados </a:t>
            </a: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pt-BR" altLang="pt-BR" sz="2400" b="1" dirty="0">
                <a:solidFill>
                  <a:srgbClr val="6C4C2C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pt-BR" sz="2400" b="1" dirty="0" err="1">
                <a:solidFill>
                  <a:srgbClr val="6C4C2C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Ex</a:t>
            </a:r>
            <a:r>
              <a:rPr lang="pt-BR" altLang="pt-BR" sz="2400" b="1" dirty="0">
                <a:solidFill>
                  <a:srgbClr val="6C4C2C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colesterol e hormônios sexuais/</a:t>
            </a:r>
            <a:r>
              <a:rPr lang="pt-BR" altLang="pt-BR" sz="2400" b="1" dirty="0" err="1">
                <a:solidFill>
                  <a:srgbClr val="6C4C2C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cortidoides</a:t>
            </a:r>
            <a:endParaRPr lang="pt-BR" altLang="pt-BR" sz="2400" dirty="0">
              <a:solidFill>
                <a:srgbClr val="6C4C2C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pt-BR" altLang="pt-BR" sz="2400" b="1" dirty="0">
              <a:solidFill>
                <a:srgbClr val="6C4C2C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pt-BR" altLang="pt-BR" sz="2400" dirty="0">
              <a:solidFill>
                <a:srgbClr val="6C4C2C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C8207F-072E-4DFE-91F8-4B2B2E0142E4}"/>
              </a:ext>
            </a:extLst>
          </p:cNvPr>
          <p:cNvSpPr txBox="1"/>
          <p:nvPr/>
        </p:nvSpPr>
        <p:spPr>
          <a:xfrm>
            <a:off x="1524000" y="3068638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spc="95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Lipídeos</a:t>
            </a:r>
            <a:r>
              <a:rPr lang="pt-BR" sz="2400" b="1" spc="210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 </a:t>
            </a:r>
            <a:r>
              <a:rPr lang="pt-BR" sz="2400" b="1" spc="95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estruturais </a:t>
            </a:r>
            <a:r>
              <a:rPr lang="pt-BR" sz="2400" b="1" spc="100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 presentes</a:t>
            </a:r>
            <a:r>
              <a:rPr lang="pt-BR" sz="2400" b="1" spc="190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 </a:t>
            </a:r>
            <a:r>
              <a:rPr lang="pt-BR" sz="2400" b="1" spc="110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na</a:t>
            </a:r>
            <a:r>
              <a:rPr lang="pt-BR" sz="2400" b="1" spc="210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 </a:t>
            </a:r>
            <a:r>
              <a:rPr lang="pt-BR" sz="2400" b="1" spc="85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maioria </a:t>
            </a:r>
            <a:r>
              <a:rPr lang="pt-BR" sz="2400" b="1" spc="-415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 </a:t>
            </a:r>
            <a:r>
              <a:rPr lang="pt-BR" sz="2400" b="1" spc="90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das</a:t>
            </a:r>
            <a:r>
              <a:rPr lang="pt-BR" sz="2400" b="1" spc="240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 </a:t>
            </a:r>
            <a:r>
              <a:rPr lang="pt-BR" sz="2400" b="1" spc="100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células </a:t>
            </a:r>
            <a:r>
              <a:rPr lang="pt-BR" sz="2400" b="1" spc="105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 </a:t>
            </a:r>
            <a:r>
              <a:rPr lang="pt-BR" sz="2400" b="1" spc="110" dirty="0">
                <a:solidFill>
                  <a:schemeClr val="accent4">
                    <a:lumMod val="50000"/>
                  </a:schemeClr>
                </a:solidFill>
                <a:cs typeface="Cambria"/>
              </a:rPr>
              <a:t>eucarióticas</a:t>
            </a:r>
            <a:endParaRPr lang="pt-BR" sz="2400" dirty="0">
              <a:solidFill>
                <a:schemeClr val="accent4">
                  <a:lumMod val="50000"/>
                </a:schemeClr>
              </a:solidFill>
              <a:cs typeface="Cambria"/>
            </a:endParaRPr>
          </a:p>
          <a:p>
            <a:pPr algn="ctr">
              <a:defRPr/>
            </a:pPr>
            <a:endParaRPr lang="pt-B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7FE3527-147A-47FB-A334-7AC763CA0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60648"/>
            <a:ext cx="8686800" cy="8382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Esteroides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CE3A8997-DB8D-4F6B-A502-53BEE8595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60648"/>
            <a:ext cx="8686800" cy="8382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Esteroides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951FFEC-955F-4701-B1FE-B469CD7917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125539"/>
            <a:ext cx="8686800" cy="452437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altLang="pt-B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Colesterol e derivados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altLang="pt-BR" sz="2800" dirty="0">
                <a:latin typeface="Calibri" pitchFamily="34" charset="0"/>
              </a:rPr>
              <a:t>Precursor para a síntese: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altLang="pt-BR" sz="2800" dirty="0">
                <a:latin typeface="Calibri" pitchFamily="34" charset="0"/>
              </a:rPr>
              <a:t>Hormônios sexuais e do córtex adrenal, sais biliares e vitamina D.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altLang="pt-BR" sz="2800" dirty="0">
                <a:latin typeface="Calibri" pitchFamily="34" charset="0"/>
              </a:rPr>
              <a:t>Função estrutural, hormonal, inflamatória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altLang="pt-BR" sz="2800" dirty="0">
                <a:latin typeface="Calibri" pitchFamily="34" charset="0"/>
              </a:rPr>
              <a:t>Responsável pela fluidez das membranas celulares</a:t>
            </a:r>
          </a:p>
        </p:txBody>
      </p:sp>
      <p:grpSp>
        <p:nvGrpSpPr>
          <p:cNvPr id="47108" name="Grupo 6">
            <a:extLst>
              <a:ext uri="{FF2B5EF4-FFF2-40B4-BE49-F238E27FC236}">
                <a16:creationId xmlns:a16="http://schemas.microsoft.com/office/drawing/2014/main" id="{F4D56840-9D77-4A98-B889-04CFCF5805A9}"/>
              </a:ext>
            </a:extLst>
          </p:cNvPr>
          <p:cNvGrpSpPr>
            <a:grpSpLocks/>
          </p:cNvGrpSpPr>
          <p:nvPr/>
        </p:nvGrpSpPr>
        <p:grpSpPr bwMode="auto">
          <a:xfrm>
            <a:off x="2208213" y="4221164"/>
            <a:ext cx="3382962" cy="2447925"/>
            <a:chOff x="4860032" y="260648"/>
            <a:chExt cx="2591593" cy="1871663"/>
          </a:xfrm>
        </p:grpSpPr>
        <p:pic>
          <p:nvPicPr>
            <p:cNvPr id="47111" name="Picture 1">
              <a:extLst>
                <a:ext uri="{FF2B5EF4-FFF2-40B4-BE49-F238E27FC236}">
                  <a16:creationId xmlns:a16="http://schemas.microsoft.com/office/drawing/2014/main" id="{0AF23ABB-8642-41E3-85B9-29CB883CB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5" t="34077" r="52132" b="40327"/>
            <a:stretch>
              <a:fillRect/>
            </a:stretch>
          </p:blipFill>
          <p:spPr bwMode="auto">
            <a:xfrm>
              <a:off x="4860032" y="260648"/>
              <a:ext cx="2591301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EB743250-322C-4681-B256-BA24489D04A7}"/>
                </a:ext>
              </a:extLst>
            </p:cNvPr>
            <p:cNvSpPr/>
            <p:nvPr/>
          </p:nvSpPr>
          <p:spPr bwMode="auto">
            <a:xfrm>
              <a:off x="7164616" y="1485361"/>
              <a:ext cx="287009" cy="359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47109" name="CaixaDeTexto 7">
            <a:extLst>
              <a:ext uri="{FF2B5EF4-FFF2-40B4-BE49-F238E27FC236}">
                <a16:creationId xmlns:a16="http://schemas.microsoft.com/office/drawing/2014/main" id="{4B10B7ED-1BFF-41DE-8544-2B279A2F6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6092825"/>
            <a:ext cx="34115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/>
              <a:t>ciclo-pentano-peridro- fenantreno</a:t>
            </a:r>
          </a:p>
        </p:txBody>
      </p:sp>
      <p:pic>
        <p:nvPicPr>
          <p:cNvPr id="47110" name="Picture 8">
            <a:extLst>
              <a:ext uri="{FF2B5EF4-FFF2-40B4-BE49-F238E27FC236}">
                <a16:creationId xmlns:a16="http://schemas.microsoft.com/office/drawing/2014/main" id="{35C82F98-D76C-4015-B4A0-7C69D270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t="26204" r="32762" b="20641"/>
          <a:stretch>
            <a:fillRect/>
          </a:stretch>
        </p:blipFill>
        <p:spPr bwMode="auto">
          <a:xfrm>
            <a:off x="6240463" y="4221163"/>
            <a:ext cx="360045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object 5">
            <a:extLst>
              <a:ext uri="{FF2B5EF4-FFF2-40B4-BE49-F238E27FC236}">
                <a16:creationId xmlns:a16="http://schemas.microsoft.com/office/drawing/2014/main" id="{22307DDC-89B6-46DE-A35A-E2BE7BFC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96976"/>
            <a:ext cx="460851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2C537530-A69F-4AD9-9E60-05800CF3834F}"/>
              </a:ext>
            </a:extLst>
          </p:cNvPr>
          <p:cNvSpPr txBox="1"/>
          <p:nvPr/>
        </p:nvSpPr>
        <p:spPr>
          <a:xfrm>
            <a:off x="6528048" y="2219927"/>
            <a:ext cx="4140200" cy="2994409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>
              <a:spcBef>
                <a:spcPts val="110"/>
              </a:spcBef>
              <a:defRPr/>
            </a:pPr>
            <a:r>
              <a:rPr lang="pt-BR" altLang="pt-BR" sz="2800" dirty="0">
                <a:solidFill>
                  <a:schemeClr val="tx2"/>
                </a:solidFill>
              </a:rPr>
              <a:t>Esteroide mais abundante nos animais</a:t>
            </a:r>
          </a:p>
          <a:p>
            <a:pPr marL="12700">
              <a:spcBef>
                <a:spcPts val="110"/>
              </a:spcBef>
              <a:defRPr/>
            </a:pPr>
            <a:endParaRPr lang="pt-BR" altLang="pt-BR" sz="2800" dirty="0">
              <a:solidFill>
                <a:schemeClr val="tx2"/>
              </a:solidFill>
            </a:endParaRPr>
          </a:p>
          <a:p>
            <a:pPr marL="12700">
              <a:spcBef>
                <a:spcPts val="110"/>
              </a:spcBef>
              <a:defRPr/>
            </a:pPr>
            <a:r>
              <a:rPr lang="pt-BR" altLang="pt-BR" sz="2800" dirty="0">
                <a:solidFill>
                  <a:schemeClr val="tx2"/>
                </a:solidFill>
              </a:rPr>
              <a:t>É classificado como esterol por causa do  grupo OH na posição C3</a:t>
            </a:r>
          </a:p>
          <a:p>
            <a:pPr>
              <a:spcBef>
                <a:spcPts val="25"/>
              </a:spcBef>
              <a:defRPr/>
            </a:pPr>
            <a:endParaRPr lang="pt-BR" sz="2400" dirty="0">
              <a:cs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09C574-0FC5-42F6-B55F-6DC235BBC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60648"/>
            <a:ext cx="8686800" cy="8382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Esteroides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7816D9-7654-463E-B3CB-C732EF02C3D3}"/>
              </a:ext>
            </a:extLst>
          </p:cNvPr>
          <p:cNvSpPr txBox="1"/>
          <p:nvPr/>
        </p:nvSpPr>
        <p:spPr>
          <a:xfrm>
            <a:off x="6335636" y="1274332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altLang="pt-B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Colesterol e derivados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2022048-345C-4006-89FC-009DB5BA1BB6}"/>
              </a:ext>
            </a:extLst>
          </p:cNvPr>
          <p:cNvSpPr/>
          <p:nvPr/>
        </p:nvSpPr>
        <p:spPr>
          <a:xfrm>
            <a:off x="1919289" y="260351"/>
            <a:ext cx="80994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6"/>
                </a:solidFill>
                <a:latin typeface="Comic Sans MS" pitchFamily="66" charset="0"/>
              </a:rPr>
              <a:t> Alguns hormônios esteroides derivados do colesterol</a:t>
            </a:r>
          </a:p>
        </p:txBody>
      </p:sp>
      <p:grpSp>
        <p:nvGrpSpPr>
          <p:cNvPr id="50179" name="Grupo 17">
            <a:extLst>
              <a:ext uri="{FF2B5EF4-FFF2-40B4-BE49-F238E27FC236}">
                <a16:creationId xmlns:a16="http://schemas.microsoft.com/office/drawing/2014/main" id="{BD2C42E3-76BD-4B58-A80E-EA076169BABC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1268414"/>
            <a:ext cx="5019675" cy="5267325"/>
            <a:chOff x="2124075" y="1268413"/>
            <a:chExt cx="5019675" cy="5267325"/>
          </a:xfrm>
        </p:grpSpPr>
        <p:pic>
          <p:nvPicPr>
            <p:cNvPr id="50188" name="Picture 2">
              <a:extLst>
                <a:ext uri="{FF2B5EF4-FFF2-40B4-BE49-F238E27FC236}">
                  <a16:creationId xmlns:a16="http://schemas.microsoft.com/office/drawing/2014/main" id="{64DD2E01-A90E-469B-ADF6-2206425CB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55" t="12422" r="16985" b="24577"/>
            <a:stretch>
              <a:fillRect/>
            </a:stretch>
          </p:blipFill>
          <p:spPr bwMode="auto">
            <a:xfrm>
              <a:off x="2124075" y="1268413"/>
              <a:ext cx="5019675" cy="526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41858A13-65AC-415A-85CD-BAEB500F6E13}"/>
                </a:ext>
              </a:extLst>
            </p:cNvPr>
            <p:cNvSpPr/>
            <p:nvPr/>
          </p:nvSpPr>
          <p:spPr>
            <a:xfrm>
              <a:off x="3924300" y="1268413"/>
              <a:ext cx="1223962" cy="4318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4456DDC-47D5-49CE-A690-1E502EC75806}"/>
                </a:ext>
              </a:extLst>
            </p:cNvPr>
            <p:cNvSpPr/>
            <p:nvPr/>
          </p:nvSpPr>
          <p:spPr>
            <a:xfrm>
              <a:off x="3924300" y="2708275"/>
              <a:ext cx="1223962" cy="2889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F4758480-A903-43CC-BEF4-F8A91A3E409B}"/>
                </a:ext>
              </a:extLst>
            </p:cNvPr>
            <p:cNvSpPr/>
            <p:nvPr/>
          </p:nvSpPr>
          <p:spPr>
            <a:xfrm>
              <a:off x="5148262" y="3213100"/>
              <a:ext cx="1223963" cy="2873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85E5D23A-3FF2-4CA0-85F6-393E24EC4B2C}"/>
                </a:ext>
              </a:extLst>
            </p:cNvPr>
            <p:cNvSpPr/>
            <p:nvPr/>
          </p:nvSpPr>
          <p:spPr>
            <a:xfrm>
              <a:off x="5219700" y="3933825"/>
              <a:ext cx="1223962" cy="2873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689CC889-F996-4CBA-9A85-00377C70FA56}"/>
                </a:ext>
              </a:extLst>
            </p:cNvPr>
            <p:cNvSpPr/>
            <p:nvPr/>
          </p:nvSpPr>
          <p:spPr>
            <a:xfrm>
              <a:off x="2627312" y="3933825"/>
              <a:ext cx="1223963" cy="215900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7A2CDA4-B960-453E-A7A0-EB8B1CF4941C}"/>
                </a:ext>
              </a:extLst>
            </p:cNvPr>
            <p:cNvSpPr/>
            <p:nvPr/>
          </p:nvSpPr>
          <p:spPr>
            <a:xfrm>
              <a:off x="3995737" y="5373688"/>
              <a:ext cx="1223963" cy="287337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50180" name="object 2">
            <a:extLst>
              <a:ext uri="{FF2B5EF4-FFF2-40B4-BE49-F238E27FC236}">
                <a16:creationId xmlns:a16="http://schemas.microsoft.com/office/drawing/2014/main" id="{C25F83A2-771A-4414-829D-12AEFDA0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2060576"/>
            <a:ext cx="1809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object 3">
            <a:extLst>
              <a:ext uri="{FF2B5EF4-FFF2-40B4-BE49-F238E27FC236}">
                <a16:creationId xmlns:a16="http://schemas.microsoft.com/office/drawing/2014/main" id="{CE62443A-065F-4DC1-8A06-B35108AB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3573463"/>
            <a:ext cx="20812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F99021FE-4251-4BC2-996C-AB27C890E2DE}"/>
              </a:ext>
            </a:extLst>
          </p:cNvPr>
          <p:cNvSpPr txBox="1"/>
          <p:nvPr/>
        </p:nvSpPr>
        <p:spPr>
          <a:xfrm>
            <a:off x="7751763" y="2276476"/>
            <a:ext cx="785812" cy="246063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>
              <a:spcBef>
                <a:spcPts val="110"/>
              </a:spcBef>
              <a:defRPr/>
            </a:pPr>
            <a:r>
              <a:rPr sz="1500" b="1" spc="165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c</a:t>
            </a:r>
            <a:r>
              <a:rPr sz="1500" b="1" spc="75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o</a:t>
            </a:r>
            <a:r>
              <a:rPr sz="1500" b="1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r</a:t>
            </a:r>
            <a:r>
              <a:rPr sz="1500" b="1" spc="145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t</a:t>
            </a:r>
            <a:r>
              <a:rPr sz="1500" b="1" spc="70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i</a:t>
            </a:r>
            <a:r>
              <a:rPr sz="1500" b="1" spc="95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s</a:t>
            </a:r>
            <a:r>
              <a:rPr sz="1500" b="1" spc="75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o</a:t>
            </a:r>
            <a:r>
              <a:rPr sz="1500" b="1" spc="50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l</a:t>
            </a:r>
            <a:endParaRPr sz="1500" dirty="0">
              <a:solidFill>
                <a:schemeClr val="accent4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72B63104-8782-4DB8-B89B-9B7AC877273E}"/>
              </a:ext>
            </a:extLst>
          </p:cNvPr>
          <p:cNvSpPr txBox="1"/>
          <p:nvPr/>
        </p:nvSpPr>
        <p:spPr>
          <a:xfrm>
            <a:off x="7608889" y="3573464"/>
            <a:ext cx="1328737" cy="244475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>
              <a:spcBef>
                <a:spcPts val="110"/>
              </a:spcBef>
              <a:defRPr/>
            </a:pPr>
            <a:r>
              <a:rPr sz="1500" b="1" spc="90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Testosterona</a:t>
            </a:r>
            <a:endParaRPr sz="1500" dirty="0">
              <a:solidFill>
                <a:schemeClr val="accent4">
                  <a:lumMod val="7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50184" name="object 13">
            <a:extLst>
              <a:ext uri="{FF2B5EF4-FFF2-40B4-BE49-F238E27FC236}">
                <a16:creationId xmlns:a16="http://schemas.microsoft.com/office/drawing/2014/main" id="{6448663E-EF72-415E-A912-BDD6EC594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692150"/>
            <a:ext cx="19573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object 14">
            <a:extLst>
              <a:ext uri="{FF2B5EF4-FFF2-40B4-BE49-F238E27FC236}">
                <a16:creationId xmlns:a16="http://schemas.microsoft.com/office/drawing/2014/main" id="{C0C7D3EB-5B4F-436C-9524-66308F3B5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5084764"/>
            <a:ext cx="1960563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15">
            <a:extLst>
              <a:ext uri="{FF2B5EF4-FFF2-40B4-BE49-F238E27FC236}">
                <a16:creationId xmlns:a16="http://schemas.microsoft.com/office/drawing/2014/main" id="{E72E4D05-2082-4E51-94B8-5C03D6ED2F94}"/>
              </a:ext>
            </a:extLst>
          </p:cNvPr>
          <p:cNvSpPr txBox="1"/>
          <p:nvPr/>
        </p:nvSpPr>
        <p:spPr>
          <a:xfrm>
            <a:off x="9120189" y="1125539"/>
            <a:ext cx="1222375" cy="244475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>
              <a:spcBef>
                <a:spcPts val="110"/>
              </a:spcBef>
              <a:defRPr/>
            </a:pPr>
            <a:r>
              <a:rPr sz="1500" b="1" spc="80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Aldosterona</a:t>
            </a:r>
            <a:endParaRPr sz="1500" dirty="0">
              <a:solidFill>
                <a:schemeClr val="accent4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7F2DF7C9-C9E4-4AFD-B46B-DF6468B5F5FB}"/>
              </a:ext>
            </a:extLst>
          </p:cNvPr>
          <p:cNvSpPr txBox="1"/>
          <p:nvPr/>
        </p:nvSpPr>
        <p:spPr>
          <a:xfrm>
            <a:off x="9336089" y="5805489"/>
            <a:ext cx="928687" cy="244475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>
              <a:spcBef>
                <a:spcPts val="110"/>
              </a:spcBef>
              <a:defRPr/>
            </a:pPr>
            <a:r>
              <a:rPr sz="1500" b="1" spc="85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Estradiol</a:t>
            </a:r>
            <a:endParaRPr sz="1500" dirty="0">
              <a:solidFill>
                <a:schemeClr val="accent4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2DA725B1-5CFC-4AD1-9DA5-6C75C6CA6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560" y="248335"/>
            <a:ext cx="7772400" cy="646331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x-none" b="1" cap="none" dirty="0" err="1">
                <a:solidFill>
                  <a:srgbClr val="FF6600"/>
                </a:solidFill>
                <a:latin typeface="Comic Sans MS" pitchFamily="66" charset="0"/>
                <a:ea typeface="+mn-ea"/>
                <a:cs typeface="+mn-cs"/>
              </a:rPr>
              <a:t>Colesterol</a:t>
            </a:r>
            <a:r>
              <a:rPr lang="en-GB" altLang="x-none" b="1" cap="none" dirty="0">
                <a:solidFill>
                  <a:srgbClr val="FF6600"/>
                </a:solidFill>
                <a:latin typeface="Comic Sans MS" pitchFamily="66" charset="0"/>
                <a:ea typeface="+mn-ea"/>
                <a:cs typeface="+mn-cs"/>
              </a:rPr>
              <a:t> da </a:t>
            </a:r>
            <a:r>
              <a:rPr lang="en-GB" altLang="x-none" b="1" cap="none" dirty="0" err="1">
                <a:solidFill>
                  <a:srgbClr val="FF6600"/>
                </a:solidFill>
                <a:latin typeface="Comic Sans MS" pitchFamily="66" charset="0"/>
                <a:ea typeface="+mn-ea"/>
                <a:cs typeface="+mn-cs"/>
              </a:rPr>
              <a:t>Dieta</a:t>
            </a:r>
            <a:endParaRPr lang="en-GB" altLang="x-none" b="1" cap="none" dirty="0">
              <a:solidFill>
                <a:srgbClr val="FF66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E954A40-9668-44AC-874E-49BDEA045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512" y="1484784"/>
            <a:ext cx="9430816" cy="4721292"/>
          </a:xfrm>
        </p:spPr>
        <p:txBody>
          <a:bodyPr wrap="square">
            <a:spAutoFit/>
          </a:bodyPr>
          <a:lstStyle/>
          <a:p>
            <a:pPr marL="95250" indent="-95250" fontAlgn="auto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 Alimentos </a:t>
            </a:r>
            <a:r>
              <a:rPr lang="en-GB" b="1" dirty="0" err="1">
                <a:solidFill>
                  <a:srgbClr val="000000"/>
                </a:solidFill>
                <a:latin typeface="Calibri" pitchFamily="34" charset="0"/>
              </a:rPr>
              <a:t>derivados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b="1" dirty="0" err="1">
                <a:solidFill>
                  <a:srgbClr val="000000"/>
                </a:solidFill>
                <a:latin typeface="Calibri" pitchFamily="34" charset="0"/>
              </a:rPr>
              <a:t>animais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itchFamily="34" charset="0"/>
              </a:rPr>
              <a:t>contêm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itchFamily="34" charset="0"/>
              </a:rPr>
              <a:t>colesterol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95250" indent="-95250" fontAlgn="auto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err="1">
                <a:solidFill>
                  <a:srgbClr val="000000"/>
                </a:solidFill>
                <a:latin typeface="Calibri" pitchFamily="34" charset="0"/>
              </a:rPr>
              <a:t>Ovos</a:t>
            </a:r>
            <a:r>
              <a:rPr lang="en-GB" sz="3200" b="1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GB" sz="3200" b="1" dirty="0" err="1">
                <a:solidFill>
                  <a:srgbClr val="000000"/>
                </a:solidFill>
                <a:latin typeface="Calibri" pitchFamily="34" charset="0"/>
              </a:rPr>
              <a:t>manteiga</a:t>
            </a:r>
            <a:r>
              <a:rPr lang="en-GB" sz="3200" b="1" dirty="0">
                <a:solidFill>
                  <a:srgbClr val="000000"/>
                </a:solidFill>
                <a:latin typeface="Calibri" pitchFamily="34" charset="0"/>
              </a:rPr>
              <a:t>, queijos, cremes e </a:t>
            </a:r>
            <a:r>
              <a:rPr lang="en-GB" sz="3200" b="1" dirty="0" err="1">
                <a:solidFill>
                  <a:srgbClr val="000000"/>
                </a:solidFill>
                <a:latin typeface="Calibri" pitchFamily="34" charset="0"/>
              </a:rPr>
              <a:t>muitas</a:t>
            </a:r>
            <a:r>
              <a:rPr lang="en-GB" sz="32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Calibri" pitchFamily="34" charset="0"/>
              </a:rPr>
              <a:t>carnes</a:t>
            </a:r>
            <a:r>
              <a:rPr lang="en-GB" sz="3200" b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95250" indent="-95250" fontAlgn="auto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sz="3200" b="1" dirty="0">
                <a:solidFill>
                  <a:schemeClr val="tx1"/>
                </a:solidFill>
                <a:latin typeface="Calibri" pitchFamily="34" charset="0"/>
              </a:rPr>
              <a:t>Não e necessário que esteja presente na dieta</a:t>
            </a:r>
          </a:p>
          <a:p>
            <a:pPr marL="173038" lvl="1" indent="0" fontAlgn="auto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3200" b="1" dirty="0">
                <a:solidFill>
                  <a:schemeClr val="tx1"/>
                </a:solidFill>
                <a:latin typeface="Calibri" pitchFamily="34" charset="0"/>
              </a:rPr>
              <a:t> Produzido em maioria no fígado</a:t>
            </a:r>
          </a:p>
          <a:p>
            <a:pPr marL="173038" lvl="1" indent="0" fontAlgn="auto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3200" b="1" dirty="0">
                <a:solidFill>
                  <a:schemeClr val="tx1"/>
                </a:solidFill>
                <a:latin typeface="Calibri" pitchFamily="34" charset="0"/>
              </a:rPr>
              <a:t> Único precursor – o acetato</a:t>
            </a:r>
          </a:p>
          <a:p>
            <a:pPr marL="173038" lvl="1" indent="0" fontAlgn="auto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3200" b="1" dirty="0">
                <a:solidFill>
                  <a:schemeClr val="tx1"/>
                </a:solidFill>
                <a:latin typeface="Calibri" pitchFamily="34" charset="0"/>
              </a:rPr>
              <a:t> A síntese ocorre em 4 estágios</a:t>
            </a:r>
          </a:p>
          <a:p>
            <a:pPr marL="173038" lvl="1" indent="0" fontAlgn="auto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3200" b="1" dirty="0">
                <a:solidFill>
                  <a:schemeClr val="tx1"/>
                </a:solidFill>
                <a:latin typeface="Calibri" pitchFamily="34" charset="0"/>
              </a:rPr>
              <a:t> Cada estagio possui muitas etapas</a:t>
            </a:r>
          </a:p>
          <a:p>
            <a:pPr marL="173038" lvl="1" indent="0" fontAlgn="auto"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034">
            <a:extLst>
              <a:ext uri="{FF2B5EF4-FFF2-40B4-BE49-F238E27FC236}">
                <a16:creationId xmlns:a16="http://schemas.microsoft.com/office/drawing/2014/main" id="{71621CD2-6350-4B56-B41C-C6B59C8CD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908051"/>
            <a:ext cx="604996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FontTx/>
              <a:buChar char="•"/>
            </a:pPr>
            <a:r>
              <a:rPr lang="pt-BR" altLang="pt-BR" sz="2400"/>
              <a:t> Derivados cíclicos de ácidos graxos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400"/>
              <a:t> 20 C modificados com um anel completo ou parcial em uma extremidade e duas “caudas” longas de carbonos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pt-BR" altLang="pt-BR" sz="2400"/>
              <a:t> São hormônios parácrinos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pt-BR" altLang="pt-BR" sz="2400"/>
              <a:t> Principal precursor: ácido araquidônico (</a:t>
            </a:r>
            <a:r>
              <a:rPr lang="el-GR" altLang="pt-BR" sz="2400"/>
              <a:t>ω</a:t>
            </a:r>
            <a:r>
              <a:rPr lang="pt-BR" altLang="pt-BR" sz="2400"/>
              <a:t>-6)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400"/>
              <a:t> Compreendem as prostaglandinas, os tromboxanos e leucotrienos agem como reguladores de funções</a:t>
            </a:r>
          </a:p>
          <a:p>
            <a:r>
              <a:rPr lang="pt-BR" altLang="pt-BR" sz="2400"/>
              <a:t>fisiológicas</a:t>
            </a:r>
          </a:p>
        </p:txBody>
      </p:sp>
      <p:pic>
        <p:nvPicPr>
          <p:cNvPr id="52227" name="Picture 2">
            <a:extLst>
              <a:ext uri="{FF2B5EF4-FFF2-40B4-BE49-F238E27FC236}">
                <a16:creationId xmlns:a16="http://schemas.microsoft.com/office/drawing/2014/main" id="{194729FD-75B4-404C-A35B-DEA901AF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46875" r="66521" b="38359"/>
          <a:stretch>
            <a:fillRect/>
          </a:stretch>
        </p:blipFill>
        <p:spPr bwMode="auto">
          <a:xfrm>
            <a:off x="4079876" y="5013325"/>
            <a:ext cx="36242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F20036CE-7D13-40E5-A945-18F1C239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752" y="260648"/>
            <a:ext cx="8686800" cy="84124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Eicosanoides</a:t>
            </a:r>
            <a:endParaRPr lang="pt-BR" altLang="x-none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2229" name="object 6">
            <a:extLst>
              <a:ext uri="{FF2B5EF4-FFF2-40B4-BE49-F238E27FC236}">
                <a16:creationId xmlns:a16="http://schemas.microsoft.com/office/drawing/2014/main" id="{9C1E4F8D-1804-4080-8CB2-A8BB1A21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1268413"/>
            <a:ext cx="24479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tângulo 3">
            <a:extLst>
              <a:ext uri="{FF2B5EF4-FFF2-40B4-BE49-F238E27FC236}">
                <a16:creationId xmlns:a16="http://schemas.microsoft.com/office/drawing/2014/main" id="{422CAEEE-A365-4E79-A79D-AD464F9FC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9" y="404813"/>
            <a:ext cx="337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 b="1">
                <a:solidFill>
                  <a:schemeClr val="tx2"/>
                </a:solidFill>
              </a:rPr>
              <a:t>Ácido araquidônico (</a:t>
            </a:r>
            <a:r>
              <a:rPr lang="el-GR" altLang="pt-BR" sz="2400" b="1">
                <a:solidFill>
                  <a:schemeClr val="tx2"/>
                </a:solidFill>
              </a:rPr>
              <a:t>ω</a:t>
            </a:r>
            <a:r>
              <a:rPr lang="pt-BR" altLang="pt-BR" sz="2400" b="1">
                <a:solidFill>
                  <a:schemeClr val="tx2"/>
                </a:solidFill>
              </a:rPr>
              <a:t>-6)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6E8B1B68-DBD4-426C-B91C-39D14DA8A179}"/>
              </a:ext>
            </a:extLst>
          </p:cNvPr>
          <p:cNvCxnSpPr/>
          <p:nvPr/>
        </p:nvCxnSpPr>
        <p:spPr>
          <a:xfrm>
            <a:off x="2711450" y="1557338"/>
            <a:ext cx="0" cy="7921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5ED05F27-9087-4903-819E-3261F2767253}"/>
              </a:ext>
            </a:extLst>
          </p:cNvPr>
          <p:cNvSpPr/>
          <p:nvPr/>
        </p:nvSpPr>
        <p:spPr>
          <a:xfrm>
            <a:off x="1562101" y="2420938"/>
            <a:ext cx="2454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Prostaglandinas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F9BFD6A-5D30-48C4-B083-5472410C9292}"/>
              </a:ext>
            </a:extLst>
          </p:cNvPr>
          <p:cNvCxnSpPr/>
          <p:nvPr/>
        </p:nvCxnSpPr>
        <p:spPr>
          <a:xfrm>
            <a:off x="6024563" y="981076"/>
            <a:ext cx="0" cy="5762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8E3E2C9-7396-4014-88A4-D466E16E05BE}"/>
              </a:ext>
            </a:extLst>
          </p:cNvPr>
          <p:cNvCxnSpPr/>
          <p:nvPr/>
        </p:nvCxnSpPr>
        <p:spPr>
          <a:xfrm>
            <a:off x="2711450" y="1557338"/>
            <a:ext cx="66246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0213BCC6-292B-4157-A604-3CEA5E32E9A8}"/>
              </a:ext>
            </a:extLst>
          </p:cNvPr>
          <p:cNvCxnSpPr/>
          <p:nvPr/>
        </p:nvCxnSpPr>
        <p:spPr>
          <a:xfrm>
            <a:off x="9336088" y="1557338"/>
            <a:ext cx="0" cy="7921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6" name="CaixaDeTexto 14">
            <a:extLst>
              <a:ext uri="{FF2B5EF4-FFF2-40B4-BE49-F238E27FC236}">
                <a16:creationId xmlns:a16="http://schemas.microsoft.com/office/drawing/2014/main" id="{6AE72A55-91E8-409F-8E1C-4F6439D51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1196976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 b="1"/>
              <a:t>Cicloxigenase (COX)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F7627CAB-2CEF-41DE-ACB5-8BA6B5F65F4E}"/>
              </a:ext>
            </a:extLst>
          </p:cNvPr>
          <p:cNvCxnSpPr>
            <a:stCxn id="7" idx="3"/>
            <a:endCxn id="53259" idx="1"/>
          </p:cNvCxnSpPr>
          <p:nvPr/>
        </p:nvCxnSpPr>
        <p:spPr>
          <a:xfrm flipV="1">
            <a:off x="4016375" y="2435225"/>
            <a:ext cx="566738" cy="215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18E08014-06C7-498E-A22F-F842BFC7717F}"/>
              </a:ext>
            </a:extLst>
          </p:cNvPr>
          <p:cNvCxnSpPr/>
          <p:nvPr/>
        </p:nvCxnSpPr>
        <p:spPr>
          <a:xfrm>
            <a:off x="3935413" y="2852738"/>
            <a:ext cx="576262" cy="1444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9" name="CaixaDeTexto 19">
            <a:extLst>
              <a:ext uri="{FF2B5EF4-FFF2-40B4-BE49-F238E27FC236}">
                <a16:creationId xmlns:a16="http://schemas.microsoft.com/office/drawing/2014/main" id="{FF7EBC40-AA87-482E-8756-2B1BB104C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205038"/>
            <a:ext cx="900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/>
              <a:t>Dor </a:t>
            </a:r>
          </a:p>
        </p:txBody>
      </p:sp>
      <p:sp>
        <p:nvSpPr>
          <p:cNvPr id="53260" name="CaixaDeTexto 20">
            <a:extLst>
              <a:ext uri="{FF2B5EF4-FFF2-40B4-BE49-F238E27FC236}">
                <a16:creationId xmlns:a16="http://schemas.microsoft.com/office/drawing/2014/main" id="{F5CB19EB-9FD8-4EC4-A436-4B7E9B27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2781301"/>
            <a:ext cx="197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/>
              <a:t>Inflamação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FADB6558-7561-4980-8F60-E2367F9EB52A}"/>
              </a:ext>
            </a:extLst>
          </p:cNvPr>
          <p:cNvCxnSpPr/>
          <p:nvPr/>
        </p:nvCxnSpPr>
        <p:spPr>
          <a:xfrm>
            <a:off x="2782888" y="3068638"/>
            <a:ext cx="0" cy="10080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2" name="CaixaDeTexto 22">
            <a:extLst>
              <a:ext uri="{FF2B5EF4-FFF2-40B4-BE49-F238E27FC236}">
                <a16:creationId xmlns:a16="http://schemas.microsoft.com/office/drawing/2014/main" id="{DA5DBF20-EB08-42AF-A532-D025A7D8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342900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substrato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74BEE5B-379A-4A87-A686-FA7555C002C4}"/>
              </a:ext>
            </a:extLst>
          </p:cNvPr>
          <p:cNvSpPr/>
          <p:nvPr/>
        </p:nvSpPr>
        <p:spPr>
          <a:xfrm>
            <a:off x="1524000" y="4149726"/>
            <a:ext cx="26749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Tromboxanos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F0BDE557-8CC1-4EFE-8DE4-167A072DF2FA}"/>
              </a:ext>
            </a:extLst>
          </p:cNvPr>
          <p:cNvCxnSpPr/>
          <p:nvPr/>
        </p:nvCxnSpPr>
        <p:spPr>
          <a:xfrm>
            <a:off x="3863975" y="4365625"/>
            <a:ext cx="6365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5" name="CaixaDeTexto 26">
            <a:extLst>
              <a:ext uri="{FF2B5EF4-FFF2-40B4-BE49-F238E27FC236}">
                <a16:creationId xmlns:a16="http://schemas.microsoft.com/office/drawing/2014/main" id="{E75CF593-5DEF-4F64-AE28-F9FDF5E85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3789363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/>
              <a:t>Agregação plaquetária </a:t>
            </a:r>
          </a:p>
          <a:p>
            <a:r>
              <a:rPr lang="pt-BR" altLang="pt-BR" sz="2400"/>
              <a:t>= trombos</a:t>
            </a:r>
          </a:p>
        </p:txBody>
      </p:sp>
      <p:sp>
        <p:nvSpPr>
          <p:cNvPr id="53266" name="CaixaDeTexto 27">
            <a:extLst>
              <a:ext uri="{FF2B5EF4-FFF2-40B4-BE49-F238E27FC236}">
                <a16:creationId xmlns:a16="http://schemas.microsoft.com/office/drawing/2014/main" id="{EE9273DD-D4BB-45B4-A318-8BA06A6E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1196976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 b="1"/>
              <a:t>Lipoxigenase (LOX)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94D70B8F-75F9-4660-BFB3-1264E9C41764}"/>
              </a:ext>
            </a:extLst>
          </p:cNvPr>
          <p:cNvSpPr/>
          <p:nvPr/>
        </p:nvSpPr>
        <p:spPr>
          <a:xfrm>
            <a:off x="7820026" y="2420938"/>
            <a:ext cx="20304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Leucotrienos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268" name="CaixaDeTexto 41">
            <a:extLst>
              <a:ext uri="{FF2B5EF4-FFF2-40B4-BE49-F238E27FC236}">
                <a16:creationId xmlns:a16="http://schemas.microsoft.com/office/drawing/2014/main" id="{3E865D95-2804-4347-A443-9F1C0C0B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997201"/>
            <a:ext cx="26606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Vasodilatação</a:t>
            </a:r>
          </a:p>
          <a:p>
            <a:r>
              <a:rPr lang="pt-BR" altLang="pt-BR"/>
              <a:t>Constrição muscular</a:t>
            </a:r>
          </a:p>
          <a:p>
            <a:r>
              <a:rPr lang="pt-BR" altLang="pt-BR"/>
              <a:t> Permeabilidade dos vasos</a:t>
            </a:r>
          </a:p>
          <a:p>
            <a:r>
              <a:rPr lang="pt-BR" altLang="pt-BR"/>
              <a:t>   (Edema) </a:t>
            </a:r>
          </a:p>
          <a:p>
            <a:endParaRPr lang="pt-BR" altLang="pt-BR"/>
          </a:p>
          <a:p>
            <a:r>
              <a:rPr lang="pt-BR" altLang="pt-BR"/>
              <a:t>Asma alérgica</a:t>
            </a:r>
          </a:p>
          <a:p>
            <a:endParaRPr lang="pt-BR" altLang="pt-BR"/>
          </a:p>
          <a:p>
            <a:endParaRPr lang="pt-BR" altLang="pt-BR"/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9101EB0A-FBD4-4A6E-B067-22281B4EA162}"/>
              </a:ext>
            </a:extLst>
          </p:cNvPr>
          <p:cNvCxnSpPr/>
          <p:nvPr/>
        </p:nvCxnSpPr>
        <p:spPr>
          <a:xfrm flipV="1">
            <a:off x="7391400" y="3573464"/>
            <a:ext cx="0" cy="2746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70" name="CaixaDeTexto 47">
            <a:extLst>
              <a:ext uri="{FF2B5EF4-FFF2-40B4-BE49-F238E27FC236}">
                <a16:creationId xmlns:a16="http://schemas.microsoft.com/office/drawing/2014/main" id="{34D94381-6862-4488-8C27-0D806BE3B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661025"/>
            <a:ext cx="63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/>
              <a:t>COX </a:t>
            </a:r>
          </a:p>
        </p:txBody>
      </p:sp>
      <p:sp>
        <p:nvSpPr>
          <p:cNvPr id="49" name="Chave esquerda 48">
            <a:extLst>
              <a:ext uri="{FF2B5EF4-FFF2-40B4-BE49-F238E27FC236}">
                <a16:creationId xmlns:a16="http://schemas.microsoft.com/office/drawing/2014/main" id="{4619BD0E-671C-4932-9DCA-11AD28EF0E98}"/>
              </a:ext>
            </a:extLst>
          </p:cNvPr>
          <p:cNvSpPr/>
          <p:nvPr/>
        </p:nvSpPr>
        <p:spPr>
          <a:xfrm>
            <a:off x="2640013" y="5157788"/>
            <a:ext cx="431800" cy="14398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3272" name="CaixaDeTexto 49">
            <a:extLst>
              <a:ext uri="{FF2B5EF4-FFF2-40B4-BE49-F238E27FC236}">
                <a16:creationId xmlns:a16="http://schemas.microsoft.com/office/drawing/2014/main" id="{CB61EAA6-3A80-4C0C-A3A3-15A951136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5373689"/>
            <a:ext cx="47815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/>
              <a:t> I – constitutiva (plaquetas e endotélio de vasos)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/>
              <a:t> II – macrófagos (inflamatórios)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/>
              <a:t> III – constitutiva (SNC)</a:t>
            </a:r>
          </a:p>
        </p:txBody>
      </p:sp>
      <p:sp>
        <p:nvSpPr>
          <p:cNvPr id="53273" name="CaixaDeTexto 50">
            <a:extLst>
              <a:ext uri="{FF2B5EF4-FFF2-40B4-BE49-F238E27FC236}">
                <a16:creationId xmlns:a16="http://schemas.microsoft.com/office/drawing/2014/main" id="{37D54873-8E66-49C3-9E5B-D6C9EE4B4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5373688"/>
            <a:ext cx="1733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/>
              <a:t>LOX – </a:t>
            </a:r>
            <a:r>
              <a:rPr lang="pt-BR" altLang="pt-BR"/>
              <a:t>leucócitos</a:t>
            </a:r>
          </a:p>
          <a:p>
            <a:endParaRPr lang="pt-BR" altLang="pt-BR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EB37430C-171C-4DC1-BC19-C7F34B44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710" y="2958819"/>
            <a:ext cx="4150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2400" dirty="0">
                <a:sym typeface="Marlett" pitchFamily="2" charset="2"/>
              </a:rPr>
              <a:t>Lipídeos de armazenamento </a:t>
            </a:r>
          </a:p>
        </p:txBody>
      </p:sp>
      <p:sp>
        <p:nvSpPr>
          <p:cNvPr id="12292" name="CaixaDeTexto 4">
            <a:extLst>
              <a:ext uri="{FF2B5EF4-FFF2-40B4-BE49-F238E27FC236}">
                <a16:creationId xmlns:a16="http://schemas.microsoft.com/office/drawing/2014/main" id="{61EA73F3-3DC6-484D-8156-7952B5B91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288" y="6016535"/>
            <a:ext cx="1875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2400" dirty="0">
                <a:sym typeface="Marlett" pitchFamily="2" charset="2"/>
              </a:rPr>
              <a:t>Esteroides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140DFF-B784-491B-A0D6-30DCAB0E6AF5}"/>
              </a:ext>
            </a:extLst>
          </p:cNvPr>
          <p:cNvSpPr txBox="1">
            <a:spLocks noChangeArrowheads="1"/>
          </p:cNvSpPr>
          <p:nvPr/>
        </p:nvSpPr>
        <p:spPr>
          <a:xfrm>
            <a:off x="1545087" y="3358293"/>
            <a:ext cx="9144000" cy="77582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Lipídeos </a:t>
            </a:r>
            <a:r>
              <a:rPr lang="pt-BR" altLang="x-none" sz="2800" b="1" u="sng" dirty="0">
                <a:solidFill>
                  <a:srgbClr val="FF6600"/>
                </a:solidFill>
                <a:latin typeface="Comic Sans MS" charset="0"/>
              </a:rPr>
              <a:t>SEM</a:t>
            </a: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 Ácidos graxos na sua estrutura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3EE26E6-47D2-4120-B00F-A61898EF52A9}"/>
              </a:ext>
            </a:extLst>
          </p:cNvPr>
          <p:cNvSpPr txBox="1">
            <a:spLocks noChangeArrowheads="1"/>
          </p:cNvSpPr>
          <p:nvPr/>
        </p:nvSpPr>
        <p:spPr>
          <a:xfrm>
            <a:off x="1479147" y="360993"/>
            <a:ext cx="9144000" cy="66644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Lipídeos </a:t>
            </a:r>
            <a:r>
              <a:rPr lang="pt-BR" altLang="x-none" sz="2800" b="1" u="sng" dirty="0">
                <a:solidFill>
                  <a:srgbClr val="FF6600"/>
                </a:solidFill>
                <a:latin typeface="Comic Sans MS" charset="0"/>
              </a:rPr>
              <a:t>COM</a:t>
            </a: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 Ácidos graxos na sua estrutura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E1A15F3-F4F6-4271-BC8F-98DA9F4AB3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4556" y="1234955"/>
            <a:ext cx="1189356" cy="17323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EC28F0-4B15-4252-9CA8-DCBB2F2678F6}"/>
              </a:ext>
            </a:extLst>
          </p:cNvPr>
          <p:cNvSpPr txBox="1"/>
          <p:nvPr/>
        </p:nvSpPr>
        <p:spPr>
          <a:xfrm>
            <a:off x="6546659" y="2950839"/>
            <a:ext cx="3636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2400" dirty="0">
                <a:sym typeface="Marlett" pitchFamily="2" charset="2"/>
              </a:rPr>
              <a:t>Lipídeos de membrana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AB41EAE9-4864-4A9B-81EB-3165915E1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105" y="1988879"/>
            <a:ext cx="1779802" cy="3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>
                <a:sym typeface="Marlett" pitchFamily="2" charset="2"/>
              </a:rPr>
              <a:t>Triglicérides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5BE424-3C67-463C-8D29-7CA2604D42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9534" y="1272751"/>
            <a:ext cx="1588310" cy="1704786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DFCFBE77-8A86-468E-B7D1-CF64968A5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055" y="1963985"/>
            <a:ext cx="1779802" cy="3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 err="1">
                <a:sym typeface="Marlett" pitchFamily="2" charset="2"/>
              </a:rPr>
              <a:t>Fosfolipideos</a:t>
            </a:r>
            <a:endParaRPr lang="pt-BR" altLang="pt-BR" sz="1600" dirty="0">
              <a:sym typeface="Marlett" pitchFamily="2" charset="2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622B919A-BB88-4A9E-8740-E162A30C8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4821" y="6006354"/>
            <a:ext cx="1875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2400" dirty="0">
                <a:sym typeface="Marlett" pitchFamily="2" charset="2"/>
              </a:rPr>
              <a:t>Eicosanoides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44251199-B4B6-4745-A8EC-F6AA493F4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593" y="4911023"/>
            <a:ext cx="1275815" cy="3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>
                <a:sym typeface="Marlett" pitchFamily="2" charset="2"/>
              </a:rPr>
              <a:t>Colesterol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E6287F24-72C9-406E-B7C2-750BFEB3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147" y="4786045"/>
            <a:ext cx="1452796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>
                <a:sym typeface="Marlett" pitchFamily="2" charset="2"/>
              </a:rPr>
              <a:t>Acido </a:t>
            </a:r>
          </a:p>
          <a:p>
            <a:pPr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altLang="pt-BR" sz="1600" dirty="0">
                <a:sym typeface="Marlett" pitchFamily="2" charset="2"/>
              </a:rPr>
              <a:t>araquidônico</a:t>
            </a:r>
          </a:p>
        </p:txBody>
      </p:sp>
      <p:grpSp>
        <p:nvGrpSpPr>
          <p:cNvPr id="15" name="Grupo 6">
            <a:extLst>
              <a:ext uri="{FF2B5EF4-FFF2-40B4-BE49-F238E27FC236}">
                <a16:creationId xmlns:a16="http://schemas.microsoft.com/office/drawing/2014/main" id="{8C450C66-B6B3-496F-99BB-B5469D74DDC3}"/>
              </a:ext>
            </a:extLst>
          </p:cNvPr>
          <p:cNvGrpSpPr>
            <a:grpSpLocks/>
          </p:cNvGrpSpPr>
          <p:nvPr/>
        </p:nvGrpSpPr>
        <p:grpSpPr bwMode="auto">
          <a:xfrm>
            <a:off x="2207569" y="4181308"/>
            <a:ext cx="2219612" cy="1825045"/>
            <a:chOff x="4860032" y="260648"/>
            <a:chExt cx="2591593" cy="1871663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B732A607-BCA5-43BC-984E-4A7A4D900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5" t="34077" r="52132" b="40327"/>
            <a:stretch>
              <a:fillRect/>
            </a:stretch>
          </p:blipFill>
          <p:spPr bwMode="auto">
            <a:xfrm>
              <a:off x="4860032" y="260648"/>
              <a:ext cx="2591301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A13603A5-0B1C-4E05-ADC7-022726F73E02}"/>
                </a:ext>
              </a:extLst>
            </p:cNvPr>
            <p:cNvSpPr/>
            <p:nvPr/>
          </p:nvSpPr>
          <p:spPr bwMode="auto">
            <a:xfrm>
              <a:off x="7164616" y="1485361"/>
              <a:ext cx="287009" cy="359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12532AA0-4DC9-4B88-B376-C0FC294FCB1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2374" y="4257676"/>
            <a:ext cx="3062755" cy="153137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86C67879-8D64-48B8-8B48-2E6AFCF7903B}"/>
              </a:ext>
            </a:extLst>
          </p:cNvPr>
          <p:cNvSpPr txBox="1">
            <a:spLocks/>
          </p:cNvSpPr>
          <p:nvPr/>
        </p:nvSpPr>
        <p:spPr>
          <a:xfrm>
            <a:off x="1752600" y="2607768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LIPOPROTEINAS</a:t>
            </a:r>
            <a:endParaRPr lang="pt-BR" altLang="x-none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976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>
            <a:extLst>
              <a:ext uri="{FF2B5EF4-FFF2-40B4-BE49-F238E27FC236}">
                <a16:creationId xmlns:a16="http://schemas.microsoft.com/office/drawing/2014/main" id="{7A21AB33-811D-43AC-B637-75FE3636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"/>
          <a:stretch>
            <a:fillRect/>
          </a:stretch>
        </p:blipFill>
        <p:spPr bwMode="auto">
          <a:xfrm>
            <a:off x="2566989" y="549275"/>
            <a:ext cx="7261225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tângulo 1">
            <a:extLst>
              <a:ext uri="{FF2B5EF4-FFF2-40B4-BE49-F238E27FC236}">
                <a16:creationId xmlns:a16="http://schemas.microsoft.com/office/drawing/2014/main" id="{BF457B28-0342-481D-9342-790B534D1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1268414"/>
            <a:ext cx="75596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Densidades específicas mais baixas do que a água</a:t>
            </a:r>
          </a:p>
          <a:p>
            <a:pPr eaLnBrk="1" hangingPunct="1"/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As misturas de óleo e água têm duas fases: o óleo, com densidade específica mais baixa, flutua sobre a fase aquosa.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80C4F6F-D606-4227-9A63-B882ACD747B9}"/>
              </a:ext>
            </a:extLst>
          </p:cNvPr>
          <p:cNvSpPr txBox="1"/>
          <p:nvPr/>
        </p:nvSpPr>
        <p:spPr>
          <a:xfrm>
            <a:off x="3503614" y="476250"/>
            <a:ext cx="43910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Densidade dos </a:t>
            </a:r>
            <a:r>
              <a:rPr lang="pt-BR" sz="32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lipidíos</a:t>
            </a:r>
            <a:endParaRPr lang="pt-BR" sz="3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8852" name="Picture 2" descr="http://www.anutricionista.com/wp-content/uploads/2010/04/%C3%B3leos.jpg">
            <a:extLst>
              <a:ext uri="{FF2B5EF4-FFF2-40B4-BE49-F238E27FC236}">
                <a16:creationId xmlns:a16="http://schemas.microsoft.com/office/drawing/2014/main" id="{597BDD18-8D92-40E1-9405-A0203E1D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3213100"/>
            <a:ext cx="29622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832F757D-8BDE-4A2A-8B81-82060FFF8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27844" r="55313" b="20534"/>
          <a:stretch>
            <a:fillRect/>
          </a:stretch>
        </p:blipFill>
        <p:spPr bwMode="auto">
          <a:xfrm>
            <a:off x="2028826" y="1628776"/>
            <a:ext cx="75231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CaixaDeTexto 3">
            <a:extLst>
              <a:ext uri="{FF2B5EF4-FFF2-40B4-BE49-F238E27FC236}">
                <a16:creationId xmlns:a16="http://schemas.microsoft.com/office/drawing/2014/main" id="{370AEF69-B63F-46EB-ABEA-60C60D289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9" y="260350"/>
            <a:ext cx="54498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3000" b="1">
                <a:solidFill>
                  <a:srgbClr val="FF6600"/>
                </a:solidFill>
              </a:rPr>
              <a:t>Estrutura geral das lipoproteínas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4CB0A5-4A39-4D2C-A8EB-81BCDAFC01C5}"/>
              </a:ext>
            </a:extLst>
          </p:cNvPr>
          <p:cNvSpPr txBox="1"/>
          <p:nvPr/>
        </p:nvSpPr>
        <p:spPr>
          <a:xfrm>
            <a:off x="2782888" y="1196975"/>
            <a:ext cx="28384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Porção externa – solúvel </a:t>
            </a:r>
          </a:p>
        </p:txBody>
      </p:sp>
      <p:sp>
        <p:nvSpPr>
          <p:cNvPr id="70661" name="CaixaDeTexto 5">
            <a:extLst>
              <a:ext uri="{FF2B5EF4-FFF2-40B4-BE49-F238E27FC236}">
                <a16:creationId xmlns:a16="http://schemas.microsoft.com/office/drawing/2014/main" id="{5DE5CA03-BE68-4257-BA77-921001524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1171640"/>
            <a:ext cx="319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 b="1" dirty="0">
                <a:solidFill>
                  <a:srgbClr val="00B050"/>
                </a:solidFill>
              </a:rPr>
              <a:t>Porção interna – hidrofóbica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8385B55-DB50-4116-A1EC-0B67B5D482F4}"/>
              </a:ext>
            </a:extLst>
          </p:cNvPr>
          <p:cNvSpPr/>
          <p:nvPr/>
        </p:nvSpPr>
        <p:spPr>
          <a:xfrm>
            <a:off x="3359151" y="5805488"/>
            <a:ext cx="1152525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543A9AD-9FF1-4D03-AE90-AFF7EEBEF52F}"/>
              </a:ext>
            </a:extLst>
          </p:cNvPr>
          <p:cNvSpPr/>
          <p:nvPr/>
        </p:nvSpPr>
        <p:spPr>
          <a:xfrm>
            <a:off x="6672264" y="4652963"/>
            <a:ext cx="1150937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C10E906-691A-4EB2-84AB-075BCC0FFC8D}"/>
              </a:ext>
            </a:extLst>
          </p:cNvPr>
          <p:cNvSpPr/>
          <p:nvPr/>
        </p:nvSpPr>
        <p:spPr>
          <a:xfrm>
            <a:off x="6888164" y="1844675"/>
            <a:ext cx="1584325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3BB32B0-640E-4457-9CB5-6711B966A1EB}"/>
              </a:ext>
            </a:extLst>
          </p:cNvPr>
          <p:cNvSpPr/>
          <p:nvPr/>
        </p:nvSpPr>
        <p:spPr>
          <a:xfrm>
            <a:off x="4511675" y="5805488"/>
            <a:ext cx="2952750" cy="3603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AADA275-DAEB-4821-A226-4D65E9E837FB}"/>
              </a:ext>
            </a:extLst>
          </p:cNvPr>
          <p:cNvSpPr/>
          <p:nvPr/>
        </p:nvSpPr>
        <p:spPr>
          <a:xfrm>
            <a:off x="1847851" y="1341439"/>
            <a:ext cx="8424863" cy="3138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dirty="0" err="1">
                <a:solidFill>
                  <a:schemeClr val="accent1">
                    <a:lumMod val="75000"/>
                  </a:schemeClr>
                </a:solidFill>
              </a:rPr>
              <a:t>Quilomícrons</a:t>
            </a:r>
            <a:endParaRPr lang="pt-BR" sz="3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BR" sz="2400" dirty="0"/>
              <a:t> </a:t>
            </a:r>
          </a:p>
          <a:p>
            <a:pPr>
              <a:defRPr/>
            </a:pPr>
            <a:r>
              <a:rPr lang="pt-BR" sz="2400" dirty="0"/>
              <a:t>Grandes partículas, que transportam as gorduras alimentares e o colesterol para os músculos e para o tecido adiposo.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/>
              <a:t>apoB48, </a:t>
            </a:r>
            <a:r>
              <a:rPr lang="pt-BR" sz="2400" dirty="0" err="1"/>
              <a:t>apoCII</a:t>
            </a:r>
            <a:r>
              <a:rPr lang="pt-BR" sz="2400" dirty="0"/>
              <a:t>, </a:t>
            </a:r>
            <a:r>
              <a:rPr lang="pt-BR" sz="2400" dirty="0" err="1"/>
              <a:t>apoCIII</a:t>
            </a:r>
            <a:r>
              <a:rPr lang="pt-BR" sz="2400" dirty="0"/>
              <a:t>, </a:t>
            </a:r>
            <a:r>
              <a:rPr lang="pt-BR" sz="2400" dirty="0" err="1"/>
              <a:t>apoE</a:t>
            </a:r>
            <a:r>
              <a:rPr lang="pt-BR" sz="2400" dirty="0"/>
              <a:t> e </a:t>
            </a:r>
            <a:r>
              <a:rPr lang="pt-BR" sz="2400" dirty="0" err="1"/>
              <a:t>apoAIV</a:t>
            </a:r>
            <a:endParaRPr lang="pt-BR" sz="2400" dirty="0"/>
          </a:p>
          <a:p>
            <a:pPr>
              <a:defRPr/>
            </a:pPr>
            <a:endParaRPr lang="pt-BR" sz="2400" dirty="0"/>
          </a:p>
          <a:p>
            <a:pPr>
              <a:defRPr/>
            </a:pPr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39A2D9-3753-4972-BB63-B17FB40339F8}"/>
              </a:ext>
            </a:extLst>
          </p:cNvPr>
          <p:cNvSpPr txBox="1"/>
          <p:nvPr/>
        </p:nvSpPr>
        <p:spPr>
          <a:xfrm>
            <a:off x="2063750" y="404813"/>
            <a:ext cx="81359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LIPOPROTEÍNAS PLASMÁTICAS</a:t>
            </a:r>
          </a:p>
        </p:txBody>
      </p:sp>
      <p:pic>
        <p:nvPicPr>
          <p:cNvPr id="73732" name="Picture 1">
            <a:extLst>
              <a:ext uri="{FF2B5EF4-FFF2-40B4-BE49-F238E27FC236}">
                <a16:creationId xmlns:a16="http://schemas.microsoft.com/office/drawing/2014/main" id="{37BE7521-3930-4BF9-BADC-0AF48559A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t="4201" r="7178"/>
          <a:stretch>
            <a:fillRect/>
          </a:stretch>
        </p:blipFill>
        <p:spPr bwMode="auto">
          <a:xfrm>
            <a:off x="6816726" y="3284539"/>
            <a:ext cx="352742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C129613-DE6A-475E-A936-E3F79CC241E2}"/>
              </a:ext>
            </a:extLst>
          </p:cNvPr>
          <p:cNvSpPr/>
          <p:nvPr/>
        </p:nvSpPr>
        <p:spPr>
          <a:xfrm>
            <a:off x="1774826" y="1557338"/>
            <a:ext cx="7993063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</a:rPr>
              <a:t>Very-Low Density Lipoprotein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s (VLDL) 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/>
              <a:t>Transportam </a:t>
            </a:r>
            <a:r>
              <a:rPr lang="pt-BR" sz="2400" dirty="0" err="1"/>
              <a:t>TGs</a:t>
            </a:r>
            <a:r>
              <a:rPr lang="pt-BR" sz="2400" dirty="0"/>
              <a:t> e colesterol endógenos do fígado para os tecidos. </a:t>
            </a:r>
          </a:p>
          <a:p>
            <a:pPr>
              <a:defRPr/>
            </a:pPr>
            <a:endParaRPr lang="pt-BR" sz="24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E312149-2634-41D4-9111-ADE953AD22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5752" y="430115"/>
            <a:ext cx="8686800" cy="646331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LIPOPROTEÍNAS PLASMÁTICAS</a:t>
            </a:r>
          </a:p>
        </p:txBody>
      </p:sp>
      <p:pic>
        <p:nvPicPr>
          <p:cNvPr id="74756" name="Picture 1">
            <a:extLst>
              <a:ext uri="{FF2B5EF4-FFF2-40B4-BE49-F238E27FC236}">
                <a16:creationId xmlns:a16="http://schemas.microsoft.com/office/drawing/2014/main" id="{CB04DC31-2F04-4BAB-A600-8C3484C9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3259138"/>
            <a:ext cx="3779837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9689A01-7BFC-4CF5-A52D-3D3014424F8B}"/>
              </a:ext>
            </a:extLst>
          </p:cNvPr>
          <p:cNvSpPr txBox="1"/>
          <p:nvPr/>
        </p:nvSpPr>
        <p:spPr>
          <a:xfrm>
            <a:off x="1703389" y="4868863"/>
            <a:ext cx="4414837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 err="1"/>
              <a:t>apoB</a:t>
            </a:r>
            <a:r>
              <a:rPr lang="pt-BR" sz="2400" dirty="0"/>
              <a:t>-100, </a:t>
            </a:r>
            <a:r>
              <a:rPr lang="pt-BR" sz="2400" dirty="0" err="1"/>
              <a:t>apoC</a:t>
            </a:r>
            <a:r>
              <a:rPr lang="pt-BR" sz="2400" dirty="0"/>
              <a:t>-II, </a:t>
            </a:r>
            <a:r>
              <a:rPr lang="pt-BR" sz="2400" dirty="0" err="1"/>
              <a:t>apoCIII</a:t>
            </a:r>
            <a:r>
              <a:rPr lang="pt-BR" sz="2400" dirty="0"/>
              <a:t> e </a:t>
            </a:r>
            <a:r>
              <a:rPr lang="pt-BR" sz="2400" dirty="0" err="1"/>
              <a:t>apoE</a:t>
            </a:r>
            <a:endParaRPr lang="pt-BR" sz="2400" dirty="0"/>
          </a:p>
          <a:p>
            <a:pPr>
              <a:defRPr/>
            </a:pP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758" name="Retângulo 6">
            <a:extLst>
              <a:ext uri="{FF2B5EF4-FFF2-40B4-BE49-F238E27FC236}">
                <a16:creationId xmlns:a16="http://schemas.microsoft.com/office/drawing/2014/main" id="{7F538959-F083-4955-909C-B7D1F56DA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500438"/>
            <a:ext cx="4968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/>
              <a:t>Na medida em que perdem TGs, estas partículas podem coletar mais colesterol e tornarem-se LDL.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85403E4-B410-4F06-94EB-3F6994C70081}"/>
              </a:ext>
            </a:extLst>
          </p:cNvPr>
          <p:cNvSpPr txBox="1">
            <a:spLocks/>
          </p:cNvSpPr>
          <p:nvPr/>
        </p:nvSpPr>
        <p:spPr>
          <a:xfrm>
            <a:off x="1825752" y="332657"/>
            <a:ext cx="868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cap="all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  <a:ea typeface="+mj-ea"/>
                <a:cs typeface="+mj-cs"/>
              </a:rPr>
              <a:t>LIPOPROTEÍNAS PLASMÁTICAS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A4D973-7155-417D-B44E-2E2A888F7B7E}"/>
              </a:ext>
            </a:extLst>
          </p:cNvPr>
          <p:cNvSpPr/>
          <p:nvPr/>
        </p:nvSpPr>
        <p:spPr>
          <a:xfrm>
            <a:off x="1774825" y="1412875"/>
            <a:ext cx="8497888" cy="2770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i="1" dirty="0" err="1">
                <a:solidFill>
                  <a:schemeClr val="accent1">
                    <a:lumMod val="75000"/>
                  </a:schemeClr>
                </a:solidFill>
              </a:rPr>
              <a:t>Low-Density</a:t>
            </a:r>
            <a:r>
              <a:rPr lang="pt-BR" sz="3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000" b="1" i="1" dirty="0" err="1">
                <a:solidFill>
                  <a:schemeClr val="accent1">
                    <a:lumMod val="75000"/>
                  </a:schemeClr>
                </a:solidFill>
              </a:rPr>
              <a:t>Lipoproteins</a:t>
            </a:r>
            <a:r>
              <a:rPr lang="pt-BR" sz="3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(LDL)</a:t>
            </a:r>
          </a:p>
          <a:p>
            <a:pPr>
              <a:defRPr/>
            </a:pPr>
            <a:r>
              <a:rPr lang="pt-BR" sz="2400" dirty="0"/>
              <a:t>Transportam cerca de 70% do colesterol que circula do fígado para os tecidos.</a:t>
            </a:r>
          </a:p>
          <a:p>
            <a:pPr>
              <a:defRPr/>
            </a:pPr>
            <a:r>
              <a:rPr lang="pt-BR" sz="2400" dirty="0"/>
              <a:t> São pequenas e densas o suficiente para atravessar os vasos sanguíneos e ligarem-se as membranas das células dos tecidos. </a:t>
            </a:r>
          </a:p>
          <a:p>
            <a:pPr>
              <a:defRPr/>
            </a:pPr>
            <a:r>
              <a:rPr lang="pt-BR" sz="2400" dirty="0"/>
              <a:t>Por esta razão, as LDL são as lipoproteínas responsáveis pela aterosclerose.</a:t>
            </a:r>
          </a:p>
        </p:txBody>
      </p:sp>
      <p:pic>
        <p:nvPicPr>
          <p:cNvPr id="75780" name="Picture 1">
            <a:extLst>
              <a:ext uri="{FF2B5EF4-FFF2-40B4-BE49-F238E27FC236}">
                <a16:creationId xmlns:a16="http://schemas.microsoft.com/office/drawing/2014/main" id="{396BD7DF-7214-4C2C-84A2-EFB567C9D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2905" r="13754" b="4144"/>
          <a:stretch>
            <a:fillRect/>
          </a:stretch>
        </p:blipFill>
        <p:spPr bwMode="auto">
          <a:xfrm>
            <a:off x="7104064" y="3789364"/>
            <a:ext cx="3303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5781" name="Retângulo 5">
            <a:extLst>
              <a:ext uri="{FF2B5EF4-FFF2-40B4-BE49-F238E27FC236}">
                <a16:creationId xmlns:a16="http://schemas.microsoft.com/office/drawing/2014/main" id="{460EF1EB-9E60-4348-B7E3-5BC12C5C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724400"/>
            <a:ext cx="46799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/>
              <a:t>apoB-100</a:t>
            </a:r>
          </a:p>
          <a:p>
            <a:endParaRPr lang="pt-BR" altLang="pt-BR" sz="2400"/>
          </a:p>
          <a:p>
            <a:r>
              <a:rPr lang="pt-BR" altLang="pt-BR" sz="2000"/>
              <a:t>O LDL não tem apoE, por isso, é absorvido no fígado por endocitose mediada pelo receptor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5AE05730-D67A-4780-A5CC-C5F507BE70B7}"/>
              </a:ext>
            </a:extLst>
          </p:cNvPr>
          <p:cNvSpPr txBox="1">
            <a:spLocks/>
          </p:cNvSpPr>
          <p:nvPr/>
        </p:nvSpPr>
        <p:spPr>
          <a:xfrm>
            <a:off x="1825752" y="332657"/>
            <a:ext cx="868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cap="all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  <a:ea typeface="+mj-ea"/>
                <a:cs typeface="+mj-cs"/>
              </a:rPr>
              <a:t>LIPOPROTEÍNAS PLASMÁTICAS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A09FFE1-F3EC-4B93-817C-C4147A3F856B}"/>
              </a:ext>
            </a:extLst>
          </p:cNvPr>
          <p:cNvSpPr/>
          <p:nvPr/>
        </p:nvSpPr>
        <p:spPr>
          <a:xfrm>
            <a:off x="1919288" y="1196976"/>
            <a:ext cx="4608512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i="1" dirty="0" err="1">
                <a:solidFill>
                  <a:schemeClr val="accent1">
                    <a:lumMod val="75000"/>
                  </a:schemeClr>
                </a:solidFill>
              </a:rPr>
              <a:t>High-Density</a:t>
            </a:r>
            <a:r>
              <a:rPr lang="pt-BR" sz="3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000" b="1" i="1" dirty="0" err="1">
                <a:solidFill>
                  <a:schemeClr val="accent1">
                    <a:lumMod val="75000"/>
                  </a:schemeClr>
                </a:solidFill>
              </a:rPr>
              <a:t>Lipoproteins</a:t>
            </a:r>
            <a:r>
              <a:rPr lang="pt-BR" sz="3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(HDL)</a:t>
            </a:r>
          </a:p>
          <a:p>
            <a:pPr>
              <a:defRPr/>
            </a:pPr>
            <a:r>
              <a:rPr lang="pt-BR" sz="2400" dirty="0"/>
              <a:t> </a:t>
            </a:r>
          </a:p>
          <a:p>
            <a:pPr>
              <a:defRPr/>
            </a:pPr>
            <a:r>
              <a:rPr lang="pt-BR" sz="2400" dirty="0"/>
              <a:t>Catalisa a formação de ésteres de colesterol</a:t>
            </a:r>
          </a:p>
          <a:p>
            <a:pPr>
              <a:defRPr/>
            </a:pPr>
            <a:r>
              <a:rPr lang="pt-BR" sz="2400" dirty="0"/>
              <a:t>São responsáveis pela remoção do colesterol de tecidos periféricos e de outras lipoproteínas, enviando-os ao fígado.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 err="1"/>
              <a:t>apoaAI</a:t>
            </a:r>
            <a:r>
              <a:rPr lang="pt-BR" sz="2400" dirty="0"/>
              <a:t>, </a:t>
            </a:r>
            <a:r>
              <a:rPr lang="pt-BR" sz="2400" dirty="0" err="1"/>
              <a:t>apoAII</a:t>
            </a:r>
            <a:r>
              <a:rPr lang="pt-BR" sz="2400" dirty="0"/>
              <a:t>, </a:t>
            </a:r>
            <a:r>
              <a:rPr lang="pt-BR" sz="2400" dirty="0" err="1"/>
              <a:t>ApoE</a:t>
            </a:r>
            <a:r>
              <a:rPr lang="pt-BR" sz="2400" dirty="0"/>
              <a:t>, </a:t>
            </a:r>
            <a:r>
              <a:rPr lang="pt-BR" sz="2400" dirty="0" err="1"/>
              <a:t>apoD</a:t>
            </a:r>
            <a:r>
              <a:rPr lang="pt-BR" sz="2400" dirty="0"/>
              <a:t> e enzima lecitina-colesterol-aciltransferase (LCAT)</a:t>
            </a:r>
          </a:p>
        </p:txBody>
      </p:sp>
      <p:pic>
        <p:nvPicPr>
          <p:cNvPr id="76804" name="Picture 1">
            <a:extLst>
              <a:ext uri="{FF2B5EF4-FFF2-40B4-BE49-F238E27FC236}">
                <a16:creationId xmlns:a16="http://schemas.microsoft.com/office/drawing/2014/main" id="{E317632B-3A4A-4F03-A3A5-3B23A7AE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6" y="1268413"/>
            <a:ext cx="41370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0E8C3D3C-4A89-4CA5-94A0-9431B8D84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2205038"/>
            <a:ext cx="2183909" cy="311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omic Sans MS" panose="030F0702030302020204" pitchFamily="66" charset="0"/>
              <a:buNone/>
            </a:pPr>
            <a:r>
              <a:rPr lang="en-GB" altLang="pt-BR" sz="2800">
                <a:solidFill>
                  <a:srgbClr val="000000"/>
                </a:solidFill>
                <a:latin typeface="Comic Sans MS" panose="030F0702030302020204" pitchFamily="66" charset="0"/>
              </a:rPr>
              <a:t>Quilomícron</a:t>
            </a:r>
          </a:p>
          <a:p>
            <a:pPr>
              <a:buFont typeface="Comic Sans MS" panose="030F0702030302020204" pitchFamily="66" charset="0"/>
              <a:buNone/>
            </a:pPr>
            <a:endParaRPr lang="en-GB" altLang="pt-BR" sz="2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None/>
            </a:pPr>
            <a:r>
              <a:rPr lang="en-GB" altLang="pt-BR" sz="2800">
                <a:solidFill>
                  <a:srgbClr val="000000"/>
                </a:solidFill>
                <a:latin typeface="Comic Sans MS" panose="030F0702030302020204" pitchFamily="66" charset="0"/>
              </a:rPr>
              <a:t>VLDL</a:t>
            </a:r>
          </a:p>
          <a:p>
            <a:pPr>
              <a:buFont typeface="Comic Sans MS" panose="030F0702030302020204" pitchFamily="66" charset="0"/>
              <a:buNone/>
            </a:pPr>
            <a:endParaRPr lang="en-GB" altLang="pt-BR" sz="2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None/>
            </a:pPr>
            <a:r>
              <a:rPr lang="en-GB" altLang="pt-BR" sz="2800">
                <a:solidFill>
                  <a:srgbClr val="000000"/>
                </a:solidFill>
                <a:latin typeface="Comic Sans MS" panose="030F0702030302020204" pitchFamily="66" charset="0"/>
              </a:rPr>
              <a:t>LDL</a:t>
            </a:r>
          </a:p>
          <a:p>
            <a:pPr>
              <a:buFont typeface="Comic Sans MS" panose="030F0702030302020204" pitchFamily="66" charset="0"/>
              <a:buNone/>
            </a:pPr>
            <a:endParaRPr lang="en-GB" altLang="pt-BR" sz="2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None/>
            </a:pPr>
            <a:r>
              <a:rPr lang="en-GB" altLang="pt-BR" sz="2800">
                <a:solidFill>
                  <a:srgbClr val="000000"/>
                </a:solidFill>
                <a:latin typeface="Comic Sans MS" panose="030F0702030302020204" pitchFamily="66" charset="0"/>
              </a:rPr>
              <a:t>HDL</a:t>
            </a:r>
          </a:p>
        </p:txBody>
      </p:sp>
      <p:sp>
        <p:nvSpPr>
          <p:cNvPr id="77827" name="Text Box 2">
            <a:extLst>
              <a:ext uri="{FF2B5EF4-FFF2-40B4-BE49-F238E27FC236}">
                <a16:creationId xmlns:a16="http://schemas.microsoft.com/office/drawing/2014/main" id="{62DEE681-DF2A-40E1-81BD-A581F480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8" y="2206625"/>
            <a:ext cx="1382408" cy="311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omic Sans MS" panose="030F0702030302020204" pitchFamily="66" charset="0"/>
              <a:buNone/>
            </a:pPr>
            <a:r>
              <a:rPr lang="en-GB" altLang="pt-BR" sz="2800">
                <a:solidFill>
                  <a:srgbClr val="000000"/>
                </a:solidFill>
                <a:latin typeface="Comic Sans MS" panose="030F0702030302020204" pitchFamily="66" charset="0"/>
              </a:rPr>
              <a:t>99 : 1</a:t>
            </a:r>
          </a:p>
          <a:p>
            <a:pPr>
              <a:buFont typeface="Comic Sans MS" panose="030F0702030302020204" pitchFamily="66" charset="0"/>
              <a:buNone/>
            </a:pPr>
            <a:endParaRPr lang="en-GB" altLang="pt-BR" sz="2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None/>
            </a:pPr>
            <a:r>
              <a:rPr lang="en-GB" altLang="pt-BR" sz="2800">
                <a:solidFill>
                  <a:srgbClr val="000000"/>
                </a:solidFill>
                <a:latin typeface="Comic Sans MS" panose="030F0702030302020204" pitchFamily="66" charset="0"/>
              </a:rPr>
              <a:t>90 : 10</a:t>
            </a:r>
          </a:p>
          <a:p>
            <a:pPr>
              <a:buFont typeface="Comic Sans MS" panose="030F0702030302020204" pitchFamily="66" charset="0"/>
              <a:buNone/>
            </a:pPr>
            <a:endParaRPr lang="en-GB" altLang="pt-BR" sz="2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None/>
            </a:pPr>
            <a:r>
              <a:rPr lang="en-GB" altLang="pt-BR" sz="2800">
                <a:solidFill>
                  <a:srgbClr val="000000"/>
                </a:solidFill>
                <a:latin typeface="Comic Sans MS" panose="030F0702030302020204" pitchFamily="66" charset="0"/>
              </a:rPr>
              <a:t>80 : 20</a:t>
            </a:r>
          </a:p>
          <a:p>
            <a:pPr>
              <a:buFont typeface="Comic Sans MS" panose="030F0702030302020204" pitchFamily="66" charset="0"/>
              <a:buNone/>
            </a:pPr>
            <a:endParaRPr lang="en-GB" altLang="pt-BR" sz="2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None/>
            </a:pPr>
            <a:r>
              <a:rPr lang="en-GB" altLang="pt-BR" sz="2800">
                <a:solidFill>
                  <a:srgbClr val="000000"/>
                </a:solidFill>
                <a:latin typeface="Comic Sans MS" panose="030F0702030302020204" pitchFamily="66" charset="0"/>
              </a:rPr>
              <a:t>50 :50</a:t>
            </a:r>
          </a:p>
        </p:txBody>
      </p:sp>
      <p:sp>
        <p:nvSpPr>
          <p:cNvPr id="77828" name="Text Box 3">
            <a:extLst>
              <a:ext uri="{FF2B5EF4-FFF2-40B4-BE49-F238E27FC236}">
                <a16:creationId xmlns:a16="http://schemas.microsoft.com/office/drawing/2014/main" id="{AAEEF37A-E537-41B3-8AA6-671A3A95B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9" y="2085975"/>
            <a:ext cx="4160411" cy="311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omic Sans MS" panose="030F0702030302020204" pitchFamily="66" charset="0"/>
              <a:buNone/>
            </a:pPr>
            <a:r>
              <a:rPr lang="en-GB" altLang="pt-BR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Triglicerides</a:t>
            </a:r>
            <a:r>
              <a:rPr lang="en-GB" altLang="pt-B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pt-BR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exógenos</a:t>
            </a:r>
            <a:endParaRPr lang="en-GB" altLang="pt-BR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None/>
            </a:pPr>
            <a:endParaRPr lang="en-GB" altLang="pt-BR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None/>
            </a:pPr>
            <a:r>
              <a:rPr lang="en-GB" altLang="pt-BR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Triglicerides</a:t>
            </a:r>
            <a:r>
              <a:rPr lang="en-GB" altLang="pt-B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pt-BR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endógenos</a:t>
            </a:r>
            <a:endParaRPr lang="en-GB" altLang="pt-BR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None/>
            </a:pPr>
            <a:endParaRPr lang="en-GB" altLang="pt-BR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None/>
            </a:pPr>
            <a:r>
              <a:rPr lang="en-GB" altLang="pt-BR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Éster</a:t>
            </a:r>
            <a:r>
              <a:rPr lang="en-GB" altLang="pt-B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de </a:t>
            </a:r>
            <a:r>
              <a:rPr lang="en-GB" altLang="pt-BR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colesterol</a:t>
            </a:r>
            <a:endParaRPr lang="en-GB" altLang="pt-BR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None/>
            </a:pPr>
            <a:endParaRPr lang="en-GB" altLang="pt-BR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None/>
            </a:pPr>
            <a:r>
              <a:rPr lang="en-GB" altLang="pt-BR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Fosfolipídeo</a:t>
            </a:r>
            <a:endParaRPr lang="en-GB" altLang="pt-BR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829" name="Text Box 4">
            <a:extLst>
              <a:ext uri="{FF2B5EF4-FFF2-40B4-BE49-F238E27FC236}">
                <a16:creationId xmlns:a16="http://schemas.microsoft.com/office/drawing/2014/main" id="{FF58CE06-99EB-4111-B404-F0184E80A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100139"/>
            <a:ext cx="2256044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omic Sans MS" panose="030F0702030302020204" pitchFamily="66" charset="0"/>
              <a:buNone/>
            </a:pPr>
            <a:r>
              <a:rPr lang="en-GB" altLang="pt-BR" sz="2800" u="sng">
                <a:solidFill>
                  <a:srgbClr val="000000"/>
                </a:solidFill>
                <a:latin typeface="Comic Sans MS" panose="030F0702030302020204" pitchFamily="66" charset="0"/>
              </a:rPr>
              <a:t>Lipoproteína</a:t>
            </a:r>
          </a:p>
        </p:txBody>
      </p:sp>
      <p:sp>
        <p:nvSpPr>
          <p:cNvPr id="77830" name="Text Box 5">
            <a:extLst>
              <a:ext uri="{FF2B5EF4-FFF2-40B4-BE49-F238E27FC236}">
                <a16:creationId xmlns:a16="http://schemas.microsoft.com/office/drawing/2014/main" id="{2176112A-C920-4394-9474-FBE45A463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630" y="682625"/>
            <a:ext cx="2815492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Comic Sans MS" panose="030F0702030302020204" pitchFamily="66" charset="0"/>
              <a:buNone/>
            </a:pPr>
            <a:r>
              <a:rPr lang="en-GB" altLang="pt-BR" sz="2800" u="sng">
                <a:solidFill>
                  <a:srgbClr val="000000"/>
                </a:solidFill>
                <a:latin typeface="Comic Sans MS" panose="030F0702030302020204" pitchFamily="66" charset="0"/>
              </a:rPr>
              <a:t>Razão</a:t>
            </a:r>
          </a:p>
          <a:p>
            <a:pPr algn="ctr">
              <a:buFont typeface="Comic Sans MS" panose="030F0702030302020204" pitchFamily="66" charset="0"/>
              <a:buNone/>
            </a:pPr>
            <a:r>
              <a:rPr lang="en-GB" altLang="pt-BR" sz="2800" u="sng">
                <a:solidFill>
                  <a:srgbClr val="000000"/>
                </a:solidFill>
                <a:latin typeface="Comic Sans MS" panose="030F0702030302020204" pitchFamily="66" charset="0"/>
              </a:rPr>
              <a:t>lipídeo-proteína</a:t>
            </a:r>
          </a:p>
        </p:txBody>
      </p:sp>
      <p:sp>
        <p:nvSpPr>
          <p:cNvPr id="77831" name="Text Box 6">
            <a:extLst>
              <a:ext uri="{FF2B5EF4-FFF2-40B4-BE49-F238E27FC236}">
                <a16:creationId xmlns:a16="http://schemas.microsoft.com/office/drawing/2014/main" id="{7C657C10-7A3C-45B4-A3FA-EDD91FE09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045" y="754063"/>
            <a:ext cx="1590798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Comic Sans MS" panose="030F0702030302020204" pitchFamily="66" charset="0"/>
              <a:buNone/>
            </a:pPr>
            <a:r>
              <a:rPr lang="en-GB" altLang="pt-BR" sz="2800" u="sng">
                <a:solidFill>
                  <a:srgbClr val="000000"/>
                </a:solidFill>
                <a:latin typeface="Comic Sans MS" panose="030F0702030302020204" pitchFamily="66" charset="0"/>
              </a:rPr>
              <a:t>Principal</a:t>
            </a:r>
          </a:p>
          <a:p>
            <a:pPr algn="ctr">
              <a:buFont typeface="Comic Sans MS" panose="030F0702030302020204" pitchFamily="66" charset="0"/>
              <a:buNone/>
            </a:pPr>
            <a:r>
              <a:rPr lang="en-GB" altLang="pt-BR" sz="2800" u="sng">
                <a:solidFill>
                  <a:srgbClr val="000000"/>
                </a:solidFill>
                <a:latin typeface="Comic Sans MS" panose="030F0702030302020204" pitchFamily="66" charset="0"/>
              </a:rPr>
              <a:t>lipídeo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anatpat.unicamp.br/lipoprotn3.jpg">
            <a:extLst>
              <a:ext uri="{FF2B5EF4-FFF2-40B4-BE49-F238E27FC236}">
                <a16:creationId xmlns:a16="http://schemas.microsoft.com/office/drawing/2014/main" id="{888B9733-CF30-4F7A-99D6-7D7712CE3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404814"/>
            <a:ext cx="58324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12089EF-C4AE-4C1B-BF21-30DDA3833D45}"/>
              </a:ext>
            </a:extLst>
          </p:cNvPr>
          <p:cNvSpPr txBox="1">
            <a:spLocks noChangeArrowheads="1"/>
          </p:cNvSpPr>
          <p:nvPr/>
        </p:nvSpPr>
        <p:spPr>
          <a:xfrm>
            <a:off x="2423593" y="2636913"/>
            <a:ext cx="7344816" cy="66644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LIPÍDEOS </a:t>
            </a:r>
            <a:r>
              <a:rPr lang="pt-BR" altLang="x-none" sz="3600" b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COM</a:t>
            </a:r>
            <a:r>
              <a:rPr lang="pt-BR" altLang="x-none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ÁCIDOS GRAXOS NA SUA ESTRUTURA </a:t>
            </a:r>
          </a:p>
        </p:txBody>
      </p:sp>
    </p:spTree>
    <p:extLst>
      <p:ext uri="{BB962C8B-B14F-4D97-AF65-F5344CB8AC3E}">
        <p14:creationId xmlns:p14="http://schemas.microsoft.com/office/powerpoint/2010/main" val="320544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0503D58-7FE1-4DCD-8117-B8F8DE0E55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088" y="2132857"/>
            <a:ext cx="8647824" cy="336120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B6CA5C0-AA54-4EFB-BFF9-36EEB7D0293B}"/>
              </a:ext>
            </a:extLst>
          </p:cNvPr>
          <p:cNvSpPr txBox="1">
            <a:spLocks noChangeArrowheads="1"/>
          </p:cNvSpPr>
          <p:nvPr/>
        </p:nvSpPr>
        <p:spPr>
          <a:xfrm>
            <a:off x="1479147" y="360993"/>
            <a:ext cx="9144000" cy="66644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Lipídeos </a:t>
            </a:r>
            <a:r>
              <a:rPr lang="pt-BR" altLang="x-none" sz="2800" b="1" u="sng" dirty="0">
                <a:solidFill>
                  <a:srgbClr val="FF6600"/>
                </a:solidFill>
                <a:latin typeface="Comic Sans MS" charset="0"/>
              </a:rPr>
              <a:t>COM</a:t>
            </a:r>
            <a:r>
              <a:rPr lang="pt-BR" altLang="x-none" sz="2800" b="1" dirty="0">
                <a:solidFill>
                  <a:srgbClr val="FF6600"/>
                </a:solidFill>
                <a:latin typeface="Comic Sans MS" charset="0"/>
              </a:rPr>
              <a:t> Ácidos graxos na sua estrutura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C9FB14A-398B-4236-AE33-58DFB711D173}"/>
              </a:ext>
            </a:extLst>
          </p:cNvPr>
          <p:cNvSpPr/>
          <p:nvPr/>
        </p:nvSpPr>
        <p:spPr>
          <a:xfrm>
            <a:off x="2279576" y="3789040"/>
            <a:ext cx="194421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6DDE1CD-829F-4022-B224-37B156C7461D}"/>
              </a:ext>
            </a:extLst>
          </p:cNvPr>
          <p:cNvSpPr txBox="1">
            <a:spLocks noChangeArrowheads="1"/>
          </p:cNvSpPr>
          <p:nvPr/>
        </p:nvSpPr>
        <p:spPr>
          <a:xfrm>
            <a:off x="2855640" y="2762552"/>
            <a:ext cx="7056784" cy="66644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x-none" sz="3600" b="1" dirty="0">
                <a:solidFill>
                  <a:schemeClr val="accent6"/>
                </a:solidFill>
                <a:latin typeface="Comic Sans MS" charset="0"/>
              </a:rPr>
              <a:t>O que são ÁCIDOS GRAXOS?</a:t>
            </a:r>
          </a:p>
        </p:txBody>
      </p:sp>
    </p:spTree>
    <p:extLst>
      <p:ext uri="{BB962C8B-B14F-4D97-AF65-F5344CB8AC3E}">
        <p14:creationId xmlns:p14="http://schemas.microsoft.com/office/powerpoint/2010/main" val="255971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o 10">
            <a:extLst>
              <a:ext uri="{FF2B5EF4-FFF2-40B4-BE49-F238E27FC236}">
                <a16:creationId xmlns:a16="http://schemas.microsoft.com/office/drawing/2014/main" id="{58EF7EB2-039E-446F-8445-AC27E5C9033C}"/>
              </a:ext>
            </a:extLst>
          </p:cNvPr>
          <p:cNvGrpSpPr>
            <a:grpSpLocks/>
          </p:cNvGrpSpPr>
          <p:nvPr/>
        </p:nvGrpSpPr>
        <p:grpSpPr bwMode="auto">
          <a:xfrm>
            <a:off x="2135560" y="2728516"/>
            <a:ext cx="8675687" cy="3586162"/>
            <a:chOff x="467544" y="2855817"/>
            <a:chExt cx="8157352" cy="3174112"/>
          </a:xfrm>
        </p:grpSpPr>
        <p:pic>
          <p:nvPicPr>
            <p:cNvPr id="17420" name="Picture 2">
              <a:extLst>
                <a:ext uri="{FF2B5EF4-FFF2-40B4-BE49-F238E27FC236}">
                  <a16:creationId xmlns:a16="http://schemas.microsoft.com/office/drawing/2014/main" id="{20D805E8-9AE4-40DA-939C-E4013D8D8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7" t="42995" r="40723" b="29037"/>
            <a:stretch>
              <a:fillRect/>
            </a:stretch>
          </p:blipFill>
          <p:spPr bwMode="auto">
            <a:xfrm>
              <a:off x="2376264" y="2996952"/>
              <a:ext cx="1656184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CaixaDeTexto 2">
              <a:extLst>
                <a:ext uri="{FF2B5EF4-FFF2-40B4-BE49-F238E27FC236}">
                  <a16:creationId xmlns:a16="http://schemas.microsoft.com/office/drawing/2014/main" id="{5599519D-0343-4713-BAF5-CC2574796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212976"/>
              <a:ext cx="2016224" cy="35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FF0000"/>
                  </a:solidFill>
                </a:rPr>
                <a:t>Grupo carboxila</a:t>
              </a:r>
            </a:p>
          </p:txBody>
        </p:sp>
        <p:sp>
          <p:nvSpPr>
            <p:cNvPr id="17422" name="CaixaDeTexto 3">
              <a:extLst>
                <a:ext uri="{FF2B5EF4-FFF2-40B4-BE49-F238E27FC236}">
                  <a16:creationId xmlns:a16="http://schemas.microsoft.com/office/drawing/2014/main" id="{D23FD815-1E62-47A5-A428-2D931B7FD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4221088"/>
              <a:ext cx="1872208" cy="62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FF0000"/>
                  </a:solidFill>
                </a:rPr>
                <a:t>Cadeia hidrocarbonada</a:t>
              </a:r>
            </a:p>
          </p:txBody>
        </p:sp>
        <p:pic>
          <p:nvPicPr>
            <p:cNvPr id="17423" name="Picture 2">
              <a:extLst>
                <a:ext uri="{FF2B5EF4-FFF2-40B4-BE49-F238E27FC236}">
                  <a16:creationId xmlns:a16="http://schemas.microsoft.com/office/drawing/2014/main" id="{46F26115-CAD4-4268-B82C-97D4B309A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36" t="42937" r="27228" b="28516"/>
            <a:stretch>
              <a:fillRect/>
            </a:stretch>
          </p:blipFill>
          <p:spPr bwMode="auto">
            <a:xfrm>
              <a:off x="3888433" y="2855817"/>
              <a:ext cx="2736304" cy="317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CaixaDeTexto 5">
              <a:extLst>
                <a:ext uri="{FF2B5EF4-FFF2-40B4-BE49-F238E27FC236}">
                  <a16:creationId xmlns:a16="http://schemas.microsoft.com/office/drawing/2014/main" id="{12EE5E9F-DB79-442B-A87B-D6C55A1FD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696" y="3068960"/>
              <a:ext cx="1691680" cy="35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FF0000"/>
                  </a:solidFill>
                </a:rPr>
                <a:t>Região polar</a:t>
              </a:r>
            </a:p>
          </p:txBody>
        </p:sp>
        <p:sp>
          <p:nvSpPr>
            <p:cNvPr id="17425" name="CaixaDeTexto 6">
              <a:extLst>
                <a:ext uri="{FF2B5EF4-FFF2-40B4-BE49-F238E27FC236}">
                  <a16:creationId xmlns:a16="http://schemas.microsoft.com/office/drawing/2014/main" id="{5947F155-B2A1-4E15-ADBE-407943A54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9729" y="4130375"/>
              <a:ext cx="1835696" cy="62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 b="1"/>
                <a:t>Molécula anfipática</a:t>
              </a:r>
            </a:p>
          </p:txBody>
        </p:sp>
        <p:sp>
          <p:nvSpPr>
            <p:cNvPr id="17426" name="CaixaDeTexto 7">
              <a:extLst>
                <a:ext uri="{FF2B5EF4-FFF2-40B4-BE49-F238E27FC236}">
                  <a16:creationId xmlns:a16="http://schemas.microsoft.com/office/drawing/2014/main" id="{422A7D07-C6D9-456E-BDC5-AD17ABF1D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2568" y="5150022"/>
              <a:ext cx="2952328" cy="62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FF0000"/>
                  </a:solidFill>
                </a:rPr>
                <a:t>Cadeia hidrocarbonada</a:t>
              </a:r>
            </a:p>
            <a:p>
              <a:pPr algn="ctr" eaLnBrk="1" hangingPunct="1"/>
              <a:r>
                <a:rPr lang="pt-BR" altLang="pt-BR" sz="2000" b="1">
                  <a:solidFill>
                    <a:srgbClr val="FF0000"/>
                  </a:solidFill>
                </a:rPr>
                <a:t>Região apolar</a:t>
              </a:r>
            </a:p>
          </p:txBody>
        </p:sp>
      </p:grpSp>
      <p:pic>
        <p:nvPicPr>
          <p:cNvPr id="17411" name="Picture 1">
            <a:extLst>
              <a:ext uri="{FF2B5EF4-FFF2-40B4-BE49-F238E27FC236}">
                <a16:creationId xmlns:a16="http://schemas.microsoft.com/office/drawing/2014/main" id="{1FC0A8A1-6DA3-49E4-A057-8D444578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2" t="38016" r="13393" b="30486"/>
          <a:stretch>
            <a:fillRect/>
          </a:stretch>
        </p:blipFill>
        <p:spPr bwMode="auto">
          <a:xfrm>
            <a:off x="1524000" y="0"/>
            <a:ext cx="61214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aixaDeTexto 11">
            <a:extLst>
              <a:ext uri="{FF2B5EF4-FFF2-40B4-BE49-F238E27FC236}">
                <a16:creationId xmlns:a16="http://schemas.microsoft.com/office/drawing/2014/main" id="{8C876F57-0CE2-4531-8ED4-40C03756E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6237288"/>
            <a:ext cx="199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FF0000"/>
                </a:solidFill>
              </a:rPr>
              <a:t>SATURADO</a:t>
            </a:r>
          </a:p>
        </p:txBody>
      </p:sp>
      <p:sp>
        <p:nvSpPr>
          <p:cNvPr id="17413" name="CaixaDeTexto 12">
            <a:extLst>
              <a:ext uri="{FF2B5EF4-FFF2-40B4-BE49-F238E27FC236}">
                <a16:creationId xmlns:a16="http://schemas.microsoft.com/office/drawing/2014/main" id="{A3FFC210-72D1-4031-995D-C053B7D7C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6237288"/>
            <a:ext cx="199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FF0000"/>
                </a:solidFill>
              </a:rPr>
              <a:t>INSATURADO</a:t>
            </a:r>
          </a:p>
        </p:txBody>
      </p:sp>
      <p:sp>
        <p:nvSpPr>
          <p:cNvPr id="17414" name="CaixaDeTexto 14">
            <a:extLst>
              <a:ext uri="{FF2B5EF4-FFF2-40B4-BE49-F238E27FC236}">
                <a16:creationId xmlns:a16="http://schemas.microsoft.com/office/drawing/2014/main" id="{E8A9C038-B9B2-4842-988F-5F76444B0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476251"/>
            <a:ext cx="277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/>
              <a:t>20:5 (</a:t>
            </a:r>
            <a:r>
              <a:rPr lang="el-GR" altLang="pt-BR" sz="2800"/>
              <a:t>Δ</a:t>
            </a:r>
            <a:r>
              <a:rPr lang="pt-BR" altLang="pt-BR" sz="2800"/>
              <a:t> </a:t>
            </a:r>
            <a:r>
              <a:rPr lang="pt-BR" altLang="pt-BR" sz="2800" baseline="30000"/>
              <a:t>5,8,11,14,17</a:t>
            </a:r>
            <a:r>
              <a:rPr lang="pt-BR" altLang="pt-BR" sz="2800"/>
              <a:t>)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B4E300F-F877-40AC-9D92-C2E6441FFB0B}"/>
              </a:ext>
            </a:extLst>
          </p:cNvPr>
          <p:cNvCxnSpPr/>
          <p:nvPr/>
        </p:nvCxnSpPr>
        <p:spPr>
          <a:xfrm>
            <a:off x="8183563" y="908050"/>
            <a:ext cx="0" cy="865188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CaixaDeTexto 17">
            <a:extLst>
              <a:ext uri="{FF2B5EF4-FFF2-40B4-BE49-F238E27FC236}">
                <a16:creationId xmlns:a16="http://schemas.microsoft.com/office/drawing/2014/main" id="{28641A6D-BA8D-450D-BB85-DA56A9C9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1773238"/>
            <a:ext cx="896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Nº de C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BF075E41-4A27-4D5E-83BE-83D0686BEB87}"/>
              </a:ext>
            </a:extLst>
          </p:cNvPr>
          <p:cNvCxnSpPr/>
          <p:nvPr/>
        </p:nvCxnSpPr>
        <p:spPr>
          <a:xfrm>
            <a:off x="8543925" y="981076"/>
            <a:ext cx="0" cy="360363"/>
          </a:xfrm>
          <a:prstGeom prst="line">
            <a:avLst/>
          </a:prstGeom>
          <a:ln w="539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CaixaDeTexto 20">
            <a:extLst>
              <a:ext uri="{FF2B5EF4-FFF2-40B4-BE49-F238E27FC236}">
                <a16:creationId xmlns:a16="http://schemas.microsoft.com/office/drawing/2014/main" id="{C892D175-8D7C-417F-805A-39405BFB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1341438"/>
            <a:ext cx="547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C=C</a:t>
            </a:r>
          </a:p>
        </p:txBody>
      </p:sp>
      <p:sp>
        <p:nvSpPr>
          <p:cNvPr id="17419" name="CaixaDeTexto 21">
            <a:extLst>
              <a:ext uri="{FF2B5EF4-FFF2-40B4-BE49-F238E27FC236}">
                <a16:creationId xmlns:a16="http://schemas.microsoft.com/office/drawing/2014/main" id="{E60AE5BE-48AD-4442-9DDE-7A203816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2349500"/>
            <a:ext cx="4702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pt-BR">
                <a:solidFill>
                  <a:srgbClr val="FF0066"/>
                </a:solidFill>
              </a:rPr>
              <a:t>ω</a:t>
            </a:r>
            <a:r>
              <a:rPr lang="pt-BR" altLang="pt-BR">
                <a:solidFill>
                  <a:srgbClr val="FF0066"/>
                </a:solidFill>
              </a:rPr>
              <a:t> – ômega (representa apenas a 1ª insaturação)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gem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11387</TotalTime>
  <Words>1708</Words>
  <Application>Microsoft Office PowerPoint</Application>
  <PresentationFormat>Widescreen</PresentationFormat>
  <Paragraphs>481</Paragraphs>
  <Slides>59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70" baseType="lpstr">
      <vt:lpstr>Arial</vt:lpstr>
      <vt:lpstr>Calibri</vt:lpstr>
      <vt:lpstr>Cambria</vt:lpstr>
      <vt:lpstr>Comic Sans MS</vt:lpstr>
      <vt:lpstr>Franklin Gothic Book</vt:lpstr>
      <vt:lpstr>Franklin Gothic Medium</vt:lpstr>
      <vt:lpstr>Symbol</vt:lpstr>
      <vt:lpstr>Times New Roman</vt:lpstr>
      <vt:lpstr>Wingdings</vt:lpstr>
      <vt:lpstr>Wingdings 2</vt:lpstr>
      <vt:lpstr>Viagem</vt:lpstr>
      <vt:lpstr>Apresentação do PowerPoint</vt:lpstr>
      <vt:lpstr>Apresentação do PowerPoint</vt:lpstr>
      <vt:lpstr>Lipídios – diversas funções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LIPÍDEOS</vt:lpstr>
      <vt:lpstr>Apresentação do PowerPoint</vt:lpstr>
      <vt:lpstr>Apresentação do PowerPoint</vt:lpstr>
      <vt:lpstr>Propriedades físicas dos ácidos graxos</vt:lpstr>
      <vt:lpstr>Apresentação do PowerPoint</vt:lpstr>
      <vt:lpstr>Insaturação e pontos de fusão</vt:lpstr>
      <vt:lpstr>Apresentação do PowerPoint</vt:lpstr>
      <vt:lpstr>Apresentação do PowerPoint</vt:lpstr>
      <vt:lpstr>Reações químicas dos ácidos graxos</vt:lpstr>
      <vt:lpstr>Apresentação do PowerPoint</vt:lpstr>
      <vt:lpstr>Apresentação do PowerPoint</vt:lpstr>
      <vt:lpstr>Apresentação do PowerPoint</vt:lpstr>
      <vt:lpstr>Apresentação do PowerPoint</vt:lpstr>
      <vt:lpstr>Ácidos Graxos Trans- Gorduras “Trans”</vt:lpstr>
      <vt:lpstr>Apresentação do PowerPoint</vt:lpstr>
      <vt:lpstr>Apresentação do PowerPoint</vt:lpstr>
      <vt:lpstr>Lipídeos de reserva</vt:lpstr>
      <vt:lpstr>Apresentação do PowerPoint</vt:lpstr>
      <vt:lpstr>Os triglicerídeos armazenam energia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Assimetria da bicamada lipídica</vt:lpstr>
      <vt:lpstr>Apresentação do PowerPoint</vt:lpstr>
      <vt:lpstr>Apresentação do PowerPoint</vt:lpstr>
      <vt:lpstr>Apresentação do PowerPoint</vt:lpstr>
      <vt:lpstr>Glicolipídios</vt:lpstr>
      <vt:lpstr>Apresentação do PowerPoint</vt:lpstr>
      <vt:lpstr>Apresentação do PowerPoint</vt:lpstr>
      <vt:lpstr>Esteroides</vt:lpstr>
      <vt:lpstr>Esteroides</vt:lpstr>
      <vt:lpstr>Esteroides</vt:lpstr>
      <vt:lpstr>Apresentação do PowerPoint</vt:lpstr>
      <vt:lpstr>Colesterol da Dieta</vt:lpstr>
      <vt:lpstr>Eicosanoides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LIPOPROTEÍNAS PLASMÁTICAS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Flavia Siqueira</dc:creator>
  <cp:lastModifiedBy>Miguel Garay</cp:lastModifiedBy>
  <cp:revision>139</cp:revision>
  <dcterms:created xsi:type="dcterms:W3CDTF">2020-04-07T20:54:35Z</dcterms:created>
  <dcterms:modified xsi:type="dcterms:W3CDTF">2023-05-02T21:52:23Z</dcterms:modified>
</cp:coreProperties>
</file>