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9" r:id="rId2"/>
    <p:sldId id="266" r:id="rId3"/>
    <p:sldId id="267" r:id="rId4"/>
    <p:sldId id="268" r:id="rId5"/>
    <p:sldId id="269" r:id="rId6"/>
    <p:sldId id="270" r:id="rId7"/>
    <p:sldId id="274" r:id="rId8"/>
    <p:sldId id="276" r:id="rId9"/>
    <p:sldId id="271" r:id="rId10"/>
    <p:sldId id="272" r:id="rId11"/>
    <p:sldId id="275" r:id="rId12"/>
    <p:sldId id="273"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71"/>
  </p:normalViewPr>
  <p:slideViewPr>
    <p:cSldViewPr>
      <p:cViewPr varScale="1">
        <p:scale>
          <a:sx n="91" d="100"/>
          <a:sy n="91" d="100"/>
        </p:scale>
        <p:origin x="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6D6E7221-97D3-4929-ABD2-CCD1F516A8A4}" type="datetimeFigureOut">
              <a:rPr lang="en-GB" smtClean="0"/>
              <a:pPr/>
              <a:t>07/06/2018</a:t>
            </a:fld>
            <a:endParaRPr lang="en-GB"/>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148DB26C-6A99-4FDC-A31E-B71C189F9BC1}" type="slidenum">
              <a:rPr lang="en-GB" smtClean="0"/>
              <a:pPr/>
              <a:t>‹#›</a:t>
            </a:fld>
            <a:endParaRPr lang="en-GB"/>
          </a:p>
        </p:txBody>
      </p:sp>
    </p:spTree>
    <p:extLst>
      <p:ext uri="{BB962C8B-B14F-4D97-AF65-F5344CB8AC3E}">
        <p14:creationId xmlns:p14="http://schemas.microsoft.com/office/powerpoint/2010/main" val="2844598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913BB5C2-78D0-4ADE-8D35-A77084AA8A6E}" type="datetimeFigureOut">
              <a:rPr lang="en-US" smtClean="0"/>
              <a:pPr/>
              <a:t>6/7/18</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4508FEE9-88A6-4D9B-80BC-701A24DEB70D}" type="slidenum">
              <a:rPr lang="en-US" smtClean="0"/>
              <a:pPr/>
              <a:t>‹#›</a:t>
            </a:fld>
            <a:endParaRPr lang="en-US"/>
          </a:p>
        </p:txBody>
      </p:sp>
    </p:spTree>
    <p:extLst>
      <p:ext uri="{BB962C8B-B14F-4D97-AF65-F5344CB8AC3E}">
        <p14:creationId xmlns:p14="http://schemas.microsoft.com/office/powerpoint/2010/main" val="3218739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8FEE9-88A6-4D9B-80BC-701A24DEB70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The Defense of Democracy</a:t>
            </a:r>
          </a:p>
        </p:txBody>
      </p:sp>
      <p:sp>
        <p:nvSpPr>
          <p:cNvPr id="5" name="Content Placeholder 4"/>
          <p:cNvSpPr>
            <a:spLocks noGrp="1"/>
          </p:cNvSpPr>
          <p:nvPr>
            <p:ph sz="half" idx="1"/>
          </p:nvPr>
        </p:nvSpPr>
        <p:spPr/>
        <p:txBody>
          <a:bodyPr/>
          <a:lstStyle/>
          <a:p>
            <a:pPr>
              <a:buNone/>
            </a:pPr>
            <a:r>
              <a:rPr lang="en-US" dirty="0"/>
              <a:t>   </a:t>
            </a:r>
          </a:p>
          <a:p>
            <a:pPr>
              <a:buNone/>
            </a:pPr>
            <a:endParaRPr lang="en-US" dirty="0"/>
          </a:p>
          <a:p>
            <a:pPr>
              <a:buNone/>
            </a:pPr>
            <a:endParaRPr lang="en-US" dirty="0"/>
          </a:p>
          <a:p>
            <a:pPr>
              <a:buNone/>
            </a:pPr>
            <a:endParaRPr lang="en-US" dirty="0"/>
          </a:p>
          <a:p>
            <a:pPr>
              <a:buNone/>
            </a:pPr>
            <a:endParaRPr lang="en-US" dirty="0"/>
          </a:p>
          <a:p>
            <a:pPr>
              <a:buNone/>
            </a:pPr>
            <a:r>
              <a:rPr lang="en-US" dirty="0"/>
              <a:t>            A.W. Pereira</a:t>
            </a:r>
          </a:p>
          <a:p>
            <a:pPr algn="ctr">
              <a:buNone/>
            </a:pPr>
            <a:r>
              <a:rPr lang="en-US" dirty="0"/>
              <a:t>08/06/18</a:t>
            </a:r>
          </a:p>
          <a:p>
            <a:pPr>
              <a:buNone/>
            </a:pPr>
            <a:r>
              <a:rPr lang="en-US" dirty="0"/>
              <a:t>  </a:t>
            </a:r>
          </a:p>
        </p:txBody>
      </p:sp>
      <p:pic>
        <p:nvPicPr>
          <p:cNvPr id="7" name="Picture 5" descr="I:\NavyJob\ItamaratyPalace.jpg"/>
          <p:cNvPicPr>
            <a:picLocks noGrp="1" noChangeAspect="1" noChangeArrowheads="1"/>
          </p:cNvPicPr>
          <p:nvPr>
            <p:ph sz="half" idx="2"/>
          </p:nvPr>
        </p:nvPicPr>
        <p:blipFill>
          <a:blip r:embed="rId2" cstate="print"/>
          <a:srcRect/>
          <a:stretch>
            <a:fillRect/>
          </a:stretch>
        </p:blipFill>
        <p:spPr bwMode="auto">
          <a:xfrm>
            <a:off x="4419600" y="2743200"/>
            <a:ext cx="5242560" cy="393192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Brazilian history with regard to democracy</a:t>
            </a:r>
          </a:p>
        </p:txBody>
      </p:sp>
      <p:sp>
        <p:nvSpPr>
          <p:cNvPr id="3" name="Content Placeholder 2"/>
          <p:cNvSpPr>
            <a:spLocks noGrp="1"/>
          </p:cNvSpPr>
          <p:nvPr>
            <p:ph idx="1"/>
          </p:nvPr>
        </p:nvSpPr>
        <p:spPr/>
        <p:txBody>
          <a:bodyPr/>
          <a:lstStyle/>
          <a:p>
            <a:r>
              <a:rPr lang="en-US" dirty="0"/>
              <a:t>Two party system for most of the 19</a:t>
            </a:r>
            <a:r>
              <a:rPr lang="en-US" baseline="30000" dirty="0"/>
              <a:t>th</a:t>
            </a:r>
            <a:r>
              <a:rPr lang="en-US" dirty="0"/>
              <a:t> century </a:t>
            </a:r>
            <a:r>
              <a:rPr lang="mr-IN" dirty="0"/>
              <a:t>–</a:t>
            </a:r>
            <a:r>
              <a:rPr lang="en-US" dirty="0"/>
              <a:t> but the suffrage was small</a:t>
            </a:r>
          </a:p>
          <a:p>
            <a:r>
              <a:rPr lang="en-US" dirty="0"/>
              <a:t>Distance from Spanish America, which was marked by political disorder</a:t>
            </a:r>
          </a:p>
          <a:p>
            <a:r>
              <a:rPr lang="en-US" dirty="0"/>
              <a:t>Brazil fought in WW II when it was not a democracy</a:t>
            </a:r>
          </a:p>
          <a:p>
            <a:r>
              <a:rPr lang="en-US" dirty="0"/>
              <a:t>Dictatorship 1964-85 and democratization in the 1980s</a:t>
            </a:r>
          </a:p>
        </p:txBody>
      </p:sp>
    </p:spTree>
    <p:extLst>
      <p:ext uri="{BB962C8B-B14F-4D97-AF65-F5344CB8AC3E}">
        <p14:creationId xmlns:p14="http://schemas.microsoft.com/office/powerpoint/2010/main" val="1635870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Democracy “promotion”?</a:t>
            </a:r>
          </a:p>
        </p:txBody>
      </p:sp>
      <p:sp>
        <p:nvSpPr>
          <p:cNvPr id="3" name="Content Placeholder 2"/>
          <p:cNvSpPr>
            <a:spLocks noGrp="1"/>
          </p:cNvSpPr>
          <p:nvPr>
            <p:ph idx="1"/>
          </p:nvPr>
        </p:nvSpPr>
        <p:spPr/>
        <p:txBody>
          <a:bodyPr/>
          <a:lstStyle/>
          <a:p>
            <a:r>
              <a:rPr lang="en-US" dirty="0"/>
              <a:t>This is not a term that is used by Brazilian diplomats or strategic thinkers</a:t>
            </a:r>
          </a:p>
          <a:p>
            <a:r>
              <a:rPr lang="en-US" dirty="0" err="1"/>
              <a:t>Celos</a:t>
            </a:r>
            <a:r>
              <a:rPr lang="en-US" dirty="0"/>
              <a:t> </a:t>
            </a:r>
            <a:r>
              <a:rPr lang="en-US" dirty="0" err="1"/>
              <a:t>Amorim</a:t>
            </a:r>
            <a:r>
              <a:rPr lang="en-US" dirty="0"/>
              <a:t>: “democracy cannot be imposed. It is born of dialogue”. </a:t>
            </a:r>
          </a:p>
        </p:txBody>
      </p:sp>
    </p:spTree>
    <p:extLst>
      <p:ext uri="{BB962C8B-B14F-4D97-AF65-F5344CB8AC3E}">
        <p14:creationId xmlns:p14="http://schemas.microsoft.com/office/powerpoint/2010/main" val="979817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1988 Constitution Article 4: Principles guiding Brazilian foreign policy</a:t>
            </a:r>
          </a:p>
        </p:txBody>
      </p:sp>
      <p:sp>
        <p:nvSpPr>
          <p:cNvPr id="3" name="Content Placeholder 2"/>
          <p:cNvSpPr>
            <a:spLocks noGrp="1"/>
          </p:cNvSpPr>
          <p:nvPr>
            <p:ph idx="1"/>
          </p:nvPr>
        </p:nvSpPr>
        <p:spPr/>
        <p:txBody>
          <a:bodyPr>
            <a:normAutofit fontScale="85000" lnSpcReduction="20000"/>
          </a:bodyPr>
          <a:lstStyle/>
          <a:p>
            <a:r>
              <a:rPr lang="en-US" dirty="0"/>
              <a:t>I - national independence;</a:t>
            </a:r>
          </a:p>
          <a:p>
            <a:r>
              <a:rPr lang="en-US" dirty="0"/>
              <a:t>II </a:t>
            </a:r>
            <a:r>
              <a:rPr lang="mr-IN" dirty="0"/>
              <a:t>–</a:t>
            </a:r>
            <a:r>
              <a:rPr lang="en-US" dirty="0"/>
              <a:t> the prevalence of human rights;</a:t>
            </a:r>
          </a:p>
          <a:p>
            <a:r>
              <a:rPr lang="en-US" dirty="0"/>
              <a:t>III </a:t>
            </a:r>
            <a:r>
              <a:rPr lang="mr-IN" dirty="0"/>
              <a:t>–</a:t>
            </a:r>
            <a:r>
              <a:rPr lang="en-US" dirty="0"/>
              <a:t> the self-determination of peoples;</a:t>
            </a:r>
          </a:p>
          <a:p>
            <a:r>
              <a:rPr lang="en-US" dirty="0"/>
              <a:t>IV </a:t>
            </a:r>
            <a:r>
              <a:rPr lang="mr-IN" dirty="0"/>
              <a:t>–</a:t>
            </a:r>
            <a:r>
              <a:rPr lang="en-US" dirty="0"/>
              <a:t> non-intervention;</a:t>
            </a:r>
          </a:p>
          <a:p>
            <a:r>
              <a:rPr lang="en-US" dirty="0"/>
              <a:t>V </a:t>
            </a:r>
            <a:r>
              <a:rPr lang="mr-IN" dirty="0"/>
              <a:t>–</a:t>
            </a:r>
            <a:r>
              <a:rPr lang="en-US" dirty="0"/>
              <a:t> equality between states;</a:t>
            </a:r>
          </a:p>
          <a:p>
            <a:r>
              <a:rPr lang="en-US" dirty="0"/>
              <a:t>VI </a:t>
            </a:r>
            <a:r>
              <a:rPr lang="mr-IN" dirty="0"/>
              <a:t>–</a:t>
            </a:r>
            <a:r>
              <a:rPr lang="en-US" dirty="0"/>
              <a:t> the defense of peace;</a:t>
            </a:r>
          </a:p>
          <a:p>
            <a:r>
              <a:rPr lang="en-US" dirty="0"/>
              <a:t>VII </a:t>
            </a:r>
            <a:r>
              <a:rPr lang="mr-IN" dirty="0"/>
              <a:t>–</a:t>
            </a:r>
            <a:r>
              <a:rPr lang="en-US" dirty="0"/>
              <a:t> the pacific solution of conflicts;</a:t>
            </a:r>
          </a:p>
          <a:p>
            <a:r>
              <a:rPr lang="en-US" dirty="0"/>
              <a:t>VIII </a:t>
            </a:r>
            <a:r>
              <a:rPr lang="mr-IN" dirty="0"/>
              <a:t>–</a:t>
            </a:r>
            <a:r>
              <a:rPr lang="en-US" dirty="0"/>
              <a:t> the repudiation of terrorism and racism;</a:t>
            </a:r>
          </a:p>
          <a:p>
            <a:r>
              <a:rPr lang="en-US" dirty="0"/>
              <a:t>IX </a:t>
            </a:r>
            <a:r>
              <a:rPr lang="mr-IN" dirty="0"/>
              <a:t>–</a:t>
            </a:r>
            <a:r>
              <a:rPr lang="en-US" dirty="0"/>
              <a:t> cooperation between peoples for the progress of humanity;</a:t>
            </a:r>
          </a:p>
          <a:p>
            <a:r>
              <a:rPr lang="en-US" dirty="0"/>
              <a:t>X </a:t>
            </a:r>
            <a:r>
              <a:rPr lang="mr-IN" dirty="0"/>
              <a:t>–</a:t>
            </a:r>
            <a:r>
              <a:rPr lang="en-US" dirty="0"/>
              <a:t> the concession of political asylum.</a:t>
            </a:r>
          </a:p>
        </p:txBody>
      </p:sp>
    </p:spTree>
    <p:extLst>
      <p:ext uri="{BB962C8B-B14F-4D97-AF65-F5344CB8AC3E}">
        <p14:creationId xmlns:p14="http://schemas.microsoft.com/office/powerpoint/2010/main" val="1299618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Brazil’s regional role </a:t>
            </a:r>
            <a:r>
              <a:rPr lang="mr-IN" dirty="0"/>
              <a:t>–</a:t>
            </a:r>
            <a:r>
              <a:rPr lang="en-US" dirty="0"/>
              <a:t> Haiti 2004</a:t>
            </a:r>
          </a:p>
        </p:txBody>
      </p:sp>
      <p:sp>
        <p:nvSpPr>
          <p:cNvPr id="3" name="Content Placeholder 2"/>
          <p:cNvSpPr>
            <a:spLocks noGrp="1"/>
          </p:cNvSpPr>
          <p:nvPr>
            <p:ph idx="1"/>
          </p:nvPr>
        </p:nvSpPr>
        <p:spPr/>
        <p:txBody>
          <a:bodyPr/>
          <a:lstStyle/>
          <a:p>
            <a:r>
              <a:rPr lang="en-US" dirty="0"/>
              <a:t>Jean-Bertrand Aristide (of </a:t>
            </a:r>
            <a:r>
              <a:rPr lang="en-US" dirty="0" err="1"/>
              <a:t>Fanmi</a:t>
            </a:r>
            <a:r>
              <a:rPr lang="en-US" dirty="0"/>
              <a:t> </a:t>
            </a:r>
            <a:r>
              <a:rPr lang="en-US" dirty="0" err="1"/>
              <a:t>Lavalas</a:t>
            </a:r>
            <a:r>
              <a:rPr lang="en-US" dirty="0"/>
              <a:t>) elected President of Haiti in 2000</a:t>
            </a:r>
          </a:p>
          <a:p>
            <a:r>
              <a:rPr lang="en-US" dirty="0"/>
              <a:t>February 2004: armed groups threatened Port au Prince</a:t>
            </a:r>
          </a:p>
          <a:p>
            <a:r>
              <a:rPr lang="en-US" dirty="0"/>
              <a:t>29 February 2004: Aristide left Haiti on a US military plane</a:t>
            </a:r>
          </a:p>
          <a:p>
            <a:r>
              <a:rPr lang="en-US" dirty="0"/>
              <a:t>June 2004: MINUSTAH troops arrived in Haiti, under Brazilian command</a:t>
            </a:r>
          </a:p>
        </p:txBody>
      </p:sp>
    </p:spTree>
    <p:extLst>
      <p:ext uri="{BB962C8B-B14F-4D97-AF65-F5344CB8AC3E}">
        <p14:creationId xmlns:p14="http://schemas.microsoft.com/office/powerpoint/2010/main" val="1788867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Brazil’s role: Honduras 2009-11</a:t>
            </a:r>
          </a:p>
        </p:txBody>
      </p:sp>
      <p:sp>
        <p:nvSpPr>
          <p:cNvPr id="3" name="Content Placeholder 2"/>
          <p:cNvSpPr>
            <a:spLocks noGrp="1"/>
          </p:cNvSpPr>
          <p:nvPr>
            <p:ph idx="1"/>
          </p:nvPr>
        </p:nvSpPr>
        <p:spPr/>
        <p:txBody>
          <a:bodyPr>
            <a:normAutofit fontScale="92500" lnSpcReduction="10000"/>
          </a:bodyPr>
          <a:lstStyle/>
          <a:p>
            <a:r>
              <a:rPr lang="en-US" dirty="0"/>
              <a:t>Elected President Manuel </a:t>
            </a:r>
            <a:r>
              <a:rPr lang="en-US" dirty="0" err="1"/>
              <a:t>Zelaya</a:t>
            </a:r>
            <a:r>
              <a:rPr lang="en-US" dirty="0"/>
              <a:t> sent into exile by the Army on 28 June 2009</a:t>
            </a:r>
          </a:p>
          <a:p>
            <a:r>
              <a:rPr lang="en-US" dirty="0"/>
              <a:t>The OAS suspended Honduras by unanimous vote on 4 July 2009. The UN, US, and EU called it a coup </a:t>
            </a:r>
            <a:r>
              <a:rPr lang="en-US" dirty="0" err="1"/>
              <a:t>d’etat</a:t>
            </a:r>
            <a:endParaRPr lang="en-US" dirty="0"/>
          </a:p>
          <a:p>
            <a:r>
              <a:rPr lang="en-US" dirty="0"/>
              <a:t>Elections scheduled for 29 November by interim government led by Roberto </a:t>
            </a:r>
            <a:r>
              <a:rPr lang="en-US" dirty="0" err="1"/>
              <a:t>Micheletti</a:t>
            </a:r>
            <a:endParaRPr lang="en-US" dirty="0"/>
          </a:p>
          <a:p>
            <a:r>
              <a:rPr lang="en-US" dirty="0"/>
              <a:t>The US eventually says it will recognize the winner of the election. Porfirio Lobo of the National Party wins the election</a:t>
            </a:r>
          </a:p>
          <a:p>
            <a:endParaRPr lang="en-US" dirty="0"/>
          </a:p>
          <a:p>
            <a:endParaRPr lang="en-US" dirty="0"/>
          </a:p>
          <a:p>
            <a:endParaRPr lang="en-US" dirty="0"/>
          </a:p>
        </p:txBody>
      </p:sp>
    </p:spTree>
    <p:extLst>
      <p:ext uri="{BB962C8B-B14F-4D97-AF65-F5344CB8AC3E}">
        <p14:creationId xmlns:p14="http://schemas.microsoft.com/office/powerpoint/2010/main" val="218514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Honduras</a:t>
            </a:r>
          </a:p>
        </p:txBody>
      </p:sp>
      <p:sp>
        <p:nvSpPr>
          <p:cNvPr id="3" name="Content Placeholder 2"/>
          <p:cNvSpPr>
            <a:spLocks noGrp="1"/>
          </p:cNvSpPr>
          <p:nvPr>
            <p:ph idx="1"/>
          </p:nvPr>
        </p:nvSpPr>
        <p:spPr/>
        <p:txBody>
          <a:bodyPr>
            <a:normAutofit fontScale="92500"/>
          </a:bodyPr>
          <a:lstStyle/>
          <a:p>
            <a:r>
              <a:rPr lang="en-US" dirty="0"/>
              <a:t>September 2009: </a:t>
            </a:r>
            <a:r>
              <a:rPr lang="en-US" dirty="0" err="1"/>
              <a:t>Zelaya</a:t>
            </a:r>
            <a:r>
              <a:rPr lang="en-US" dirty="0"/>
              <a:t> sneaks back into Honduras and ends up in the Brazilian Embassy. He stays there more than four months.</a:t>
            </a:r>
          </a:p>
          <a:p>
            <a:r>
              <a:rPr lang="en-US" dirty="0"/>
              <a:t>After Lobo’s inauguration in January 2010, a number of states start to normalize relations with Honduras. By August 2010, this includes the USA, Canada, the EU, Peru, Colombia, the DR, Panama, Guatemala, Mexico, and Chile.</a:t>
            </a:r>
          </a:p>
          <a:p>
            <a:r>
              <a:rPr lang="en-US" dirty="0"/>
              <a:t>But not Brazil.</a:t>
            </a:r>
          </a:p>
          <a:p>
            <a:endParaRPr lang="en-US" dirty="0"/>
          </a:p>
        </p:txBody>
      </p:sp>
    </p:spTree>
    <p:extLst>
      <p:ext uri="{BB962C8B-B14F-4D97-AF65-F5344CB8AC3E}">
        <p14:creationId xmlns:p14="http://schemas.microsoft.com/office/powerpoint/2010/main" val="1903819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Criticisms of Brazil’s policy</a:t>
            </a:r>
          </a:p>
        </p:txBody>
      </p:sp>
      <p:sp>
        <p:nvSpPr>
          <p:cNvPr id="3" name="Content Placeholder 2"/>
          <p:cNvSpPr>
            <a:spLocks noGrp="1"/>
          </p:cNvSpPr>
          <p:nvPr>
            <p:ph idx="1"/>
          </p:nvPr>
        </p:nvSpPr>
        <p:spPr/>
        <p:txBody>
          <a:bodyPr>
            <a:normAutofit fontScale="92500" lnSpcReduction="20000"/>
          </a:bodyPr>
          <a:lstStyle/>
          <a:p>
            <a:r>
              <a:rPr lang="en-US" dirty="0"/>
              <a:t>Riordan </a:t>
            </a:r>
            <a:r>
              <a:rPr lang="en-US" dirty="0" err="1"/>
              <a:t>Roett</a:t>
            </a:r>
            <a:r>
              <a:rPr lang="en-US" dirty="0"/>
              <a:t>: Brazil sides with “radical nationalist governments”</a:t>
            </a:r>
          </a:p>
          <a:p>
            <a:r>
              <a:rPr lang="en-US" dirty="0"/>
              <a:t>Maria </a:t>
            </a:r>
            <a:r>
              <a:rPr lang="en-US" dirty="0" err="1"/>
              <a:t>Herminia</a:t>
            </a:r>
            <a:r>
              <a:rPr lang="en-US" dirty="0"/>
              <a:t> Tavares de Almeida: “a really bad decision”</a:t>
            </a:r>
          </a:p>
          <a:p>
            <a:r>
              <a:rPr lang="en-US" dirty="0"/>
              <a:t>Kevin Zamora: a defeat for Brazil</a:t>
            </a:r>
          </a:p>
          <a:p>
            <a:r>
              <a:rPr lang="en-US" dirty="0"/>
              <a:t>Jorge Castaneda: Brazil is a diplomatic “dwarf”</a:t>
            </a:r>
          </a:p>
          <a:p>
            <a:r>
              <a:rPr lang="en-US" dirty="0"/>
              <a:t>Rubens Barbosa: Brazilian foreign policy was ”</a:t>
            </a:r>
            <a:r>
              <a:rPr lang="en-US" dirty="0" err="1"/>
              <a:t>ideologized</a:t>
            </a:r>
            <a:r>
              <a:rPr lang="en-US" dirty="0"/>
              <a:t>” by the PT</a:t>
            </a:r>
          </a:p>
          <a:p>
            <a:r>
              <a:rPr lang="en-US" dirty="0"/>
              <a:t>Armando </a:t>
            </a:r>
            <a:r>
              <a:rPr lang="en-US" dirty="0" err="1"/>
              <a:t>Valladares</a:t>
            </a:r>
            <a:r>
              <a:rPr lang="en-US" dirty="0"/>
              <a:t>: Honduras avoided a “</a:t>
            </a:r>
            <a:r>
              <a:rPr lang="en-US" dirty="0" err="1"/>
              <a:t>Chavist</a:t>
            </a:r>
            <a:r>
              <a:rPr lang="en-US" dirty="0"/>
              <a:t> abyss” by removing </a:t>
            </a:r>
            <a:r>
              <a:rPr lang="en-US" dirty="0" err="1"/>
              <a:t>Zelaya</a:t>
            </a:r>
            <a:endParaRPr lang="en-US" dirty="0"/>
          </a:p>
        </p:txBody>
      </p:sp>
    </p:spTree>
    <p:extLst>
      <p:ext uri="{BB962C8B-B14F-4D97-AF65-F5344CB8AC3E}">
        <p14:creationId xmlns:p14="http://schemas.microsoft.com/office/powerpoint/2010/main" val="1479856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was Brazil’s position so bad?</a:t>
            </a:r>
          </a:p>
        </p:txBody>
      </p:sp>
      <p:sp>
        <p:nvSpPr>
          <p:cNvPr id="3" name="Content Placeholder 2"/>
          <p:cNvSpPr>
            <a:spLocks noGrp="1"/>
          </p:cNvSpPr>
          <p:nvPr>
            <p:ph idx="1"/>
          </p:nvPr>
        </p:nvSpPr>
        <p:spPr/>
        <p:txBody>
          <a:bodyPr/>
          <a:lstStyle/>
          <a:p>
            <a:r>
              <a:rPr lang="en-US" dirty="0"/>
              <a:t>US Ambassador Hugo </a:t>
            </a:r>
            <a:r>
              <a:rPr lang="en-US" dirty="0" err="1"/>
              <a:t>Lorens</a:t>
            </a:r>
            <a:r>
              <a:rPr lang="en-US" dirty="0"/>
              <a:t>’ cable to Washington, 24 July 2009 (thanks </a:t>
            </a:r>
            <a:r>
              <a:rPr lang="en-US" dirty="0" err="1"/>
              <a:t>Wikileaks</a:t>
            </a:r>
            <a:r>
              <a:rPr lang="en-US" dirty="0"/>
              <a:t>):</a:t>
            </a:r>
          </a:p>
          <a:p>
            <a:pPr lvl="1"/>
            <a:r>
              <a:rPr lang="en-US" dirty="0"/>
              <a:t>“The Embassy perspective is that there is no doubt that the military, Supreme Court and National Congress conspired on 28 June in what constituted an illegal and unconstitutional coup against the Executive Branch</a:t>
            </a:r>
            <a:r>
              <a:rPr lang="mr-IN" dirty="0"/>
              <a:t>…</a:t>
            </a:r>
            <a:r>
              <a:rPr lang="en-US" dirty="0"/>
              <a:t>Roberto </a:t>
            </a:r>
            <a:r>
              <a:rPr lang="en-US" dirty="0" err="1"/>
              <a:t>Micheletti’s</a:t>
            </a:r>
            <a:r>
              <a:rPr lang="en-US" dirty="0"/>
              <a:t> assumption of power was illegitimate”.</a:t>
            </a:r>
          </a:p>
        </p:txBody>
      </p:sp>
    </p:spTree>
    <p:extLst>
      <p:ext uri="{BB962C8B-B14F-4D97-AF65-F5344CB8AC3E}">
        <p14:creationId xmlns:p14="http://schemas.microsoft.com/office/powerpoint/2010/main" val="156307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did the US recognize the Lobo government?</a:t>
            </a:r>
          </a:p>
        </p:txBody>
      </p:sp>
      <p:sp>
        <p:nvSpPr>
          <p:cNvPr id="3" name="Content Placeholder 2"/>
          <p:cNvSpPr>
            <a:spLocks noGrp="1"/>
          </p:cNvSpPr>
          <p:nvPr>
            <p:ph idx="1"/>
          </p:nvPr>
        </p:nvSpPr>
        <p:spPr/>
        <p:txBody>
          <a:bodyPr/>
          <a:lstStyle/>
          <a:p>
            <a:r>
              <a:rPr lang="en-US" dirty="0"/>
              <a:t>Because the Republicans in Congress pressured the Obama administration into doing so. Jim de Mint (R-S. Carolina) held up the confirmation of Obama appointees until the Obama administration changed its position. Arturo Valenzuela eventually became </a:t>
            </a:r>
            <a:r>
              <a:rPr lang="en-US" dirty="0" err="1"/>
              <a:t>Asst</a:t>
            </a:r>
            <a:r>
              <a:rPr lang="en-US" dirty="0"/>
              <a:t> Sec of State for Western Hemisphere Affairs and Tom Shannon US Ambassador to Brazil, after the government changed tack.</a:t>
            </a:r>
          </a:p>
        </p:txBody>
      </p:sp>
    </p:spTree>
    <p:extLst>
      <p:ext uri="{BB962C8B-B14F-4D97-AF65-F5344CB8AC3E}">
        <p14:creationId xmlns:p14="http://schemas.microsoft.com/office/powerpoint/2010/main" val="1868166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Jose </a:t>
            </a:r>
            <a:r>
              <a:rPr lang="en-US" dirty="0" err="1"/>
              <a:t>Insulza</a:t>
            </a:r>
            <a:r>
              <a:rPr lang="en-US" dirty="0"/>
              <a:t>, Sec General of the OAS</a:t>
            </a:r>
          </a:p>
        </p:txBody>
      </p:sp>
      <p:sp>
        <p:nvSpPr>
          <p:cNvPr id="3" name="Content Placeholder 2"/>
          <p:cNvSpPr>
            <a:spLocks noGrp="1"/>
          </p:cNvSpPr>
          <p:nvPr>
            <p:ph idx="1"/>
          </p:nvPr>
        </p:nvSpPr>
        <p:spPr/>
        <p:txBody>
          <a:bodyPr/>
          <a:lstStyle/>
          <a:p>
            <a:r>
              <a:rPr lang="en-US" dirty="0"/>
              <a:t>The OAS tried to resolve the Honduras crisis multilaterally. But the US acted unilaterally, and then the other countries fell behind it. </a:t>
            </a:r>
          </a:p>
          <a:p>
            <a:r>
              <a:rPr lang="en-US" dirty="0"/>
              <a:t>22 May 2011 </a:t>
            </a:r>
            <a:r>
              <a:rPr lang="mr-IN" dirty="0"/>
              <a:t>–</a:t>
            </a:r>
            <a:r>
              <a:rPr lang="en-US" dirty="0"/>
              <a:t> The Cartagena Agreement signed by Lobo and </a:t>
            </a:r>
            <a:r>
              <a:rPr lang="en-US" dirty="0" err="1"/>
              <a:t>Zelaya</a:t>
            </a:r>
            <a:r>
              <a:rPr lang="en-US" dirty="0"/>
              <a:t> lets </a:t>
            </a:r>
            <a:r>
              <a:rPr lang="en-US" dirty="0" err="1"/>
              <a:t>Zelaya</a:t>
            </a:r>
            <a:r>
              <a:rPr lang="en-US" dirty="0"/>
              <a:t> return to Honduras.</a:t>
            </a:r>
          </a:p>
          <a:p>
            <a:r>
              <a:rPr lang="en-US" dirty="0"/>
              <a:t>31 May 2011: all OAS members except Ecuador vote to re-admit Honduras.</a:t>
            </a:r>
          </a:p>
        </p:txBody>
      </p:sp>
    </p:spTree>
    <p:extLst>
      <p:ext uri="{BB962C8B-B14F-4D97-AF65-F5344CB8AC3E}">
        <p14:creationId xmlns:p14="http://schemas.microsoft.com/office/powerpoint/2010/main" val="186285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half" idx="1"/>
          </p:nvPr>
        </p:nvSpPr>
        <p:spPr/>
        <p:txBody>
          <a:bodyPr>
            <a:normAutofit fontScale="92500" lnSpcReduction="10000"/>
          </a:bodyPr>
          <a:lstStyle/>
          <a:p>
            <a:r>
              <a:rPr lang="en-US" dirty="0"/>
              <a:t>What is the track record of regional institutions and states in defending democracy in the post-Cold War period?</a:t>
            </a:r>
          </a:p>
          <a:p>
            <a:r>
              <a:rPr lang="en-US" dirty="0"/>
              <a:t> How robust is the contemporary system of democracy protection? </a:t>
            </a:r>
          </a:p>
          <a:p>
            <a:r>
              <a:rPr lang="en-US" dirty="0"/>
              <a:t>What is Brazil’s record in democracy protection and promotion?</a:t>
            </a:r>
          </a:p>
        </p:txBody>
      </p:sp>
      <p:pic>
        <p:nvPicPr>
          <p:cNvPr id="5" name="Picture 6" descr="http://www.brazilmiami.org/eng/images/coatofarms.jpg"/>
          <p:cNvPicPr>
            <a:picLocks noGrp="1" noChangeAspect="1" noChangeArrowheads="1"/>
          </p:cNvPicPr>
          <p:nvPr>
            <p:ph sz="half" idx="2"/>
          </p:nvPr>
        </p:nvPicPr>
        <p:blipFill>
          <a:blip r:embed="rId3" cstate="print"/>
          <a:srcRect/>
          <a:stretch>
            <a:fillRect/>
          </a:stretch>
        </p:blipFill>
        <p:spPr bwMode="auto">
          <a:xfrm>
            <a:off x="4876800" y="1828800"/>
            <a:ext cx="3871629" cy="438912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 Brazil’s policy a failure?</a:t>
            </a:r>
          </a:p>
        </p:txBody>
      </p:sp>
      <p:sp>
        <p:nvSpPr>
          <p:cNvPr id="3" name="Content Placeholder 2"/>
          <p:cNvSpPr>
            <a:spLocks noGrp="1"/>
          </p:cNvSpPr>
          <p:nvPr>
            <p:ph idx="1"/>
          </p:nvPr>
        </p:nvSpPr>
        <p:spPr/>
        <p:txBody>
          <a:bodyPr/>
          <a:lstStyle/>
          <a:p>
            <a:r>
              <a:rPr lang="en-US" dirty="0"/>
              <a:t>It failed to restore an elected president who had been removed in a coup to power.</a:t>
            </a:r>
          </a:p>
          <a:p>
            <a:r>
              <a:rPr lang="en-US" dirty="0"/>
              <a:t>But it upheld a principle of the OAS.</a:t>
            </a:r>
          </a:p>
        </p:txBody>
      </p:sp>
    </p:spTree>
    <p:extLst>
      <p:ext uri="{BB962C8B-B14F-4D97-AF65-F5344CB8AC3E}">
        <p14:creationId xmlns:p14="http://schemas.microsoft.com/office/powerpoint/2010/main" val="1769676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survey of Brazilian foreign policy elites</a:t>
            </a:r>
          </a:p>
        </p:txBody>
      </p:sp>
      <p:sp>
        <p:nvSpPr>
          <p:cNvPr id="3" name="Content Placeholder 2"/>
          <p:cNvSpPr>
            <a:spLocks noGrp="1"/>
          </p:cNvSpPr>
          <p:nvPr>
            <p:ph idx="1"/>
          </p:nvPr>
        </p:nvSpPr>
        <p:spPr/>
        <p:txBody>
          <a:bodyPr/>
          <a:lstStyle/>
          <a:p>
            <a:r>
              <a:rPr lang="en-US" dirty="0"/>
              <a:t>Should a goal of Brazilian foreign policy be to support democracy elsewhere?</a:t>
            </a:r>
          </a:p>
          <a:p>
            <a:pPr lvl="3"/>
            <a:r>
              <a:rPr lang="en-US" dirty="0"/>
              <a:t>YES    57%</a:t>
            </a:r>
          </a:p>
          <a:p>
            <a:r>
              <a:rPr lang="en-US" dirty="0"/>
              <a:t>When the Army overthrows an elected president in a Latin American country, should Brazil condemn the coup and break off diplomatic relations?</a:t>
            </a:r>
          </a:p>
          <a:p>
            <a:pPr lvl="3"/>
            <a:r>
              <a:rPr lang="en-US" dirty="0"/>
              <a:t>YES   48%</a:t>
            </a:r>
          </a:p>
        </p:txBody>
      </p:sp>
    </p:spTree>
    <p:extLst>
      <p:ext uri="{BB962C8B-B14F-4D97-AF65-F5344CB8AC3E}">
        <p14:creationId xmlns:p14="http://schemas.microsoft.com/office/powerpoint/2010/main" val="1464571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there a crisis of democracy in the region/the world?</a:t>
            </a:r>
          </a:p>
        </p:txBody>
      </p:sp>
      <p:sp>
        <p:nvSpPr>
          <p:cNvPr id="3" name="Content Placeholder 2"/>
          <p:cNvSpPr>
            <a:spLocks noGrp="1"/>
          </p:cNvSpPr>
          <p:nvPr>
            <p:ph idx="1"/>
          </p:nvPr>
        </p:nvSpPr>
        <p:spPr/>
        <p:txBody>
          <a:bodyPr/>
          <a:lstStyle/>
          <a:p>
            <a:r>
              <a:rPr lang="en-US" dirty="0"/>
              <a:t>?</a:t>
            </a:r>
          </a:p>
        </p:txBody>
      </p:sp>
    </p:spTree>
    <p:extLst>
      <p:ext uri="{BB962C8B-B14F-4D97-AF65-F5344CB8AC3E}">
        <p14:creationId xmlns:p14="http://schemas.microsoft.com/office/powerpoint/2010/main" val="1758629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to consider</a:t>
            </a:r>
          </a:p>
        </p:txBody>
      </p:sp>
      <p:sp>
        <p:nvSpPr>
          <p:cNvPr id="3" name="Content Placeholder 2"/>
          <p:cNvSpPr>
            <a:spLocks noGrp="1"/>
          </p:cNvSpPr>
          <p:nvPr>
            <p:ph idx="1"/>
          </p:nvPr>
        </p:nvSpPr>
        <p:spPr/>
        <p:txBody>
          <a:bodyPr/>
          <a:lstStyle/>
          <a:p>
            <a:r>
              <a:rPr lang="en-US" dirty="0"/>
              <a:t>Economic problems as revealed in the 2008 financial crisis</a:t>
            </a:r>
          </a:p>
          <a:p>
            <a:r>
              <a:rPr lang="en-US" dirty="0"/>
              <a:t>Transnational capitalism’s tendency towards increasing inequality, corruption, and volatility</a:t>
            </a:r>
          </a:p>
          <a:p>
            <a:r>
              <a:rPr lang="en-US" dirty="0"/>
              <a:t>Abuses of power by great powers in the name of liberal internationalism</a:t>
            </a:r>
          </a:p>
          <a:p>
            <a:r>
              <a:rPr lang="en-US" dirty="0"/>
              <a:t>The rise of illiberalism (i.e. </a:t>
            </a:r>
            <a:r>
              <a:rPr lang="en-US" dirty="0" err="1"/>
              <a:t>ethnonationalism</a:t>
            </a:r>
            <a:r>
              <a:rPr lang="en-US" dirty="0"/>
              <a:t> in the USA and Europe)</a:t>
            </a:r>
          </a:p>
        </p:txBody>
      </p:sp>
    </p:spTree>
    <p:extLst>
      <p:ext uri="{BB962C8B-B14F-4D97-AF65-F5344CB8AC3E}">
        <p14:creationId xmlns:p14="http://schemas.microsoft.com/office/powerpoint/2010/main" val="815628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Inter-American democracy protection</a:t>
            </a:r>
          </a:p>
        </p:txBody>
      </p:sp>
      <p:sp>
        <p:nvSpPr>
          <p:cNvPr id="3" name="Content Placeholder 2"/>
          <p:cNvSpPr>
            <a:spLocks noGrp="1"/>
          </p:cNvSpPr>
          <p:nvPr>
            <p:ph idx="1"/>
          </p:nvPr>
        </p:nvSpPr>
        <p:spPr/>
        <p:txBody>
          <a:bodyPr>
            <a:normAutofit fontScale="92500" lnSpcReduction="10000"/>
          </a:bodyPr>
          <a:lstStyle/>
          <a:p>
            <a:r>
              <a:rPr lang="en-US" dirty="0"/>
              <a:t>“Democracy is alive but not well”</a:t>
            </a:r>
          </a:p>
          <a:p>
            <a:r>
              <a:rPr lang="en-US" dirty="0"/>
              <a:t>Old-fashioned military coups are likely to be strongly rejected </a:t>
            </a:r>
          </a:p>
          <a:p>
            <a:r>
              <a:rPr lang="en-US" dirty="0"/>
              <a:t>But other erosions of democracy, such as constitutional crises (including impeachment coups), electoral controversies, and the resignation of a president after mass </a:t>
            </a:r>
            <a:r>
              <a:rPr lang="en-US" dirty="0" err="1"/>
              <a:t>protess</a:t>
            </a:r>
            <a:r>
              <a:rPr lang="en-US" dirty="0"/>
              <a:t>, elicit more ambiguous reactions</a:t>
            </a:r>
          </a:p>
          <a:p>
            <a:r>
              <a:rPr lang="en-US" dirty="0"/>
              <a:t>The IADC has never been invoked against a sitting president</a:t>
            </a:r>
          </a:p>
        </p:txBody>
      </p:sp>
    </p:spTree>
    <p:extLst>
      <p:ext uri="{BB962C8B-B14F-4D97-AF65-F5344CB8AC3E}">
        <p14:creationId xmlns:p14="http://schemas.microsoft.com/office/powerpoint/2010/main" val="565265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Inter-American democracy promotion?</a:t>
            </a:r>
          </a:p>
        </p:txBody>
      </p:sp>
      <p:sp>
        <p:nvSpPr>
          <p:cNvPr id="3" name="Content Placeholder 2"/>
          <p:cNvSpPr>
            <a:spLocks noGrp="1"/>
          </p:cNvSpPr>
          <p:nvPr>
            <p:ph idx="1"/>
          </p:nvPr>
        </p:nvSpPr>
        <p:spPr/>
        <p:txBody>
          <a:bodyPr/>
          <a:lstStyle/>
          <a:p>
            <a:r>
              <a:rPr lang="en-US" dirty="0"/>
              <a:t>“Latin American democracies would be better served if OAS observation missions were less passive and included comprehensive assessments of underlying quality [of democracy] issues in their final report”.</a:t>
            </a:r>
          </a:p>
          <a:p>
            <a:pPr lvl="3"/>
            <a:r>
              <a:rPr lang="en-US" dirty="0" err="1"/>
              <a:t>Arcenaux</a:t>
            </a:r>
            <a:r>
              <a:rPr lang="en-US" dirty="0"/>
              <a:t> and Pion-Berlin</a:t>
            </a:r>
          </a:p>
        </p:txBody>
      </p:sp>
    </p:spTree>
    <p:extLst>
      <p:ext uri="{BB962C8B-B14F-4D97-AF65-F5344CB8AC3E}">
        <p14:creationId xmlns:p14="http://schemas.microsoft.com/office/powerpoint/2010/main" val="2064574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legalization of the democracy norm in the Americas</a:t>
            </a:r>
          </a:p>
        </p:txBody>
      </p:sp>
      <p:sp>
        <p:nvSpPr>
          <p:cNvPr id="3" name="Content Placeholder 2"/>
          <p:cNvSpPr>
            <a:spLocks noGrp="1"/>
          </p:cNvSpPr>
          <p:nvPr>
            <p:ph idx="1"/>
          </p:nvPr>
        </p:nvSpPr>
        <p:spPr/>
        <p:txBody>
          <a:bodyPr/>
          <a:lstStyle/>
          <a:p>
            <a:r>
              <a:rPr lang="en-US" dirty="0"/>
              <a:t>Are Hawkins and Shaw right that this came about because of the strengthening of the democratic norm and the fear of US intervention on the part of Latin American states?</a:t>
            </a:r>
          </a:p>
        </p:txBody>
      </p:sp>
    </p:spTree>
    <p:extLst>
      <p:ext uri="{BB962C8B-B14F-4D97-AF65-F5344CB8AC3E}">
        <p14:creationId xmlns:p14="http://schemas.microsoft.com/office/powerpoint/2010/main" val="273067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question</a:t>
            </a:r>
          </a:p>
        </p:txBody>
      </p:sp>
      <p:sp>
        <p:nvSpPr>
          <p:cNvPr id="3" name="Content Placeholder 2"/>
          <p:cNvSpPr>
            <a:spLocks noGrp="1"/>
          </p:cNvSpPr>
          <p:nvPr>
            <p:ph idx="1"/>
          </p:nvPr>
        </p:nvSpPr>
        <p:spPr/>
        <p:txBody>
          <a:bodyPr/>
          <a:lstStyle/>
          <a:p>
            <a:r>
              <a:rPr lang="en-US" dirty="0"/>
              <a:t>Is there enough focus on the quality of democracy in the Americas? Is the democracy that is protected/promoted often a minimalist, </a:t>
            </a:r>
            <a:r>
              <a:rPr lang="en-US"/>
              <a:t>electoral democracy? </a:t>
            </a:r>
          </a:p>
        </p:txBody>
      </p:sp>
    </p:spTree>
    <p:extLst>
      <p:ext uri="{BB962C8B-B14F-4D97-AF65-F5344CB8AC3E}">
        <p14:creationId xmlns:p14="http://schemas.microsoft.com/office/powerpoint/2010/main" val="1480985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Outline</a:t>
            </a:r>
          </a:p>
        </p:txBody>
      </p:sp>
      <p:sp>
        <p:nvSpPr>
          <p:cNvPr id="6" name="Content Placeholder 5"/>
          <p:cNvSpPr>
            <a:spLocks noGrp="1"/>
          </p:cNvSpPr>
          <p:nvPr>
            <p:ph idx="1"/>
          </p:nvPr>
        </p:nvSpPr>
        <p:spPr>
          <a:xfrm>
            <a:off x="457200" y="1143000"/>
            <a:ext cx="8229600" cy="5334000"/>
          </a:xfrm>
        </p:spPr>
        <p:txBody>
          <a:bodyPr>
            <a:normAutofit/>
          </a:bodyPr>
          <a:lstStyle/>
          <a:p>
            <a:r>
              <a:rPr lang="en-US" dirty="0"/>
              <a:t>US and Brazilian history and approaches to democracy promotion and the defense of democracy</a:t>
            </a:r>
          </a:p>
          <a:p>
            <a:r>
              <a:rPr lang="en-US" dirty="0"/>
              <a:t>Two examples of Brazilian positions on democracy: Haiti in 2004 and Honduras in 2009</a:t>
            </a:r>
          </a:p>
          <a:p>
            <a:r>
              <a:rPr lang="en-US" dirty="0"/>
              <a:t>Is there a crisis of democracy in the contemporary world order?</a:t>
            </a:r>
          </a:p>
          <a:p>
            <a:r>
              <a:rPr lang="en-US" dirty="0"/>
              <a:t>The defense of democracy in the inter-American system</a:t>
            </a:r>
          </a:p>
          <a:p>
            <a:endParaRPr lang="en-US" dirty="0"/>
          </a:p>
        </p:txBody>
      </p:sp>
    </p:spTree>
    <p:extLst>
      <p:ext uri="{BB962C8B-B14F-4D97-AF65-F5344CB8AC3E}">
        <p14:creationId xmlns:p14="http://schemas.microsoft.com/office/powerpoint/2010/main" val="198411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US history with regard to democracy</a:t>
            </a:r>
          </a:p>
        </p:txBody>
      </p:sp>
      <p:sp>
        <p:nvSpPr>
          <p:cNvPr id="3" name="Content Placeholder 2"/>
          <p:cNvSpPr>
            <a:spLocks noGrp="1"/>
          </p:cNvSpPr>
          <p:nvPr>
            <p:ph idx="1"/>
          </p:nvPr>
        </p:nvSpPr>
        <p:spPr/>
        <p:txBody>
          <a:bodyPr>
            <a:normAutofit fontScale="92500" lnSpcReduction="10000"/>
          </a:bodyPr>
          <a:lstStyle/>
          <a:p>
            <a:r>
              <a:rPr lang="en-US" dirty="0"/>
              <a:t>Near-universal white male suffrage in the Jackson era (1829-1837)</a:t>
            </a:r>
          </a:p>
          <a:p>
            <a:r>
              <a:rPr lang="en-US" dirty="0"/>
              <a:t>Slavery and ethnic cleansing of the native American population</a:t>
            </a:r>
          </a:p>
          <a:p>
            <a:r>
              <a:rPr lang="en-US" dirty="0"/>
              <a:t>In the last half of the 19</a:t>
            </a:r>
            <a:r>
              <a:rPr lang="en-US" baseline="30000" dirty="0"/>
              <a:t>th</a:t>
            </a:r>
            <a:r>
              <a:rPr lang="en-US" dirty="0"/>
              <a:t> and early 20</a:t>
            </a:r>
            <a:r>
              <a:rPr lang="en-US" baseline="30000" dirty="0"/>
              <a:t>th</a:t>
            </a:r>
            <a:r>
              <a:rPr lang="en-US" dirty="0"/>
              <a:t> century, “machine politics” was corrupt but incorporated immigrants into politics, with a small civil service (at least before the Pendleton Act of 1883).</a:t>
            </a:r>
          </a:p>
          <a:p>
            <a:r>
              <a:rPr lang="en-US" dirty="0"/>
              <a:t>US foreign policy was anti-imperialistic and legalistic until the Spanish-American War (1989)</a:t>
            </a:r>
          </a:p>
          <a:p>
            <a:endParaRPr lang="en-US" dirty="0"/>
          </a:p>
          <a:p>
            <a:endParaRPr lang="en-US" dirty="0"/>
          </a:p>
        </p:txBody>
      </p:sp>
    </p:spTree>
    <p:extLst>
      <p:ext uri="{BB962C8B-B14F-4D97-AF65-F5344CB8AC3E}">
        <p14:creationId xmlns:p14="http://schemas.microsoft.com/office/powerpoint/2010/main" val="164989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 Twain</a:t>
            </a:r>
          </a:p>
        </p:txBody>
      </p:sp>
      <p:sp>
        <p:nvSpPr>
          <p:cNvPr id="3" name="Content Placeholder 2"/>
          <p:cNvSpPr>
            <a:spLocks noGrp="1"/>
          </p:cNvSpPr>
          <p:nvPr>
            <p:ph idx="1"/>
          </p:nvPr>
        </p:nvSpPr>
        <p:spPr/>
        <p:txBody>
          <a:bodyPr/>
          <a:lstStyle/>
          <a:p>
            <a:r>
              <a:rPr lang="en-US" dirty="0"/>
              <a:t>“And so I am an anti-imperialist. I am opposed to having the eagle put its talons on any other land.”</a:t>
            </a:r>
          </a:p>
          <a:p>
            <a:pPr lvl="3"/>
            <a:r>
              <a:rPr lang="en-US" dirty="0"/>
              <a:t>The New York Herald, 15 October 1900</a:t>
            </a:r>
          </a:p>
        </p:txBody>
      </p:sp>
    </p:spTree>
    <p:extLst>
      <p:ext uri="{BB962C8B-B14F-4D97-AF65-F5344CB8AC3E}">
        <p14:creationId xmlns:p14="http://schemas.microsoft.com/office/powerpoint/2010/main" val="1513586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Wilsonian democracy promotion</a:t>
            </a:r>
          </a:p>
        </p:txBody>
      </p:sp>
      <p:sp>
        <p:nvSpPr>
          <p:cNvPr id="3" name="Content Placeholder 2"/>
          <p:cNvSpPr>
            <a:spLocks noGrp="1"/>
          </p:cNvSpPr>
          <p:nvPr>
            <p:ph idx="1"/>
          </p:nvPr>
        </p:nvSpPr>
        <p:spPr/>
        <p:txBody>
          <a:bodyPr/>
          <a:lstStyle/>
          <a:p>
            <a:r>
              <a:rPr lang="en-US" dirty="0"/>
              <a:t>the United States fights “for the rights of nations great and small and the privilege of men everywhere to choose their way of life and of obedience. The world must be made safe for democracy.”</a:t>
            </a:r>
          </a:p>
          <a:p>
            <a:endParaRPr lang="en-US" dirty="0"/>
          </a:p>
          <a:p>
            <a:pPr lvl="3"/>
            <a:r>
              <a:rPr lang="en-US" dirty="0"/>
              <a:t>Woodrow Wilson in address to Congress, 2 April 2017</a:t>
            </a:r>
          </a:p>
        </p:txBody>
      </p:sp>
    </p:spTree>
    <p:extLst>
      <p:ext uri="{BB962C8B-B14F-4D97-AF65-F5344CB8AC3E}">
        <p14:creationId xmlns:p14="http://schemas.microsoft.com/office/powerpoint/2010/main" val="145214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realist reaction</a:t>
            </a:r>
          </a:p>
        </p:txBody>
      </p:sp>
      <p:sp>
        <p:nvSpPr>
          <p:cNvPr id="3" name="Content Placeholder 2"/>
          <p:cNvSpPr>
            <a:spLocks noGrp="1"/>
          </p:cNvSpPr>
          <p:nvPr>
            <p:ph idx="1"/>
          </p:nvPr>
        </p:nvSpPr>
        <p:spPr/>
        <p:txBody>
          <a:bodyPr>
            <a:normAutofit fontScale="85000" lnSpcReduction="10000"/>
          </a:bodyPr>
          <a:lstStyle/>
          <a:p>
            <a:r>
              <a:rPr lang="en-US" dirty="0"/>
              <a:t>The US cannot and should not promote democracy everywhere. It must assess its own national interests and behave pragmatically.</a:t>
            </a:r>
          </a:p>
          <a:p>
            <a:r>
              <a:rPr lang="en-US" dirty="0"/>
              <a:t>“The final answer might be an unpleasant one</a:t>
            </a:r>
            <a:r>
              <a:rPr lang="mr-IN" dirty="0"/>
              <a:t>…</a:t>
            </a:r>
            <a:r>
              <a:rPr lang="en-US" dirty="0"/>
              <a:t>but we should not hesitate before police repression by the local government. This is not shameful, since the communists are essentially traitors [ … ] It is better to have a strong regime in power than a liberal government if it is indulgent and relaxed and penetrated by communists” (George Kennan in 1950, quoted in </a:t>
            </a:r>
            <a:r>
              <a:rPr lang="en-US" dirty="0" err="1"/>
              <a:t>Ranelagh</a:t>
            </a:r>
            <a:r>
              <a:rPr lang="en-US" dirty="0"/>
              <a:t>, 1986: 275).</a:t>
            </a:r>
          </a:p>
          <a:p>
            <a:endParaRPr lang="en-US" dirty="0"/>
          </a:p>
        </p:txBody>
      </p:sp>
    </p:spTree>
    <p:extLst>
      <p:ext uri="{BB962C8B-B14F-4D97-AF65-F5344CB8AC3E}">
        <p14:creationId xmlns:p14="http://schemas.microsoft.com/office/powerpoint/2010/main" val="344506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a:t>Examples of US attempts to impose its version of democracy</a:t>
            </a:r>
          </a:p>
        </p:txBody>
      </p:sp>
      <p:sp>
        <p:nvSpPr>
          <p:cNvPr id="3" name="Content Placeholder 2"/>
          <p:cNvSpPr>
            <a:spLocks noGrp="1"/>
          </p:cNvSpPr>
          <p:nvPr>
            <p:ph idx="1"/>
          </p:nvPr>
        </p:nvSpPr>
        <p:spPr/>
        <p:txBody>
          <a:bodyPr/>
          <a:lstStyle/>
          <a:p>
            <a:r>
              <a:rPr lang="en-US" dirty="0"/>
              <a:t>Germany and Japan after WWII</a:t>
            </a:r>
          </a:p>
          <a:p>
            <a:r>
              <a:rPr lang="en-US" dirty="0"/>
              <a:t>Panama in 1989</a:t>
            </a:r>
          </a:p>
          <a:p>
            <a:r>
              <a:rPr lang="en-US" dirty="0"/>
              <a:t>Iraq in 2003</a:t>
            </a:r>
          </a:p>
          <a:p>
            <a:endParaRPr lang="en-US" dirty="0"/>
          </a:p>
          <a:p>
            <a:r>
              <a:rPr lang="en-US" dirty="0"/>
              <a:t>Abraham </a:t>
            </a:r>
            <a:r>
              <a:rPr lang="en-US" dirty="0" err="1"/>
              <a:t>Lowenthal</a:t>
            </a:r>
            <a:r>
              <a:rPr lang="en-US" dirty="0"/>
              <a:t>, Exporting Democracy </a:t>
            </a:r>
            <a:r>
              <a:rPr lang="mr-IN" dirty="0"/>
              <a:t>–</a:t>
            </a:r>
            <a:r>
              <a:rPr lang="en-US" dirty="0"/>
              <a:t> the US often backed away from democracy promotion when its geostrategic and/or economic interests were threatened. </a:t>
            </a:r>
          </a:p>
        </p:txBody>
      </p:sp>
    </p:spTree>
    <p:extLst>
      <p:ext uri="{BB962C8B-B14F-4D97-AF65-F5344CB8AC3E}">
        <p14:creationId xmlns:p14="http://schemas.microsoft.com/office/powerpoint/2010/main" val="1999229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contemporary US democracy promotion institutions</a:t>
            </a:r>
          </a:p>
        </p:txBody>
      </p:sp>
      <p:sp>
        <p:nvSpPr>
          <p:cNvPr id="3" name="Content Placeholder 2"/>
          <p:cNvSpPr>
            <a:spLocks noGrp="1"/>
          </p:cNvSpPr>
          <p:nvPr>
            <p:ph idx="1"/>
          </p:nvPr>
        </p:nvSpPr>
        <p:spPr/>
        <p:txBody>
          <a:bodyPr>
            <a:normAutofit/>
          </a:bodyPr>
          <a:lstStyle/>
          <a:p>
            <a:r>
              <a:rPr lang="en-US" dirty="0"/>
              <a:t>USAID</a:t>
            </a:r>
          </a:p>
          <a:p>
            <a:r>
              <a:rPr lang="en-US" dirty="0"/>
              <a:t>International Foundation for Electoral Systems (IFES)</a:t>
            </a:r>
          </a:p>
          <a:p>
            <a:r>
              <a:rPr lang="en-US" dirty="0"/>
              <a:t>National Endowment for Democracy (NED)</a:t>
            </a:r>
          </a:p>
          <a:p>
            <a:r>
              <a:rPr lang="en-US" dirty="0"/>
              <a:t>International Republican Institute (IRI)</a:t>
            </a:r>
          </a:p>
          <a:p>
            <a:r>
              <a:rPr lang="en-US" dirty="0"/>
              <a:t>International Democratic Institute (IDI)</a:t>
            </a:r>
          </a:p>
          <a:p>
            <a:r>
              <a:rPr lang="en-US" dirty="0"/>
              <a:t>The Carter Center</a:t>
            </a:r>
          </a:p>
        </p:txBody>
      </p:sp>
    </p:spTree>
    <p:extLst>
      <p:ext uri="{BB962C8B-B14F-4D97-AF65-F5344CB8AC3E}">
        <p14:creationId xmlns:p14="http://schemas.microsoft.com/office/powerpoint/2010/main" val="1496053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3724</TotalTime>
  <Words>1416</Words>
  <Application>Microsoft Macintosh PowerPoint</Application>
  <PresentationFormat>On-screen Show (4:3)</PresentationFormat>
  <Paragraphs>124</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Mangal</vt:lpstr>
      <vt:lpstr>Office Theme</vt:lpstr>
      <vt:lpstr>The Defense of Democracy</vt:lpstr>
      <vt:lpstr>Questions</vt:lpstr>
      <vt:lpstr>Outline</vt:lpstr>
      <vt:lpstr>Some US history with regard to democracy</vt:lpstr>
      <vt:lpstr>Mark Twain</vt:lpstr>
      <vt:lpstr>Wilsonian democracy promotion</vt:lpstr>
      <vt:lpstr>The realist reaction</vt:lpstr>
      <vt:lpstr>Examples of US attempts to impose its version of democracy</vt:lpstr>
      <vt:lpstr>Some contemporary US democracy promotion institutions</vt:lpstr>
      <vt:lpstr>Some Brazilian history with regard to democracy</vt:lpstr>
      <vt:lpstr>Democracy “promotion”?</vt:lpstr>
      <vt:lpstr>1988 Constitution Article 4: Principles guiding Brazilian foreign policy</vt:lpstr>
      <vt:lpstr>Brazil’s regional role – Haiti 2004</vt:lpstr>
      <vt:lpstr>Brazil’s role: Honduras 2009-11</vt:lpstr>
      <vt:lpstr>Honduras</vt:lpstr>
      <vt:lpstr>Criticisms of Brazil’s policy</vt:lpstr>
      <vt:lpstr>But was Brazil’s position so bad?</vt:lpstr>
      <vt:lpstr>Why did the US recognize the Lobo government?</vt:lpstr>
      <vt:lpstr>Jose Insulza, Sec General of the OAS</vt:lpstr>
      <vt:lpstr>Was Brazil’s policy a failure?</vt:lpstr>
      <vt:lpstr>A survey of Brazilian foreign policy elites</vt:lpstr>
      <vt:lpstr>Is there a crisis of democracy in the region/the world?</vt:lpstr>
      <vt:lpstr>Factors to consider</vt:lpstr>
      <vt:lpstr>Inter-American democracy protection</vt:lpstr>
      <vt:lpstr>Inter-American democracy promotion?</vt:lpstr>
      <vt:lpstr>The legalization of the democracy norm in the Americas</vt:lpstr>
      <vt:lpstr>A question</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dc:title>
  <dc:creator>Daddy</dc:creator>
  <cp:lastModifiedBy>Microsoft Office User</cp:lastModifiedBy>
  <cp:revision>121</cp:revision>
  <dcterms:created xsi:type="dcterms:W3CDTF">2006-08-16T00:00:00Z</dcterms:created>
  <dcterms:modified xsi:type="dcterms:W3CDTF">2018-06-07T22:08:41Z</dcterms:modified>
</cp:coreProperties>
</file>