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84" r:id="rId2"/>
    <p:sldId id="277" r:id="rId3"/>
    <p:sldId id="343" r:id="rId4"/>
    <p:sldId id="345" r:id="rId5"/>
    <p:sldId id="354" r:id="rId6"/>
    <p:sldId id="344" r:id="rId7"/>
    <p:sldId id="293" r:id="rId8"/>
    <p:sldId id="279" r:id="rId9"/>
    <p:sldId id="290" r:id="rId10"/>
    <p:sldId id="300" r:id="rId11"/>
    <p:sldId id="292" r:id="rId12"/>
    <p:sldId id="346" r:id="rId13"/>
    <p:sldId id="347" r:id="rId14"/>
    <p:sldId id="348" r:id="rId15"/>
    <p:sldId id="333" r:id="rId16"/>
    <p:sldId id="291" r:id="rId17"/>
    <p:sldId id="314" r:id="rId18"/>
    <p:sldId id="309" r:id="rId19"/>
    <p:sldId id="317" r:id="rId20"/>
    <p:sldId id="310" r:id="rId21"/>
    <p:sldId id="311" r:id="rId22"/>
    <p:sldId id="312" r:id="rId23"/>
    <p:sldId id="256" r:id="rId24"/>
    <p:sldId id="257" r:id="rId25"/>
    <p:sldId id="258" r:id="rId26"/>
    <p:sldId id="267" r:id="rId27"/>
    <p:sldId id="268" r:id="rId28"/>
    <p:sldId id="349" r:id="rId29"/>
    <p:sldId id="259" r:id="rId30"/>
    <p:sldId id="274" r:id="rId31"/>
    <p:sldId id="275" r:id="rId32"/>
    <p:sldId id="260" r:id="rId33"/>
    <p:sldId id="338" r:id="rId34"/>
    <p:sldId id="336" r:id="rId35"/>
    <p:sldId id="326" r:id="rId36"/>
    <p:sldId id="295" r:id="rId37"/>
    <p:sldId id="330" r:id="rId38"/>
    <p:sldId id="263" r:id="rId39"/>
    <p:sldId id="261" r:id="rId40"/>
    <p:sldId id="262" r:id="rId41"/>
    <p:sldId id="339" r:id="rId42"/>
    <p:sldId id="342" r:id="rId43"/>
    <p:sldId id="341" r:id="rId44"/>
    <p:sldId id="264" r:id="rId45"/>
    <p:sldId id="265" r:id="rId46"/>
    <p:sldId id="266" r:id="rId47"/>
    <p:sldId id="355" r:id="rId48"/>
    <p:sldId id="315" r:id="rId49"/>
    <p:sldId id="331" r:id="rId50"/>
    <p:sldId id="332" r:id="rId51"/>
    <p:sldId id="337" r:id="rId52"/>
    <p:sldId id="356" r:id="rId53"/>
    <p:sldId id="316" r:id="rId54"/>
    <p:sldId id="340" r:id="rId55"/>
    <p:sldId id="334" r:id="rId56"/>
    <p:sldId id="273" r:id="rId57"/>
    <p:sldId id="272" r:id="rId58"/>
    <p:sldId id="281" r:id="rId59"/>
    <p:sldId id="270" r:id="rId60"/>
    <p:sldId id="335" r:id="rId61"/>
    <p:sldId id="269" r:id="rId62"/>
    <p:sldId id="296" r:id="rId63"/>
    <p:sldId id="271" r:id="rId64"/>
    <p:sldId id="350" r:id="rId65"/>
    <p:sldId id="351" r:id="rId66"/>
    <p:sldId id="352" r:id="rId67"/>
    <p:sldId id="353" r:id="rId68"/>
    <p:sldId id="327" r:id="rId69"/>
    <p:sldId id="328" r:id="rId70"/>
    <p:sldId id="329" r:id="rId71"/>
    <p:sldId id="289" r:id="rId7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62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641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BA5AE1-DAC3-4B01-94D8-38A9D8127B8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92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89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13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20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85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24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67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76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1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4BB55-7FC1-4C2D-88DA-BA9D500BA501}" type="datetimeFigureOut">
              <a:rPr lang="pt-BR" smtClean="0"/>
              <a:t>05/03/2020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C4E49-F21F-4376-895E-309D7BCCC6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59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upload.wikimedia.org/wikipedia/commons/c/c1/Transicion_demografica.pn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Universidade de São Paulo</a:t>
            </a:r>
            <a:br>
              <a:rPr lang="pt-BR" dirty="0" smtClean="0"/>
            </a:br>
            <a:r>
              <a:rPr lang="pt-BR" dirty="0" smtClean="0"/>
              <a:t>Faculdade de Medicina de Ribeirão Preto</a:t>
            </a:r>
            <a:br>
              <a:rPr lang="pt-BR" dirty="0" smtClean="0"/>
            </a:br>
            <a:r>
              <a:rPr lang="pt-BR" dirty="0" smtClean="0"/>
              <a:t>Departamento de Medicina Social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endParaRPr lang="pt-BR" dirty="0"/>
          </a:p>
          <a:p>
            <a:pPr marL="0" indent="0" algn="ctr">
              <a:buNone/>
            </a:pPr>
            <a:r>
              <a:rPr lang="pt-BR" sz="3200" dirty="0" smtClean="0">
                <a:solidFill>
                  <a:schemeClr val="accent5">
                    <a:lumMod val="75000"/>
                  </a:schemeClr>
                </a:solidFill>
              </a:rPr>
              <a:t>População. Censo. Mortalidade. </a:t>
            </a:r>
          </a:p>
          <a:p>
            <a:pPr marL="0" indent="0" algn="ctr">
              <a:buNone/>
            </a:pPr>
            <a:r>
              <a:rPr lang="pt-BR" sz="3200" dirty="0" smtClean="0">
                <a:solidFill>
                  <a:schemeClr val="accent5">
                    <a:lumMod val="75000"/>
                  </a:schemeClr>
                </a:solidFill>
              </a:rPr>
              <a:t>Indicadores de Saúde. </a:t>
            </a:r>
            <a:endParaRPr lang="pt-BR" dirty="0"/>
          </a:p>
          <a:p>
            <a:endParaRPr lang="pt-BR" dirty="0" smtClean="0"/>
          </a:p>
          <a:p>
            <a:pPr marL="0" indent="0" algn="ctr">
              <a:buNone/>
            </a:pPr>
            <a:r>
              <a:rPr lang="pt-BR" sz="1800" dirty="0" smtClean="0"/>
              <a:t>Prof. Dr. Amaury </a:t>
            </a:r>
            <a:r>
              <a:rPr lang="pt-BR" sz="1800" dirty="0" err="1" smtClean="0"/>
              <a:t>Lélis</a:t>
            </a:r>
            <a:r>
              <a:rPr lang="pt-BR" sz="1800" dirty="0" smtClean="0"/>
              <a:t> Dal </a:t>
            </a:r>
            <a:r>
              <a:rPr lang="pt-BR" sz="1800" dirty="0" err="1" smtClean="0"/>
              <a:t>Fabbro</a:t>
            </a:r>
            <a:endParaRPr lang="pt-BR" sz="1800" dirty="0" smtClean="0"/>
          </a:p>
          <a:p>
            <a:pPr marL="0" indent="0" algn="ctr">
              <a:buNone/>
            </a:pPr>
            <a:endParaRPr lang="pt-BR" sz="2000" dirty="0"/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2020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29505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776864" cy="6091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Óbito, </a:t>
            </a:r>
            <a:r>
              <a:rPr lang="pt-BR" sz="3200" b="1" dirty="0" smtClean="0"/>
              <a:t>causa </a:t>
            </a:r>
            <a:r>
              <a:rPr lang="pt-BR" sz="3200" b="1" dirty="0" smtClean="0"/>
              <a:t>básica de morte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u="sng" dirty="0" smtClean="0"/>
              <a:t>Óbito</a:t>
            </a:r>
            <a:r>
              <a:rPr lang="pt-BR" sz="2000" dirty="0" smtClean="0"/>
              <a:t> é o desaparecimento permanente de todo sinal de vida, em um momento qualquer depois do nascimento, sem possibilidade de ressuscitação (OMS).</a:t>
            </a:r>
          </a:p>
          <a:p>
            <a:endParaRPr lang="pt-BR" sz="2000" dirty="0" smtClean="0"/>
          </a:p>
          <a:p>
            <a:r>
              <a:rPr lang="pt-BR" sz="2000" u="sng" dirty="0" smtClean="0"/>
              <a:t>Óbito por causa natural </a:t>
            </a:r>
            <a:r>
              <a:rPr lang="pt-BR" sz="2000" dirty="0" smtClean="0"/>
              <a:t>é aquele cuja causa básica é uma doença ou um estado mórbido.</a:t>
            </a:r>
          </a:p>
          <a:p>
            <a:endParaRPr lang="pt-BR" sz="2000" dirty="0" smtClean="0"/>
          </a:p>
          <a:p>
            <a:r>
              <a:rPr lang="pt-BR" sz="2000" u="sng" dirty="0" smtClean="0"/>
              <a:t>Óbito por causa externa </a:t>
            </a:r>
            <a:r>
              <a:rPr lang="pt-BR" sz="2000" dirty="0" smtClean="0"/>
              <a:t>é o que decorre de uma lesão provocada por violência (homicídio, suicídio, acidente ou morte suspeita), qualquer que seja o tempo decorrido entre o evento e o óbito.</a:t>
            </a:r>
          </a:p>
          <a:p>
            <a:endParaRPr lang="pt-BR" sz="2000" dirty="0" smtClean="0"/>
          </a:p>
          <a:p>
            <a:r>
              <a:rPr lang="pt-BR" sz="2000" u="sng" dirty="0" smtClean="0"/>
              <a:t>Óbito hospitalar e óbito sem assistência médica</a:t>
            </a:r>
            <a:r>
              <a:rPr lang="pt-BR" sz="2000" dirty="0" smtClean="0"/>
              <a:t>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661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532440" cy="5404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485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604448" cy="63098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597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8028384" cy="4561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140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3876"/>
            <a:ext cx="8445586" cy="60054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4652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385248" cy="72494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Óbito fetal e perda fetal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00200"/>
            <a:ext cx="8352928" cy="4997152"/>
          </a:xfrm>
        </p:spPr>
        <p:txBody>
          <a:bodyPr>
            <a:normAutofit/>
          </a:bodyPr>
          <a:lstStyle/>
          <a:p>
            <a:r>
              <a:rPr lang="pt-BR" sz="2000" b="1" dirty="0" smtClean="0"/>
              <a:t>Óbito fetal</a:t>
            </a:r>
            <a:r>
              <a:rPr lang="pt-BR" sz="2000" dirty="0" smtClean="0"/>
              <a:t>: é a morte de um produto da concepção antes da expulsão do corpo da mãe, independentemente da duração da gravidez. A morte do feto é caracterizada pela inexistência, depois da separação, de qualquer sinal descrito para o nascido vivo (CID-10).</a:t>
            </a:r>
          </a:p>
          <a:p>
            <a:endParaRPr lang="pt-BR" sz="2000" dirty="0"/>
          </a:p>
          <a:p>
            <a:endParaRPr lang="pt-BR" sz="2000" dirty="0" smtClean="0"/>
          </a:p>
          <a:p>
            <a:r>
              <a:rPr lang="pt-BR" sz="2000" b="1" dirty="0" smtClean="0"/>
              <a:t>Perda fetal</a:t>
            </a:r>
            <a:r>
              <a:rPr lang="pt-BR" sz="2000" dirty="0" smtClean="0"/>
              <a:t>: a </a:t>
            </a:r>
            <a:r>
              <a:rPr lang="pt-BR" sz="2000" dirty="0"/>
              <a:t>OMS passou a considerar como limite 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“</a:t>
            </a:r>
            <a:r>
              <a:rPr lang="pt-BR" sz="2000" dirty="0"/>
              <a:t>os produtos de gestação extraídos ou eliminados do corpo da mãe a </a:t>
            </a:r>
            <a:r>
              <a:rPr lang="pt-BR" sz="2000" dirty="0" smtClean="0"/>
              <a:t>            partir </a:t>
            </a:r>
            <a:r>
              <a:rPr lang="pt-BR" sz="2000" dirty="0"/>
              <a:t>de 22 semanas de gestação (peso equivalente a 500 g)”. </a:t>
            </a:r>
          </a:p>
          <a:p>
            <a:pPr algn="just"/>
            <a:endParaRPr lang="pt-BR" sz="2000" dirty="0" smtClean="0"/>
          </a:p>
          <a:p>
            <a:pPr algn="just"/>
            <a:endParaRPr lang="pt-BR" sz="2000" dirty="0" smtClean="0"/>
          </a:p>
          <a:p>
            <a:pPr marL="0" indent="0" algn="just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788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158037" cy="10287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altLang="pt-BR" sz="2800" b="1" dirty="0" smtClean="0">
                <a:latin typeface="Times New Roman" pitchFamily="18" charset="0"/>
              </a:rPr>
              <a:t>Componentes do Coeficiente de </a:t>
            </a:r>
            <a:br>
              <a:rPr lang="pt-BR" altLang="pt-BR" sz="2800" b="1" dirty="0" smtClean="0">
                <a:latin typeface="Times New Roman" pitchFamily="18" charset="0"/>
              </a:rPr>
            </a:br>
            <a:r>
              <a:rPr lang="pt-BR" altLang="pt-BR" sz="2800" b="1" dirty="0" smtClean="0">
                <a:latin typeface="Times New Roman" pitchFamily="18" charset="0"/>
              </a:rPr>
              <a:t>Mortalidade Infantil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pt-BR" sz="2400" b="1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pt-BR" sz="2400" b="1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pt-BR" sz="1800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endParaRPr lang="pt-BR" sz="2400" b="1" smtClean="0">
              <a:latin typeface="Times New Roman" pitchFamily="18" charset="0"/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494895" cy="511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0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pt-BR" b="1" dirty="0" smtClean="0"/>
              <a:t>Indicadores de Mortalidade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7467600" cy="5205192"/>
          </a:xfrm>
        </p:spPr>
        <p:txBody>
          <a:bodyPr>
            <a:normAutofit/>
          </a:bodyPr>
          <a:lstStyle/>
          <a:p>
            <a:r>
              <a:rPr lang="pt-BR" b="1" dirty="0" smtClean="0"/>
              <a:t>Taxa </a:t>
            </a:r>
            <a:r>
              <a:rPr lang="pt-BR" b="1" dirty="0"/>
              <a:t>de </a:t>
            </a:r>
            <a:r>
              <a:rPr lang="pt-BR" b="1" dirty="0" err="1"/>
              <a:t>Natimortalidade</a:t>
            </a:r>
            <a:r>
              <a:rPr lang="pt-BR" dirty="0"/>
              <a:t>: </a:t>
            </a:r>
            <a:r>
              <a:rPr lang="pt-BR" dirty="0" smtClean="0"/>
              <a:t>nº </a:t>
            </a:r>
            <a:r>
              <a:rPr lang="pt-BR" dirty="0"/>
              <a:t>de </a:t>
            </a:r>
            <a:r>
              <a:rPr lang="pt-BR" dirty="0" smtClean="0"/>
              <a:t>nascidos </a:t>
            </a:r>
            <a:r>
              <a:rPr lang="pt-BR" dirty="0"/>
              <a:t>mortos X </a:t>
            </a:r>
            <a:r>
              <a:rPr lang="pt-BR" dirty="0" smtClean="0"/>
              <a:t>1.000 / nº </a:t>
            </a:r>
            <a:r>
              <a:rPr lang="pt-BR" dirty="0"/>
              <a:t>de </a:t>
            </a:r>
            <a:r>
              <a:rPr lang="pt-BR" dirty="0" smtClean="0"/>
              <a:t>nascidos vivos + nascidos mortos </a:t>
            </a:r>
          </a:p>
          <a:p>
            <a:endParaRPr lang="pt-BR" i="1" dirty="0" smtClean="0"/>
          </a:p>
          <a:p>
            <a:r>
              <a:rPr lang="pt-BR" b="1" dirty="0" smtClean="0"/>
              <a:t>Taxa </a:t>
            </a:r>
            <a:r>
              <a:rPr lang="pt-BR" b="1" dirty="0"/>
              <a:t>de Mortalidade Perinatal </a:t>
            </a:r>
            <a:endParaRPr lang="pt-BR" b="1" dirty="0" smtClean="0"/>
          </a:p>
          <a:p>
            <a:pPr marL="0" indent="0">
              <a:buNone/>
            </a:pPr>
            <a:r>
              <a:rPr lang="pt-BR" dirty="0" smtClean="0"/>
              <a:t>“</a:t>
            </a:r>
            <a:r>
              <a:rPr lang="pt-BR" sz="2000" dirty="0"/>
              <a:t>Período perinatal começa em 22 semanas </a:t>
            </a:r>
            <a:r>
              <a:rPr lang="pt-BR" sz="2000" dirty="0" smtClean="0"/>
              <a:t>completas </a:t>
            </a:r>
            <a:r>
              <a:rPr lang="pt-BR" sz="2000" dirty="0"/>
              <a:t>(154 dias) de gestação (época em que o </a:t>
            </a:r>
            <a:r>
              <a:rPr lang="pt-BR" sz="2000" dirty="0" smtClean="0"/>
              <a:t>peso </a:t>
            </a:r>
            <a:r>
              <a:rPr lang="pt-BR" sz="2000" dirty="0"/>
              <a:t>de nascimento é normalmente 500 g) e </a:t>
            </a:r>
            <a:r>
              <a:rPr lang="pt-BR" sz="2000" dirty="0" smtClean="0"/>
              <a:t>termina </a:t>
            </a:r>
            <a:r>
              <a:rPr lang="pt-BR" sz="2000" dirty="0"/>
              <a:t>com 7 dias completos de vida” (</a:t>
            </a:r>
            <a:r>
              <a:rPr lang="pt-BR" sz="2000" dirty="0" smtClean="0"/>
              <a:t>OMS).</a:t>
            </a:r>
            <a:r>
              <a:rPr lang="pt-BR" dirty="0" smtClean="0"/>
              <a:t>	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2000" b="1" dirty="0" smtClean="0"/>
              <a:t>Taxa </a:t>
            </a:r>
            <a:r>
              <a:rPr lang="pt-BR" sz="2000" b="1" dirty="0"/>
              <a:t>de Mortalidade Perinatal </a:t>
            </a:r>
            <a:r>
              <a:rPr lang="pt-BR" sz="2000" dirty="0" smtClean="0"/>
              <a:t>= nº </a:t>
            </a:r>
            <a:r>
              <a:rPr lang="pt-BR" sz="2000" dirty="0"/>
              <a:t>de </a:t>
            </a:r>
            <a:r>
              <a:rPr lang="pt-BR" sz="2000" dirty="0" smtClean="0"/>
              <a:t>nascidos </a:t>
            </a:r>
            <a:r>
              <a:rPr lang="pt-BR" sz="2000" dirty="0"/>
              <a:t>m</a:t>
            </a:r>
            <a:r>
              <a:rPr lang="pt-BR" sz="2000" dirty="0" smtClean="0"/>
              <a:t>ortos </a:t>
            </a:r>
            <a:r>
              <a:rPr lang="pt-BR" sz="2000" dirty="0"/>
              <a:t>+ </a:t>
            </a:r>
            <a:r>
              <a:rPr lang="pt-BR" sz="2000" dirty="0" smtClean="0"/>
              <a:t>nº </a:t>
            </a:r>
            <a:r>
              <a:rPr lang="pt-BR" sz="2000" dirty="0"/>
              <a:t>de </a:t>
            </a:r>
            <a:r>
              <a:rPr lang="pt-BR" sz="2000" dirty="0" smtClean="0"/>
              <a:t>óbitos neonatais precoces X 1.000 / nº </a:t>
            </a:r>
            <a:r>
              <a:rPr lang="pt-BR" sz="2000" dirty="0"/>
              <a:t>de </a:t>
            </a:r>
            <a:r>
              <a:rPr lang="pt-BR" sz="2000" dirty="0" smtClean="0"/>
              <a:t>nascidos vivos </a:t>
            </a:r>
            <a:r>
              <a:rPr lang="pt-BR" sz="2000" dirty="0"/>
              <a:t>+ </a:t>
            </a:r>
            <a:r>
              <a:rPr lang="pt-BR" sz="2000" dirty="0" smtClean="0"/>
              <a:t>nº </a:t>
            </a:r>
            <a:r>
              <a:rPr lang="pt-BR" sz="2000" dirty="0"/>
              <a:t>de </a:t>
            </a:r>
            <a:r>
              <a:rPr lang="pt-BR" sz="2000" dirty="0" smtClean="0"/>
              <a:t>nascidos mortos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64158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24" y="1421820"/>
            <a:ext cx="5555551" cy="4014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24" y="294299"/>
            <a:ext cx="5866351" cy="6269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251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b="1" dirty="0" smtClean="0"/>
              <a:t>Definição de Nascido Vivo 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600200"/>
            <a:ext cx="8496944" cy="4873752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pt-BR" sz="1800" b="1" u="sng" dirty="0" smtClean="0"/>
              <a:t>Nascido </a:t>
            </a:r>
            <a:r>
              <a:rPr lang="pt-BR" sz="1800" b="1" u="sng" dirty="0" smtClean="0"/>
              <a:t>vivo é </a:t>
            </a:r>
            <a:r>
              <a:rPr lang="pt-BR" sz="1800" b="1" u="sng" dirty="0" smtClean="0"/>
              <a:t>a expulsão ou extração completa, do corpo da mãe</a:t>
            </a:r>
            <a:r>
              <a:rPr lang="pt-BR" sz="1800" dirty="0" smtClean="0"/>
              <a:t>, independentemente da duração da gravidez, </a:t>
            </a:r>
            <a:r>
              <a:rPr lang="pt-BR" sz="1800" b="1" u="sng" dirty="0" smtClean="0"/>
              <a:t>de um produto de concepção que</a:t>
            </a:r>
            <a:r>
              <a:rPr lang="pt-BR" sz="1800" dirty="0" smtClean="0"/>
              <a:t>, depois da separação, </a:t>
            </a:r>
            <a:r>
              <a:rPr lang="pt-BR" sz="1800" b="1" u="sng" dirty="0" smtClean="0"/>
              <a:t>respire ou apresente qualquer outro sinal de vida</a:t>
            </a:r>
            <a:r>
              <a:rPr lang="pt-BR" sz="1800" dirty="0" smtClean="0"/>
              <a:t>, tal como batimentos do coração, pulsações do cordão umbilical ou movimentos efetivos dos músculos de contração voluntária, estando ou não cortado o cordão umbilical e estando ou não desprendida a placenta. Cada produto de um nascimento que reúna essas condições se considera como uma </a:t>
            </a:r>
            <a:r>
              <a:rPr lang="pt-BR" sz="1800" b="1" u="sng" dirty="0" smtClean="0"/>
              <a:t>criança viva </a:t>
            </a:r>
            <a:r>
              <a:rPr lang="pt-BR" sz="1800" dirty="0" smtClean="0"/>
              <a:t>(OMS).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3171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66800"/>
            <a:ext cx="79914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066800"/>
            <a:ext cx="81343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3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585913"/>
            <a:ext cx="81819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3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/>
              <a:t>Censo Populacional</a:t>
            </a:r>
            <a:endParaRPr lang="pt-BR" sz="3200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pPr algn="just"/>
            <a:r>
              <a:rPr lang="pt-BR" dirty="0" smtClean="0"/>
              <a:t>Processo total de coleta, compilação, avaliação, análise e publicação de dados demográficos, econômicos e sociais, pertencentes, em uma determinada época, a todas as pessoas de um país ou território delimitado (SWAROOP, 1964).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49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/>
              <a:t>Legislação do Censo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r>
              <a:rPr lang="pt-BR" dirty="0" smtClean="0"/>
              <a:t>Lei nº 1.820, de 9 de setembro de 1870, determinou a obrigatoriedade da realização de Censos Nacionais.</a:t>
            </a:r>
          </a:p>
          <a:p>
            <a:endParaRPr lang="pt-BR" dirty="0" smtClean="0"/>
          </a:p>
          <a:p>
            <a:r>
              <a:rPr lang="pt-BR" dirty="0" smtClean="0"/>
              <a:t>Decreto-Lei nº 969, de 21 de setembro de 1938, recomendava periodicidade decenal em anos de final zero.</a:t>
            </a:r>
          </a:p>
          <a:p>
            <a:endParaRPr lang="pt-BR" dirty="0" smtClean="0"/>
          </a:p>
          <a:p>
            <a:r>
              <a:rPr lang="pt-BR" dirty="0" smtClean="0"/>
              <a:t>Leis específicas para cada censo.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34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/>
              <a:t>Características dos Censos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i="1" dirty="0" smtClean="0"/>
              <a:t>“</a:t>
            </a:r>
            <a:r>
              <a:rPr lang="pt-BR" i="1" dirty="0" err="1" smtClean="0"/>
              <a:t>Principles</a:t>
            </a:r>
            <a:r>
              <a:rPr lang="pt-BR" i="1" dirty="0" smtClean="0"/>
              <a:t> </a:t>
            </a:r>
            <a:r>
              <a:rPr lang="pt-BR" i="1" dirty="0" err="1" smtClean="0"/>
              <a:t>and</a:t>
            </a:r>
            <a:r>
              <a:rPr lang="pt-BR" i="1" dirty="0" smtClean="0"/>
              <a:t> </a:t>
            </a:r>
            <a:r>
              <a:rPr lang="pt-BR" i="1" dirty="0" err="1" smtClean="0"/>
              <a:t>recomendations</a:t>
            </a:r>
            <a:r>
              <a:rPr lang="pt-BR" i="1" dirty="0" smtClean="0"/>
              <a:t> for </a:t>
            </a:r>
            <a:r>
              <a:rPr lang="pt-BR" i="1" dirty="0" err="1" smtClean="0"/>
              <a:t>national</a:t>
            </a:r>
            <a:r>
              <a:rPr lang="pt-BR" i="1" dirty="0" smtClean="0"/>
              <a:t> </a:t>
            </a:r>
            <a:r>
              <a:rPr lang="pt-BR" i="1" dirty="0" err="1" smtClean="0"/>
              <a:t>Population</a:t>
            </a:r>
            <a:r>
              <a:rPr lang="pt-BR" i="1" dirty="0" smtClean="0"/>
              <a:t> </a:t>
            </a:r>
            <a:r>
              <a:rPr lang="pt-BR" i="1" dirty="0" err="1" smtClean="0"/>
              <a:t>Censuses</a:t>
            </a:r>
            <a:r>
              <a:rPr lang="pt-BR" i="1" dirty="0" smtClean="0"/>
              <a:t>” </a:t>
            </a:r>
            <a:r>
              <a:rPr lang="pt-BR" sz="2800" dirty="0" smtClean="0"/>
              <a:t>da ONU, Comitê dos Censos das Américas, 1946.</a:t>
            </a:r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Patrono – governo nacional</a:t>
            </a:r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Definição territorial</a:t>
            </a:r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Universalidade</a:t>
            </a:r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Simultaneidade</a:t>
            </a:r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Unidades individuais</a:t>
            </a:r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Periodicidade</a:t>
            </a:r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Compilação e publicação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51944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/>
              <a:t>Censo demográfico 2010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873752"/>
          </a:xfrm>
        </p:spPr>
        <p:txBody>
          <a:bodyPr>
            <a:normAutofit/>
          </a:bodyPr>
          <a:lstStyle/>
          <a:p>
            <a:r>
              <a:rPr lang="pt-BR" dirty="0" smtClean="0"/>
              <a:t>População do Brasil: 190.755.799 habitantes</a:t>
            </a:r>
          </a:p>
          <a:p>
            <a:r>
              <a:rPr lang="pt-BR" dirty="0" smtClean="0"/>
              <a:t>67,5 milhões de domicílios</a:t>
            </a:r>
          </a:p>
          <a:p>
            <a:r>
              <a:rPr lang="pt-BR" dirty="0" smtClean="0"/>
              <a:t>5.565 municípios</a:t>
            </a:r>
          </a:p>
          <a:p>
            <a:r>
              <a:rPr lang="pt-BR" dirty="0" smtClean="0"/>
              <a:t>8.515.692,27 Km²</a:t>
            </a:r>
          </a:p>
          <a:p>
            <a:r>
              <a:rPr lang="pt-BR" dirty="0" smtClean="0"/>
              <a:t>Período: 1 agosto a 31 de outubro de 2010</a:t>
            </a:r>
          </a:p>
          <a:p>
            <a:r>
              <a:rPr lang="pt-BR" dirty="0" smtClean="0"/>
              <a:t>899 mil (1,3%) domicílios fechados</a:t>
            </a:r>
          </a:p>
          <a:p>
            <a:r>
              <a:rPr lang="pt-BR" dirty="0" smtClean="0"/>
              <a:t>3,9 milhões (5,8%) uso ocasional</a:t>
            </a:r>
          </a:p>
          <a:p>
            <a:r>
              <a:rPr lang="pt-BR" dirty="0" smtClean="0"/>
              <a:t>110 mil (0,1%) domicílios coletivos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647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/>
              <a:t>Censo </a:t>
            </a:r>
            <a:r>
              <a:rPr lang="pt-BR" sz="3200" b="1" dirty="0" smtClean="0"/>
              <a:t>Demográfico IBGE 2010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873752"/>
          </a:xfrm>
        </p:spPr>
        <p:txBody>
          <a:bodyPr>
            <a:noAutofit/>
          </a:bodyPr>
          <a:lstStyle/>
          <a:p>
            <a:r>
              <a:rPr lang="pt-BR" dirty="0" smtClean="0"/>
              <a:t>Maior crescimento nas regiões Norte (2,09%) e Centro-Oeste (1,91%).</a:t>
            </a:r>
          </a:p>
          <a:p>
            <a:r>
              <a:rPr lang="pt-BR" dirty="0" smtClean="0"/>
              <a:t>Menor crescimento na região Sul (0,87%)</a:t>
            </a:r>
          </a:p>
          <a:p>
            <a:r>
              <a:rPr lang="pt-BR" dirty="0" smtClean="0"/>
              <a:t>Grau de urbanização: 84,4%</a:t>
            </a:r>
          </a:p>
          <a:p>
            <a:r>
              <a:rPr lang="pt-BR" dirty="0" smtClean="0"/>
              <a:t>96 homens para 100 mulheres (3.941.819 mulheres a mais que o total de homens).</a:t>
            </a:r>
          </a:p>
          <a:p>
            <a:r>
              <a:rPr lang="pt-BR" dirty="0" smtClean="0"/>
              <a:t>Média de moradores por domicílio: 3,3</a:t>
            </a:r>
          </a:p>
          <a:p>
            <a:r>
              <a:rPr lang="pt-BR" dirty="0" smtClean="0"/>
              <a:t>Jovens de 0-4 anos: M-3,7% F-3,6%</a:t>
            </a:r>
          </a:p>
          <a:p>
            <a:r>
              <a:rPr lang="pt-BR" dirty="0" smtClean="0"/>
              <a:t>65 anos ou +: 7,4%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5187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276350"/>
            <a:ext cx="6905625" cy="4305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1250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dirty="0" smtClean="0"/>
              <a:t>Características da população por </a:t>
            </a:r>
            <a:br>
              <a:rPr lang="pt-BR" sz="2800" dirty="0" smtClean="0"/>
            </a:br>
            <a:r>
              <a:rPr lang="pt-BR" sz="2800" dirty="0" smtClean="0"/>
              <a:t>idade e sexo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pt-BR" sz="2400" dirty="0"/>
          </a:p>
          <a:p>
            <a:pPr marL="457200" lvl="1" indent="0">
              <a:buNone/>
            </a:pPr>
            <a:endParaRPr lang="pt-BR" sz="2400" dirty="0" smtClean="0"/>
          </a:p>
          <a:p>
            <a:pPr marL="457200" lvl="1" indent="0">
              <a:buNone/>
            </a:pPr>
            <a:endParaRPr lang="pt-BR" sz="24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0402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881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552" y="188640"/>
            <a:ext cx="7992888" cy="65074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SINASC-Sistema de Informações de Nascidos Vivos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8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DATASUS -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de Informações sobre Nascidos Vivos (SINASC)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informações epidemiológicas referentes aos nascimentos informados em todo território nacional. 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400" u="sng" dirty="0">
                <a:solidFill>
                  <a:srgbClr val="0F314A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Benefícios</a:t>
            </a:r>
            <a:endParaRPr lang="pt-BR" sz="1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Subsidiar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intervenções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relacionadas à saúde da mulher e da criança para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Sistema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Único de Saúde (SUS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como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ações de atenção à gestante e ao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recém-nascido.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Acompanhar a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evolução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séries históricas do SINASC permite a identificação de prioridades de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intervenção.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400" u="sng" dirty="0">
                <a:solidFill>
                  <a:srgbClr val="0F314A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Funcionalidades</a:t>
            </a:r>
            <a:endParaRPr lang="pt-BR" sz="1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400" dirty="0">
                <a:solidFill>
                  <a:srgbClr val="0F314A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Declaração de nascimento informatizada;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Geração de arquivos de dados em várias extensões para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análises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outros aplicativos;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Retroalimentação das informações ocorridas em municípios diferentes da residência do paciente;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Controle de distribuição das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Declarações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Nascimento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(Municipal, Regional, Estadual e Federal);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Transmissão de dados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utilizando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ferramenta </a:t>
            </a:r>
            <a:r>
              <a:rPr lang="pt-BR" sz="1400" dirty="0" err="1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Sisnet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gerando a tramitação dos dados de forma ágil e segura entre os níveis municipal &gt; estadual &gt; federal;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Backup on-line dos níveis de instalação (Municipal, Regional e Estadual).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33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24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62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3708400" cy="2660650"/>
          </a:xfrm>
          <a:noFill/>
          <a:ln/>
        </p:spPr>
      </p:pic>
      <p:pic>
        <p:nvPicPr>
          <p:cNvPr id="23563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81" y="1600200"/>
            <a:ext cx="3342237" cy="2185988"/>
          </a:xfrm>
          <a:noFill/>
          <a:ln/>
        </p:spPr>
      </p:pic>
      <p:pic>
        <p:nvPicPr>
          <p:cNvPr id="23564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938588"/>
            <a:ext cx="3465512" cy="2443162"/>
          </a:xfrm>
          <a:noFill/>
          <a:ln/>
        </p:spPr>
      </p:pic>
      <p:sp>
        <p:nvSpPr>
          <p:cNvPr id="23561" name="Rectangle 9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27271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8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7740352" cy="24050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8135888" y="2348880"/>
            <a:ext cx="57579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31,5%</a:t>
            </a:r>
          </a:p>
          <a:p>
            <a:r>
              <a:rPr lang="pt-BR" sz="1100" dirty="0" smtClean="0"/>
              <a:t>23,3%</a:t>
            </a:r>
          </a:p>
          <a:p>
            <a:r>
              <a:rPr lang="pt-BR" sz="1100" dirty="0" smtClean="0"/>
              <a:t>21,8%</a:t>
            </a:r>
          </a:p>
          <a:p>
            <a:r>
              <a:rPr lang="pt-BR" sz="1100" dirty="0" smtClean="0"/>
              <a:t>8,2%</a:t>
            </a:r>
          </a:p>
          <a:p>
            <a:r>
              <a:rPr lang="pt-BR" sz="1100" dirty="0" smtClean="0"/>
              <a:t>7,0%</a:t>
            </a:r>
          </a:p>
          <a:p>
            <a:r>
              <a:rPr lang="pt-BR" sz="1100" dirty="0" smtClean="0"/>
              <a:t>5,1%</a:t>
            </a:r>
          </a:p>
          <a:p>
            <a:r>
              <a:rPr lang="pt-BR" sz="1100" dirty="0" smtClean="0"/>
              <a:t>2,8%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4154169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3" y="617680"/>
            <a:ext cx="8119528" cy="57636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404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6840760" cy="5461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ixaDeTexto 1"/>
          <p:cNvSpPr txBox="1"/>
          <p:nvPr/>
        </p:nvSpPr>
        <p:spPr>
          <a:xfrm>
            <a:off x="467544" y="13407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276603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7544" y="436510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971600" y="6093296"/>
            <a:ext cx="692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 – países desenvolvidos B- países em desenvolvimento (exceto C) </a:t>
            </a:r>
          </a:p>
          <a:p>
            <a:r>
              <a:rPr lang="pt-BR" sz="1600" dirty="0" smtClean="0"/>
              <a:t>C – países da África </a:t>
            </a:r>
            <a:r>
              <a:rPr lang="pt-BR" sz="1600" dirty="0" err="1" smtClean="0"/>
              <a:t>sub-saariana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658100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Densidade demográfica – Brasil 2000</a:t>
            </a:r>
            <a:endParaRPr lang="pt-BR" dirty="0"/>
          </a:p>
        </p:txBody>
      </p:sp>
      <p:pic>
        <p:nvPicPr>
          <p:cNvPr id="4" name="Picture 4" descr="densidadebras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2" y="1920081"/>
            <a:ext cx="4829175" cy="4162425"/>
          </a:xfrm>
          <a:noFill/>
        </p:spPr>
      </p:pic>
    </p:spTree>
    <p:extLst>
      <p:ext uri="{BB962C8B-B14F-4D97-AF65-F5344CB8AC3E}">
        <p14:creationId xmlns:p14="http://schemas.microsoft.com/office/powerpoint/2010/main" val="2225852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brasil a noit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24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96944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Características da população </a:t>
            </a:r>
            <a:br>
              <a:rPr lang="pt-BR" sz="3200" b="1" dirty="0" smtClean="0"/>
            </a:br>
            <a:r>
              <a:rPr lang="pt-BR" sz="3200" b="1" dirty="0" smtClean="0"/>
              <a:t>por sexo e idade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200" dirty="0" smtClean="0"/>
              <a:t>Nº de habitantes por sexo</a:t>
            </a:r>
          </a:p>
          <a:p>
            <a:endParaRPr lang="pt-BR" sz="2200" dirty="0" smtClean="0"/>
          </a:p>
          <a:p>
            <a:r>
              <a:rPr lang="pt-BR" sz="2200" u="sng" dirty="0" smtClean="0"/>
              <a:t>Razão de sexo</a:t>
            </a:r>
            <a:r>
              <a:rPr lang="pt-BR" sz="2200" dirty="0" smtClean="0"/>
              <a:t>: nº homens/100 mulheres</a:t>
            </a:r>
          </a:p>
          <a:p>
            <a:endParaRPr lang="pt-BR" sz="2200" i="1" dirty="0" smtClean="0"/>
          </a:p>
          <a:p>
            <a:r>
              <a:rPr lang="pt-BR" sz="2200" u="sng" dirty="0" smtClean="0"/>
              <a:t>Razão de masculinidade</a:t>
            </a:r>
            <a:r>
              <a:rPr lang="pt-BR" sz="2200" dirty="0" smtClean="0"/>
              <a:t>: nº homens/1.000 mulheres</a:t>
            </a:r>
          </a:p>
          <a:p>
            <a:endParaRPr lang="pt-BR" sz="2200" dirty="0" smtClean="0"/>
          </a:p>
          <a:p>
            <a:r>
              <a:rPr lang="pt-BR" sz="2200" u="sng" dirty="0" smtClean="0"/>
              <a:t>População potencialmente ativa</a:t>
            </a:r>
            <a:r>
              <a:rPr lang="pt-BR" sz="2200" dirty="0" smtClean="0"/>
              <a:t>: 15 a 64 anos</a:t>
            </a:r>
          </a:p>
          <a:p>
            <a:endParaRPr lang="pt-BR" sz="2200" dirty="0" smtClean="0"/>
          </a:p>
          <a:p>
            <a:r>
              <a:rPr lang="pt-BR" sz="2200" u="sng" dirty="0" smtClean="0"/>
              <a:t>População dependente</a:t>
            </a:r>
            <a:r>
              <a:rPr lang="pt-BR" sz="2200" dirty="0" smtClean="0"/>
              <a:t>: 0-14 e 65 e + anos</a:t>
            </a:r>
          </a:p>
          <a:p>
            <a:endParaRPr lang="pt-BR" sz="2200" dirty="0" smtClean="0"/>
          </a:p>
          <a:p>
            <a:r>
              <a:rPr lang="pt-BR" sz="2200" u="sng" dirty="0" smtClean="0"/>
              <a:t>Razão de dependência</a:t>
            </a:r>
            <a:r>
              <a:rPr lang="pt-BR" sz="2200" dirty="0" smtClean="0"/>
              <a:t>: </a:t>
            </a:r>
            <a:r>
              <a:rPr lang="pt-BR" sz="2200" dirty="0" err="1" smtClean="0"/>
              <a:t>Pop.Dep</a:t>
            </a:r>
            <a:r>
              <a:rPr lang="pt-BR" sz="2200" dirty="0" smtClean="0"/>
              <a:t>./ </a:t>
            </a:r>
            <a:r>
              <a:rPr lang="pt-BR" sz="2200" dirty="0" err="1" smtClean="0"/>
              <a:t>Pop.Pot.Ativa</a:t>
            </a:r>
            <a:r>
              <a:rPr lang="pt-BR" sz="2200" dirty="0" smtClean="0"/>
              <a:t>%</a:t>
            </a:r>
          </a:p>
          <a:p>
            <a:endParaRPr lang="pt-BR" sz="2200" dirty="0" smtClean="0"/>
          </a:p>
          <a:p>
            <a:r>
              <a:rPr lang="pt-BR" sz="2200" u="sng" dirty="0" smtClean="0"/>
              <a:t>Índice de envelhecimento</a:t>
            </a:r>
            <a:r>
              <a:rPr lang="pt-BR" sz="2200" dirty="0" smtClean="0"/>
              <a:t>: (Pop.65 e + / Pop. 0-14) x 100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7556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92480" cy="6669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3888432" cy="268544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73016"/>
            <a:ext cx="3905180" cy="269457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700808"/>
            <a:ext cx="4067944" cy="281196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95536" y="3140968"/>
            <a:ext cx="3655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1ª Via – Branca – Secretaria Municipal de Saúde</a:t>
            </a:r>
            <a:endParaRPr lang="pt-BR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89048" y="6424844"/>
            <a:ext cx="3736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3</a:t>
            </a:r>
            <a:r>
              <a:rPr lang="pt-BR" sz="1200" dirty="0" smtClean="0"/>
              <a:t>ª Via – Rosa – Arquivo Estabelecimento de Saúde</a:t>
            </a:r>
            <a:endParaRPr lang="pt-BR" sz="1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644008" y="4797152"/>
            <a:ext cx="3706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2ª - Via-Amarela – pais – Certidão de Nascimento</a:t>
            </a:r>
            <a:endParaRPr lang="pt-BR" sz="1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499992" y="332656"/>
            <a:ext cx="438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DN – Declaração de Nascido Vivo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954162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"/>
            <a:ext cx="8820472" cy="6615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895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92696"/>
            <a:ext cx="7884368" cy="5014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3643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92696"/>
            <a:ext cx="6824752" cy="50174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7041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7547190" cy="4749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631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/>
              <a:t>Mortalidade, natalidade e fecundidade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873752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000" u="sng" dirty="0" err="1" smtClean="0"/>
              <a:t>Coef</a:t>
            </a:r>
            <a:r>
              <a:rPr lang="pt-BR" sz="2000" u="sng" dirty="0" smtClean="0"/>
              <a:t>. Geral de Mortalidade</a:t>
            </a:r>
            <a:r>
              <a:rPr lang="pt-BR" sz="2000" dirty="0" smtClean="0"/>
              <a:t>: nº óbitos/população X 1000</a:t>
            </a:r>
          </a:p>
          <a:p>
            <a:pPr lvl="1"/>
            <a:endParaRPr lang="pt-BR" dirty="0"/>
          </a:p>
          <a:p>
            <a:pPr lvl="1">
              <a:buFont typeface="Arial" pitchFamily="34" charset="0"/>
              <a:buChar char="•"/>
            </a:pPr>
            <a:r>
              <a:rPr lang="pt-BR" sz="2000" u="sng" dirty="0" err="1" smtClean="0"/>
              <a:t>Coef</a:t>
            </a:r>
            <a:r>
              <a:rPr lang="pt-BR" sz="2000" u="sng" dirty="0" smtClean="0"/>
              <a:t>. Geral de Natalidade</a:t>
            </a:r>
            <a:r>
              <a:rPr lang="pt-BR" sz="2000" dirty="0" smtClean="0"/>
              <a:t>: nº nascidos vivos/pop. X 1000</a:t>
            </a:r>
          </a:p>
          <a:p>
            <a:pPr lvl="1">
              <a:buFontTx/>
              <a:buChar char="-"/>
            </a:pPr>
            <a:endParaRPr lang="pt-BR" dirty="0"/>
          </a:p>
          <a:p>
            <a:pPr lvl="1">
              <a:buFont typeface="Arial" pitchFamily="34" charset="0"/>
              <a:buChar char="•"/>
            </a:pPr>
            <a:r>
              <a:rPr lang="pt-BR" sz="2000" u="sng" dirty="0" smtClean="0"/>
              <a:t>Taxa Geral de Fecundidade</a:t>
            </a:r>
            <a:r>
              <a:rPr lang="pt-BR" sz="2000" dirty="0" smtClean="0"/>
              <a:t>: nº nascidos vivos/pop. feminina 15-49 anos X 1.000</a:t>
            </a:r>
          </a:p>
          <a:p>
            <a:pPr lvl="1">
              <a:buFont typeface="Arial" pitchFamily="34" charset="0"/>
              <a:buChar char="•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12979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623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7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48" y="764704"/>
            <a:ext cx="6591409" cy="52565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6474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36712"/>
            <a:ext cx="7344815" cy="4896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44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74" y="780300"/>
            <a:ext cx="5322451" cy="529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7978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9479"/>
            <a:ext cx="6408712" cy="6671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504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499" y="896940"/>
            <a:ext cx="5439001" cy="5064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9173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9"/>
            <a:ext cx="7848872" cy="5127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9228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96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6408712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50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7806840" cy="2520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8163844" y="2564904"/>
            <a:ext cx="57579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 smtClean="0"/>
              <a:t>45,4%</a:t>
            </a:r>
          </a:p>
          <a:p>
            <a:pPr algn="ctr"/>
            <a:r>
              <a:rPr lang="pt-BR" sz="1100" dirty="0" smtClean="0"/>
              <a:t>23,9%</a:t>
            </a:r>
          </a:p>
          <a:p>
            <a:pPr algn="ctr"/>
            <a:r>
              <a:rPr lang="pt-BR" sz="1100" dirty="0" smtClean="0"/>
              <a:t>16,8%</a:t>
            </a:r>
          </a:p>
          <a:p>
            <a:pPr algn="ctr"/>
            <a:r>
              <a:rPr lang="pt-BR" sz="1100" dirty="0" smtClean="0"/>
              <a:t>5,3%</a:t>
            </a:r>
          </a:p>
          <a:p>
            <a:pPr algn="ctr"/>
            <a:r>
              <a:rPr lang="pt-BR" sz="1100" dirty="0" smtClean="0"/>
              <a:t>4,3%</a:t>
            </a:r>
          </a:p>
          <a:p>
            <a:pPr algn="ctr"/>
            <a:r>
              <a:rPr lang="pt-BR" sz="1100" dirty="0" smtClean="0"/>
              <a:t>2,8%</a:t>
            </a:r>
          </a:p>
          <a:p>
            <a:pPr algn="ctr"/>
            <a:r>
              <a:rPr lang="pt-BR" sz="1100" dirty="0" smtClean="0"/>
              <a:t>1,2%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414151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74" y="0"/>
            <a:ext cx="489805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2703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Fatores associados à queda da mortalidade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Melhoria do </a:t>
            </a:r>
            <a:r>
              <a:rPr lang="pt-BR" sz="2400" u="sng" dirty="0"/>
              <a:t>saneamento básico</a:t>
            </a:r>
            <a:r>
              <a:rPr lang="pt-BR" sz="2400" dirty="0"/>
              <a:t> principalmente </a:t>
            </a:r>
            <a:r>
              <a:rPr lang="pt-BR" sz="2400" u="sng" dirty="0"/>
              <a:t>água</a:t>
            </a:r>
            <a:r>
              <a:rPr lang="pt-BR" sz="2400" dirty="0"/>
              <a:t> potável.</a:t>
            </a:r>
          </a:p>
          <a:p>
            <a:r>
              <a:rPr lang="pt-BR" sz="2400" dirty="0"/>
              <a:t>Maior </a:t>
            </a:r>
            <a:r>
              <a:rPr lang="pt-BR" sz="2400" u="sng" dirty="0"/>
              <a:t>acesso</a:t>
            </a:r>
            <a:r>
              <a:rPr lang="pt-BR" sz="2400" dirty="0"/>
              <a:t> a atenção à saúde. Novos </a:t>
            </a:r>
            <a:r>
              <a:rPr lang="pt-BR" sz="2400" u="sng" dirty="0"/>
              <a:t>procedimentos terapêuticos</a:t>
            </a:r>
            <a:r>
              <a:rPr lang="pt-BR" sz="2400" dirty="0"/>
              <a:t>. </a:t>
            </a:r>
            <a:r>
              <a:rPr lang="pt-BR" sz="2400" u="sng" dirty="0"/>
              <a:t>Antibióticos</a:t>
            </a:r>
            <a:r>
              <a:rPr lang="pt-BR" sz="2400" dirty="0"/>
              <a:t>.</a:t>
            </a:r>
          </a:p>
          <a:p>
            <a:r>
              <a:rPr lang="pt-BR" sz="2400" u="sng" dirty="0"/>
              <a:t>Vacinas</a:t>
            </a:r>
            <a:r>
              <a:rPr lang="pt-BR" sz="2400" dirty="0"/>
              <a:t> e Terapia de Reidratação Oral (</a:t>
            </a:r>
            <a:r>
              <a:rPr lang="pt-BR" sz="2400" u="sng" dirty="0"/>
              <a:t>TRO</a:t>
            </a:r>
            <a:r>
              <a:rPr lang="pt-BR" sz="2400" dirty="0"/>
              <a:t>).</a:t>
            </a:r>
          </a:p>
          <a:p>
            <a:r>
              <a:rPr lang="pt-BR" sz="2400" u="sng" dirty="0"/>
              <a:t>Controle de doenças</a:t>
            </a:r>
            <a:r>
              <a:rPr lang="pt-BR" sz="2400" dirty="0"/>
              <a:t> endêmicas - saúde pública</a:t>
            </a:r>
          </a:p>
          <a:p>
            <a:r>
              <a:rPr lang="pt-BR" sz="2400" dirty="0"/>
              <a:t>Instituição da </a:t>
            </a:r>
            <a:r>
              <a:rPr lang="pt-BR" sz="2400" u="sng" dirty="0"/>
              <a:t>previdência social</a:t>
            </a:r>
            <a:r>
              <a:rPr lang="pt-BR" sz="2400" dirty="0"/>
              <a:t>.</a:t>
            </a:r>
          </a:p>
          <a:p>
            <a:r>
              <a:rPr lang="pt-BR" sz="2400" dirty="0"/>
              <a:t>Melhoria da </a:t>
            </a:r>
            <a:r>
              <a:rPr lang="pt-BR" sz="2400" u="sng" dirty="0" err="1"/>
              <a:t>infra-estrutura</a:t>
            </a:r>
            <a:r>
              <a:rPr lang="pt-BR" sz="2400" u="sng" dirty="0"/>
              <a:t> urbana</a:t>
            </a:r>
            <a:r>
              <a:rPr lang="pt-BR" sz="2400" dirty="0"/>
              <a:t>. Migração rural-urbana.</a:t>
            </a:r>
          </a:p>
          <a:p>
            <a:r>
              <a:rPr lang="pt-BR" sz="2400" dirty="0"/>
              <a:t>Regulamentação do </a:t>
            </a:r>
            <a:r>
              <a:rPr lang="pt-BR" sz="2400" u="sng" dirty="0"/>
              <a:t>trabalho</a:t>
            </a:r>
            <a:r>
              <a:rPr lang="pt-BR" sz="2400" dirty="0"/>
              <a:t>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6199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7056438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520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Fases da transição Demográfica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u="sng" dirty="0" smtClean="0"/>
              <a:t>Fase 1 – Pré-Industrial ou primitiva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altas taxas de mortalidade e natalidade</a:t>
            </a:r>
          </a:p>
          <a:p>
            <a:pPr lvl="2">
              <a:buFont typeface="Wingdings" pitchFamily="2" charset="2"/>
              <a:buChar char="Ø"/>
            </a:pPr>
            <a:r>
              <a:rPr lang="pt-BR" sz="1700" dirty="0" smtClean="0">
                <a:solidFill>
                  <a:srgbClr val="FF0000"/>
                </a:solidFill>
              </a:rPr>
              <a:t>estabilidade populacional</a:t>
            </a:r>
          </a:p>
          <a:p>
            <a:r>
              <a:rPr lang="pt-BR" u="sng" dirty="0" smtClean="0"/>
              <a:t>Fase2 – Intermediária de divergência de coeficientes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redução da mortalidade; natalidade alta</a:t>
            </a:r>
          </a:p>
          <a:p>
            <a:pPr lvl="2">
              <a:buFont typeface="Wingdings" pitchFamily="2" charset="2"/>
              <a:buChar char="Ø"/>
            </a:pPr>
            <a:r>
              <a:rPr lang="pt-BR" dirty="0" smtClean="0">
                <a:solidFill>
                  <a:srgbClr val="FF0000"/>
                </a:solidFill>
              </a:rPr>
              <a:t>crescimento populacional</a:t>
            </a:r>
            <a:r>
              <a:rPr lang="pt-BR" dirty="0"/>
              <a:t>	</a:t>
            </a:r>
            <a:endParaRPr lang="pt-BR" dirty="0" smtClean="0"/>
          </a:p>
          <a:p>
            <a:r>
              <a:rPr lang="pt-BR" u="sng" dirty="0" smtClean="0"/>
              <a:t>Fase 3 – Intermediária de convergência de coeficientes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natalidade diminui; mortalidade baixa</a:t>
            </a:r>
          </a:p>
          <a:p>
            <a:pPr lvl="2">
              <a:buFont typeface="Wingdings" pitchFamily="2" charset="2"/>
              <a:buChar char="Ø"/>
            </a:pPr>
            <a:r>
              <a:rPr lang="pt-BR" dirty="0" smtClean="0">
                <a:solidFill>
                  <a:srgbClr val="FF0000"/>
                </a:solidFill>
              </a:rPr>
              <a:t>limitação do crescimento populacional</a:t>
            </a:r>
          </a:p>
          <a:p>
            <a:r>
              <a:rPr lang="pt-BR" u="sng" dirty="0" smtClean="0"/>
              <a:t>Fase 4 – Moderna ou pós-transição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natalidade e mortalidade baixas; </a:t>
            </a:r>
          </a:p>
          <a:p>
            <a:pPr lvl="2">
              <a:buFont typeface="Wingdings" pitchFamily="2" charset="2"/>
              <a:buChar char="Ø"/>
            </a:pPr>
            <a:r>
              <a:rPr lang="pt-BR" dirty="0" smtClean="0">
                <a:solidFill>
                  <a:srgbClr val="FF0000"/>
                </a:solidFill>
              </a:rPr>
              <a:t>estabilidade populacional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cheiro:Transicion demografica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9847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47664" y="5661248"/>
            <a:ext cx="3081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TN – Taxa de natalidade</a:t>
            </a:r>
          </a:p>
          <a:p>
            <a:r>
              <a:rPr lang="pt-BR" dirty="0" smtClean="0"/>
              <a:t>TM – Taxa de mortalidade</a:t>
            </a:r>
          </a:p>
          <a:p>
            <a:r>
              <a:rPr lang="pt-BR" dirty="0" smtClean="0"/>
              <a:t>CP – Crescimento populacional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33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8640"/>
            <a:ext cx="8136904" cy="60324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latin typeface="Trebuchet MS" panose="020B0603020202020204" pitchFamily="34" charset="0"/>
              </a:rPr>
              <a:t>SIM-Sistema de Informações de </a:t>
            </a:r>
            <a:r>
              <a:rPr lang="pt-BR" sz="24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Mortalidade</a:t>
            </a:r>
          </a:p>
          <a:p>
            <a:endParaRPr lang="pt-BR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endParaRPr lang="pt-BR" sz="1200" dirty="0" smtClean="0">
              <a:solidFill>
                <a:srgbClr val="0F314A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O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Sistema de Informações sobre Mortalidade (SIM) foi criado pelo DATASUS para a obtenção regular de dados sobre mortalidade no país.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Com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base nessas informações é possível realizar análises de situação, planejamento e avaliação das ações e programas na área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pPr algn="just"/>
            <a:endParaRPr lang="pt-BR" sz="1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u="sng" dirty="0">
                <a:solidFill>
                  <a:srgbClr val="0F314A"/>
                </a:solidFill>
                <a:latin typeface="Trebuchet MS" panose="020B0603020202020204" pitchFamily="34" charset="0"/>
              </a:rPr>
              <a:t>Benefícios</a:t>
            </a: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Produção de estatísticas de mortalidade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;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Construção dos principais indicadores de saúde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;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Análises estatísticas, epidemiológicas e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sócio demográficas.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u="sng" dirty="0">
                <a:solidFill>
                  <a:srgbClr val="0F314A"/>
                </a:solidFill>
                <a:latin typeface="Trebuchet MS" panose="020B0603020202020204" pitchFamily="34" charset="0"/>
              </a:rPr>
              <a:t>Funcionalidades</a:t>
            </a: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Declaração de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óbito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informatizada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;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Geração de arquivos de dados em varias extensões para analises em outros aplicativos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;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Retroalimentação das informações ocorridas em municípios diferentes da residência do paciente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;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Controle de distribuição das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Declarações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de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Óbitos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(Municipal, Regional, Estadual e Federal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);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Transmissão de dados 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utilizando 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a ferramenta </a:t>
            </a:r>
            <a:r>
              <a:rPr lang="pt-BR" sz="1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sisnet</a:t>
            </a:r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 gerando a tramitação dos dados de forma ágil e segura entre os níveis municipal &gt; estadual &gt; federal</a:t>
            </a:r>
            <a:r>
              <a:rPr lang="pt-B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;</a:t>
            </a:r>
          </a:p>
          <a:p>
            <a:pPr algn="just"/>
            <a:endParaRPr lang="pt-B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pt-B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Backup on-line dos níveis de instalação (Municipal, Regional, e Estadual).</a:t>
            </a:r>
            <a:endParaRPr lang="pt-BR" sz="1400" b="0" i="0" dirty="0">
              <a:solidFill>
                <a:srgbClr val="000000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52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74" y="1144800"/>
            <a:ext cx="5167051" cy="456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276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0/0a/Dtm_pyrami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5" y="1196752"/>
            <a:ext cx="8900988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7476" y="188640"/>
            <a:ext cx="8728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Tipos de pirâmides populacionais de Thompson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81464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Situação dos países segundo fases da transição demográfica</a:t>
            </a:r>
            <a:endParaRPr lang="pt-B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29545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104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95536" y="408343"/>
            <a:ext cx="4458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Transição Epidemiológica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95032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24944"/>
            <a:ext cx="8460432" cy="3419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8460432" cy="25508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36232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19" y="116632"/>
            <a:ext cx="8204761" cy="6624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5150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407261" cy="6192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6381328"/>
            <a:ext cx="5944051" cy="3888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1520" y="64007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61036" y="6400796"/>
            <a:ext cx="178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Marinho, F et al.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79844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507860" cy="4980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165304"/>
            <a:ext cx="5944051" cy="3888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528" y="5824810"/>
            <a:ext cx="178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Marinho, F et al.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08989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40"/>
            <a:ext cx="8568952" cy="66568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047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4624"/>
            <a:ext cx="8424936" cy="6250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467544" y="6331150"/>
            <a:ext cx="6075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Fig. 5 - </a:t>
            </a:r>
            <a:r>
              <a:rPr lang="pt-BR" sz="1400" dirty="0" err="1" smtClean="0"/>
              <a:t>Percentage</a:t>
            </a:r>
            <a:r>
              <a:rPr lang="pt-BR" sz="1400" dirty="0" smtClean="0"/>
              <a:t> </a:t>
            </a:r>
            <a:r>
              <a:rPr lang="pt-BR" sz="1400" dirty="0" err="1" smtClean="0"/>
              <a:t>of</a:t>
            </a:r>
            <a:r>
              <a:rPr lang="pt-BR" sz="1400" dirty="0" smtClean="0"/>
              <a:t> DALY </a:t>
            </a:r>
            <a:r>
              <a:rPr lang="pt-BR" sz="1400" dirty="0" err="1" smtClean="0"/>
              <a:t>due</a:t>
            </a:r>
            <a:r>
              <a:rPr lang="pt-BR" sz="1400" dirty="0" smtClean="0"/>
              <a:t> </a:t>
            </a:r>
            <a:r>
              <a:rPr lang="pt-BR" sz="1400" dirty="0" err="1" smtClean="0"/>
              <a:t>to</a:t>
            </a:r>
            <a:r>
              <a:rPr lang="pt-BR" sz="1400" dirty="0" smtClean="0"/>
              <a:t>  </a:t>
            </a:r>
            <a:r>
              <a:rPr lang="pt-BR" sz="1400" dirty="0" err="1" smtClean="0"/>
              <a:t>years</a:t>
            </a:r>
            <a:r>
              <a:rPr lang="pt-BR" sz="1400" dirty="0" smtClean="0"/>
              <a:t> </a:t>
            </a:r>
            <a:r>
              <a:rPr lang="pt-BR" sz="1400" dirty="0" err="1" smtClean="0"/>
              <a:t>lived</a:t>
            </a:r>
            <a:r>
              <a:rPr lang="pt-BR" sz="1400" dirty="0" smtClean="0"/>
              <a:t> </a:t>
            </a:r>
            <a:r>
              <a:rPr lang="pt-BR" sz="1400" dirty="0" err="1" smtClean="0"/>
              <a:t>with</a:t>
            </a:r>
            <a:r>
              <a:rPr lang="pt-BR" sz="1400" dirty="0" smtClean="0"/>
              <a:t> </a:t>
            </a:r>
            <a:r>
              <a:rPr lang="pt-BR" sz="1400" dirty="0" err="1" smtClean="0"/>
              <a:t>disabitity</a:t>
            </a:r>
            <a:r>
              <a:rPr lang="pt-BR" sz="1400" dirty="0" smtClean="0"/>
              <a:t> em 1990.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860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/>
              <a:t>Causa básica de morte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r>
              <a:rPr lang="pt-BR" sz="2200" dirty="0" smtClean="0"/>
              <a:t>É a doença ou lesão que iniciou a cadeia de acontecimentos patológicos que conduziram diretamente à morte, ou as circunstâncias do acidente ou violência que produziram a lesão fatal.</a:t>
            </a:r>
          </a:p>
          <a:p>
            <a:endParaRPr lang="pt-BR" dirty="0"/>
          </a:p>
          <a:p>
            <a:pPr algn="just"/>
            <a:r>
              <a:rPr lang="pt-BR" sz="2200" dirty="0" smtClean="0"/>
              <a:t>As estatísticas de mortalidade presentes no Sistema de Informações de Mortalidade (SIM) do Ministério da Saúde são baseadas na causa básica de morte.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5472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564996" cy="6336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58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Lebrão, ML; </a:t>
            </a:r>
            <a:r>
              <a:rPr lang="pt-BR" dirty="0" err="1" smtClean="0"/>
              <a:t>Laurenti</a:t>
            </a:r>
            <a:r>
              <a:rPr lang="pt-BR" dirty="0" smtClean="0"/>
              <a:t>, R; Mello, MHP; </a:t>
            </a:r>
            <a:r>
              <a:rPr lang="pt-BR" dirty="0" err="1" smtClean="0"/>
              <a:t>Gotlieb</a:t>
            </a:r>
            <a:r>
              <a:rPr lang="pt-BR" dirty="0" smtClean="0"/>
              <a:t>, SLD – </a:t>
            </a:r>
            <a:r>
              <a:rPr lang="pt-BR" i="1" dirty="0" smtClean="0"/>
              <a:t>Estatísticas de Saúde </a:t>
            </a:r>
            <a:r>
              <a:rPr lang="pt-BR" dirty="0" smtClean="0"/>
              <a:t>– Ed. EPU, 2ª ed., 2005, 216 pg.</a:t>
            </a:r>
          </a:p>
          <a:p>
            <a:r>
              <a:rPr lang="pt-BR" dirty="0" smtClean="0"/>
              <a:t>Pereira, MG – </a:t>
            </a:r>
            <a:r>
              <a:rPr lang="pt-BR" i="1" dirty="0" smtClean="0"/>
              <a:t>Epidemiologia-Teoria e Prática </a:t>
            </a:r>
            <a:r>
              <a:rPr lang="pt-BR" dirty="0" smtClean="0"/>
              <a:t>– Ed. Guanabara-Koogan, 2002, 596 pg.</a:t>
            </a:r>
          </a:p>
          <a:p>
            <a:r>
              <a:rPr lang="pt-BR" dirty="0" smtClean="0">
                <a:cs typeface="Arial" charset="0"/>
              </a:rPr>
              <a:t>Santos, </a:t>
            </a:r>
            <a:r>
              <a:rPr lang="pt-BR" dirty="0">
                <a:cs typeface="Arial" charset="0"/>
              </a:rPr>
              <a:t>J.L.F., </a:t>
            </a:r>
            <a:r>
              <a:rPr lang="pt-BR" dirty="0" smtClean="0">
                <a:cs typeface="Arial" charset="0"/>
              </a:rPr>
              <a:t>Levy, </a:t>
            </a:r>
            <a:r>
              <a:rPr lang="pt-BR" dirty="0">
                <a:cs typeface="Arial" charset="0"/>
              </a:rPr>
              <a:t>M.S.F. &amp; </a:t>
            </a:r>
            <a:r>
              <a:rPr lang="pt-BR" dirty="0" err="1" smtClean="0">
                <a:cs typeface="Arial" charset="0"/>
              </a:rPr>
              <a:t>Szmrecsanyi</a:t>
            </a:r>
            <a:r>
              <a:rPr lang="pt-BR" dirty="0" smtClean="0">
                <a:cs typeface="Arial" charset="0"/>
              </a:rPr>
              <a:t>, </a:t>
            </a:r>
            <a:r>
              <a:rPr lang="pt-BR" dirty="0">
                <a:cs typeface="Arial" charset="0"/>
              </a:rPr>
              <a:t>T. (</a:t>
            </a:r>
            <a:r>
              <a:rPr lang="pt-BR" dirty="0" err="1">
                <a:cs typeface="Arial" charset="0"/>
              </a:rPr>
              <a:t>orgs</a:t>
            </a:r>
            <a:r>
              <a:rPr lang="pt-BR" dirty="0">
                <a:cs typeface="Arial" charset="0"/>
              </a:rPr>
              <a:t>.) </a:t>
            </a:r>
            <a:r>
              <a:rPr lang="pt-BR" i="1" dirty="0">
                <a:cs typeface="Arial" charset="0"/>
              </a:rPr>
              <a:t>Dinâmica da População. </a:t>
            </a:r>
            <a:r>
              <a:rPr lang="pt-BR" dirty="0">
                <a:cs typeface="Arial" charset="0"/>
              </a:rPr>
              <a:t> São Paulo,  T. A. Queiroz, 1980.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336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 smtClean="0"/>
              <a:t>Declaração de Óbito (DO)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873752"/>
          </a:xfrm>
        </p:spPr>
        <p:txBody>
          <a:bodyPr>
            <a:normAutofit/>
          </a:bodyPr>
          <a:lstStyle/>
          <a:p>
            <a:r>
              <a:rPr lang="pt-BR" dirty="0" smtClean="0"/>
              <a:t>Documento do Sistema de Informação sobre Mortalidade do Ministério da Saúde (SIM)(3 vias)</a:t>
            </a:r>
          </a:p>
          <a:p>
            <a:endParaRPr lang="pt-BR" dirty="0" smtClean="0"/>
          </a:p>
          <a:p>
            <a:r>
              <a:rPr lang="pt-BR" dirty="0" smtClean="0"/>
              <a:t>Fluxo padronizado no país</a:t>
            </a:r>
          </a:p>
          <a:p>
            <a:endParaRPr lang="pt-BR" dirty="0" smtClean="0"/>
          </a:p>
          <a:p>
            <a:r>
              <a:rPr lang="pt-BR" dirty="0" smtClean="0"/>
              <a:t>Função ética e legal</a:t>
            </a:r>
          </a:p>
          <a:p>
            <a:endParaRPr lang="pt-BR" dirty="0" smtClean="0"/>
          </a:p>
          <a:p>
            <a:r>
              <a:rPr lang="pt-BR" dirty="0" smtClean="0"/>
              <a:t>Útil para avaliar situação de saúde da população</a:t>
            </a:r>
          </a:p>
          <a:p>
            <a:endParaRPr lang="pt-BR" dirty="0" smtClean="0"/>
          </a:p>
          <a:p>
            <a:r>
              <a:rPr lang="pt-BR" dirty="0" smtClean="0"/>
              <a:t>Políticas de Saúde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6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www.scielo.br/img/revistas/rsp/v10n4/13a1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08912" cy="6696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39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</TotalTime>
  <Words>1291</Words>
  <Application>Microsoft Office PowerPoint</Application>
  <PresentationFormat>Apresentação na tela (4:3)</PresentationFormat>
  <Paragraphs>209</Paragraphs>
  <Slides>71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Times New Roman</vt:lpstr>
      <vt:lpstr>Trebuchet MS</vt:lpstr>
      <vt:lpstr>Wingdings</vt:lpstr>
      <vt:lpstr>Tema do Office</vt:lpstr>
      <vt:lpstr>Universidade de São Paulo Faculdade de Medicina de Ribeirão Preto Departamento de Medicina Social</vt:lpstr>
      <vt:lpstr>Definição de Nascido Vivo </vt:lpstr>
      <vt:lpstr>Apresentação do PowerPoint</vt:lpstr>
      <vt:lpstr>Apresentação do PowerPoint</vt:lpstr>
      <vt:lpstr>Apresentação do PowerPoint</vt:lpstr>
      <vt:lpstr>Apresentação do PowerPoint</vt:lpstr>
      <vt:lpstr>Causa básica de morte</vt:lpstr>
      <vt:lpstr>Declaração de Óbito (DO)</vt:lpstr>
      <vt:lpstr>Apresentação do PowerPoint</vt:lpstr>
      <vt:lpstr>Apresentação do PowerPoint</vt:lpstr>
      <vt:lpstr>Óbito, causa básica de morte</vt:lpstr>
      <vt:lpstr>Apresentação do PowerPoint</vt:lpstr>
      <vt:lpstr>Apresentação do PowerPoint</vt:lpstr>
      <vt:lpstr>Apresentação do PowerPoint</vt:lpstr>
      <vt:lpstr>Apresentação do PowerPoint</vt:lpstr>
      <vt:lpstr>Óbito fetal e perda fetal</vt:lpstr>
      <vt:lpstr>Componentes do Coeficiente de  Mortalidade Infantil</vt:lpstr>
      <vt:lpstr>Indicadores de Mortalidade</vt:lpstr>
      <vt:lpstr>Apresentação do PowerPoint</vt:lpstr>
      <vt:lpstr>Apresentação do PowerPoint</vt:lpstr>
      <vt:lpstr>Apresentação do PowerPoint</vt:lpstr>
      <vt:lpstr>Apresentação do PowerPoint</vt:lpstr>
      <vt:lpstr>Censo Populacional</vt:lpstr>
      <vt:lpstr>Legislação do Censo</vt:lpstr>
      <vt:lpstr>Características dos Censos</vt:lpstr>
      <vt:lpstr>Censo demográfico 2010</vt:lpstr>
      <vt:lpstr>Censo Demográfico IBGE 2010</vt:lpstr>
      <vt:lpstr>Apresentação do PowerPoint</vt:lpstr>
      <vt:lpstr>Características da população por  idade e sexo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Densidade demográfica – Brasil 2000</vt:lpstr>
      <vt:lpstr>Apresentação do PowerPoint</vt:lpstr>
      <vt:lpstr>Características da população  por sexo e 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Mortalidade, natalidade e fecundidade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Fatores associados à queda da mortalidade</vt:lpstr>
      <vt:lpstr>Apresentação do PowerPoint</vt:lpstr>
      <vt:lpstr>Fases da transição Demográfica</vt:lpstr>
      <vt:lpstr>Apresentação do PowerPoint</vt:lpstr>
      <vt:lpstr>Apresentação do PowerPoint</vt:lpstr>
      <vt:lpstr>Apresentação do PowerPoint</vt:lpstr>
      <vt:lpstr>Situação dos países segundo fases da 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Censo Populacional</dc:title>
  <dc:creator>Usuário</dc:creator>
  <cp:lastModifiedBy>USER-PC</cp:lastModifiedBy>
  <cp:revision>138</cp:revision>
  <dcterms:created xsi:type="dcterms:W3CDTF">2011-07-11T13:06:59Z</dcterms:created>
  <dcterms:modified xsi:type="dcterms:W3CDTF">2020-03-05T18:41:47Z</dcterms:modified>
</cp:coreProperties>
</file>