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624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BFB19-262A-4C9D-B4ED-F06D37E47C85}" type="datetimeFigureOut">
              <a:rPr lang="pt-BR" smtClean="0"/>
              <a:t>15/09/2016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C9F7B-0245-44CA-BA5B-64037EC737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8463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C9F7B-0245-44CA-BA5B-64037EC737FF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78189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C9F7B-0245-44CA-BA5B-64037EC737FF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7787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C9F7B-0245-44CA-BA5B-64037EC737FF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87917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C9F7B-0245-44CA-BA5B-64037EC737FF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6937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C9F7B-0245-44CA-BA5B-64037EC737FF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0746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C9F7B-0245-44CA-BA5B-64037EC737FF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5386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C9F7B-0245-44CA-BA5B-64037EC737FF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173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C9F7B-0245-44CA-BA5B-64037EC737FF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667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C9F7B-0245-44CA-BA5B-64037EC737FF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417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C9F7B-0245-44CA-BA5B-64037EC737FF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2206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C9F7B-0245-44CA-BA5B-64037EC737FF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9575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C9F7B-0245-44CA-BA5B-64037EC737FF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2350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A5D9-9E06-492E-81FF-0018E0B0548F}" type="datetimeFigureOut">
              <a:rPr lang="pt-BR" smtClean="0"/>
              <a:t>15/09/2016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1BE6-50E8-4AA1-96A0-710794890E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0537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A5D9-9E06-492E-81FF-0018E0B0548F}" type="datetimeFigureOut">
              <a:rPr lang="pt-BR" smtClean="0"/>
              <a:t>15/09/2016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1BE6-50E8-4AA1-96A0-710794890E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03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A5D9-9E06-492E-81FF-0018E0B0548F}" type="datetimeFigureOut">
              <a:rPr lang="pt-BR" smtClean="0"/>
              <a:t>15/09/2016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1BE6-50E8-4AA1-96A0-710794890E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8041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A5D9-9E06-492E-81FF-0018E0B0548F}" type="datetimeFigureOut">
              <a:rPr lang="pt-BR" smtClean="0"/>
              <a:t>15/09/2016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1BE6-50E8-4AA1-96A0-710794890E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2048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A5D9-9E06-492E-81FF-0018E0B0548F}" type="datetimeFigureOut">
              <a:rPr lang="pt-BR" smtClean="0"/>
              <a:t>15/09/2016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1BE6-50E8-4AA1-96A0-710794890E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9821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A5D9-9E06-492E-81FF-0018E0B0548F}" type="datetimeFigureOut">
              <a:rPr lang="pt-BR" smtClean="0"/>
              <a:t>15/09/2016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1BE6-50E8-4AA1-96A0-710794890E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0291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A5D9-9E06-492E-81FF-0018E0B0548F}" type="datetimeFigureOut">
              <a:rPr lang="pt-BR" smtClean="0"/>
              <a:t>15/09/2016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1BE6-50E8-4AA1-96A0-710794890E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697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A5D9-9E06-492E-81FF-0018E0B0548F}" type="datetimeFigureOut">
              <a:rPr lang="pt-BR" smtClean="0"/>
              <a:t>15/09/2016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1BE6-50E8-4AA1-96A0-710794890E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704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A5D9-9E06-492E-81FF-0018E0B0548F}" type="datetimeFigureOut">
              <a:rPr lang="pt-BR" smtClean="0"/>
              <a:t>15/09/2016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1BE6-50E8-4AA1-96A0-710794890E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6969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A5D9-9E06-492E-81FF-0018E0B0548F}" type="datetimeFigureOut">
              <a:rPr lang="pt-BR" smtClean="0"/>
              <a:t>15/09/2016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1BE6-50E8-4AA1-96A0-710794890E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4730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A5D9-9E06-492E-81FF-0018E0B0548F}" type="datetimeFigureOut">
              <a:rPr lang="pt-BR" smtClean="0"/>
              <a:t>15/09/2016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1BE6-50E8-4AA1-96A0-710794890E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6919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3A5D9-9E06-492E-81FF-0018E0B0548F}" type="datetimeFigureOut">
              <a:rPr lang="pt-BR" smtClean="0"/>
              <a:t>15/09/2016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B1BE6-50E8-4AA1-96A0-710794890E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3284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6.jpeg"/><Relationship Id="rId3" Type="http://schemas.openxmlformats.org/officeDocument/2006/relationships/image" Target="../media/image50.jpeg"/><Relationship Id="rId7" Type="http://schemas.openxmlformats.org/officeDocument/2006/relationships/image" Target="../media/image48.jpeg"/><Relationship Id="rId12" Type="http://schemas.openxmlformats.org/officeDocument/2006/relationships/image" Target="../media/image5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1" Type="http://schemas.openxmlformats.org/officeDocument/2006/relationships/image" Target="../media/image54.jpeg"/><Relationship Id="rId5" Type="http://schemas.openxmlformats.org/officeDocument/2006/relationships/image" Target="../media/image45.jpeg"/><Relationship Id="rId10" Type="http://schemas.openxmlformats.org/officeDocument/2006/relationships/image" Target="../media/image53.jpeg"/><Relationship Id="rId4" Type="http://schemas.openxmlformats.org/officeDocument/2006/relationships/image" Target="../media/image51.png"/><Relationship Id="rId9" Type="http://schemas.openxmlformats.org/officeDocument/2006/relationships/image" Target="../media/image52.png"/><Relationship Id="rId14" Type="http://schemas.openxmlformats.org/officeDocument/2006/relationships/image" Target="../media/image5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37.jpe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jpeg"/><Relationship Id="rId5" Type="http://schemas.openxmlformats.org/officeDocument/2006/relationships/image" Target="../media/image59.png"/><Relationship Id="rId4" Type="http://schemas.openxmlformats.org/officeDocument/2006/relationships/image" Target="../media/image5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gif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gif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dai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23" y="3693882"/>
            <a:ext cx="4429125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90832" y="1322157"/>
            <a:ext cx="7463481" cy="1790700"/>
          </a:xfrm>
        </p:spPr>
        <p:txBody>
          <a:bodyPr>
            <a:noAutofit/>
          </a:bodyPr>
          <a:lstStyle/>
          <a:p>
            <a:r>
              <a:rPr lang="pt-BR" sz="8800" b="1" dirty="0">
                <a:latin typeface="Bell MT" panose="02020503060305020303" pitchFamily="18" charset="0"/>
              </a:rPr>
              <a:t>Leite e derivados</a:t>
            </a:r>
          </a:p>
        </p:txBody>
      </p:sp>
      <p:pic>
        <p:nvPicPr>
          <p:cNvPr id="1028" name="Picture 4" descr="Resultado de imagem para dai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046" y="3170522"/>
            <a:ext cx="3933825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51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Resultado de imagem para glass mil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275" y="2355056"/>
            <a:ext cx="1289968" cy="189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28" descr="Resultado de imagem para 0% fat dairy"/>
          <p:cNvSpPr>
            <a:spLocks noChangeAspect="1" noChangeArrowheads="1"/>
          </p:cNvSpPr>
          <p:nvPr/>
        </p:nvSpPr>
        <p:spPr bwMode="auto">
          <a:xfrm>
            <a:off x="155575" y="-1714500"/>
            <a:ext cx="212407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AutoShape 32" descr="Resultado de imagem para organic milk"/>
          <p:cNvSpPr>
            <a:spLocks noChangeAspect="1" noChangeArrowheads="1"/>
          </p:cNvSpPr>
          <p:nvPr/>
        </p:nvSpPr>
        <p:spPr bwMode="auto">
          <a:xfrm>
            <a:off x="155575" y="-22860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" name="Picture 2" descr="Resultado de imagem para co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963" y="2476500"/>
            <a:ext cx="1888459" cy="165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ector de seta reta 2"/>
          <p:cNvCxnSpPr>
            <a:stCxn id="20" idx="3"/>
            <a:endCxn id="11272" idx="1"/>
          </p:cNvCxnSpPr>
          <p:nvPr/>
        </p:nvCxnSpPr>
        <p:spPr>
          <a:xfrm flipV="1">
            <a:off x="5603422" y="3303562"/>
            <a:ext cx="643853" cy="1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7491881" y="3213579"/>
            <a:ext cx="1143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Bell MT" panose="02020503060305020303" pitchFamily="18" charset="0"/>
              </a:rPr>
              <a:t>Leite </a:t>
            </a:r>
            <a:r>
              <a:rPr lang="pt-BR" b="1" dirty="0" err="1" smtClean="0">
                <a:latin typeface="Bell MT" panose="02020503060305020303" pitchFamily="18" charset="0"/>
              </a:rPr>
              <a:t>Crú</a:t>
            </a:r>
            <a:endParaRPr lang="pt-BR" b="1" dirty="0">
              <a:latin typeface="Bell MT" panose="02020503060305020303" pitchFamily="18" charset="0"/>
            </a:endParaRPr>
          </a:p>
        </p:txBody>
      </p:sp>
      <p:cxnSp>
        <p:nvCxnSpPr>
          <p:cNvPr id="26" name="Conector de seta reta 25"/>
          <p:cNvCxnSpPr>
            <a:stCxn id="11272" idx="2"/>
            <a:endCxn id="11276" idx="0"/>
          </p:cNvCxnSpPr>
          <p:nvPr/>
        </p:nvCxnSpPr>
        <p:spPr>
          <a:xfrm>
            <a:off x="6892259" y="4252068"/>
            <a:ext cx="0" cy="727327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>
            <a:stCxn id="11272" idx="0"/>
          </p:cNvCxnSpPr>
          <p:nvPr/>
        </p:nvCxnSpPr>
        <p:spPr>
          <a:xfrm flipV="1">
            <a:off x="6892259" y="1714500"/>
            <a:ext cx="0" cy="640556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ixaDeTexto 31"/>
          <p:cNvSpPr txBox="1"/>
          <p:nvPr/>
        </p:nvSpPr>
        <p:spPr>
          <a:xfrm>
            <a:off x="6965612" y="4369266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Bell MT" panose="02020503060305020303" pitchFamily="18" charset="0"/>
              </a:rPr>
              <a:t>72°C + </a:t>
            </a:r>
            <a:endParaRPr lang="pt-BR" b="1" dirty="0">
              <a:latin typeface="Bell MT" panose="02020503060305020303" pitchFamily="18" charset="0"/>
            </a:endParaRPr>
          </a:p>
        </p:txBody>
      </p:sp>
      <p:pic>
        <p:nvPicPr>
          <p:cNvPr id="11274" name="Picture 10" descr="Resultado de imagem para snowflak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622" y="4364370"/>
            <a:ext cx="406944" cy="40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Resultado de imagem para leite pasteurizad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359" y="4979395"/>
            <a:ext cx="9398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CaixaDeTexto 35"/>
          <p:cNvSpPr txBox="1"/>
          <p:nvPr/>
        </p:nvSpPr>
        <p:spPr>
          <a:xfrm>
            <a:off x="7362159" y="5222580"/>
            <a:ext cx="1568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Bell MT" panose="02020503060305020303" pitchFamily="18" charset="0"/>
              </a:rPr>
              <a:t>Leite Pasteurizado A, B, C</a:t>
            </a:r>
            <a:endParaRPr lang="pt-BR" b="1" dirty="0">
              <a:latin typeface="Bell MT" panose="02020503060305020303" pitchFamily="18" charset="0"/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7060990" y="1806727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Bell MT" panose="02020503060305020303" pitchFamily="18" charset="0"/>
              </a:rPr>
              <a:t>150°C + </a:t>
            </a:r>
            <a:endParaRPr lang="pt-BR" b="1" dirty="0">
              <a:latin typeface="Bell MT" panose="02020503060305020303" pitchFamily="18" charset="0"/>
            </a:endParaRPr>
          </a:p>
        </p:txBody>
      </p:sp>
      <p:pic>
        <p:nvPicPr>
          <p:cNvPr id="38" name="Picture 10" descr="Resultado de imagem para snowflak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512" y="1807052"/>
            <a:ext cx="406944" cy="40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2" name="Picture 18" descr="Resultado de imagem para leite uht integra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844" y="288838"/>
            <a:ext cx="1680829" cy="140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CaixaDeTexto 41"/>
          <p:cNvSpPr txBox="1"/>
          <p:nvPr/>
        </p:nvSpPr>
        <p:spPr>
          <a:xfrm>
            <a:off x="7441864" y="660604"/>
            <a:ext cx="972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Bell MT" panose="02020503060305020303" pitchFamily="18" charset="0"/>
              </a:rPr>
              <a:t>Leite UHT</a:t>
            </a:r>
            <a:endParaRPr lang="pt-BR" b="1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25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2" grpId="0"/>
      <p:bldP spid="36" grpId="0"/>
      <p:bldP spid="37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4" name="Picture 16" descr="Resultado de imagem para mantei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95" y="4952345"/>
            <a:ext cx="1819275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Resultado de imagem para leite zero lacto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9455">
            <a:off x="1807887" y="199817"/>
            <a:ext cx="1185767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Resultado de imagem para glass mil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275" y="2355056"/>
            <a:ext cx="1289968" cy="189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28" descr="Resultado de imagem para 0% fat dairy"/>
          <p:cNvSpPr>
            <a:spLocks noChangeAspect="1" noChangeArrowheads="1"/>
          </p:cNvSpPr>
          <p:nvPr/>
        </p:nvSpPr>
        <p:spPr bwMode="auto">
          <a:xfrm>
            <a:off x="155575" y="-1714500"/>
            <a:ext cx="212407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AutoShape 32" descr="Resultado de imagem para organic milk"/>
          <p:cNvSpPr>
            <a:spLocks noChangeAspect="1" noChangeArrowheads="1"/>
          </p:cNvSpPr>
          <p:nvPr/>
        </p:nvSpPr>
        <p:spPr bwMode="auto">
          <a:xfrm>
            <a:off x="155575" y="-22860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7491881" y="3213579"/>
            <a:ext cx="1143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Bell MT" panose="02020503060305020303" pitchFamily="18" charset="0"/>
              </a:rPr>
              <a:t>Leite </a:t>
            </a:r>
            <a:r>
              <a:rPr lang="pt-BR" b="1" dirty="0" err="1" smtClean="0">
                <a:latin typeface="Bell MT" panose="02020503060305020303" pitchFamily="18" charset="0"/>
              </a:rPr>
              <a:t>Crú</a:t>
            </a:r>
            <a:endParaRPr lang="pt-BR" b="1" dirty="0">
              <a:latin typeface="Bell MT" panose="02020503060305020303" pitchFamily="18" charset="0"/>
            </a:endParaRPr>
          </a:p>
        </p:txBody>
      </p:sp>
      <p:cxnSp>
        <p:nvCxnSpPr>
          <p:cNvPr id="26" name="Conector de seta reta 25"/>
          <p:cNvCxnSpPr>
            <a:stCxn id="11272" idx="2"/>
            <a:endCxn id="11276" idx="0"/>
          </p:cNvCxnSpPr>
          <p:nvPr/>
        </p:nvCxnSpPr>
        <p:spPr>
          <a:xfrm>
            <a:off x="6892259" y="4252068"/>
            <a:ext cx="0" cy="727327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>
            <a:stCxn id="11272" idx="0"/>
          </p:cNvCxnSpPr>
          <p:nvPr/>
        </p:nvCxnSpPr>
        <p:spPr>
          <a:xfrm flipV="1">
            <a:off x="6892259" y="1714500"/>
            <a:ext cx="0" cy="640556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ixaDeTexto 31"/>
          <p:cNvSpPr txBox="1"/>
          <p:nvPr/>
        </p:nvSpPr>
        <p:spPr>
          <a:xfrm>
            <a:off x="6965612" y="4369266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Bell MT" panose="02020503060305020303" pitchFamily="18" charset="0"/>
              </a:rPr>
              <a:t>72°C + </a:t>
            </a:r>
            <a:endParaRPr lang="pt-BR" b="1" dirty="0">
              <a:latin typeface="Bell MT" panose="02020503060305020303" pitchFamily="18" charset="0"/>
            </a:endParaRPr>
          </a:p>
        </p:txBody>
      </p:sp>
      <p:pic>
        <p:nvPicPr>
          <p:cNvPr id="11274" name="Picture 10" descr="Resultado de imagem para snowflak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622" y="4364370"/>
            <a:ext cx="406944" cy="40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Resultado de imagem para leite pasteurizad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359" y="4979395"/>
            <a:ext cx="9398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CaixaDeTexto 35"/>
          <p:cNvSpPr txBox="1"/>
          <p:nvPr/>
        </p:nvSpPr>
        <p:spPr>
          <a:xfrm>
            <a:off x="7362159" y="5222580"/>
            <a:ext cx="1568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Bell MT" panose="02020503060305020303" pitchFamily="18" charset="0"/>
              </a:rPr>
              <a:t>Leite Pasteurizado A, B, C</a:t>
            </a:r>
            <a:endParaRPr lang="pt-BR" b="1" dirty="0">
              <a:latin typeface="Bell MT" panose="02020503060305020303" pitchFamily="18" charset="0"/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7060990" y="1806727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Bell MT" panose="02020503060305020303" pitchFamily="18" charset="0"/>
              </a:rPr>
              <a:t>150°C + </a:t>
            </a:r>
            <a:endParaRPr lang="pt-BR" b="1" dirty="0">
              <a:latin typeface="Bell MT" panose="02020503060305020303" pitchFamily="18" charset="0"/>
            </a:endParaRPr>
          </a:p>
        </p:txBody>
      </p:sp>
      <p:pic>
        <p:nvPicPr>
          <p:cNvPr id="38" name="Picture 10" descr="Resultado de imagem para snowflak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512" y="1807052"/>
            <a:ext cx="406944" cy="40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2" name="Picture 18" descr="Resultado de imagem para leite uht integra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844" y="288838"/>
            <a:ext cx="1680829" cy="140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CaixaDeTexto 41"/>
          <p:cNvSpPr txBox="1"/>
          <p:nvPr/>
        </p:nvSpPr>
        <p:spPr>
          <a:xfrm>
            <a:off x="7441864" y="660604"/>
            <a:ext cx="972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Bell MT" panose="02020503060305020303" pitchFamily="18" charset="0"/>
              </a:rPr>
              <a:t>Leite UHT</a:t>
            </a:r>
            <a:endParaRPr lang="pt-BR" b="1" dirty="0">
              <a:latin typeface="Bell MT" panose="02020503060305020303" pitchFamily="18" charset="0"/>
            </a:endParaRPr>
          </a:p>
        </p:txBody>
      </p:sp>
      <p:cxnSp>
        <p:nvCxnSpPr>
          <p:cNvPr id="18" name="Conector de seta reta 17"/>
          <p:cNvCxnSpPr>
            <a:stCxn id="11282" idx="1"/>
          </p:cNvCxnSpPr>
          <p:nvPr/>
        </p:nvCxnSpPr>
        <p:spPr>
          <a:xfrm flipH="1" flipV="1">
            <a:off x="5168087" y="983769"/>
            <a:ext cx="883757" cy="5415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2" descr="Resultado de imagem para leite uht integral"/>
          <p:cNvSpPr>
            <a:spLocks noChangeAspect="1" noChangeArrowheads="1"/>
          </p:cNvSpPr>
          <p:nvPr/>
        </p:nvSpPr>
        <p:spPr bwMode="auto">
          <a:xfrm>
            <a:off x="155575" y="-1279525"/>
            <a:ext cx="35242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2292" name="Picture 4" descr="Resultado de imagem para leite uht integra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012" y="89904"/>
            <a:ext cx="2362356" cy="178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Resultado de imagem para cream chees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30" y="1788882"/>
            <a:ext cx="1518862" cy="151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Resultado de imagem para creme de leite fresco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12" y="3260505"/>
            <a:ext cx="1794291" cy="179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6" name="Picture 18" descr="Resultado de imagem para iogurt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460" y="2088600"/>
            <a:ext cx="2879412" cy="172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8" name="Picture 20" descr="Resultado de imagem para queijo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449" y="4066684"/>
            <a:ext cx="2659358" cy="177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Conector de seta reta 32"/>
          <p:cNvCxnSpPr>
            <a:stCxn id="12294" idx="1"/>
            <a:endCxn id="12300" idx="0"/>
          </p:cNvCxnSpPr>
          <p:nvPr/>
        </p:nvCxnSpPr>
        <p:spPr>
          <a:xfrm flipH="1">
            <a:off x="1103661" y="1196320"/>
            <a:ext cx="724452" cy="592562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10" name="Picture 22" descr="Resultado de imagem para requeijã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558740"/>
            <a:ext cx="1347489" cy="134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Conector de seta reta 38"/>
          <p:cNvCxnSpPr>
            <a:stCxn id="11276" idx="1"/>
            <a:endCxn id="12308" idx="3"/>
          </p:cNvCxnSpPr>
          <p:nvPr/>
        </p:nvCxnSpPr>
        <p:spPr>
          <a:xfrm flipH="1" flipV="1">
            <a:off x="5537807" y="4952345"/>
            <a:ext cx="884552" cy="73190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/>
          <p:cNvCxnSpPr>
            <a:endCxn id="12308" idx="3"/>
          </p:cNvCxnSpPr>
          <p:nvPr/>
        </p:nvCxnSpPr>
        <p:spPr>
          <a:xfrm flipH="1">
            <a:off x="5537807" y="4157650"/>
            <a:ext cx="835976" cy="794695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441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28" descr="Resultado de imagem para 0% fat dairy"/>
          <p:cNvSpPr>
            <a:spLocks noChangeAspect="1" noChangeArrowheads="1"/>
          </p:cNvSpPr>
          <p:nvPr/>
        </p:nvSpPr>
        <p:spPr bwMode="auto">
          <a:xfrm>
            <a:off x="155575" y="-1714500"/>
            <a:ext cx="212407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AutoShape 32" descr="Resultado de imagem para organic milk"/>
          <p:cNvSpPr>
            <a:spLocks noChangeAspect="1" noChangeArrowheads="1"/>
          </p:cNvSpPr>
          <p:nvPr/>
        </p:nvSpPr>
        <p:spPr bwMode="auto">
          <a:xfrm>
            <a:off x="155575" y="-22860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8" name="Picture 4" descr="http://weknowyourdreams.com/images/milk/milk-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58"/>
            <a:ext cx="4281714" cy="685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4681502" y="349697"/>
            <a:ext cx="37423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>
                <a:latin typeface="Bell MT" panose="02020503060305020303" pitchFamily="18" charset="0"/>
              </a:rPr>
              <a:t>Em preparações</a:t>
            </a:r>
            <a:endParaRPr lang="pt-BR" sz="4000" b="1" dirty="0">
              <a:latin typeface="Bell MT" panose="02020503060305020303" pitchFamily="18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5086933" y="1118622"/>
            <a:ext cx="293150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Bell MT" panose="02020503060305020303" pitchFamily="18" charset="0"/>
              </a:rPr>
              <a:t>Cor</a:t>
            </a:r>
          </a:p>
          <a:p>
            <a:pPr algn="ctr"/>
            <a:r>
              <a:rPr lang="pt-BR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ell MT" panose="02020503060305020303" pitchFamily="18" charset="0"/>
              </a:rPr>
              <a:t>Sabor</a:t>
            </a:r>
          </a:p>
          <a:p>
            <a:pPr algn="ctr"/>
            <a:r>
              <a:rPr lang="pt-BR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Bell MT" panose="02020503060305020303" pitchFamily="18" charset="0"/>
              </a:rPr>
              <a:t>Maciez</a:t>
            </a:r>
          </a:p>
          <a:p>
            <a:pPr algn="ctr"/>
            <a:r>
              <a:rPr lang="pt-BR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ell MT" panose="02020503060305020303" pitchFamily="18" charset="0"/>
              </a:rPr>
              <a:t>Umidade</a:t>
            </a:r>
          </a:p>
          <a:p>
            <a:pPr algn="ctr"/>
            <a:r>
              <a:rPr lang="pt-BR" sz="2800" b="1" dirty="0" smtClean="0">
                <a:solidFill>
                  <a:schemeClr val="accent2">
                    <a:lumMod val="75000"/>
                  </a:schemeClr>
                </a:solidFill>
                <a:latin typeface="Bell MT" panose="02020503060305020303" pitchFamily="18" charset="0"/>
              </a:rPr>
              <a:t>Cremosidade</a:t>
            </a:r>
          </a:p>
          <a:p>
            <a:pPr algn="ctr"/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</a:rPr>
              <a:t>Valor Nutricional</a:t>
            </a:r>
            <a:endParaRPr lang="pt-BR" sz="2800" b="1" dirty="0">
              <a:solidFill>
                <a:schemeClr val="accent6">
                  <a:lumMod val="75000"/>
                </a:schemeClr>
              </a:solidFill>
              <a:latin typeface="Bell MT" panose="02020503060305020303" pitchFamily="18" charset="0"/>
            </a:endParaRPr>
          </a:p>
        </p:txBody>
      </p:sp>
      <p:pic>
        <p:nvPicPr>
          <p:cNvPr id="13314" name="Picture 2" descr="Resultado de imagem para bolo simpl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561" y="5219700"/>
            <a:ext cx="233888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Resultado de imagem para purê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767" y="4124325"/>
            <a:ext cx="1151102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Resultado de imagem para molho branc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85075" y="3929628"/>
            <a:ext cx="1562100" cy="152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Resultado de imagem para suflê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654" y="4264599"/>
            <a:ext cx="1538084" cy="9551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Resultado de imagem para vitamina moran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498" y="5148263"/>
            <a:ext cx="2245178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167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28" descr="Resultado de imagem para 0% fat dairy"/>
          <p:cNvSpPr>
            <a:spLocks noChangeAspect="1" noChangeArrowheads="1"/>
          </p:cNvSpPr>
          <p:nvPr/>
        </p:nvSpPr>
        <p:spPr bwMode="auto">
          <a:xfrm>
            <a:off x="155575" y="-1714500"/>
            <a:ext cx="212407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AutoShape 32" descr="Resultado de imagem para organic milk"/>
          <p:cNvSpPr>
            <a:spLocks noChangeAspect="1" noChangeArrowheads="1"/>
          </p:cNvSpPr>
          <p:nvPr/>
        </p:nvSpPr>
        <p:spPr bwMode="auto">
          <a:xfrm>
            <a:off x="155575" y="-22860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8" name="Picture 4" descr="http://weknowyourdreams.com/images/milk/milk-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58"/>
            <a:ext cx="4281714" cy="685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5841719" y="263972"/>
            <a:ext cx="14125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>
                <a:latin typeface="Bell MT" panose="02020503060305020303" pitchFamily="18" charset="0"/>
              </a:rPr>
              <a:t>Calor</a:t>
            </a:r>
            <a:endParaRPr lang="pt-BR" sz="4000" b="1" dirty="0">
              <a:latin typeface="Bell MT" panose="02020503060305020303" pitchFamily="18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649352" y="1473647"/>
            <a:ext cx="37973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b="1" dirty="0" smtClean="0">
                <a:latin typeface="Bell MT" panose="02020503060305020303" pitchFamily="18" charset="0"/>
              </a:rPr>
              <a:t>60 – 65°C: Película (caseína e cálcio)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2800" b="1" dirty="0" smtClean="0">
              <a:latin typeface="Bell MT" panose="02020503060305020303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b="1" dirty="0" err="1" smtClean="0">
                <a:latin typeface="Bell MT" panose="02020503060305020303" pitchFamily="18" charset="0"/>
              </a:rPr>
              <a:t>Caramelização</a:t>
            </a:r>
            <a:endParaRPr lang="pt-BR" sz="2800" b="1" dirty="0" smtClean="0">
              <a:latin typeface="Bell MT" panose="02020503060305020303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2800" b="1" dirty="0" smtClean="0">
              <a:latin typeface="Bell MT" panose="02020503060305020303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b="1" dirty="0" smtClean="0">
                <a:latin typeface="Bell MT" panose="02020503060305020303" pitchFamily="18" charset="0"/>
              </a:rPr>
              <a:t>Coagulação de proteínas (iogurte)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2800" b="1" dirty="0" smtClean="0">
              <a:latin typeface="Bell MT" panose="02020503060305020303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b="1" dirty="0" smtClean="0">
                <a:latin typeface="Bell MT" panose="02020503060305020303" pitchFamily="18" charset="0"/>
              </a:rPr>
              <a:t>Viscosidade alterada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2800" b="1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296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28" descr="Resultado de imagem para 0% fat dairy"/>
          <p:cNvSpPr>
            <a:spLocks noChangeAspect="1" noChangeArrowheads="1"/>
          </p:cNvSpPr>
          <p:nvPr/>
        </p:nvSpPr>
        <p:spPr bwMode="auto">
          <a:xfrm>
            <a:off x="155575" y="-1714500"/>
            <a:ext cx="212407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AutoShape 32" descr="Resultado de imagem para organic milk"/>
          <p:cNvSpPr>
            <a:spLocks noChangeAspect="1" noChangeArrowheads="1"/>
          </p:cNvSpPr>
          <p:nvPr/>
        </p:nvSpPr>
        <p:spPr bwMode="auto">
          <a:xfrm>
            <a:off x="155575" y="-22860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8" name="Picture 4" descr="http://weknowyourdreams.com/images/milk/milk-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58"/>
            <a:ext cx="4281714" cy="685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5841719" y="263972"/>
            <a:ext cx="17123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>
                <a:latin typeface="Bell MT" panose="02020503060305020303" pitchFamily="18" charset="0"/>
              </a:rPr>
              <a:t>Ácidos</a:t>
            </a:r>
            <a:endParaRPr lang="pt-BR" sz="4000" b="1" dirty="0">
              <a:latin typeface="Bell MT" panose="02020503060305020303" pitchFamily="18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649352" y="1473647"/>
            <a:ext cx="37973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b="1" dirty="0" smtClean="0">
                <a:latin typeface="Bell MT" panose="02020503060305020303" pitchFamily="18" charset="0"/>
              </a:rPr>
              <a:t>Bactérias: Iogurte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2800" b="1" dirty="0" smtClean="0">
              <a:latin typeface="Bell MT" panose="02020503060305020303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b="1" dirty="0" smtClean="0">
                <a:latin typeface="Bell MT" panose="02020503060305020303" pitchFamily="18" charset="0"/>
              </a:rPr>
              <a:t>Coagulação e precipitação da caseína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2800" b="1" dirty="0" smtClean="0">
              <a:latin typeface="Bell MT" panose="02020503060305020303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b="1" dirty="0" smtClean="0">
                <a:latin typeface="Bell MT" panose="02020503060305020303" pitchFamily="18" charset="0"/>
              </a:rPr>
              <a:t>Leite coalhado: queijos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2800" b="1" dirty="0" smtClean="0">
              <a:latin typeface="Bell MT" panose="02020503060305020303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b="1" dirty="0" smtClean="0">
                <a:latin typeface="Bell MT" panose="02020503060305020303" pitchFamily="18" charset="0"/>
              </a:rPr>
              <a:t>Textura e sabores diferentes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2800" b="1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045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28" descr="Resultado de imagem para 0% fat dairy"/>
          <p:cNvSpPr>
            <a:spLocks noChangeAspect="1" noChangeArrowheads="1"/>
          </p:cNvSpPr>
          <p:nvPr/>
        </p:nvSpPr>
        <p:spPr bwMode="auto">
          <a:xfrm>
            <a:off x="155575" y="-1714500"/>
            <a:ext cx="212407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AutoShape 32" descr="Resultado de imagem para organic milk"/>
          <p:cNvSpPr>
            <a:spLocks noChangeAspect="1" noChangeArrowheads="1"/>
          </p:cNvSpPr>
          <p:nvPr/>
        </p:nvSpPr>
        <p:spPr bwMode="auto">
          <a:xfrm>
            <a:off x="1814454" y="-230505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590550" y="368747"/>
            <a:ext cx="36051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>
                <a:latin typeface="Bell MT" panose="02020503060305020303" pitchFamily="18" charset="0"/>
              </a:rPr>
              <a:t>Creme de Leite</a:t>
            </a:r>
            <a:endParaRPr lang="pt-BR" sz="4000" b="1" dirty="0">
              <a:latin typeface="Bell MT" panose="02020503060305020303" pitchFamily="18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619359" y="1473097"/>
            <a:ext cx="5276850" cy="2936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20000"/>
              </a:spcBef>
              <a:buClr>
                <a:schemeClr val="tx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pt-BR" altLang="pt-BR" sz="2800" dirty="0" smtClean="0">
                <a:latin typeface="Bell MT" panose="02020503060305020303" pitchFamily="18" charset="0"/>
                <a:cs typeface="Arial" panose="020B0604020202020204" pitchFamily="34" charset="0"/>
              </a:rPr>
              <a:t> Gordura do leite homogeneizada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pt-BR" altLang="pt-BR" sz="2800" dirty="0" smtClean="0">
                <a:latin typeface="Bell MT" panose="02020503060305020303" pitchFamily="18" charset="0"/>
                <a:cs typeface="Arial" panose="020B0604020202020204" pitchFamily="34" charset="0"/>
              </a:rPr>
              <a:t> Decantação ou Centrifugação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pt-BR" altLang="pt-BR" sz="2800" dirty="0" smtClean="0">
                <a:latin typeface="Bell MT" panose="02020503060305020303" pitchFamily="18" charset="0"/>
                <a:cs typeface="Arial" panose="020B0604020202020204" pitchFamily="34" charset="0"/>
              </a:rPr>
              <a:t> Alta estabilidade (gordura saturada)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pt-BR" altLang="pt-BR" sz="2800" dirty="0" smtClean="0">
                <a:latin typeface="Bell MT" panose="02020503060305020303" pitchFamily="18" charset="0"/>
                <a:cs typeface="Arial" panose="020B0604020202020204" pitchFamily="34" charset="0"/>
              </a:rPr>
              <a:t> Chantilly (</a:t>
            </a:r>
            <a:r>
              <a:rPr lang="pt-BR" altLang="pt-BR" sz="2800" dirty="0" err="1" smtClean="0">
                <a:latin typeface="Bell MT" panose="02020503060305020303" pitchFamily="18" charset="0"/>
                <a:cs typeface="Arial" panose="020B0604020202020204" pitchFamily="34" charset="0"/>
              </a:rPr>
              <a:t>Whipping</a:t>
            </a:r>
            <a:r>
              <a:rPr lang="pt-BR" altLang="pt-BR" sz="2800" dirty="0" smtClean="0">
                <a:latin typeface="Bell MT" panose="02020503060305020303" pitchFamily="18" charset="0"/>
                <a:cs typeface="Arial" panose="020B0604020202020204" pitchFamily="34" charset="0"/>
              </a:rPr>
              <a:t> Cream)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2800" b="1" dirty="0">
              <a:latin typeface="Bell MT" panose="02020503060305020303" pitchFamily="18" charset="0"/>
            </a:endParaRPr>
          </a:p>
        </p:txBody>
      </p:sp>
      <p:pic>
        <p:nvPicPr>
          <p:cNvPr id="14338" name="Picture 2" descr="Resultado de imagem para cre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525" y="1297627"/>
            <a:ext cx="3882884" cy="320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590550" y="4899254"/>
            <a:ext cx="7600949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  <a:buSzPct val="95000"/>
            </a:pPr>
            <a:r>
              <a:rPr lang="pt-BR" altLang="pt-BR" sz="3600" b="1" dirty="0" smtClean="0">
                <a:latin typeface="Bell MT" panose="02020503060305020303" pitchFamily="18" charset="0"/>
                <a:cs typeface="Arial" panose="020B0604020202020204" pitchFamily="34" charset="0"/>
              </a:rPr>
              <a:t>Molhos – Saladas – Sopas – Doces</a:t>
            </a:r>
          </a:p>
          <a:p>
            <a:pPr algn="ctr">
              <a:spcBef>
                <a:spcPct val="20000"/>
              </a:spcBef>
              <a:buClr>
                <a:schemeClr val="tx1"/>
              </a:buClr>
              <a:buSzPct val="95000"/>
            </a:pPr>
            <a:r>
              <a:rPr lang="pt-BR" altLang="pt-BR" sz="3600" b="1" dirty="0" smtClean="0">
                <a:latin typeface="Bell MT" panose="02020503060305020303" pitchFamily="18" charset="0"/>
                <a:cs typeface="Arial" panose="020B0604020202020204" pitchFamily="34" charset="0"/>
              </a:rPr>
              <a:t>Sorvetes – Bolos - Tortas</a:t>
            </a:r>
            <a:endParaRPr lang="pt-BR" altLang="pt-BR" sz="3600" b="1" dirty="0" smtClean="0">
              <a:latin typeface="Bell MT" panose="02020503060305020303" pitchFamily="18" charset="0"/>
              <a:cs typeface="Arial" panose="020B0604020202020204" pitchFamily="34" charset="0"/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pt-BR" sz="3600" b="1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529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28" descr="Resultado de imagem para 0% fat dairy"/>
          <p:cNvSpPr>
            <a:spLocks noChangeAspect="1" noChangeArrowheads="1"/>
          </p:cNvSpPr>
          <p:nvPr/>
        </p:nvSpPr>
        <p:spPr bwMode="auto">
          <a:xfrm>
            <a:off x="155575" y="-1714500"/>
            <a:ext cx="212407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AutoShape 32" descr="Resultado de imagem para organic milk"/>
          <p:cNvSpPr>
            <a:spLocks noChangeAspect="1" noChangeArrowheads="1"/>
          </p:cNvSpPr>
          <p:nvPr/>
        </p:nvSpPr>
        <p:spPr bwMode="auto">
          <a:xfrm>
            <a:off x="1814454" y="-230505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590550" y="368747"/>
            <a:ext cx="23131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>
                <a:latin typeface="Bell MT" panose="02020503060305020303" pitchFamily="18" charset="0"/>
              </a:rPr>
              <a:t>Manteiga</a:t>
            </a:r>
            <a:endParaRPr lang="pt-BR" sz="4000" b="1" dirty="0">
              <a:latin typeface="Bell MT" panose="02020503060305020303" pitchFamily="18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619359" y="1120672"/>
            <a:ext cx="5276850" cy="2936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20000"/>
              </a:spcBef>
              <a:buClr>
                <a:schemeClr val="tx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pt-BR" altLang="pt-BR" sz="2800" dirty="0" smtClean="0">
                <a:latin typeface="Bell MT" panose="02020503060305020303" pitchFamily="18" charset="0"/>
                <a:cs typeface="Arial" panose="020B0604020202020204" pitchFamily="34" charset="0"/>
              </a:rPr>
              <a:t> Gordura separada do leite</a:t>
            </a:r>
          </a:p>
          <a:p>
            <a:pPr algn="just">
              <a:spcBef>
                <a:spcPct val="20000"/>
              </a:spcBef>
              <a:buClr>
                <a:schemeClr val="tx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pt-BR" altLang="pt-BR" sz="2800" dirty="0">
                <a:latin typeface="Bell MT" panose="02020503060305020303" pitchFamily="18" charset="0"/>
                <a:cs typeface="Arial" panose="020B0604020202020204" pitchFamily="34" charset="0"/>
              </a:rPr>
              <a:t> </a:t>
            </a:r>
            <a:r>
              <a:rPr lang="pt-BR" altLang="pt-BR" sz="2800" dirty="0" smtClean="0">
                <a:latin typeface="Bell MT" panose="02020503060305020303" pitchFamily="18" charset="0"/>
                <a:cs typeface="Arial" panose="020B0604020202020204" pitchFamily="34" charset="0"/>
              </a:rPr>
              <a:t>Sabor e textura</a:t>
            </a:r>
          </a:p>
          <a:p>
            <a:pPr algn="just">
              <a:spcBef>
                <a:spcPct val="20000"/>
              </a:spcBef>
              <a:buClr>
                <a:schemeClr val="tx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pt-BR" altLang="pt-BR" sz="2800" dirty="0">
                <a:latin typeface="Bell MT" panose="02020503060305020303" pitchFamily="18" charset="0"/>
                <a:cs typeface="Arial" panose="020B0604020202020204" pitchFamily="34" charset="0"/>
              </a:rPr>
              <a:t> </a:t>
            </a:r>
            <a:r>
              <a:rPr lang="pt-BR" altLang="pt-BR" sz="2800" dirty="0" smtClean="0">
                <a:latin typeface="Bell MT" panose="02020503060305020303" pitchFamily="18" charset="0"/>
                <a:cs typeface="Arial" panose="020B0604020202020204" pitchFamily="34" charset="0"/>
              </a:rPr>
              <a:t>&gt; Saturação &lt; Ponto de fumaça</a:t>
            </a:r>
          </a:p>
          <a:p>
            <a:pPr algn="just">
              <a:spcBef>
                <a:spcPct val="20000"/>
              </a:spcBef>
              <a:buClr>
                <a:schemeClr val="tx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pt-BR" altLang="pt-BR" sz="2800" dirty="0">
                <a:latin typeface="Bell MT" panose="02020503060305020303" pitchFamily="18" charset="0"/>
                <a:cs typeface="Arial" panose="020B0604020202020204" pitchFamily="34" charset="0"/>
              </a:rPr>
              <a:t> </a:t>
            </a:r>
            <a:r>
              <a:rPr lang="pt-BR" altLang="pt-BR" sz="2800" dirty="0" smtClean="0">
                <a:latin typeface="Bell MT" panose="02020503060305020303" pitchFamily="18" charset="0"/>
                <a:cs typeface="Arial" panose="020B0604020202020204" pitchFamily="34" charset="0"/>
              </a:rPr>
              <a:t>Grau de aquecimento: preparações diferentes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2800" b="1" dirty="0">
              <a:latin typeface="Bell MT" panose="02020503060305020303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800101" y="4570019"/>
            <a:ext cx="74390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  <a:buSzPct val="95000"/>
            </a:pPr>
            <a:r>
              <a:rPr lang="pt-BR" altLang="pt-BR" sz="3600" b="1" dirty="0" smtClean="0">
                <a:latin typeface="Bell MT" panose="02020503060305020303" pitchFamily="18" charset="0"/>
                <a:cs typeface="Arial" panose="020B0604020202020204" pitchFamily="34" charset="0"/>
              </a:rPr>
              <a:t>Carnes – Sopas – Molhos – Guisados Confeitaria – Aves - Grãos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pt-BR" sz="3600" b="1" dirty="0">
              <a:latin typeface="Bell MT" panose="02020503060305020303" pitchFamily="18" charset="0"/>
            </a:endParaRPr>
          </a:p>
        </p:txBody>
      </p:sp>
      <p:pic>
        <p:nvPicPr>
          <p:cNvPr id="17412" name="Picture 4" descr="Resultado de imagem para mantei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8995"/>
            <a:ext cx="3286184" cy="218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599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28" descr="Resultado de imagem para 0% fat dairy"/>
          <p:cNvSpPr>
            <a:spLocks noChangeAspect="1" noChangeArrowheads="1"/>
          </p:cNvSpPr>
          <p:nvPr/>
        </p:nvSpPr>
        <p:spPr bwMode="auto">
          <a:xfrm>
            <a:off x="155575" y="-1714500"/>
            <a:ext cx="212407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AutoShape 32" descr="Resultado de imagem para organic milk"/>
          <p:cNvSpPr>
            <a:spLocks noChangeAspect="1" noChangeArrowheads="1"/>
          </p:cNvSpPr>
          <p:nvPr/>
        </p:nvSpPr>
        <p:spPr bwMode="auto">
          <a:xfrm>
            <a:off x="1814454" y="-230505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590550" y="368747"/>
            <a:ext cx="18691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>
                <a:latin typeface="Bell MT" panose="02020503060305020303" pitchFamily="18" charset="0"/>
              </a:rPr>
              <a:t>Iogurte</a:t>
            </a:r>
            <a:endParaRPr lang="pt-BR" sz="4000" b="1" dirty="0">
              <a:latin typeface="Bell MT" panose="02020503060305020303" pitchFamily="18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619359" y="1473097"/>
            <a:ext cx="5276850" cy="250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20000"/>
              </a:spcBef>
              <a:buClr>
                <a:schemeClr val="tx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pt-BR" altLang="pt-BR" sz="2800" dirty="0" smtClean="0">
                <a:latin typeface="Bell MT" panose="02020503060305020303" pitchFamily="18" charset="0"/>
                <a:cs typeface="Arial" panose="020B0604020202020204" pitchFamily="34" charset="0"/>
              </a:rPr>
              <a:t> Leite fermentado</a:t>
            </a:r>
          </a:p>
          <a:p>
            <a:pPr algn="just">
              <a:spcBef>
                <a:spcPct val="20000"/>
              </a:spcBef>
              <a:buClr>
                <a:schemeClr val="tx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pt-BR" altLang="pt-BR" sz="2800" dirty="0">
                <a:latin typeface="Bell MT" panose="02020503060305020303" pitchFamily="18" charset="0"/>
                <a:cs typeface="Arial" panose="020B0604020202020204" pitchFamily="34" charset="0"/>
              </a:rPr>
              <a:t> </a:t>
            </a:r>
            <a:r>
              <a:rPr lang="pt-BR" altLang="pt-BR" sz="2800" dirty="0" smtClean="0">
                <a:latin typeface="Bell MT" panose="02020503060305020303" pitchFamily="18" charset="0"/>
                <a:cs typeface="Arial" panose="020B0604020202020204" pitchFamily="34" charset="0"/>
              </a:rPr>
              <a:t>Ação </a:t>
            </a:r>
            <a:r>
              <a:rPr lang="pt-BR" altLang="pt-BR" sz="2800" dirty="0" err="1" smtClean="0">
                <a:latin typeface="Bell MT" panose="02020503060305020303" pitchFamily="18" charset="0"/>
                <a:cs typeface="Arial" panose="020B0604020202020204" pitchFamily="34" charset="0"/>
              </a:rPr>
              <a:t>probiótica</a:t>
            </a:r>
            <a:endParaRPr lang="pt-BR" altLang="pt-BR" sz="2800" dirty="0" smtClean="0">
              <a:latin typeface="Bell MT" panose="02020503060305020303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20000"/>
              </a:spcBef>
              <a:buClr>
                <a:schemeClr val="tx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pt-BR" altLang="pt-BR" sz="2800" dirty="0" smtClean="0">
                <a:latin typeface="Bell MT" panose="02020503060305020303" pitchFamily="18" charset="0"/>
                <a:cs typeface="Arial" panose="020B0604020202020204" pitchFamily="34" charset="0"/>
              </a:rPr>
              <a:t> Sabor ácido</a:t>
            </a:r>
          </a:p>
          <a:p>
            <a:pPr algn="just">
              <a:spcBef>
                <a:spcPct val="20000"/>
              </a:spcBef>
              <a:buClr>
                <a:schemeClr val="tx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pt-BR" altLang="pt-BR" sz="2800" dirty="0">
                <a:latin typeface="Bell MT" panose="02020503060305020303" pitchFamily="18" charset="0"/>
                <a:cs typeface="Arial" panose="020B0604020202020204" pitchFamily="34" charset="0"/>
              </a:rPr>
              <a:t> </a:t>
            </a:r>
            <a:r>
              <a:rPr lang="pt-BR" altLang="pt-BR" sz="2800" dirty="0" smtClean="0">
                <a:latin typeface="Bell MT" panose="02020503060305020303" pitchFamily="18" charset="0"/>
                <a:cs typeface="Arial" panose="020B0604020202020204" pitchFamily="34" charset="0"/>
              </a:rPr>
              <a:t>Textura firme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2800" b="1" dirty="0">
              <a:latin typeface="Bell MT" panose="02020503060305020303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800101" y="4627169"/>
            <a:ext cx="74390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  <a:buSzPct val="95000"/>
            </a:pPr>
            <a:r>
              <a:rPr lang="pt-BR" altLang="pt-BR" sz="3600" b="1" dirty="0" smtClean="0">
                <a:latin typeface="Bell MT" panose="02020503060305020303" pitchFamily="18" charset="0"/>
                <a:cs typeface="Arial" panose="020B0604020202020204" pitchFamily="34" charset="0"/>
              </a:rPr>
              <a:t>Pães – Molhos – Doces – Carnes – Aves – Grãos – Tortas - Sorvetes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pt-BR" sz="3600" b="1" dirty="0">
              <a:latin typeface="Bell MT" panose="02020503060305020303" pitchFamily="18" charset="0"/>
            </a:endParaRPr>
          </a:p>
        </p:txBody>
      </p:sp>
      <p:pic>
        <p:nvPicPr>
          <p:cNvPr id="18434" name="Picture 2" descr="Resultado de imagem para iogur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66" y="1209675"/>
            <a:ext cx="2961774" cy="282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24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28" descr="Resultado de imagem para 0% fat dairy"/>
          <p:cNvSpPr>
            <a:spLocks noChangeAspect="1" noChangeArrowheads="1"/>
          </p:cNvSpPr>
          <p:nvPr/>
        </p:nvSpPr>
        <p:spPr bwMode="auto">
          <a:xfrm>
            <a:off x="155575" y="-1714500"/>
            <a:ext cx="212407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AutoShape 32" descr="Resultado de imagem para organic milk"/>
          <p:cNvSpPr>
            <a:spLocks noChangeAspect="1" noChangeArrowheads="1"/>
          </p:cNvSpPr>
          <p:nvPr/>
        </p:nvSpPr>
        <p:spPr bwMode="auto">
          <a:xfrm>
            <a:off x="1814454" y="-230505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590550" y="368747"/>
            <a:ext cx="42066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>
                <a:latin typeface="Bell MT" panose="02020503060305020303" pitchFamily="18" charset="0"/>
              </a:rPr>
              <a:t>Leite Condensado</a:t>
            </a:r>
            <a:endParaRPr lang="pt-BR" sz="4000" b="1" dirty="0">
              <a:latin typeface="Bell MT" panose="02020503060305020303" pitchFamily="18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619359" y="1473097"/>
            <a:ext cx="52768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20000"/>
              </a:spcBef>
              <a:buClr>
                <a:schemeClr val="tx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pt-BR" altLang="pt-BR" sz="2800" dirty="0" smtClean="0">
                <a:latin typeface="Bell MT" panose="02020503060305020303" pitchFamily="18" charset="0"/>
                <a:cs typeface="Arial" panose="020B0604020202020204" pitchFamily="34" charset="0"/>
              </a:rPr>
              <a:t> -40% Água + Açúcar</a:t>
            </a:r>
          </a:p>
          <a:p>
            <a:pPr algn="just">
              <a:spcBef>
                <a:spcPct val="20000"/>
              </a:spcBef>
              <a:buClr>
                <a:schemeClr val="tx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pt-BR" altLang="pt-BR" sz="2800" dirty="0">
                <a:latin typeface="Bell MT" panose="02020503060305020303" pitchFamily="18" charset="0"/>
                <a:cs typeface="Arial" panose="020B0604020202020204" pitchFamily="34" charset="0"/>
              </a:rPr>
              <a:t> </a:t>
            </a:r>
            <a:r>
              <a:rPr lang="pt-BR" altLang="pt-BR" sz="2800" dirty="0" smtClean="0">
                <a:latin typeface="Bell MT" panose="02020503060305020303" pitchFamily="18" charset="0"/>
                <a:cs typeface="Arial" panose="020B0604020202020204" pitchFamily="34" charset="0"/>
              </a:rPr>
              <a:t>Guerra Mundial</a:t>
            </a:r>
          </a:p>
          <a:p>
            <a:pPr algn="just">
              <a:spcBef>
                <a:spcPct val="20000"/>
              </a:spcBef>
              <a:buClr>
                <a:schemeClr val="tx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pt-BR" altLang="pt-BR" sz="2800" dirty="0">
                <a:latin typeface="Bell MT" panose="02020503060305020303" pitchFamily="18" charset="0"/>
                <a:cs typeface="Arial" panose="020B0604020202020204" pitchFamily="34" charset="0"/>
              </a:rPr>
              <a:t> </a:t>
            </a:r>
            <a:r>
              <a:rPr lang="pt-BR" altLang="pt-BR" sz="2800" dirty="0" smtClean="0">
                <a:latin typeface="Bell MT" panose="02020503060305020303" pitchFamily="18" charset="0"/>
                <a:cs typeface="Arial" panose="020B0604020202020204" pitchFamily="34" charset="0"/>
              </a:rPr>
              <a:t>Acentuadamente doce</a:t>
            </a:r>
          </a:p>
          <a:p>
            <a:pPr algn="just">
              <a:spcBef>
                <a:spcPct val="20000"/>
              </a:spcBef>
              <a:buClr>
                <a:schemeClr val="tx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pt-BR" altLang="pt-BR" sz="2800" dirty="0">
                <a:latin typeface="Bell MT" panose="02020503060305020303" pitchFamily="18" charset="0"/>
                <a:cs typeface="Arial" panose="020B0604020202020204" pitchFamily="34" charset="0"/>
              </a:rPr>
              <a:t> </a:t>
            </a:r>
            <a:r>
              <a:rPr lang="pt-BR" altLang="pt-BR" sz="2800" dirty="0" smtClean="0">
                <a:latin typeface="Bell MT" panose="02020503060305020303" pitchFamily="18" charset="0"/>
                <a:cs typeface="Arial" panose="020B0604020202020204" pitchFamily="34" charset="0"/>
              </a:rPr>
              <a:t>Textura cremosa</a:t>
            </a:r>
          </a:p>
          <a:p>
            <a:pPr algn="just">
              <a:spcBef>
                <a:spcPct val="20000"/>
              </a:spcBef>
              <a:buClr>
                <a:schemeClr val="tx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pt-BR" altLang="pt-BR" sz="2800" dirty="0">
                <a:latin typeface="Bell MT" panose="02020503060305020303" pitchFamily="18" charset="0"/>
                <a:cs typeface="Arial" panose="020B0604020202020204" pitchFamily="34" charset="0"/>
              </a:rPr>
              <a:t> </a:t>
            </a:r>
            <a:r>
              <a:rPr lang="pt-BR" altLang="pt-BR" sz="2800" dirty="0" smtClean="0">
                <a:latin typeface="Bell MT" panose="02020503060305020303" pitchFamily="18" charset="0"/>
                <a:cs typeface="Arial" panose="020B0604020202020204" pitchFamily="34" charset="0"/>
              </a:rPr>
              <a:t>Alta validade</a:t>
            </a:r>
          </a:p>
          <a:p>
            <a:pPr algn="just">
              <a:spcBef>
                <a:spcPct val="20000"/>
              </a:spcBef>
              <a:buClr>
                <a:schemeClr val="tx1"/>
              </a:buClr>
              <a:buSzPct val="95000"/>
              <a:buFont typeface="Wingdings 2" panose="05020102010507070707" pitchFamily="18" charset="2"/>
              <a:buChar char=""/>
            </a:pPr>
            <a:endParaRPr lang="pt-BR" altLang="pt-BR" sz="2800" dirty="0" smtClean="0">
              <a:latin typeface="Bell MT" panose="02020503060305020303" pitchFamily="18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2800" b="1" dirty="0">
              <a:latin typeface="Bell MT" panose="02020503060305020303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800101" y="4627169"/>
            <a:ext cx="74390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  <a:buSzPct val="95000"/>
            </a:pPr>
            <a:r>
              <a:rPr lang="pt-BR" altLang="pt-BR" sz="3600" b="1" dirty="0" smtClean="0">
                <a:latin typeface="Bell MT" panose="02020503060305020303" pitchFamily="18" charset="0"/>
                <a:cs typeface="Arial" panose="020B0604020202020204" pitchFamily="34" charset="0"/>
              </a:rPr>
              <a:t>Doces – Tortas – Sorvetes – Frutas - Pães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pt-BR" sz="3600" b="1" dirty="0">
              <a:latin typeface="Bell MT" panose="02020503060305020303" pitchFamily="18" charset="0"/>
            </a:endParaRPr>
          </a:p>
        </p:txBody>
      </p:sp>
      <p:pic>
        <p:nvPicPr>
          <p:cNvPr id="19458" name="Picture 2" descr="Resultado de imagem para leite condensa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16" y="1237034"/>
            <a:ext cx="2124075" cy="306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827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28" descr="Resultado de imagem para 0% fat dairy"/>
          <p:cNvSpPr>
            <a:spLocks noChangeAspect="1" noChangeArrowheads="1"/>
          </p:cNvSpPr>
          <p:nvPr/>
        </p:nvSpPr>
        <p:spPr bwMode="auto">
          <a:xfrm>
            <a:off x="155575" y="-1714500"/>
            <a:ext cx="212407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AutoShape 32" descr="Resultado de imagem para organic milk"/>
          <p:cNvSpPr>
            <a:spLocks noChangeAspect="1" noChangeArrowheads="1"/>
          </p:cNvSpPr>
          <p:nvPr/>
        </p:nvSpPr>
        <p:spPr bwMode="auto">
          <a:xfrm>
            <a:off x="1814454" y="-230505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590550" y="368747"/>
            <a:ext cx="19046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>
                <a:latin typeface="Bell MT" panose="02020503060305020303" pitchFamily="18" charset="0"/>
              </a:rPr>
              <a:t>Queijos</a:t>
            </a:r>
            <a:endParaRPr lang="pt-BR" sz="4000" b="1" dirty="0">
              <a:latin typeface="Bell MT" panose="02020503060305020303" pitchFamily="18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619359" y="1473097"/>
            <a:ext cx="52768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20000"/>
              </a:spcBef>
              <a:buClr>
                <a:schemeClr val="tx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pt-BR" altLang="pt-BR" sz="2800" dirty="0" smtClean="0">
                <a:latin typeface="Bell MT" panose="02020503060305020303" pitchFamily="18" charset="0"/>
                <a:cs typeface="Arial" panose="020B0604020202020204" pitchFamily="34" charset="0"/>
              </a:rPr>
              <a:t> Produto da aglutinação da caseína</a:t>
            </a:r>
          </a:p>
          <a:p>
            <a:pPr lvl="1" algn="just">
              <a:spcBef>
                <a:spcPct val="20000"/>
              </a:spcBef>
              <a:buClr>
                <a:schemeClr val="tx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pt-BR" altLang="pt-BR" sz="2800" dirty="0" smtClean="0">
                <a:latin typeface="Bell MT" panose="02020503060305020303" pitchFamily="18" charset="0"/>
                <a:cs typeface="Arial" panose="020B0604020202020204" pitchFamily="34" charset="0"/>
              </a:rPr>
              <a:t> Auto Acidificação</a:t>
            </a:r>
          </a:p>
          <a:p>
            <a:pPr lvl="1" algn="just">
              <a:spcBef>
                <a:spcPct val="20000"/>
              </a:spcBef>
              <a:buClr>
                <a:schemeClr val="tx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pt-BR" altLang="pt-BR" sz="2800" dirty="0">
                <a:latin typeface="Bell MT" panose="02020503060305020303" pitchFamily="18" charset="0"/>
                <a:cs typeface="Arial" panose="020B0604020202020204" pitchFamily="34" charset="0"/>
              </a:rPr>
              <a:t> </a:t>
            </a:r>
            <a:r>
              <a:rPr lang="pt-BR" altLang="pt-BR" sz="2800" dirty="0" smtClean="0">
                <a:latin typeface="Bell MT" panose="02020503060305020303" pitchFamily="18" charset="0"/>
                <a:cs typeface="Arial" panose="020B0604020202020204" pitchFamily="34" charset="0"/>
              </a:rPr>
              <a:t>Coalho (Renina)</a:t>
            </a:r>
          </a:p>
          <a:p>
            <a:pPr algn="just">
              <a:spcBef>
                <a:spcPct val="20000"/>
              </a:spcBef>
              <a:buClr>
                <a:schemeClr val="tx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pt-BR" altLang="pt-BR" sz="2800" dirty="0">
                <a:latin typeface="Bell MT" panose="02020503060305020303" pitchFamily="18" charset="0"/>
                <a:cs typeface="Arial" panose="020B0604020202020204" pitchFamily="34" charset="0"/>
              </a:rPr>
              <a:t> </a:t>
            </a:r>
            <a:r>
              <a:rPr lang="pt-BR" altLang="pt-BR" sz="2800" dirty="0" smtClean="0">
                <a:latin typeface="Bell MT" panose="02020503060305020303" pitchFamily="18" charset="0"/>
                <a:cs typeface="Arial" panose="020B0604020202020204" pitchFamily="34" charset="0"/>
              </a:rPr>
              <a:t>Inúmeros tipos</a:t>
            </a:r>
          </a:p>
          <a:p>
            <a:pPr algn="just">
              <a:spcBef>
                <a:spcPct val="20000"/>
              </a:spcBef>
              <a:buClr>
                <a:schemeClr val="tx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pt-BR" altLang="pt-BR" sz="2800" dirty="0">
                <a:latin typeface="Bell MT" panose="02020503060305020303" pitchFamily="18" charset="0"/>
                <a:cs typeface="Arial" panose="020B0604020202020204" pitchFamily="34" charset="0"/>
              </a:rPr>
              <a:t> </a:t>
            </a:r>
            <a:r>
              <a:rPr lang="pt-BR" altLang="pt-BR" sz="2800" dirty="0" smtClean="0">
                <a:latin typeface="Bell MT" panose="02020503060305020303" pitchFamily="18" charset="0"/>
                <a:cs typeface="Arial" panose="020B0604020202020204" pitchFamily="34" charset="0"/>
              </a:rPr>
              <a:t>Processos de produção variados</a:t>
            </a:r>
            <a:endParaRPr lang="pt-BR" altLang="pt-BR" sz="2800" dirty="0" smtClean="0">
              <a:latin typeface="Bell MT" panose="02020503060305020303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20000"/>
              </a:spcBef>
              <a:buClr>
                <a:schemeClr val="tx1"/>
              </a:buClr>
              <a:buSzPct val="95000"/>
              <a:buFont typeface="Wingdings 2" panose="05020102010507070707" pitchFamily="18" charset="2"/>
              <a:buChar char=""/>
            </a:pPr>
            <a:endParaRPr lang="pt-BR" altLang="pt-BR" sz="2800" dirty="0" smtClean="0">
              <a:latin typeface="Bell MT" panose="02020503060305020303" pitchFamily="18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2800" b="1" dirty="0">
              <a:latin typeface="Bell MT" panose="02020503060305020303" pitchFamily="18" charset="0"/>
            </a:endParaRPr>
          </a:p>
        </p:txBody>
      </p:sp>
      <p:pic>
        <p:nvPicPr>
          <p:cNvPr id="20484" name="Picture 4" descr="Resultado de imagem para queij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762124"/>
            <a:ext cx="2695737" cy="243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778037" y="4707829"/>
            <a:ext cx="7708738" cy="250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20000"/>
              </a:spcBef>
              <a:buClr>
                <a:schemeClr val="tx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pt-BR" altLang="pt-BR" sz="2800" dirty="0" smtClean="0">
                <a:latin typeface="Bell MT" panose="02020503060305020303" pitchFamily="18" charset="0"/>
                <a:cs typeface="Arial" panose="020B0604020202020204" pitchFamily="34" charset="0"/>
              </a:rPr>
              <a:t> Adição de leveduras e fungos específicos</a:t>
            </a:r>
          </a:p>
          <a:p>
            <a:pPr algn="just">
              <a:spcBef>
                <a:spcPct val="20000"/>
              </a:spcBef>
              <a:buClr>
                <a:schemeClr val="tx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pt-BR" altLang="pt-BR" sz="2800" dirty="0">
                <a:latin typeface="Bell MT" panose="02020503060305020303" pitchFamily="18" charset="0"/>
                <a:cs typeface="Arial" panose="020B0604020202020204" pitchFamily="34" charset="0"/>
              </a:rPr>
              <a:t> </a:t>
            </a:r>
            <a:r>
              <a:rPr lang="pt-BR" altLang="pt-BR" sz="2800" dirty="0" smtClean="0">
                <a:latin typeface="Bell MT" panose="02020503060305020303" pitchFamily="18" charset="0"/>
                <a:cs typeface="Arial" panose="020B0604020202020204" pitchFamily="34" charset="0"/>
              </a:rPr>
              <a:t>Adição de especiarias e temperos</a:t>
            </a:r>
          </a:p>
          <a:p>
            <a:pPr algn="just">
              <a:spcBef>
                <a:spcPct val="20000"/>
              </a:spcBef>
              <a:buClr>
                <a:schemeClr val="tx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pt-BR" altLang="pt-BR" sz="2800" dirty="0">
                <a:latin typeface="Bell MT" panose="02020503060305020303" pitchFamily="18" charset="0"/>
                <a:cs typeface="Arial" panose="020B0604020202020204" pitchFamily="34" charset="0"/>
              </a:rPr>
              <a:t> </a:t>
            </a:r>
            <a:r>
              <a:rPr lang="pt-BR" altLang="pt-BR" sz="2800" dirty="0" smtClean="0">
                <a:latin typeface="Bell MT" panose="02020503060305020303" pitchFamily="18" charset="0"/>
                <a:cs typeface="Arial" panose="020B0604020202020204" pitchFamily="34" charset="0"/>
              </a:rPr>
              <a:t>Ampla fontes de sabores, texturas e aromas</a:t>
            </a:r>
            <a:endParaRPr lang="pt-BR" altLang="pt-BR" sz="2800" dirty="0" smtClean="0">
              <a:latin typeface="Bell MT" panose="02020503060305020303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20000"/>
              </a:spcBef>
              <a:buClr>
                <a:schemeClr val="tx1"/>
              </a:buClr>
              <a:buSzPct val="95000"/>
              <a:buFont typeface="Wingdings 2" panose="05020102010507070707" pitchFamily="18" charset="2"/>
              <a:buChar char=""/>
            </a:pPr>
            <a:endParaRPr lang="pt-BR" altLang="pt-BR" sz="2800" dirty="0" smtClean="0">
              <a:latin typeface="Bell MT" panose="02020503060305020303" pitchFamily="18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2800" b="1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315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Resultado de imagem para ya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432" y="4902258"/>
            <a:ext cx="2905254" cy="290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sultado de imagem para c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323" y="238464"/>
            <a:ext cx="2941852" cy="257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m para go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218" y="4902258"/>
            <a:ext cx="2803782" cy="196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m para buffal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5269"/>
            <a:ext cx="2719430" cy="228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m para shee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635" y="2955245"/>
            <a:ext cx="2392742" cy="200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sultado de imagem para came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25081" y="733538"/>
            <a:ext cx="4016541" cy="278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23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28" descr="Resultado de imagem para 0% fat dairy"/>
          <p:cNvSpPr>
            <a:spLocks noChangeAspect="1" noChangeArrowheads="1"/>
          </p:cNvSpPr>
          <p:nvPr/>
        </p:nvSpPr>
        <p:spPr bwMode="auto">
          <a:xfrm>
            <a:off x="155575" y="-1714500"/>
            <a:ext cx="212407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AutoShape 32" descr="Resultado de imagem para organic milk"/>
          <p:cNvSpPr>
            <a:spLocks noChangeAspect="1" noChangeArrowheads="1"/>
          </p:cNvSpPr>
          <p:nvPr/>
        </p:nvSpPr>
        <p:spPr bwMode="auto">
          <a:xfrm>
            <a:off x="1814454" y="-230505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590550" y="368747"/>
            <a:ext cx="52645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>
                <a:latin typeface="Bell MT" panose="02020503060305020303" pitchFamily="18" charset="0"/>
              </a:rPr>
              <a:t>Queijos - Classificação</a:t>
            </a:r>
            <a:endParaRPr lang="pt-BR" sz="4000" b="1" dirty="0">
              <a:latin typeface="Bell MT" panose="02020503060305020303" pitchFamily="18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780909" y="1501672"/>
            <a:ext cx="5276850" cy="598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20000"/>
              </a:spcBef>
              <a:buClr>
                <a:schemeClr val="tx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pt-BR" altLang="pt-BR" sz="2400" dirty="0" smtClean="0">
                <a:latin typeface="Bell MT" panose="02020503060305020303" pitchFamily="18" charset="0"/>
                <a:cs typeface="Arial" panose="020B0604020202020204" pitchFamily="34" charset="0"/>
              </a:rPr>
              <a:t> Gordura</a:t>
            </a:r>
          </a:p>
          <a:p>
            <a:pPr lvl="1" algn="just">
              <a:spcBef>
                <a:spcPct val="20000"/>
              </a:spcBef>
              <a:buClr>
                <a:schemeClr val="tx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pt-BR" altLang="pt-BR" sz="2000" dirty="0">
                <a:latin typeface="Bell MT" panose="02020503060305020303" pitchFamily="18" charset="0"/>
                <a:cs typeface="Arial" panose="020B0604020202020204" pitchFamily="34" charset="0"/>
              </a:rPr>
              <a:t> </a:t>
            </a:r>
            <a:r>
              <a:rPr lang="pt-BR" altLang="pt-BR" sz="2000" dirty="0" smtClean="0">
                <a:latin typeface="Bell MT" panose="02020503060305020303" pitchFamily="18" charset="0"/>
                <a:cs typeface="Arial" panose="020B0604020202020204" pitchFamily="34" charset="0"/>
              </a:rPr>
              <a:t>Cremosos (60%)</a:t>
            </a:r>
          </a:p>
          <a:p>
            <a:pPr lvl="1" algn="just">
              <a:spcBef>
                <a:spcPct val="20000"/>
              </a:spcBef>
              <a:buClr>
                <a:schemeClr val="tx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pt-BR" altLang="pt-BR" sz="2000" dirty="0">
                <a:latin typeface="Bell MT" panose="02020503060305020303" pitchFamily="18" charset="0"/>
                <a:cs typeface="Arial" panose="020B0604020202020204" pitchFamily="34" charset="0"/>
              </a:rPr>
              <a:t> </a:t>
            </a:r>
            <a:r>
              <a:rPr lang="pt-BR" altLang="pt-BR" sz="2000" dirty="0" smtClean="0">
                <a:latin typeface="Bell MT" panose="02020503060305020303" pitchFamily="18" charset="0"/>
                <a:cs typeface="Arial" panose="020B0604020202020204" pitchFamily="34" charset="0"/>
              </a:rPr>
              <a:t>Gordos (40%)</a:t>
            </a:r>
          </a:p>
          <a:p>
            <a:pPr lvl="1" algn="just">
              <a:spcBef>
                <a:spcPct val="20000"/>
              </a:spcBef>
              <a:buClr>
                <a:schemeClr val="tx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pt-BR" altLang="pt-BR" sz="2000" dirty="0">
                <a:latin typeface="Bell MT" panose="02020503060305020303" pitchFamily="18" charset="0"/>
                <a:cs typeface="Arial" panose="020B0604020202020204" pitchFamily="34" charset="0"/>
              </a:rPr>
              <a:t> </a:t>
            </a:r>
            <a:r>
              <a:rPr lang="pt-BR" altLang="pt-BR" sz="2000" dirty="0" err="1" smtClean="0">
                <a:latin typeface="Bell MT" panose="02020503060305020303" pitchFamily="18" charset="0"/>
                <a:cs typeface="Arial" panose="020B0604020202020204" pitchFamily="34" charset="0"/>
              </a:rPr>
              <a:t>Semi-gordos</a:t>
            </a:r>
            <a:r>
              <a:rPr lang="pt-BR" altLang="pt-BR" sz="2000" dirty="0" smtClean="0">
                <a:latin typeface="Bell MT" panose="02020503060305020303" pitchFamily="18" charset="0"/>
                <a:cs typeface="Arial" panose="020B0604020202020204" pitchFamily="34" charset="0"/>
              </a:rPr>
              <a:t> (25-40%)</a:t>
            </a:r>
          </a:p>
          <a:p>
            <a:pPr lvl="1" algn="just">
              <a:spcBef>
                <a:spcPct val="20000"/>
              </a:spcBef>
              <a:buClr>
                <a:schemeClr val="tx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pt-BR" altLang="pt-BR" sz="2000" dirty="0">
                <a:latin typeface="Bell MT" panose="02020503060305020303" pitchFamily="18" charset="0"/>
                <a:cs typeface="Arial" panose="020B0604020202020204" pitchFamily="34" charset="0"/>
              </a:rPr>
              <a:t> </a:t>
            </a:r>
            <a:r>
              <a:rPr lang="pt-BR" altLang="pt-BR" sz="2000" dirty="0" smtClean="0">
                <a:latin typeface="Bell MT" panose="02020503060305020303" pitchFamily="18" charset="0"/>
                <a:cs typeface="Arial" panose="020B0604020202020204" pitchFamily="34" charset="0"/>
              </a:rPr>
              <a:t>Magros (10-25%)</a:t>
            </a:r>
          </a:p>
          <a:p>
            <a:pPr algn="just">
              <a:spcBef>
                <a:spcPct val="20000"/>
              </a:spcBef>
              <a:buClr>
                <a:schemeClr val="tx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pt-BR" altLang="pt-BR" sz="2400" dirty="0">
                <a:latin typeface="Bell MT" panose="02020503060305020303" pitchFamily="18" charset="0"/>
                <a:cs typeface="Arial" panose="020B0604020202020204" pitchFamily="34" charset="0"/>
              </a:rPr>
              <a:t> </a:t>
            </a:r>
            <a:r>
              <a:rPr lang="pt-BR" altLang="pt-BR" sz="2400" dirty="0" smtClean="0">
                <a:latin typeface="Bell MT" panose="02020503060305020303" pitchFamily="18" charset="0"/>
                <a:cs typeface="Arial" panose="020B0604020202020204" pitchFamily="34" charset="0"/>
              </a:rPr>
              <a:t>Tratamento</a:t>
            </a:r>
          </a:p>
          <a:p>
            <a:pPr lvl="1" algn="just">
              <a:spcBef>
                <a:spcPct val="20000"/>
              </a:spcBef>
              <a:buClr>
                <a:schemeClr val="tx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pt-BR" altLang="pt-BR" sz="2000" dirty="0">
                <a:latin typeface="Bell MT" panose="02020503060305020303" pitchFamily="18" charset="0"/>
                <a:cs typeface="Arial" panose="020B0604020202020204" pitchFamily="34" charset="0"/>
              </a:rPr>
              <a:t> </a:t>
            </a:r>
            <a:r>
              <a:rPr lang="pt-BR" altLang="pt-BR" sz="2000" dirty="0" smtClean="0">
                <a:latin typeface="Bell MT" panose="02020503060305020303" pitchFamily="18" charset="0"/>
                <a:cs typeface="Arial" panose="020B0604020202020204" pitchFamily="34" charset="0"/>
              </a:rPr>
              <a:t>Cozidos (parmesão)</a:t>
            </a:r>
          </a:p>
          <a:p>
            <a:pPr lvl="1" algn="just">
              <a:spcBef>
                <a:spcPct val="20000"/>
              </a:spcBef>
              <a:buClr>
                <a:schemeClr val="tx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pt-BR" altLang="pt-BR" sz="2000" dirty="0">
                <a:latin typeface="Bell MT" panose="02020503060305020303" pitchFamily="18" charset="0"/>
                <a:cs typeface="Arial" panose="020B0604020202020204" pitchFamily="34" charset="0"/>
              </a:rPr>
              <a:t> </a:t>
            </a:r>
            <a:r>
              <a:rPr lang="pt-BR" altLang="pt-BR" sz="2000" dirty="0" err="1" smtClean="0">
                <a:latin typeface="Bell MT" panose="02020503060305020303" pitchFamily="18" charset="0"/>
                <a:cs typeface="Arial" panose="020B0604020202020204" pitchFamily="34" charset="0"/>
              </a:rPr>
              <a:t>Semi</a:t>
            </a:r>
            <a:r>
              <a:rPr lang="pt-BR" altLang="pt-BR" sz="2000" dirty="0" smtClean="0">
                <a:latin typeface="Bell MT" panose="02020503060305020303" pitchFamily="18" charset="0"/>
                <a:cs typeface="Arial" panose="020B0604020202020204" pitchFamily="34" charset="0"/>
              </a:rPr>
              <a:t> cozidos (prato, </a:t>
            </a:r>
            <a:r>
              <a:rPr lang="pt-BR" altLang="pt-BR" sz="2000" dirty="0" err="1" smtClean="0">
                <a:latin typeface="Bell MT" panose="02020503060305020303" pitchFamily="18" charset="0"/>
                <a:cs typeface="Arial" panose="020B0604020202020204" pitchFamily="34" charset="0"/>
              </a:rPr>
              <a:t>edam</a:t>
            </a:r>
            <a:r>
              <a:rPr lang="pt-BR" altLang="pt-BR" sz="2000" dirty="0" smtClean="0">
                <a:latin typeface="Bell MT" panose="02020503060305020303" pitchFamily="18" charset="0"/>
                <a:cs typeface="Arial" panose="020B0604020202020204" pitchFamily="34" charset="0"/>
              </a:rPr>
              <a:t>)</a:t>
            </a:r>
          </a:p>
          <a:p>
            <a:pPr lvl="1" algn="just">
              <a:spcBef>
                <a:spcPct val="20000"/>
              </a:spcBef>
              <a:buClr>
                <a:schemeClr val="tx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pt-BR" altLang="pt-BR" sz="2000" dirty="0">
                <a:latin typeface="Bell MT" panose="02020503060305020303" pitchFamily="18" charset="0"/>
                <a:cs typeface="Arial" panose="020B0604020202020204" pitchFamily="34" charset="0"/>
              </a:rPr>
              <a:t> </a:t>
            </a:r>
            <a:r>
              <a:rPr lang="pt-BR" altLang="pt-BR" sz="2000" dirty="0" err="1" smtClean="0">
                <a:latin typeface="Bell MT" panose="02020503060305020303" pitchFamily="18" charset="0"/>
                <a:cs typeface="Arial" panose="020B0604020202020204" pitchFamily="34" charset="0"/>
              </a:rPr>
              <a:t>Crú</a:t>
            </a:r>
            <a:r>
              <a:rPr lang="pt-BR" altLang="pt-BR" sz="2000" dirty="0" smtClean="0">
                <a:latin typeface="Bell MT" panose="02020503060305020303" pitchFamily="18" charset="0"/>
                <a:cs typeface="Arial" panose="020B0604020202020204" pitchFamily="34" charset="0"/>
              </a:rPr>
              <a:t> (minas)</a:t>
            </a:r>
          </a:p>
          <a:p>
            <a:pPr algn="just">
              <a:spcBef>
                <a:spcPct val="20000"/>
              </a:spcBef>
              <a:buClr>
                <a:schemeClr val="tx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pt-BR" altLang="pt-BR" sz="2400" dirty="0">
                <a:latin typeface="Bell MT" panose="02020503060305020303" pitchFamily="18" charset="0"/>
                <a:cs typeface="Arial" panose="020B0604020202020204" pitchFamily="34" charset="0"/>
              </a:rPr>
              <a:t> </a:t>
            </a:r>
            <a:r>
              <a:rPr lang="pt-BR" altLang="pt-BR" sz="2400" dirty="0" smtClean="0">
                <a:latin typeface="Bell MT" panose="02020503060305020303" pitchFamily="18" charset="0"/>
                <a:cs typeface="Arial" panose="020B0604020202020204" pitchFamily="34" charset="0"/>
              </a:rPr>
              <a:t>Consistência</a:t>
            </a:r>
            <a:endParaRPr lang="pt-BR" altLang="pt-BR" sz="2400" dirty="0" smtClean="0">
              <a:latin typeface="Bell MT" panose="02020503060305020303" pitchFamily="18" charset="0"/>
              <a:cs typeface="Arial" panose="020B0604020202020204" pitchFamily="34" charset="0"/>
            </a:endParaRPr>
          </a:p>
          <a:p>
            <a:pPr lvl="1" algn="just">
              <a:spcBef>
                <a:spcPct val="20000"/>
              </a:spcBef>
              <a:buClr>
                <a:schemeClr val="tx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pt-BR" altLang="pt-BR" sz="2000" dirty="0" smtClean="0">
                <a:latin typeface="Bell MT" panose="02020503060305020303" pitchFamily="18" charset="0"/>
                <a:cs typeface="Arial" panose="020B0604020202020204" pitchFamily="34" charset="0"/>
              </a:rPr>
              <a:t> Duro (parmesão, cheddar)</a:t>
            </a:r>
          </a:p>
          <a:p>
            <a:pPr lvl="1" algn="just">
              <a:spcBef>
                <a:spcPct val="20000"/>
              </a:spcBef>
              <a:buClr>
                <a:schemeClr val="tx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pt-BR" altLang="pt-BR" sz="2000" dirty="0">
                <a:latin typeface="Bell MT" panose="02020503060305020303" pitchFamily="18" charset="0"/>
                <a:cs typeface="Arial" panose="020B0604020202020204" pitchFamily="34" charset="0"/>
              </a:rPr>
              <a:t> </a:t>
            </a:r>
            <a:r>
              <a:rPr lang="pt-BR" altLang="pt-BR" sz="2000" dirty="0" err="1" smtClean="0">
                <a:latin typeface="Bell MT" panose="02020503060305020303" pitchFamily="18" charset="0"/>
                <a:cs typeface="Arial" panose="020B0604020202020204" pitchFamily="34" charset="0"/>
              </a:rPr>
              <a:t>Semi-duro</a:t>
            </a:r>
            <a:r>
              <a:rPr lang="pt-BR" altLang="pt-BR" sz="2000" dirty="0" smtClean="0">
                <a:latin typeface="Bell MT" panose="02020503060305020303" pitchFamily="18" charset="0"/>
                <a:cs typeface="Arial" panose="020B0604020202020204" pitchFamily="34" charset="0"/>
              </a:rPr>
              <a:t> (provolone, </a:t>
            </a:r>
            <a:r>
              <a:rPr lang="pt-BR" altLang="pt-BR" sz="2000" dirty="0" err="1" smtClean="0">
                <a:latin typeface="Bell MT" panose="02020503060305020303" pitchFamily="18" charset="0"/>
                <a:cs typeface="Arial" panose="020B0604020202020204" pitchFamily="34" charset="0"/>
              </a:rPr>
              <a:t>edam</a:t>
            </a:r>
            <a:r>
              <a:rPr lang="pt-BR" altLang="pt-BR" sz="2000" dirty="0" smtClean="0">
                <a:latin typeface="Bell MT" panose="02020503060305020303" pitchFamily="18" charset="0"/>
                <a:cs typeface="Arial" panose="020B0604020202020204" pitchFamily="34" charset="0"/>
              </a:rPr>
              <a:t>)</a:t>
            </a:r>
          </a:p>
          <a:p>
            <a:pPr lvl="1" algn="just">
              <a:spcBef>
                <a:spcPct val="20000"/>
              </a:spcBef>
              <a:buClr>
                <a:schemeClr val="tx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pt-BR" altLang="pt-BR" sz="2000" dirty="0">
                <a:latin typeface="Bell MT" panose="02020503060305020303" pitchFamily="18" charset="0"/>
                <a:cs typeface="Arial" panose="020B0604020202020204" pitchFamily="34" charset="0"/>
              </a:rPr>
              <a:t> </a:t>
            </a:r>
            <a:r>
              <a:rPr lang="pt-BR" altLang="pt-BR" sz="2000" dirty="0" smtClean="0">
                <a:latin typeface="Bell MT" panose="02020503060305020303" pitchFamily="18" charset="0"/>
                <a:cs typeface="Arial" panose="020B0604020202020204" pitchFamily="34" charset="0"/>
              </a:rPr>
              <a:t>Macio (minas, requeijão)</a:t>
            </a:r>
            <a:endParaRPr lang="pt-BR" altLang="pt-BR" sz="2000" dirty="0" smtClean="0">
              <a:latin typeface="Bell MT" panose="02020503060305020303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20000"/>
              </a:spcBef>
              <a:buClr>
                <a:schemeClr val="tx1"/>
              </a:buClr>
              <a:buSzPct val="95000"/>
              <a:buFont typeface="Wingdings 2" panose="05020102010507070707" pitchFamily="18" charset="2"/>
              <a:buChar char=""/>
            </a:pPr>
            <a:endParaRPr lang="pt-BR" altLang="pt-BR" sz="2800" dirty="0" smtClean="0">
              <a:latin typeface="Bell MT" panose="02020503060305020303" pitchFamily="18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2800" b="1" dirty="0">
              <a:latin typeface="Bell MT" panose="02020503060305020303" pitchFamily="18" charset="0"/>
            </a:endParaRPr>
          </a:p>
        </p:txBody>
      </p:sp>
      <p:pic>
        <p:nvPicPr>
          <p:cNvPr id="21510" name="Picture 6" descr="Resultado de imagem para queij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44" y="1319213"/>
            <a:ext cx="3815697" cy="270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Resultado de imagem para queij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388" y="4263307"/>
            <a:ext cx="3463925" cy="194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435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28" descr="Resultado de imagem para 0% fat dairy"/>
          <p:cNvSpPr>
            <a:spLocks noChangeAspect="1" noChangeArrowheads="1"/>
          </p:cNvSpPr>
          <p:nvPr/>
        </p:nvSpPr>
        <p:spPr bwMode="auto">
          <a:xfrm>
            <a:off x="155575" y="-1714500"/>
            <a:ext cx="212407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AutoShape 32" descr="Resultado de imagem para organic milk"/>
          <p:cNvSpPr>
            <a:spLocks noChangeAspect="1" noChangeArrowheads="1"/>
          </p:cNvSpPr>
          <p:nvPr/>
        </p:nvSpPr>
        <p:spPr bwMode="auto">
          <a:xfrm>
            <a:off x="1814454" y="-230505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590550" y="368747"/>
            <a:ext cx="52847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>
                <a:latin typeface="Bell MT" panose="02020503060305020303" pitchFamily="18" charset="0"/>
              </a:rPr>
              <a:t>Queijos - Temperatura</a:t>
            </a:r>
            <a:endParaRPr lang="pt-BR" sz="4000" b="1" dirty="0">
              <a:latin typeface="Bell MT" panose="02020503060305020303" pitchFamily="18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780908" y="1501672"/>
            <a:ext cx="8029717" cy="3896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altLang="pt-BR" sz="2800" dirty="0" smtClean="0">
                <a:latin typeface="Bell MT" panose="02020503060305020303" pitchFamily="18" charset="0"/>
              </a:rPr>
              <a:t>As proteínas do queijo se coagulam quando submetidas ao calor: firmes, duras ou elásticas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altLang="pt-BR" sz="2800" dirty="0" smtClean="0">
              <a:latin typeface="Bell MT" panose="020205030603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altLang="pt-BR" sz="2800" dirty="0" smtClean="0">
                <a:latin typeface="Bell MT" panose="02020503060305020303" pitchFamily="18" charset="0"/>
              </a:rPr>
              <a:t>Pode ocorre separação da gordura, quando submetidos à cocção prolongada ou em temperaturas elevadas (&gt; 65,5 </a:t>
            </a:r>
            <a:r>
              <a:rPr lang="pt-BR" altLang="pt-BR" sz="2800" dirty="0" err="1" smtClean="0">
                <a:latin typeface="Bell MT" panose="02020503060305020303" pitchFamily="18" charset="0"/>
              </a:rPr>
              <a:t>ºC</a:t>
            </a:r>
            <a:r>
              <a:rPr lang="pt-BR" altLang="pt-BR" sz="2800" dirty="0" smtClean="0">
                <a:latin typeface="Bell MT" panose="02020503060305020303" pitchFamily="18" charset="0"/>
              </a:rPr>
              <a:t>)</a:t>
            </a:r>
          </a:p>
          <a:p>
            <a:pPr algn="just">
              <a:spcBef>
                <a:spcPct val="20000"/>
              </a:spcBef>
              <a:buClr>
                <a:schemeClr val="tx1"/>
              </a:buClr>
              <a:buSzPct val="95000"/>
              <a:buFont typeface="Wingdings 2" panose="05020102010507070707" pitchFamily="18" charset="2"/>
              <a:buChar char=""/>
            </a:pPr>
            <a:endParaRPr lang="pt-BR" altLang="pt-BR" sz="3200" dirty="0" smtClean="0">
              <a:latin typeface="Bell MT" panose="02020503060305020303" pitchFamily="18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3200" b="1" dirty="0">
              <a:latin typeface="Bell MT" panose="02020503060305020303" pitchFamily="18" charset="0"/>
            </a:endParaRPr>
          </a:p>
        </p:txBody>
      </p:sp>
      <p:pic>
        <p:nvPicPr>
          <p:cNvPr id="22532" name="Picture 4" descr="Resultado de imagem para parmesã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254" y="4218034"/>
            <a:ext cx="4102100" cy="263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167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Resultado de imagem para me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498" y="3111140"/>
            <a:ext cx="1690275" cy="103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ector reto 12"/>
          <p:cNvCxnSpPr/>
          <p:nvPr/>
        </p:nvCxnSpPr>
        <p:spPr>
          <a:xfrm>
            <a:off x="53544" y="70018"/>
            <a:ext cx="663148" cy="498393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e 7"/>
          <p:cNvSpPr/>
          <p:nvPr/>
        </p:nvSpPr>
        <p:spPr>
          <a:xfrm>
            <a:off x="608851" y="459858"/>
            <a:ext cx="149778" cy="1429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762750" y="315876"/>
            <a:ext cx="1098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Bell MT" panose="02020503060305020303" pitchFamily="18" charset="0"/>
              </a:rPr>
              <a:t>9.000 AC</a:t>
            </a:r>
            <a:endParaRPr lang="pt-BR" b="1" dirty="0">
              <a:latin typeface="Bell MT" panose="02020503060305020303" pitchFamily="18" charset="0"/>
            </a:endParaRPr>
          </a:p>
        </p:txBody>
      </p:sp>
      <p:pic>
        <p:nvPicPr>
          <p:cNvPr id="3074" name="Picture 2" descr="Resultado de imagem para iran iraq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87" y="4142902"/>
            <a:ext cx="2347611" cy="252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m para sheeps goa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18" y="2121105"/>
            <a:ext cx="1905000" cy="190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esultado de imagem para sheepski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44" y="4500562"/>
            <a:ext cx="2212011" cy="216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Conector reto 21"/>
          <p:cNvCxnSpPr>
            <a:endCxn id="23" idx="5"/>
          </p:cNvCxnSpPr>
          <p:nvPr/>
        </p:nvCxnSpPr>
        <p:spPr>
          <a:xfrm>
            <a:off x="648759" y="516335"/>
            <a:ext cx="1173787" cy="862234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ipse 22"/>
          <p:cNvSpPr/>
          <p:nvPr/>
        </p:nvSpPr>
        <p:spPr>
          <a:xfrm>
            <a:off x="1694702" y="1256536"/>
            <a:ext cx="149778" cy="1429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/>
          <p:cNvSpPr txBox="1"/>
          <p:nvPr/>
        </p:nvSpPr>
        <p:spPr>
          <a:xfrm>
            <a:off x="1848601" y="1112554"/>
            <a:ext cx="1098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Bell MT" panose="02020503060305020303" pitchFamily="18" charset="0"/>
              </a:rPr>
              <a:t>5</a:t>
            </a:r>
            <a:r>
              <a:rPr lang="pt-BR" b="1" dirty="0" smtClean="0">
                <a:latin typeface="Bell MT" panose="02020503060305020303" pitchFamily="18" charset="0"/>
              </a:rPr>
              <a:t>.000 AC</a:t>
            </a:r>
            <a:endParaRPr lang="pt-BR" b="1" dirty="0">
              <a:latin typeface="Bell MT" panose="02020503060305020303" pitchFamily="18" charset="0"/>
            </a:endParaRPr>
          </a:p>
        </p:txBody>
      </p:sp>
      <p:pic>
        <p:nvPicPr>
          <p:cNvPr id="3084" name="Picture 12" descr="Resultado de imagem para north europe map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802" y="185192"/>
            <a:ext cx="2162876" cy="238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Resultado de imagem para ancient cheese strain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021" y="203515"/>
            <a:ext cx="2103000" cy="148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Resultado de imagem para chees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554" y="1823891"/>
            <a:ext cx="1496108" cy="149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Conector reto 29"/>
          <p:cNvCxnSpPr/>
          <p:nvPr/>
        </p:nvCxnSpPr>
        <p:spPr>
          <a:xfrm>
            <a:off x="1810270" y="1375668"/>
            <a:ext cx="1159149" cy="862234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ipse 31"/>
          <p:cNvSpPr/>
          <p:nvPr/>
        </p:nvSpPr>
        <p:spPr>
          <a:xfrm>
            <a:off x="2915127" y="2191913"/>
            <a:ext cx="149778" cy="1429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CaixaDeTexto 32"/>
          <p:cNvSpPr txBox="1"/>
          <p:nvPr/>
        </p:nvSpPr>
        <p:spPr>
          <a:xfrm>
            <a:off x="3061769" y="2007247"/>
            <a:ext cx="1098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Bell MT" panose="02020503060305020303" pitchFamily="18" charset="0"/>
              </a:rPr>
              <a:t>2.300 AC</a:t>
            </a:r>
            <a:endParaRPr lang="pt-BR" b="1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44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23" grpId="0" animBg="1"/>
      <p:bldP spid="24" grpId="0"/>
      <p:bldP spid="32" grpId="0" animBg="1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8" name="Picture 22" descr="Resultado de imagem para gh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95994" y="2007247"/>
            <a:ext cx="3734272" cy="289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ector reto 12"/>
          <p:cNvCxnSpPr/>
          <p:nvPr/>
        </p:nvCxnSpPr>
        <p:spPr>
          <a:xfrm>
            <a:off x="53544" y="70018"/>
            <a:ext cx="663148" cy="498393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e 7"/>
          <p:cNvSpPr/>
          <p:nvPr/>
        </p:nvSpPr>
        <p:spPr>
          <a:xfrm>
            <a:off x="608851" y="459858"/>
            <a:ext cx="149778" cy="1429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762750" y="315876"/>
            <a:ext cx="1098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Bell MT" panose="02020503060305020303" pitchFamily="18" charset="0"/>
              </a:rPr>
              <a:t>9.000 AC</a:t>
            </a:r>
            <a:endParaRPr lang="pt-BR" b="1" dirty="0">
              <a:latin typeface="Bell MT" panose="02020503060305020303" pitchFamily="18" charset="0"/>
            </a:endParaRPr>
          </a:p>
        </p:txBody>
      </p:sp>
      <p:cxnSp>
        <p:nvCxnSpPr>
          <p:cNvPr id="22" name="Conector reto 21"/>
          <p:cNvCxnSpPr>
            <a:endCxn id="23" idx="5"/>
          </p:cNvCxnSpPr>
          <p:nvPr/>
        </p:nvCxnSpPr>
        <p:spPr>
          <a:xfrm>
            <a:off x="648759" y="516335"/>
            <a:ext cx="1173787" cy="862234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ipse 22"/>
          <p:cNvSpPr/>
          <p:nvPr/>
        </p:nvSpPr>
        <p:spPr>
          <a:xfrm>
            <a:off x="1694702" y="1256536"/>
            <a:ext cx="149778" cy="1429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/>
          <p:cNvSpPr txBox="1"/>
          <p:nvPr/>
        </p:nvSpPr>
        <p:spPr>
          <a:xfrm>
            <a:off x="1848601" y="1112554"/>
            <a:ext cx="1098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Bell MT" panose="02020503060305020303" pitchFamily="18" charset="0"/>
              </a:rPr>
              <a:t>5</a:t>
            </a:r>
            <a:r>
              <a:rPr lang="pt-BR" b="1" dirty="0" smtClean="0">
                <a:latin typeface="Bell MT" panose="02020503060305020303" pitchFamily="18" charset="0"/>
              </a:rPr>
              <a:t>.000 AC</a:t>
            </a:r>
            <a:endParaRPr lang="pt-BR" b="1" dirty="0">
              <a:latin typeface="Bell MT" panose="02020503060305020303" pitchFamily="18" charset="0"/>
            </a:endParaRPr>
          </a:p>
        </p:txBody>
      </p:sp>
      <p:cxnSp>
        <p:nvCxnSpPr>
          <p:cNvPr id="30" name="Conector reto 29"/>
          <p:cNvCxnSpPr/>
          <p:nvPr/>
        </p:nvCxnSpPr>
        <p:spPr>
          <a:xfrm>
            <a:off x="1810270" y="1375668"/>
            <a:ext cx="1159149" cy="862234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ipse 31"/>
          <p:cNvSpPr/>
          <p:nvPr/>
        </p:nvSpPr>
        <p:spPr>
          <a:xfrm>
            <a:off x="2915127" y="2191913"/>
            <a:ext cx="149778" cy="1429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CaixaDeTexto 32"/>
          <p:cNvSpPr txBox="1"/>
          <p:nvPr/>
        </p:nvSpPr>
        <p:spPr>
          <a:xfrm>
            <a:off x="3061769" y="2007247"/>
            <a:ext cx="1098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Bell MT" panose="02020503060305020303" pitchFamily="18" charset="0"/>
              </a:rPr>
              <a:t>2.300 AC</a:t>
            </a:r>
            <a:endParaRPr lang="pt-BR" b="1" dirty="0">
              <a:latin typeface="Bell MT" panose="02020503060305020303" pitchFamily="18" charset="0"/>
            </a:endParaRPr>
          </a:p>
        </p:txBody>
      </p:sp>
      <p:pic>
        <p:nvPicPr>
          <p:cNvPr id="4098" name="Picture 2" descr="Resultado de imagem para milk anci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08" y="4374506"/>
            <a:ext cx="3667125" cy="2362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m para lis taylor cleopat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48" y="2172346"/>
            <a:ext cx="1512816" cy="19907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Resultado de imagem para cheese cam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671" y="2857816"/>
            <a:ext cx="1429730" cy="142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Conector reto 24"/>
          <p:cNvCxnSpPr/>
          <p:nvPr/>
        </p:nvCxnSpPr>
        <p:spPr>
          <a:xfrm>
            <a:off x="3031351" y="2295944"/>
            <a:ext cx="1159149" cy="862234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ipse 25"/>
          <p:cNvSpPr/>
          <p:nvPr/>
        </p:nvSpPr>
        <p:spPr>
          <a:xfrm>
            <a:off x="4136208" y="3086693"/>
            <a:ext cx="149778" cy="1429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26"/>
          <p:cNvSpPr txBox="1"/>
          <p:nvPr/>
        </p:nvSpPr>
        <p:spPr>
          <a:xfrm>
            <a:off x="4306583" y="2983037"/>
            <a:ext cx="1098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Bell MT" panose="02020503060305020303" pitchFamily="18" charset="0"/>
              </a:rPr>
              <a:t>1.200 AC</a:t>
            </a:r>
            <a:endParaRPr lang="pt-BR" b="1" dirty="0">
              <a:latin typeface="Bell MT" panose="02020503060305020303" pitchFamily="18" charset="0"/>
            </a:endParaRPr>
          </a:p>
        </p:txBody>
      </p:sp>
      <p:pic>
        <p:nvPicPr>
          <p:cNvPr id="4108" name="Picture 12" descr="Resultado de imagem para southwest asia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091" y="315876"/>
            <a:ext cx="3009524" cy="230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Resultado de imagem para yogurt plai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041" y="364812"/>
            <a:ext cx="1851025" cy="150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Conector reto 33"/>
          <p:cNvCxnSpPr/>
          <p:nvPr/>
        </p:nvCxnSpPr>
        <p:spPr>
          <a:xfrm>
            <a:off x="4178590" y="3146079"/>
            <a:ext cx="1159149" cy="862234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lipse 36"/>
          <p:cNvSpPr/>
          <p:nvPr/>
        </p:nvSpPr>
        <p:spPr>
          <a:xfrm>
            <a:off x="5283447" y="3949188"/>
            <a:ext cx="149778" cy="1429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CaixaDeTexto 39"/>
          <p:cNvSpPr txBox="1"/>
          <p:nvPr/>
        </p:nvSpPr>
        <p:spPr>
          <a:xfrm>
            <a:off x="5404897" y="3790553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Bell MT" panose="02020503060305020303" pitchFamily="18" charset="0"/>
              </a:rPr>
              <a:t>500 DC</a:t>
            </a:r>
            <a:endParaRPr lang="pt-BR" b="1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901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37" grpId="0" animBg="1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Resultado de imagem para but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46" y="2069029"/>
            <a:ext cx="2472209" cy="162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ector reto 12"/>
          <p:cNvCxnSpPr/>
          <p:nvPr/>
        </p:nvCxnSpPr>
        <p:spPr>
          <a:xfrm>
            <a:off x="53544" y="70018"/>
            <a:ext cx="663148" cy="498393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e 7"/>
          <p:cNvSpPr/>
          <p:nvPr/>
        </p:nvSpPr>
        <p:spPr>
          <a:xfrm>
            <a:off x="608851" y="459858"/>
            <a:ext cx="149778" cy="1429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762750" y="315876"/>
            <a:ext cx="1098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Bell MT" panose="02020503060305020303" pitchFamily="18" charset="0"/>
              </a:rPr>
              <a:t>9.000 AC</a:t>
            </a:r>
            <a:endParaRPr lang="pt-BR" b="1" dirty="0">
              <a:latin typeface="Bell MT" panose="02020503060305020303" pitchFamily="18" charset="0"/>
            </a:endParaRPr>
          </a:p>
        </p:txBody>
      </p:sp>
      <p:cxnSp>
        <p:nvCxnSpPr>
          <p:cNvPr id="22" name="Conector reto 21"/>
          <p:cNvCxnSpPr>
            <a:endCxn id="23" idx="5"/>
          </p:cNvCxnSpPr>
          <p:nvPr/>
        </p:nvCxnSpPr>
        <p:spPr>
          <a:xfrm>
            <a:off x="648759" y="516335"/>
            <a:ext cx="1173787" cy="862234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ipse 22"/>
          <p:cNvSpPr/>
          <p:nvPr/>
        </p:nvSpPr>
        <p:spPr>
          <a:xfrm>
            <a:off x="1694702" y="1256536"/>
            <a:ext cx="149778" cy="1429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/>
          <p:cNvSpPr txBox="1"/>
          <p:nvPr/>
        </p:nvSpPr>
        <p:spPr>
          <a:xfrm>
            <a:off x="1848601" y="1112554"/>
            <a:ext cx="1098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Bell MT" panose="02020503060305020303" pitchFamily="18" charset="0"/>
              </a:rPr>
              <a:t>5</a:t>
            </a:r>
            <a:r>
              <a:rPr lang="pt-BR" b="1" dirty="0" smtClean="0">
                <a:latin typeface="Bell MT" panose="02020503060305020303" pitchFamily="18" charset="0"/>
              </a:rPr>
              <a:t>.000 AC</a:t>
            </a:r>
            <a:endParaRPr lang="pt-BR" b="1" dirty="0">
              <a:latin typeface="Bell MT" panose="02020503060305020303" pitchFamily="18" charset="0"/>
            </a:endParaRPr>
          </a:p>
        </p:txBody>
      </p:sp>
      <p:cxnSp>
        <p:nvCxnSpPr>
          <p:cNvPr id="30" name="Conector reto 29"/>
          <p:cNvCxnSpPr/>
          <p:nvPr/>
        </p:nvCxnSpPr>
        <p:spPr>
          <a:xfrm>
            <a:off x="1810270" y="1375668"/>
            <a:ext cx="1159149" cy="862234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ipse 31"/>
          <p:cNvSpPr/>
          <p:nvPr/>
        </p:nvSpPr>
        <p:spPr>
          <a:xfrm>
            <a:off x="2915127" y="2191913"/>
            <a:ext cx="149778" cy="1429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CaixaDeTexto 32"/>
          <p:cNvSpPr txBox="1"/>
          <p:nvPr/>
        </p:nvSpPr>
        <p:spPr>
          <a:xfrm>
            <a:off x="3061769" y="2007247"/>
            <a:ext cx="1098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Bell MT" panose="02020503060305020303" pitchFamily="18" charset="0"/>
              </a:rPr>
              <a:t>2.300 AC</a:t>
            </a:r>
            <a:endParaRPr lang="pt-BR" b="1" dirty="0">
              <a:latin typeface="Bell MT" panose="02020503060305020303" pitchFamily="18" charset="0"/>
            </a:endParaRPr>
          </a:p>
        </p:txBody>
      </p:sp>
      <p:cxnSp>
        <p:nvCxnSpPr>
          <p:cNvPr id="25" name="Conector reto 24"/>
          <p:cNvCxnSpPr/>
          <p:nvPr/>
        </p:nvCxnSpPr>
        <p:spPr>
          <a:xfrm>
            <a:off x="3031351" y="2295944"/>
            <a:ext cx="1159149" cy="862234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ipse 25"/>
          <p:cNvSpPr/>
          <p:nvPr/>
        </p:nvSpPr>
        <p:spPr>
          <a:xfrm>
            <a:off x="4136208" y="3086693"/>
            <a:ext cx="149778" cy="1429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26"/>
          <p:cNvSpPr txBox="1"/>
          <p:nvPr/>
        </p:nvSpPr>
        <p:spPr>
          <a:xfrm>
            <a:off x="4306583" y="2983037"/>
            <a:ext cx="1098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Bell MT" panose="02020503060305020303" pitchFamily="18" charset="0"/>
              </a:rPr>
              <a:t>1.200 AC</a:t>
            </a:r>
            <a:endParaRPr lang="pt-BR" b="1" dirty="0">
              <a:latin typeface="Bell MT" panose="02020503060305020303" pitchFamily="18" charset="0"/>
            </a:endParaRPr>
          </a:p>
        </p:txBody>
      </p:sp>
      <p:cxnSp>
        <p:nvCxnSpPr>
          <p:cNvPr id="34" name="Conector reto 33"/>
          <p:cNvCxnSpPr/>
          <p:nvPr/>
        </p:nvCxnSpPr>
        <p:spPr>
          <a:xfrm>
            <a:off x="4178590" y="3146079"/>
            <a:ext cx="1159149" cy="862234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lipse 36"/>
          <p:cNvSpPr/>
          <p:nvPr/>
        </p:nvSpPr>
        <p:spPr>
          <a:xfrm>
            <a:off x="5283447" y="3949188"/>
            <a:ext cx="149778" cy="1429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CaixaDeTexto 39"/>
          <p:cNvSpPr txBox="1"/>
          <p:nvPr/>
        </p:nvSpPr>
        <p:spPr>
          <a:xfrm>
            <a:off x="5404897" y="3790553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Bell MT" panose="02020503060305020303" pitchFamily="18" charset="0"/>
              </a:rPr>
              <a:t>500 DC</a:t>
            </a:r>
            <a:endParaRPr lang="pt-BR" b="1" dirty="0">
              <a:latin typeface="Bell MT" panose="02020503060305020303" pitchFamily="18" charset="0"/>
            </a:endParaRPr>
          </a:p>
        </p:txBody>
      </p:sp>
      <p:pic>
        <p:nvPicPr>
          <p:cNvPr id="5122" name="Picture 2" descr="Resultado de imagem para middle 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80" y="3790553"/>
            <a:ext cx="2603674" cy="292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Resultado de imagem para ancient chee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283" y="4909927"/>
            <a:ext cx="2258018" cy="150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Conector reto 27"/>
          <p:cNvCxnSpPr/>
          <p:nvPr/>
        </p:nvCxnSpPr>
        <p:spPr>
          <a:xfrm>
            <a:off x="5351168" y="4020673"/>
            <a:ext cx="1159149" cy="862234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ipse 28"/>
          <p:cNvSpPr/>
          <p:nvPr/>
        </p:nvSpPr>
        <p:spPr>
          <a:xfrm>
            <a:off x="6456588" y="4821464"/>
            <a:ext cx="149778" cy="1429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CaixaDeTexto 30"/>
          <p:cNvSpPr txBox="1"/>
          <p:nvPr/>
        </p:nvSpPr>
        <p:spPr>
          <a:xfrm>
            <a:off x="6578038" y="4662829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Bell MT" panose="02020503060305020303" pitchFamily="18" charset="0"/>
              </a:rPr>
              <a:t>1700 DC</a:t>
            </a:r>
            <a:endParaRPr lang="pt-BR" b="1" dirty="0">
              <a:latin typeface="Bell MT" panose="02020503060305020303" pitchFamily="18" charset="0"/>
            </a:endParaRPr>
          </a:p>
        </p:txBody>
      </p:sp>
      <p:sp>
        <p:nvSpPr>
          <p:cNvPr id="3" name="AutoShape 10" descr="Resultado de imagem para pasteur"/>
          <p:cNvSpPr>
            <a:spLocks noChangeAspect="1" noChangeArrowheads="1"/>
          </p:cNvSpPr>
          <p:nvPr/>
        </p:nvSpPr>
        <p:spPr bwMode="auto">
          <a:xfrm>
            <a:off x="155575" y="-1271588"/>
            <a:ext cx="2171700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132" name="Picture 12" descr="Resultado de imagem para pasteu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751" y="207485"/>
            <a:ext cx="1706697" cy="20884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Resultado de imagem para bacter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200" y="97743"/>
            <a:ext cx="2550053" cy="190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Resultado de imagem para industry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704" y="2665314"/>
            <a:ext cx="1783119" cy="178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Conector reto 38"/>
          <p:cNvCxnSpPr/>
          <p:nvPr/>
        </p:nvCxnSpPr>
        <p:spPr>
          <a:xfrm>
            <a:off x="6578038" y="4923531"/>
            <a:ext cx="1159149" cy="862234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ixaDeTexto 40"/>
          <p:cNvSpPr txBox="1"/>
          <p:nvPr/>
        </p:nvSpPr>
        <p:spPr>
          <a:xfrm>
            <a:off x="7840841" y="5541974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Bell MT" panose="02020503060305020303" pitchFamily="18" charset="0"/>
              </a:rPr>
              <a:t>1900 DC</a:t>
            </a:r>
            <a:endParaRPr lang="pt-BR" b="1" dirty="0">
              <a:latin typeface="Bell MT" panose="02020503060305020303" pitchFamily="18" charset="0"/>
            </a:endParaRPr>
          </a:p>
        </p:txBody>
      </p:sp>
      <p:sp>
        <p:nvSpPr>
          <p:cNvPr id="42" name="Elipse 41"/>
          <p:cNvSpPr/>
          <p:nvPr/>
        </p:nvSpPr>
        <p:spPr>
          <a:xfrm>
            <a:off x="7672983" y="5726640"/>
            <a:ext cx="149778" cy="1429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3906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/>
      <p:bldP spid="41" grpId="0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0" name="Picture 26" descr="Resultado de imagem para cream chee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4" y="1782127"/>
            <a:ext cx="2786639" cy="278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8" name="Picture 24" descr="Resultado de imagem para yogu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397" y="2217240"/>
            <a:ext cx="2803088" cy="263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ector reto 12"/>
          <p:cNvCxnSpPr/>
          <p:nvPr/>
        </p:nvCxnSpPr>
        <p:spPr>
          <a:xfrm>
            <a:off x="53544" y="70018"/>
            <a:ext cx="663148" cy="498393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e 7"/>
          <p:cNvSpPr/>
          <p:nvPr/>
        </p:nvSpPr>
        <p:spPr>
          <a:xfrm>
            <a:off x="608851" y="459858"/>
            <a:ext cx="149778" cy="1429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762750" y="315876"/>
            <a:ext cx="1098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Bell MT" panose="02020503060305020303" pitchFamily="18" charset="0"/>
              </a:rPr>
              <a:t>9.000 AC</a:t>
            </a:r>
            <a:endParaRPr lang="pt-BR" b="1" dirty="0">
              <a:latin typeface="Bell MT" panose="02020503060305020303" pitchFamily="18" charset="0"/>
            </a:endParaRPr>
          </a:p>
        </p:txBody>
      </p:sp>
      <p:cxnSp>
        <p:nvCxnSpPr>
          <p:cNvPr id="22" name="Conector reto 21"/>
          <p:cNvCxnSpPr>
            <a:endCxn id="23" idx="5"/>
          </p:cNvCxnSpPr>
          <p:nvPr/>
        </p:nvCxnSpPr>
        <p:spPr>
          <a:xfrm>
            <a:off x="648759" y="516335"/>
            <a:ext cx="1173787" cy="862234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ipse 22"/>
          <p:cNvSpPr/>
          <p:nvPr/>
        </p:nvSpPr>
        <p:spPr>
          <a:xfrm>
            <a:off x="1694702" y="1256536"/>
            <a:ext cx="149778" cy="1429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/>
          <p:cNvSpPr txBox="1"/>
          <p:nvPr/>
        </p:nvSpPr>
        <p:spPr>
          <a:xfrm>
            <a:off x="1848601" y="1112554"/>
            <a:ext cx="1098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Bell MT" panose="02020503060305020303" pitchFamily="18" charset="0"/>
              </a:rPr>
              <a:t>5</a:t>
            </a:r>
            <a:r>
              <a:rPr lang="pt-BR" b="1" dirty="0" smtClean="0">
                <a:latin typeface="Bell MT" panose="02020503060305020303" pitchFamily="18" charset="0"/>
              </a:rPr>
              <a:t>.000 AC</a:t>
            </a:r>
            <a:endParaRPr lang="pt-BR" b="1" dirty="0">
              <a:latin typeface="Bell MT" panose="02020503060305020303" pitchFamily="18" charset="0"/>
            </a:endParaRPr>
          </a:p>
        </p:txBody>
      </p:sp>
      <p:cxnSp>
        <p:nvCxnSpPr>
          <p:cNvPr id="30" name="Conector reto 29"/>
          <p:cNvCxnSpPr/>
          <p:nvPr/>
        </p:nvCxnSpPr>
        <p:spPr>
          <a:xfrm>
            <a:off x="1810270" y="1375668"/>
            <a:ext cx="1159149" cy="862234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ipse 31"/>
          <p:cNvSpPr/>
          <p:nvPr/>
        </p:nvSpPr>
        <p:spPr>
          <a:xfrm>
            <a:off x="2915127" y="2191913"/>
            <a:ext cx="149778" cy="1429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CaixaDeTexto 32"/>
          <p:cNvSpPr txBox="1"/>
          <p:nvPr/>
        </p:nvSpPr>
        <p:spPr>
          <a:xfrm>
            <a:off x="3061769" y="2007247"/>
            <a:ext cx="1098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Bell MT" panose="02020503060305020303" pitchFamily="18" charset="0"/>
              </a:rPr>
              <a:t>2.300 AC</a:t>
            </a:r>
            <a:endParaRPr lang="pt-BR" b="1" dirty="0">
              <a:latin typeface="Bell MT" panose="02020503060305020303" pitchFamily="18" charset="0"/>
            </a:endParaRPr>
          </a:p>
        </p:txBody>
      </p:sp>
      <p:cxnSp>
        <p:nvCxnSpPr>
          <p:cNvPr id="25" name="Conector reto 24"/>
          <p:cNvCxnSpPr/>
          <p:nvPr/>
        </p:nvCxnSpPr>
        <p:spPr>
          <a:xfrm>
            <a:off x="3031351" y="2295944"/>
            <a:ext cx="1159149" cy="862234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ipse 25"/>
          <p:cNvSpPr/>
          <p:nvPr/>
        </p:nvSpPr>
        <p:spPr>
          <a:xfrm>
            <a:off x="4136208" y="3086693"/>
            <a:ext cx="149778" cy="1429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26"/>
          <p:cNvSpPr txBox="1"/>
          <p:nvPr/>
        </p:nvSpPr>
        <p:spPr>
          <a:xfrm>
            <a:off x="4306583" y="2983037"/>
            <a:ext cx="1098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Bell MT" panose="02020503060305020303" pitchFamily="18" charset="0"/>
              </a:rPr>
              <a:t>1.200 AC</a:t>
            </a:r>
            <a:endParaRPr lang="pt-BR" b="1" dirty="0">
              <a:latin typeface="Bell MT" panose="02020503060305020303" pitchFamily="18" charset="0"/>
            </a:endParaRPr>
          </a:p>
        </p:txBody>
      </p:sp>
      <p:cxnSp>
        <p:nvCxnSpPr>
          <p:cNvPr id="34" name="Conector reto 33"/>
          <p:cNvCxnSpPr/>
          <p:nvPr/>
        </p:nvCxnSpPr>
        <p:spPr>
          <a:xfrm>
            <a:off x="4178590" y="3146079"/>
            <a:ext cx="1159149" cy="862234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lipse 36"/>
          <p:cNvSpPr/>
          <p:nvPr/>
        </p:nvSpPr>
        <p:spPr>
          <a:xfrm>
            <a:off x="5283447" y="3949188"/>
            <a:ext cx="149778" cy="1429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CaixaDeTexto 39"/>
          <p:cNvSpPr txBox="1"/>
          <p:nvPr/>
        </p:nvSpPr>
        <p:spPr>
          <a:xfrm>
            <a:off x="5404897" y="3790553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Bell MT" panose="02020503060305020303" pitchFamily="18" charset="0"/>
              </a:rPr>
              <a:t>500 DC</a:t>
            </a:r>
            <a:endParaRPr lang="pt-BR" b="1" dirty="0">
              <a:latin typeface="Bell MT" panose="02020503060305020303" pitchFamily="18" charset="0"/>
            </a:endParaRPr>
          </a:p>
        </p:txBody>
      </p:sp>
      <p:cxnSp>
        <p:nvCxnSpPr>
          <p:cNvPr id="28" name="Conector reto 27"/>
          <p:cNvCxnSpPr/>
          <p:nvPr/>
        </p:nvCxnSpPr>
        <p:spPr>
          <a:xfrm>
            <a:off x="5351168" y="4020673"/>
            <a:ext cx="1159149" cy="862234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ipse 28"/>
          <p:cNvSpPr/>
          <p:nvPr/>
        </p:nvSpPr>
        <p:spPr>
          <a:xfrm>
            <a:off x="6456588" y="4821464"/>
            <a:ext cx="149778" cy="1429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CaixaDeTexto 30"/>
          <p:cNvSpPr txBox="1"/>
          <p:nvPr/>
        </p:nvSpPr>
        <p:spPr>
          <a:xfrm>
            <a:off x="6578038" y="4662829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Bell MT" panose="02020503060305020303" pitchFamily="18" charset="0"/>
              </a:rPr>
              <a:t>1700 DC</a:t>
            </a:r>
            <a:endParaRPr lang="pt-BR" b="1" dirty="0">
              <a:latin typeface="Bell MT" panose="02020503060305020303" pitchFamily="18" charset="0"/>
            </a:endParaRPr>
          </a:p>
        </p:txBody>
      </p:sp>
      <p:cxnSp>
        <p:nvCxnSpPr>
          <p:cNvPr id="39" name="Conector reto 38"/>
          <p:cNvCxnSpPr/>
          <p:nvPr/>
        </p:nvCxnSpPr>
        <p:spPr>
          <a:xfrm>
            <a:off x="6578038" y="4923531"/>
            <a:ext cx="1159149" cy="862234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ixaDeTexto 40"/>
          <p:cNvSpPr txBox="1"/>
          <p:nvPr/>
        </p:nvSpPr>
        <p:spPr>
          <a:xfrm>
            <a:off x="7840841" y="5541974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Bell MT" panose="02020503060305020303" pitchFamily="18" charset="0"/>
              </a:rPr>
              <a:t>1900 DC</a:t>
            </a:r>
            <a:endParaRPr lang="pt-BR" b="1" dirty="0">
              <a:latin typeface="Bell MT" panose="02020503060305020303" pitchFamily="18" charset="0"/>
            </a:endParaRPr>
          </a:p>
        </p:txBody>
      </p:sp>
      <p:sp>
        <p:nvSpPr>
          <p:cNvPr id="42" name="Elipse 41"/>
          <p:cNvSpPr/>
          <p:nvPr/>
        </p:nvSpPr>
        <p:spPr>
          <a:xfrm>
            <a:off x="7672983" y="5726640"/>
            <a:ext cx="149778" cy="1429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148" name="Picture 4" descr="Resultado de imagem para globalis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85" y="2263398"/>
            <a:ext cx="2667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esultado de imagem para healt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92" y="5510049"/>
            <a:ext cx="2643469" cy="105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Resultado de imagem para light diet labe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845" y="4347437"/>
            <a:ext cx="2752725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Elipse 37"/>
          <p:cNvSpPr/>
          <p:nvPr/>
        </p:nvSpPr>
        <p:spPr>
          <a:xfrm>
            <a:off x="8909567" y="6671926"/>
            <a:ext cx="149778" cy="1429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3" name="Conector reto 42"/>
          <p:cNvCxnSpPr/>
          <p:nvPr/>
        </p:nvCxnSpPr>
        <p:spPr>
          <a:xfrm>
            <a:off x="7769586" y="5806281"/>
            <a:ext cx="1218446" cy="913659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62" name="Picture 18" descr="Resultado de imagem para lactose fre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494" y="294986"/>
            <a:ext cx="3019279" cy="200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Picture 22" descr="Resultado de imagem para soy mil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153" y="211712"/>
            <a:ext cx="2476837" cy="177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28" descr="Resultado de imagem para 0% fat dairy"/>
          <p:cNvSpPr>
            <a:spLocks noChangeAspect="1" noChangeArrowheads="1"/>
          </p:cNvSpPr>
          <p:nvPr/>
        </p:nvSpPr>
        <p:spPr bwMode="auto">
          <a:xfrm>
            <a:off x="155575" y="-1714500"/>
            <a:ext cx="212407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174" name="Picture 30" descr="Resultado de imagem para 0% fat dair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517" y="4100507"/>
            <a:ext cx="1695155" cy="285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32" descr="Resultado de imagem para organic milk"/>
          <p:cNvSpPr>
            <a:spLocks noChangeAspect="1" noChangeArrowheads="1"/>
          </p:cNvSpPr>
          <p:nvPr/>
        </p:nvSpPr>
        <p:spPr bwMode="auto">
          <a:xfrm>
            <a:off x="155575" y="-22860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180" name="Picture 36" descr="Resultado de imagem para organic milk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59" y="4686481"/>
            <a:ext cx="2658195" cy="265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80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weknowyourdreams.com/images/milk/milk-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58"/>
            <a:ext cx="4281714" cy="685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28" descr="Resultado de imagem para 0% fat dairy"/>
          <p:cNvSpPr>
            <a:spLocks noChangeAspect="1" noChangeArrowheads="1"/>
          </p:cNvSpPr>
          <p:nvPr/>
        </p:nvSpPr>
        <p:spPr bwMode="auto">
          <a:xfrm>
            <a:off x="155575" y="-1714500"/>
            <a:ext cx="212407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AutoShape 32" descr="Resultado de imagem para organic milk"/>
          <p:cNvSpPr>
            <a:spLocks noChangeAspect="1" noChangeArrowheads="1"/>
          </p:cNvSpPr>
          <p:nvPr/>
        </p:nvSpPr>
        <p:spPr bwMode="auto">
          <a:xfrm>
            <a:off x="155575" y="-22860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3251200" y="4530419"/>
            <a:ext cx="449943" cy="15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805880" y="5140411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Bell MT" panose="02020503060305020303" pitchFamily="18" charset="0"/>
              </a:rPr>
              <a:t>88% Água</a:t>
            </a:r>
            <a:endParaRPr lang="pt-BR" b="1" dirty="0">
              <a:latin typeface="Bell MT" panose="02020503060305020303" pitchFamily="18" charset="0"/>
            </a:endParaRPr>
          </a:p>
        </p:txBody>
      </p:sp>
      <p:sp>
        <p:nvSpPr>
          <p:cNvPr id="44" name="Retângulo 43"/>
          <p:cNvSpPr/>
          <p:nvPr/>
        </p:nvSpPr>
        <p:spPr>
          <a:xfrm>
            <a:off x="3251200" y="4184819"/>
            <a:ext cx="449943" cy="2549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CaixaDeTexto 44"/>
          <p:cNvSpPr txBox="1"/>
          <p:nvPr/>
        </p:nvSpPr>
        <p:spPr>
          <a:xfrm>
            <a:off x="3847070" y="4218261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Bell MT" panose="02020503060305020303" pitchFamily="18" charset="0"/>
              </a:rPr>
              <a:t>5% CHO</a:t>
            </a:r>
            <a:endParaRPr lang="pt-BR" b="1" dirty="0">
              <a:latin typeface="Bell MT" panose="02020503060305020303" pitchFamily="18" charset="0"/>
            </a:endParaRPr>
          </a:p>
        </p:txBody>
      </p:sp>
      <p:sp>
        <p:nvSpPr>
          <p:cNvPr id="46" name="Retângulo 45"/>
          <p:cNvSpPr/>
          <p:nvPr/>
        </p:nvSpPr>
        <p:spPr>
          <a:xfrm>
            <a:off x="3252043" y="3831078"/>
            <a:ext cx="449943" cy="25498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CaixaDeTexto 46"/>
          <p:cNvSpPr txBox="1"/>
          <p:nvPr/>
        </p:nvSpPr>
        <p:spPr>
          <a:xfrm>
            <a:off x="3818826" y="3770154"/>
            <a:ext cx="1125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Bell MT" panose="02020503060305020303" pitchFamily="18" charset="0"/>
              </a:rPr>
              <a:t>3,5% LIP</a:t>
            </a:r>
            <a:endParaRPr lang="pt-BR" b="1" dirty="0">
              <a:latin typeface="Bell MT" panose="02020503060305020303" pitchFamily="18" charset="0"/>
            </a:endParaRPr>
          </a:p>
        </p:txBody>
      </p:sp>
      <p:sp>
        <p:nvSpPr>
          <p:cNvPr id="48" name="Retângulo 47"/>
          <p:cNvSpPr/>
          <p:nvPr/>
        </p:nvSpPr>
        <p:spPr>
          <a:xfrm>
            <a:off x="3251200" y="3472345"/>
            <a:ext cx="449943" cy="2549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CaixaDeTexto 48"/>
          <p:cNvSpPr txBox="1"/>
          <p:nvPr/>
        </p:nvSpPr>
        <p:spPr>
          <a:xfrm>
            <a:off x="3777636" y="3400822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Bell MT" panose="02020503060305020303" pitchFamily="18" charset="0"/>
              </a:rPr>
              <a:t>3,5% PTN</a:t>
            </a:r>
            <a:endParaRPr lang="pt-BR" b="1" dirty="0">
              <a:latin typeface="Bell MT" panose="02020503060305020303" pitchFamily="18" charset="0"/>
            </a:endParaRPr>
          </a:p>
        </p:txBody>
      </p:sp>
      <p:sp>
        <p:nvSpPr>
          <p:cNvPr id="50" name="CaixaDeTexto 49"/>
          <p:cNvSpPr txBox="1"/>
          <p:nvPr/>
        </p:nvSpPr>
        <p:spPr>
          <a:xfrm>
            <a:off x="4574260" y="1892106"/>
            <a:ext cx="11512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>
                <a:latin typeface="Bell MT" panose="02020503060305020303" pitchFamily="18" charset="0"/>
              </a:rPr>
              <a:t>80%</a:t>
            </a:r>
            <a:endParaRPr lang="pt-BR" sz="4000" b="1" dirty="0">
              <a:latin typeface="Bell MT" panose="02020503060305020303" pitchFamily="18" charset="0"/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6024527" y="1883222"/>
            <a:ext cx="11512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>
                <a:latin typeface="Bell MT" panose="02020503060305020303" pitchFamily="18" charset="0"/>
              </a:rPr>
              <a:t>20%</a:t>
            </a:r>
            <a:endParaRPr lang="pt-BR" sz="4000" b="1" dirty="0">
              <a:latin typeface="Bell MT" panose="02020503060305020303" pitchFamily="18" charset="0"/>
            </a:endParaRPr>
          </a:p>
        </p:txBody>
      </p:sp>
      <p:pic>
        <p:nvPicPr>
          <p:cNvPr id="7176" name="Picture 8" descr="Resultado de imagem para caseí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289" y="458001"/>
            <a:ext cx="1425221" cy="142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Resultado de imagem para whey prote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896" y="732964"/>
            <a:ext cx="912538" cy="115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ector em curva 9"/>
          <p:cNvCxnSpPr>
            <a:stCxn id="49" idx="3"/>
          </p:cNvCxnSpPr>
          <p:nvPr/>
        </p:nvCxnSpPr>
        <p:spPr>
          <a:xfrm flipV="1">
            <a:off x="5018681" y="2495938"/>
            <a:ext cx="843829" cy="1089550"/>
          </a:xfrm>
          <a:prstGeom prst="curvedConnector2">
            <a:avLst/>
          </a:prstGeom>
          <a:ln w="444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em curva 56"/>
          <p:cNvCxnSpPr>
            <a:stCxn id="47" idx="3"/>
          </p:cNvCxnSpPr>
          <p:nvPr/>
        </p:nvCxnSpPr>
        <p:spPr>
          <a:xfrm flipV="1">
            <a:off x="4944455" y="3702842"/>
            <a:ext cx="1465870" cy="251978"/>
          </a:xfrm>
          <a:prstGeom prst="curvedConnector3">
            <a:avLst>
              <a:gd name="adj1" fmla="val 50000"/>
            </a:avLst>
          </a:prstGeom>
          <a:ln w="444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aixaDeTexto 59"/>
          <p:cNvSpPr txBox="1"/>
          <p:nvPr/>
        </p:nvSpPr>
        <p:spPr>
          <a:xfrm>
            <a:off x="6484551" y="3016848"/>
            <a:ext cx="11512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>
                <a:latin typeface="Bell MT" panose="02020503060305020303" pitchFamily="18" charset="0"/>
              </a:rPr>
              <a:t>70%</a:t>
            </a:r>
            <a:endParaRPr lang="pt-BR" sz="4000" b="1" dirty="0">
              <a:latin typeface="Bell MT" panose="02020503060305020303" pitchFamily="18" charset="0"/>
            </a:endParaRPr>
          </a:p>
        </p:txBody>
      </p:sp>
      <p:pic>
        <p:nvPicPr>
          <p:cNvPr id="7180" name="Picture 12" descr="Resultado de imagem para ácidos graxos saturado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054" y="3009693"/>
            <a:ext cx="1197653" cy="57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CaixaDeTexto 61"/>
          <p:cNvSpPr txBox="1"/>
          <p:nvPr/>
        </p:nvSpPr>
        <p:spPr>
          <a:xfrm>
            <a:off x="6484551" y="3909400"/>
            <a:ext cx="11512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>
                <a:latin typeface="Bell MT" panose="02020503060305020303" pitchFamily="18" charset="0"/>
              </a:rPr>
              <a:t>30%</a:t>
            </a:r>
            <a:endParaRPr lang="pt-BR" sz="4000" b="1" dirty="0">
              <a:latin typeface="Bell MT" panose="02020503060305020303" pitchFamily="18" charset="0"/>
            </a:endParaRPr>
          </a:p>
        </p:txBody>
      </p:sp>
      <p:pic>
        <p:nvPicPr>
          <p:cNvPr id="7182" name="Picture 14" descr="Resultado de imagem para ácidos graxos insaturado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248" y="3977918"/>
            <a:ext cx="1397259" cy="87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CaixaDeTexto 64"/>
          <p:cNvSpPr txBox="1"/>
          <p:nvPr/>
        </p:nvSpPr>
        <p:spPr>
          <a:xfrm>
            <a:off x="7826181" y="2190604"/>
            <a:ext cx="9653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Bell MT" panose="02020503060305020303" pitchFamily="18" charset="0"/>
              </a:rPr>
              <a:t>TGL</a:t>
            </a:r>
            <a:endParaRPr lang="pt-BR" sz="2800" b="1" dirty="0">
              <a:latin typeface="Bell MT" panose="02020503060305020303" pitchFamily="18" charset="0"/>
            </a:endParaRPr>
          </a:p>
        </p:txBody>
      </p:sp>
      <p:cxnSp>
        <p:nvCxnSpPr>
          <p:cNvPr id="66" name="Conector em curva 65"/>
          <p:cNvCxnSpPr>
            <a:stCxn id="45" idx="3"/>
            <a:endCxn id="69" idx="0"/>
          </p:cNvCxnSpPr>
          <p:nvPr/>
        </p:nvCxnSpPr>
        <p:spPr>
          <a:xfrm>
            <a:off x="4914991" y="4402927"/>
            <a:ext cx="1935864" cy="1141427"/>
          </a:xfrm>
          <a:prstGeom prst="curvedConnector2">
            <a:avLst/>
          </a:prstGeom>
          <a:ln w="4445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CaixaDeTexto 68"/>
          <p:cNvSpPr txBox="1"/>
          <p:nvPr/>
        </p:nvSpPr>
        <p:spPr>
          <a:xfrm>
            <a:off x="6138961" y="5544354"/>
            <a:ext cx="14237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>
                <a:latin typeface="Bell MT" panose="02020503060305020303" pitchFamily="18" charset="0"/>
              </a:rPr>
              <a:t>100%</a:t>
            </a:r>
            <a:endParaRPr lang="pt-BR" sz="4000" b="1" dirty="0">
              <a:latin typeface="Bell MT" panose="02020503060305020303" pitchFamily="18" charset="0"/>
            </a:endParaRPr>
          </a:p>
        </p:txBody>
      </p:sp>
      <p:pic>
        <p:nvPicPr>
          <p:cNvPr id="7184" name="Picture 16" descr="Resultado de imagem para lactos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132" y="5544354"/>
            <a:ext cx="1075493" cy="94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CaixaDeTexto 75"/>
          <p:cNvSpPr txBox="1"/>
          <p:nvPr/>
        </p:nvSpPr>
        <p:spPr>
          <a:xfrm>
            <a:off x="8609472" y="2909409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Bell MT" panose="02020503060305020303" pitchFamily="18" charset="0"/>
              </a:rPr>
              <a:t>*</a:t>
            </a:r>
            <a:endParaRPr lang="pt-BR" sz="2800" b="1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388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4" grpId="1"/>
      <p:bldP spid="44" grpId="0" animBg="1"/>
      <p:bldP spid="44" grpId="1" animBg="1"/>
      <p:bldP spid="45" grpId="0"/>
      <p:bldP spid="45" grpId="1"/>
      <p:bldP spid="46" grpId="0" animBg="1"/>
      <p:bldP spid="46" grpId="1" animBg="1"/>
      <p:bldP spid="47" grpId="0"/>
      <p:bldP spid="47" grpId="1"/>
      <p:bldP spid="48" grpId="0" animBg="1"/>
      <p:bldP spid="48" grpId="1" animBg="1"/>
      <p:bldP spid="49" grpId="0"/>
      <p:bldP spid="49" grpId="1"/>
      <p:bldP spid="50" grpId="0"/>
      <p:bldP spid="50" grpId="1"/>
      <p:bldP spid="51" grpId="0"/>
      <p:bldP spid="51" grpId="1"/>
      <p:bldP spid="60" grpId="0"/>
      <p:bldP spid="60" grpId="1"/>
      <p:bldP spid="62" grpId="0"/>
      <p:bldP spid="62" grpId="1"/>
      <p:bldP spid="65" grpId="0"/>
      <p:bldP spid="65" grpId="1"/>
      <p:bldP spid="69" grpId="0"/>
      <p:bldP spid="69" grpId="1"/>
      <p:bldP spid="76" grpId="0"/>
      <p:bldP spid="7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weknowyourdreams.com/images/milk/milk-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58"/>
            <a:ext cx="4281714" cy="685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28" descr="Resultado de imagem para 0% fat dairy"/>
          <p:cNvSpPr>
            <a:spLocks noChangeAspect="1" noChangeArrowheads="1"/>
          </p:cNvSpPr>
          <p:nvPr/>
        </p:nvSpPr>
        <p:spPr bwMode="auto">
          <a:xfrm>
            <a:off x="155575" y="-1714500"/>
            <a:ext cx="212407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AutoShape 32" descr="Resultado de imagem para organic milk"/>
          <p:cNvSpPr>
            <a:spLocks noChangeAspect="1" noChangeArrowheads="1"/>
          </p:cNvSpPr>
          <p:nvPr/>
        </p:nvSpPr>
        <p:spPr bwMode="auto">
          <a:xfrm>
            <a:off x="155575" y="-22860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" name="CaixaDeTexto 26"/>
          <p:cNvSpPr txBox="1"/>
          <p:nvPr/>
        </p:nvSpPr>
        <p:spPr>
          <a:xfrm>
            <a:off x="5590053" y="543790"/>
            <a:ext cx="15953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600" b="1" dirty="0" smtClean="0">
                <a:latin typeface="Bell MT" panose="02020503060305020303" pitchFamily="18" charset="0"/>
              </a:rPr>
              <a:t>Ca</a:t>
            </a:r>
            <a:endParaRPr lang="pt-BR" sz="9600" b="1" dirty="0">
              <a:latin typeface="Bell MT" panose="02020503060305020303" pitchFamily="18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5147989" y="3772358"/>
            <a:ext cx="10438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600" b="1" dirty="0" smtClean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</a:rPr>
              <a:t>A</a:t>
            </a:r>
            <a:endParaRPr lang="pt-BR" sz="9600" b="1" dirty="0">
              <a:solidFill>
                <a:schemeClr val="accent6">
                  <a:lumMod val="7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6405466" y="3772358"/>
            <a:ext cx="16209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ell MT" panose="02020503060305020303" pitchFamily="18" charset="0"/>
              </a:rPr>
              <a:t>B1</a:t>
            </a:r>
            <a:endParaRPr lang="pt-BR" sz="9600" b="1" dirty="0">
              <a:solidFill>
                <a:schemeClr val="accent4">
                  <a:lumMod val="60000"/>
                  <a:lumOff val="40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4501577" y="4920238"/>
            <a:ext cx="16209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ll MT" panose="02020503060305020303" pitchFamily="18" charset="0"/>
              </a:rPr>
              <a:t>B2</a:t>
            </a:r>
            <a:endParaRPr lang="pt-BR" sz="9600" b="1" dirty="0">
              <a:solidFill>
                <a:schemeClr val="tx2">
                  <a:lumMod val="60000"/>
                  <a:lumOff val="40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6264000" y="4920238"/>
            <a:ext cx="22749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ell MT" panose="02020503060305020303" pitchFamily="18" charset="0"/>
              </a:rPr>
              <a:t>B12</a:t>
            </a:r>
            <a:endParaRPr lang="pt-BR" sz="9600" b="1" dirty="0">
              <a:solidFill>
                <a:schemeClr val="accent5">
                  <a:lumMod val="40000"/>
                  <a:lumOff val="60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4918075" y="1839648"/>
            <a:ext cx="9797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600" b="1" dirty="0" smtClean="0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P</a:t>
            </a:r>
            <a:endParaRPr lang="pt-BR" sz="9600" b="1" dirty="0">
              <a:solidFill>
                <a:schemeClr val="accent1">
                  <a:lumMod val="7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6205607" y="1839648"/>
            <a:ext cx="20313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600" b="1" dirty="0" smtClean="0">
                <a:solidFill>
                  <a:schemeClr val="accent2">
                    <a:lumMod val="75000"/>
                  </a:schemeClr>
                </a:solidFill>
                <a:latin typeface="Bell MT" panose="02020503060305020303" pitchFamily="18" charset="0"/>
              </a:rPr>
              <a:t>Mg</a:t>
            </a:r>
            <a:endParaRPr lang="pt-BR" sz="9600" b="1" dirty="0">
              <a:solidFill>
                <a:schemeClr val="accent2">
                  <a:lumMod val="75000"/>
                </a:schemeClr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069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weknowyourdreams.com/images/milk/milk-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58"/>
            <a:ext cx="4281714" cy="685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28" descr="Resultado de imagem para 0% fat dairy"/>
          <p:cNvSpPr>
            <a:spLocks noChangeAspect="1" noChangeArrowheads="1"/>
          </p:cNvSpPr>
          <p:nvPr/>
        </p:nvSpPr>
        <p:spPr bwMode="auto">
          <a:xfrm>
            <a:off x="155575" y="-1714500"/>
            <a:ext cx="212407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AutoShape 32" descr="Resultado de imagem para organic milk"/>
          <p:cNvSpPr>
            <a:spLocks noChangeAspect="1" noChangeArrowheads="1"/>
          </p:cNvSpPr>
          <p:nvPr/>
        </p:nvSpPr>
        <p:spPr bwMode="auto">
          <a:xfrm>
            <a:off x="155575" y="-22860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5443502" y="302072"/>
            <a:ext cx="23261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>
                <a:latin typeface="Bell MT" panose="02020503060305020303" pitchFamily="18" charset="0"/>
              </a:rPr>
              <a:t>Proteínas</a:t>
            </a:r>
            <a:endParaRPr lang="pt-BR" sz="4000" b="1" dirty="0">
              <a:latin typeface="Bell MT" panose="02020503060305020303" pitchFamily="18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443502" y="3311972"/>
            <a:ext cx="23015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>
                <a:latin typeface="Bell MT" panose="02020503060305020303" pitchFamily="18" charset="0"/>
              </a:rPr>
              <a:t>Gorduras</a:t>
            </a:r>
            <a:endParaRPr lang="pt-BR" sz="4000" b="1" dirty="0">
              <a:latin typeface="Bell MT" panose="02020503060305020303" pitchFamily="18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790740" y="1076246"/>
            <a:ext cx="16203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</a:rPr>
              <a:t>&gt;Ca</a:t>
            </a:r>
            <a:endParaRPr lang="pt-BR" sz="5400" b="1" dirty="0">
              <a:solidFill>
                <a:schemeClr val="accent6">
                  <a:lumMod val="7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606577" y="1076246"/>
            <a:ext cx="16203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</a:rPr>
              <a:t>&gt;VB</a:t>
            </a:r>
            <a:endParaRPr lang="pt-BR" sz="5400" b="1" dirty="0">
              <a:solidFill>
                <a:schemeClr val="accent6">
                  <a:lumMod val="7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5121230" y="2160042"/>
            <a:ext cx="2946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accent4">
                    <a:lumMod val="75000"/>
                  </a:schemeClr>
                </a:solidFill>
                <a:latin typeface="Bell MT" panose="02020503060305020303" pitchFamily="18" charset="0"/>
              </a:rPr>
              <a:t>Queijos: &gt; Caseína</a:t>
            </a:r>
          </a:p>
          <a:p>
            <a:pPr algn="ctr"/>
            <a:r>
              <a:rPr lang="pt-BR" sz="2400" b="1" dirty="0" smtClean="0">
                <a:solidFill>
                  <a:schemeClr val="accent4">
                    <a:lumMod val="75000"/>
                  </a:schemeClr>
                </a:solidFill>
                <a:latin typeface="Bell MT" panose="02020503060305020303" pitchFamily="18" charset="0"/>
              </a:rPr>
              <a:t>Ricota: &gt; </a:t>
            </a:r>
            <a:r>
              <a:rPr lang="pt-BR" sz="2400" b="1" dirty="0" err="1" smtClean="0">
                <a:solidFill>
                  <a:schemeClr val="accent4">
                    <a:lumMod val="75000"/>
                  </a:schemeClr>
                </a:solidFill>
                <a:latin typeface="Bell MT" panose="02020503060305020303" pitchFamily="18" charset="0"/>
              </a:rPr>
              <a:t>Whey</a:t>
            </a:r>
            <a:endParaRPr lang="pt-BR" sz="2400" b="1" dirty="0">
              <a:solidFill>
                <a:schemeClr val="accent4">
                  <a:lumMod val="7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5522566" y="4141123"/>
            <a:ext cx="2143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&gt;VLS</a:t>
            </a:r>
            <a:endParaRPr lang="pt-BR" sz="5400" b="1" dirty="0">
              <a:solidFill>
                <a:schemeClr val="accent1">
                  <a:lumMod val="75000"/>
                </a:schemeClr>
              </a:solidFill>
              <a:latin typeface="Bell MT" panose="02020503060305020303" pitchFamily="18" charset="0"/>
            </a:endParaRPr>
          </a:p>
        </p:txBody>
      </p:sp>
      <p:pic>
        <p:nvPicPr>
          <p:cNvPr id="9220" name="Picture 4" descr="Resultado de imagem para cream mil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296" y="5448527"/>
            <a:ext cx="2430126" cy="140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Resultado de imagem para but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729" y="5158327"/>
            <a:ext cx="2373208" cy="177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900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273</TotalTime>
  <Words>464</Words>
  <Application>Microsoft Office PowerPoint</Application>
  <PresentationFormat>Apresentação na tela (4:3)</PresentationFormat>
  <Paragraphs>146</Paragraphs>
  <Slides>21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7" baseType="lpstr">
      <vt:lpstr>Arial</vt:lpstr>
      <vt:lpstr>Bell MT</vt:lpstr>
      <vt:lpstr>Calibri</vt:lpstr>
      <vt:lpstr>Calibri Light</vt:lpstr>
      <vt:lpstr>Wingdings 2</vt:lpstr>
      <vt:lpstr>Tema do Office</vt:lpstr>
      <vt:lpstr>Leite e derivados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Leite e derivados</dc:title>
  <dc:creator>Luiz Gustavo Aburad</dc:creator>
  <cp:lastModifiedBy>Luiz Gustavo Aburad</cp:lastModifiedBy>
  <cp:revision>26</cp:revision>
  <dcterms:created xsi:type="dcterms:W3CDTF">2016-09-15T17:25:59Z</dcterms:created>
  <dcterms:modified xsi:type="dcterms:W3CDTF">2016-09-15T21:59:30Z</dcterms:modified>
</cp:coreProperties>
</file>