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42" r:id="rId2"/>
    <p:sldId id="1018" r:id="rId3"/>
    <p:sldId id="1048" r:id="rId4"/>
    <p:sldId id="345" r:id="rId5"/>
    <p:sldId id="346" r:id="rId6"/>
    <p:sldId id="359" r:id="rId7"/>
    <p:sldId id="1042" r:id="rId8"/>
    <p:sldId id="1016" r:id="rId9"/>
    <p:sldId id="360" r:id="rId10"/>
    <p:sldId id="361" r:id="rId11"/>
    <p:sldId id="362" r:id="rId12"/>
    <p:sldId id="363" r:id="rId13"/>
    <p:sldId id="364" r:id="rId14"/>
    <p:sldId id="378" r:id="rId15"/>
    <p:sldId id="1044" r:id="rId16"/>
    <p:sldId id="1027" r:id="rId17"/>
    <p:sldId id="1071" r:id="rId18"/>
    <p:sldId id="1072" r:id="rId19"/>
    <p:sldId id="1073" r:id="rId20"/>
    <p:sldId id="1074" r:id="rId21"/>
    <p:sldId id="1075" r:id="rId22"/>
    <p:sldId id="1067" r:id="rId23"/>
    <p:sldId id="1043" r:id="rId24"/>
    <p:sldId id="387" r:id="rId25"/>
    <p:sldId id="388" r:id="rId26"/>
    <p:sldId id="389" r:id="rId27"/>
    <p:sldId id="390" r:id="rId28"/>
    <p:sldId id="1046" r:id="rId29"/>
    <p:sldId id="391" r:id="rId30"/>
    <p:sldId id="392" r:id="rId31"/>
    <p:sldId id="393" r:id="rId32"/>
    <p:sldId id="394" r:id="rId33"/>
    <p:sldId id="1033" r:id="rId34"/>
    <p:sldId id="1034" r:id="rId35"/>
    <p:sldId id="1035" r:id="rId36"/>
    <p:sldId id="1036" r:id="rId37"/>
    <p:sldId id="1037" r:id="rId38"/>
    <p:sldId id="1038" r:id="rId39"/>
    <p:sldId id="1039" r:id="rId40"/>
    <p:sldId id="1040" r:id="rId41"/>
    <p:sldId id="1041" r:id="rId42"/>
    <p:sldId id="1049" r:id="rId43"/>
    <p:sldId id="1053" r:id="rId44"/>
    <p:sldId id="1054" r:id="rId45"/>
    <p:sldId id="1055" r:id="rId46"/>
    <p:sldId id="1056" r:id="rId47"/>
    <p:sldId id="1057" r:id="rId48"/>
    <p:sldId id="1058" r:id="rId49"/>
    <p:sldId id="1059" r:id="rId50"/>
    <p:sldId id="1060" r:id="rId51"/>
    <p:sldId id="1061" r:id="rId52"/>
    <p:sldId id="1062" r:id="rId53"/>
    <p:sldId id="1063" r:id="rId54"/>
    <p:sldId id="1064" r:id="rId55"/>
    <p:sldId id="1065" r:id="rId56"/>
    <p:sldId id="1066" r:id="rId57"/>
    <p:sldId id="1017" r:id="rId58"/>
    <p:sldId id="417" r:id="rId59"/>
    <p:sldId id="400" r:id="rId60"/>
    <p:sldId id="302" r:id="rId61"/>
    <p:sldId id="409" r:id="rId62"/>
    <p:sldId id="1076" r:id="rId63"/>
    <p:sldId id="308" r:id="rId64"/>
    <p:sldId id="405" r:id="rId65"/>
    <p:sldId id="402" r:id="rId66"/>
    <p:sldId id="403" r:id="rId67"/>
    <p:sldId id="290" r:id="rId68"/>
  </p:sldIdLst>
  <p:sldSz cx="10287000" cy="6858000" type="35mm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00CC99"/>
    <a:srgbClr val="00CCFF"/>
    <a:srgbClr val="000099"/>
    <a:srgbClr val="336699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74" y="96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85E23-14B5-4A11-9F54-0A75175B0EF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9B976B5-FCF7-4672-B219-3124E1A24C26}">
      <dgm:prSet phldrT="[Texto]"/>
      <dgm:spPr/>
      <dgm:t>
        <a:bodyPr/>
        <a:lstStyle/>
        <a:p>
          <a:r>
            <a:rPr lang="pt-BR" b="1" dirty="0"/>
            <a:t>SIA-SUS: Sistema de Informações Ambulatoriais</a:t>
          </a:r>
        </a:p>
      </dgm:t>
    </dgm:pt>
    <dgm:pt modelId="{61E04DB8-223A-4525-8D2A-2269C9A45E2F}" type="parTrans" cxnId="{5DE6B27B-E1DE-4AF3-90A3-8E8C9033F3A5}">
      <dgm:prSet/>
      <dgm:spPr/>
      <dgm:t>
        <a:bodyPr/>
        <a:lstStyle/>
        <a:p>
          <a:endParaRPr lang="pt-BR"/>
        </a:p>
      </dgm:t>
    </dgm:pt>
    <dgm:pt modelId="{7B09E330-FE9C-4C8C-9382-632E35B8AAB0}" type="sibTrans" cxnId="{5DE6B27B-E1DE-4AF3-90A3-8E8C9033F3A5}">
      <dgm:prSet/>
      <dgm:spPr/>
      <dgm:t>
        <a:bodyPr/>
        <a:lstStyle/>
        <a:p>
          <a:endParaRPr lang="pt-BR"/>
        </a:p>
      </dgm:t>
    </dgm:pt>
    <dgm:pt modelId="{8238EE12-2BB7-4CB3-B83D-95CA594A4860}">
      <dgm:prSet phldrT="[Texto]"/>
      <dgm:spPr/>
      <dgm:t>
        <a:bodyPr/>
        <a:lstStyle/>
        <a:p>
          <a:r>
            <a:rPr lang="pt-BR" b="1" dirty="0"/>
            <a:t>PNAD: Pesquisa Nacional por Amostra de Domicílios</a:t>
          </a:r>
        </a:p>
      </dgm:t>
    </dgm:pt>
    <dgm:pt modelId="{3C388785-EBD0-49F0-A58A-8D33F3B69D99}" type="parTrans" cxnId="{454399EF-2285-47A5-A391-8D48CD6A300F}">
      <dgm:prSet/>
      <dgm:spPr/>
      <dgm:t>
        <a:bodyPr/>
        <a:lstStyle/>
        <a:p>
          <a:endParaRPr lang="pt-BR"/>
        </a:p>
      </dgm:t>
    </dgm:pt>
    <dgm:pt modelId="{3BC2ADC0-6C7A-4D0A-B8DF-101444E270A3}" type="sibTrans" cxnId="{454399EF-2285-47A5-A391-8D48CD6A300F}">
      <dgm:prSet/>
      <dgm:spPr/>
      <dgm:t>
        <a:bodyPr/>
        <a:lstStyle/>
        <a:p>
          <a:endParaRPr lang="pt-BR"/>
        </a:p>
      </dgm:t>
    </dgm:pt>
    <dgm:pt modelId="{9334C130-E1B4-46CF-A04F-A3BEFE3796D9}">
      <dgm:prSet phldrT="[Texto]"/>
      <dgm:spPr/>
      <dgm:t>
        <a:bodyPr/>
        <a:lstStyle/>
        <a:p>
          <a:r>
            <a:rPr lang="pt-BR" b="1" dirty="0"/>
            <a:t>SIM: Sistema de Informações de Mortalidade</a:t>
          </a:r>
        </a:p>
      </dgm:t>
    </dgm:pt>
    <dgm:pt modelId="{6F39DAD0-E34E-46A8-9416-9197FF4C403D}" type="parTrans" cxnId="{2531552B-1F82-439A-99B1-11ACDD5357C5}">
      <dgm:prSet/>
      <dgm:spPr/>
      <dgm:t>
        <a:bodyPr/>
        <a:lstStyle/>
        <a:p>
          <a:endParaRPr lang="pt-BR"/>
        </a:p>
      </dgm:t>
    </dgm:pt>
    <dgm:pt modelId="{9519AED4-4D0E-45C9-A185-562C05656EF3}" type="sibTrans" cxnId="{2531552B-1F82-439A-99B1-11ACDD5357C5}">
      <dgm:prSet/>
      <dgm:spPr/>
      <dgm:t>
        <a:bodyPr/>
        <a:lstStyle/>
        <a:p>
          <a:endParaRPr lang="pt-BR"/>
        </a:p>
      </dgm:t>
    </dgm:pt>
    <dgm:pt modelId="{40EBAA87-B6DA-4207-B426-5345F5A60AAB}">
      <dgm:prSet phldrT="[Texto]"/>
      <dgm:spPr/>
      <dgm:t>
        <a:bodyPr/>
        <a:lstStyle/>
        <a:p>
          <a:r>
            <a:rPr lang="pt-BR" b="1" dirty="0"/>
            <a:t>SINASC: Sistema de Informações sobre Nascimentos</a:t>
          </a:r>
        </a:p>
      </dgm:t>
    </dgm:pt>
    <dgm:pt modelId="{F6927B07-3814-4EFD-9A8B-A0E4BDF95858}" type="parTrans" cxnId="{D63F40B0-76E9-444D-8912-F09D3A3AEF62}">
      <dgm:prSet/>
      <dgm:spPr/>
      <dgm:t>
        <a:bodyPr/>
        <a:lstStyle/>
        <a:p>
          <a:endParaRPr lang="pt-BR"/>
        </a:p>
      </dgm:t>
    </dgm:pt>
    <dgm:pt modelId="{6724156C-F73B-4744-95B8-2C28C7119C55}" type="sibTrans" cxnId="{D63F40B0-76E9-444D-8912-F09D3A3AEF62}">
      <dgm:prSet/>
      <dgm:spPr/>
      <dgm:t>
        <a:bodyPr/>
        <a:lstStyle/>
        <a:p>
          <a:endParaRPr lang="pt-BR"/>
        </a:p>
      </dgm:t>
    </dgm:pt>
    <dgm:pt modelId="{42E8976B-E113-44A9-9148-63716FF30988}">
      <dgm:prSet phldrT="[Texto]"/>
      <dgm:spPr/>
      <dgm:t>
        <a:bodyPr/>
        <a:lstStyle/>
        <a:p>
          <a:r>
            <a:rPr lang="pt-BR" b="1" dirty="0"/>
            <a:t>SIH-SUS: Sistema de Informações Hospitalares</a:t>
          </a:r>
        </a:p>
      </dgm:t>
    </dgm:pt>
    <dgm:pt modelId="{50A7AD21-A6FC-4C44-B51F-EDAB3EE35117}" type="parTrans" cxnId="{35329E40-47EB-4AFE-AC1D-E943B3A5F3B8}">
      <dgm:prSet/>
      <dgm:spPr/>
      <dgm:t>
        <a:bodyPr/>
        <a:lstStyle/>
        <a:p>
          <a:endParaRPr lang="pt-BR"/>
        </a:p>
      </dgm:t>
    </dgm:pt>
    <dgm:pt modelId="{C194EC75-13EC-42BF-8879-A4F29677CBB1}" type="sibTrans" cxnId="{35329E40-47EB-4AFE-AC1D-E943B3A5F3B8}">
      <dgm:prSet/>
      <dgm:spPr/>
      <dgm:t>
        <a:bodyPr/>
        <a:lstStyle/>
        <a:p>
          <a:endParaRPr lang="pt-BR"/>
        </a:p>
      </dgm:t>
    </dgm:pt>
    <dgm:pt modelId="{97D494B8-7843-4663-8B02-F2D1D6628EFA}">
      <dgm:prSet phldrT="[Texto]"/>
      <dgm:spPr/>
      <dgm:t>
        <a:bodyPr/>
        <a:lstStyle/>
        <a:p>
          <a:r>
            <a:rPr lang="pt-BR" b="1" dirty="0"/>
            <a:t>SIAB: Sistema de Informações da Atenção Básica</a:t>
          </a:r>
        </a:p>
      </dgm:t>
    </dgm:pt>
    <dgm:pt modelId="{F45C6D81-A0F9-457F-A56F-E38C374CA7AE}" type="parTrans" cxnId="{AF7DC946-B866-49FD-9350-1A1911A819C4}">
      <dgm:prSet/>
      <dgm:spPr/>
      <dgm:t>
        <a:bodyPr/>
        <a:lstStyle/>
        <a:p>
          <a:endParaRPr lang="pt-BR"/>
        </a:p>
      </dgm:t>
    </dgm:pt>
    <dgm:pt modelId="{B8B0F447-2B9B-42A6-B2D7-98A54A43A047}" type="sibTrans" cxnId="{AF7DC946-B866-49FD-9350-1A1911A819C4}">
      <dgm:prSet/>
      <dgm:spPr/>
      <dgm:t>
        <a:bodyPr/>
        <a:lstStyle/>
        <a:p>
          <a:endParaRPr lang="pt-BR"/>
        </a:p>
      </dgm:t>
    </dgm:pt>
    <dgm:pt modelId="{52085AB6-5333-4F0F-BA99-17E4980672DA}">
      <dgm:prSet phldrT="[Texto]"/>
      <dgm:spPr/>
      <dgm:t>
        <a:bodyPr/>
        <a:lstStyle/>
        <a:p>
          <a:r>
            <a:rPr lang="pt-BR" b="1" dirty="0"/>
            <a:t>Doenças de Notificação Compulsória</a:t>
          </a:r>
        </a:p>
      </dgm:t>
    </dgm:pt>
    <dgm:pt modelId="{C330F76C-C296-4665-B0DB-BD202BE37E38}" type="parTrans" cxnId="{D145151D-062E-4BAF-AD00-2B0EEC8CDA2E}">
      <dgm:prSet/>
      <dgm:spPr/>
      <dgm:t>
        <a:bodyPr/>
        <a:lstStyle/>
        <a:p>
          <a:endParaRPr lang="pt-BR"/>
        </a:p>
      </dgm:t>
    </dgm:pt>
    <dgm:pt modelId="{E3010C9B-9EC8-4BEE-A07F-CBF30ECC5AAF}" type="sibTrans" cxnId="{D145151D-062E-4BAF-AD00-2B0EEC8CDA2E}">
      <dgm:prSet/>
      <dgm:spPr/>
      <dgm:t>
        <a:bodyPr/>
        <a:lstStyle/>
        <a:p>
          <a:endParaRPr lang="pt-BR"/>
        </a:p>
      </dgm:t>
    </dgm:pt>
    <dgm:pt modelId="{C932468C-BB4E-4779-9472-50A36A29F909}">
      <dgm:prSet phldrT="[Texto]"/>
      <dgm:spPr/>
      <dgm:t>
        <a:bodyPr/>
        <a:lstStyle/>
        <a:p>
          <a:r>
            <a:rPr lang="pt-BR" b="1" dirty="0"/>
            <a:t>Registros de Câncer de Base Populacional</a:t>
          </a:r>
        </a:p>
      </dgm:t>
    </dgm:pt>
    <dgm:pt modelId="{C6C387AB-F3E6-48DB-9215-4408D6E44061}" type="parTrans" cxnId="{2CEE2CFC-DF0B-4BE5-87E3-0131CB70DA8D}">
      <dgm:prSet/>
      <dgm:spPr/>
      <dgm:t>
        <a:bodyPr/>
        <a:lstStyle/>
        <a:p>
          <a:endParaRPr lang="pt-BR"/>
        </a:p>
      </dgm:t>
    </dgm:pt>
    <dgm:pt modelId="{7381734F-6457-4E16-A646-5C624F88602D}" type="sibTrans" cxnId="{2CEE2CFC-DF0B-4BE5-87E3-0131CB70DA8D}">
      <dgm:prSet/>
      <dgm:spPr/>
      <dgm:t>
        <a:bodyPr/>
        <a:lstStyle/>
        <a:p>
          <a:endParaRPr lang="pt-BR"/>
        </a:p>
      </dgm:t>
    </dgm:pt>
    <dgm:pt modelId="{38BCA950-916F-47F6-AD17-5BAC8D5F4179}">
      <dgm:prSet phldrT="[Texto]"/>
      <dgm:spPr/>
      <dgm:t>
        <a:bodyPr/>
        <a:lstStyle/>
        <a:p>
          <a:r>
            <a:rPr lang="pt-BR" b="1" dirty="0"/>
            <a:t>Registros de Câncer de Base Hospitalar</a:t>
          </a:r>
        </a:p>
      </dgm:t>
    </dgm:pt>
    <dgm:pt modelId="{B5780974-EB50-4BEA-8DED-45D1D190504B}" type="parTrans" cxnId="{EAD433D4-F226-46FD-83A1-8BA0B05F0688}">
      <dgm:prSet/>
      <dgm:spPr/>
      <dgm:t>
        <a:bodyPr/>
        <a:lstStyle/>
        <a:p>
          <a:endParaRPr lang="pt-BR"/>
        </a:p>
      </dgm:t>
    </dgm:pt>
    <dgm:pt modelId="{1E7D750F-6FED-4AD2-8642-DE44148190BF}" type="sibTrans" cxnId="{EAD433D4-F226-46FD-83A1-8BA0B05F0688}">
      <dgm:prSet/>
      <dgm:spPr/>
      <dgm:t>
        <a:bodyPr/>
        <a:lstStyle/>
        <a:p>
          <a:endParaRPr lang="pt-BR"/>
        </a:p>
      </dgm:t>
    </dgm:pt>
    <dgm:pt modelId="{84FEEE47-B26C-49E8-8AB3-C04DFC53ABB8}" type="pres">
      <dgm:prSet presAssocID="{1AD85E23-14B5-4A11-9F54-0A75175B0EF3}" presName="diagram" presStyleCnt="0">
        <dgm:presLayoutVars>
          <dgm:dir/>
          <dgm:resizeHandles val="exact"/>
        </dgm:presLayoutVars>
      </dgm:prSet>
      <dgm:spPr/>
    </dgm:pt>
    <dgm:pt modelId="{881B2AAE-28FC-4444-A5D9-C82F7D3D13C4}" type="pres">
      <dgm:prSet presAssocID="{79B976B5-FCF7-4672-B219-3124E1A24C26}" presName="node" presStyleLbl="node1" presStyleIdx="0" presStyleCnt="9">
        <dgm:presLayoutVars>
          <dgm:bulletEnabled val="1"/>
        </dgm:presLayoutVars>
      </dgm:prSet>
      <dgm:spPr/>
    </dgm:pt>
    <dgm:pt modelId="{2DD4800C-550B-4F95-B6CB-80B5C64FEDF6}" type="pres">
      <dgm:prSet presAssocID="{7B09E330-FE9C-4C8C-9382-632E35B8AAB0}" presName="sibTrans" presStyleCnt="0"/>
      <dgm:spPr/>
    </dgm:pt>
    <dgm:pt modelId="{A616CE41-2800-4A65-8529-D78D7C8F6D07}" type="pres">
      <dgm:prSet presAssocID="{42E8976B-E113-44A9-9148-63716FF30988}" presName="node" presStyleLbl="node1" presStyleIdx="1" presStyleCnt="9">
        <dgm:presLayoutVars>
          <dgm:bulletEnabled val="1"/>
        </dgm:presLayoutVars>
      </dgm:prSet>
      <dgm:spPr/>
    </dgm:pt>
    <dgm:pt modelId="{502073E2-C9F2-4EB4-A1F7-EB13C838C7FB}" type="pres">
      <dgm:prSet presAssocID="{C194EC75-13EC-42BF-8879-A4F29677CBB1}" presName="sibTrans" presStyleCnt="0"/>
      <dgm:spPr/>
    </dgm:pt>
    <dgm:pt modelId="{EF3C55B3-2959-462E-83AB-0F504E9B3F64}" type="pres">
      <dgm:prSet presAssocID="{97D494B8-7843-4663-8B02-F2D1D6628EFA}" presName="node" presStyleLbl="node1" presStyleIdx="2" presStyleCnt="9">
        <dgm:presLayoutVars>
          <dgm:bulletEnabled val="1"/>
        </dgm:presLayoutVars>
      </dgm:prSet>
      <dgm:spPr/>
    </dgm:pt>
    <dgm:pt modelId="{81C7AB48-1298-4572-9144-371F483EAE59}" type="pres">
      <dgm:prSet presAssocID="{B8B0F447-2B9B-42A6-B2D7-98A54A43A047}" presName="sibTrans" presStyleCnt="0"/>
      <dgm:spPr/>
    </dgm:pt>
    <dgm:pt modelId="{20084C76-A703-4530-93FA-503CB1F7737A}" type="pres">
      <dgm:prSet presAssocID="{52085AB6-5333-4F0F-BA99-17E4980672DA}" presName="node" presStyleLbl="node1" presStyleIdx="3" presStyleCnt="9">
        <dgm:presLayoutVars>
          <dgm:bulletEnabled val="1"/>
        </dgm:presLayoutVars>
      </dgm:prSet>
      <dgm:spPr/>
    </dgm:pt>
    <dgm:pt modelId="{AD51C0D4-2074-481A-A6B0-15FB1EC4530B}" type="pres">
      <dgm:prSet presAssocID="{E3010C9B-9EC8-4BEE-A07F-CBF30ECC5AAF}" presName="sibTrans" presStyleCnt="0"/>
      <dgm:spPr/>
    </dgm:pt>
    <dgm:pt modelId="{F4A933FB-AEDA-4E45-8214-F26B92A718F1}" type="pres">
      <dgm:prSet presAssocID="{C932468C-BB4E-4779-9472-50A36A29F909}" presName="node" presStyleLbl="node1" presStyleIdx="4" presStyleCnt="9">
        <dgm:presLayoutVars>
          <dgm:bulletEnabled val="1"/>
        </dgm:presLayoutVars>
      </dgm:prSet>
      <dgm:spPr/>
    </dgm:pt>
    <dgm:pt modelId="{1D3983E2-8176-45F9-857E-E73151F074FD}" type="pres">
      <dgm:prSet presAssocID="{7381734F-6457-4E16-A646-5C624F88602D}" presName="sibTrans" presStyleCnt="0"/>
      <dgm:spPr/>
    </dgm:pt>
    <dgm:pt modelId="{B0CDFAE9-7BB1-48AE-8C83-D54733114550}" type="pres">
      <dgm:prSet presAssocID="{38BCA950-916F-47F6-AD17-5BAC8D5F4179}" presName="node" presStyleLbl="node1" presStyleIdx="5" presStyleCnt="9">
        <dgm:presLayoutVars>
          <dgm:bulletEnabled val="1"/>
        </dgm:presLayoutVars>
      </dgm:prSet>
      <dgm:spPr/>
    </dgm:pt>
    <dgm:pt modelId="{9449BA13-D7D9-4E94-9B8B-5C842446AA21}" type="pres">
      <dgm:prSet presAssocID="{1E7D750F-6FED-4AD2-8642-DE44148190BF}" presName="sibTrans" presStyleCnt="0"/>
      <dgm:spPr/>
    </dgm:pt>
    <dgm:pt modelId="{A082ECBB-3281-42AC-94AA-2944D44B9E8A}" type="pres">
      <dgm:prSet presAssocID="{9334C130-E1B4-46CF-A04F-A3BEFE3796D9}" presName="node" presStyleLbl="node1" presStyleIdx="6" presStyleCnt="9">
        <dgm:presLayoutVars>
          <dgm:bulletEnabled val="1"/>
        </dgm:presLayoutVars>
      </dgm:prSet>
      <dgm:spPr/>
    </dgm:pt>
    <dgm:pt modelId="{97713813-977D-47D6-9956-F30850CAEEBF}" type="pres">
      <dgm:prSet presAssocID="{9519AED4-4D0E-45C9-A185-562C05656EF3}" presName="sibTrans" presStyleCnt="0"/>
      <dgm:spPr/>
    </dgm:pt>
    <dgm:pt modelId="{8849E6D7-F3D1-4872-8992-873A5AFD77E6}" type="pres">
      <dgm:prSet presAssocID="{40EBAA87-B6DA-4207-B426-5345F5A60AAB}" presName="node" presStyleLbl="node1" presStyleIdx="7" presStyleCnt="9">
        <dgm:presLayoutVars>
          <dgm:bulletEnabled val="1"/>
        </dgm:presLayoutVars>
      </dgm:prSet>
      <dgm:spPr/>
    </dgm:pt>
    <dgm:pt modelId="{03C3BB52-89AF-4B35-9BD0-89507FE50E61}" type="pres">
      <dgm:prSet presAssocID="{6724156C-F73B-4744-95B8-2C28C7119C55}" presName="sibTrans" presStyleCnt="0"/>
      <dgm:spPr/>
    </dgm:pt>
    <dgm:pt modelId="{690B1C52-F395-402D-8322-71F8785B1768}" type="pres">
      <dgm:prSet presAssocID="{8238EE12-2BB7-4CB3-B83D-95CA594A4860}" presName="node" presStyleLbl="node1" presStyleIdx="8" presStyleCnt="9">
        <dgm:presLayoutVars>
          <dgm:bulletEnabled val="1"/>
        </dgm:presLayoutVars>
      </dgm:prSet>
      <dgm:spPr/>
    </dgm:pt>
  </dgm:ptLst>
  <dgm:cxnLst>
    <dgm:cxn modelId="{0309FA06-6C97-4C0B-A292-F0A6D8E5006E}" type="presOf" srcId="{C932468C-BB4E-4779-9472-50A36A29F909}" destId="{F4A933FB-AEDA-4E45-8214-F26B92A718F1}" srcOrd="0" destOrd="0" presId="urn:microsoft.com/office/officeart/2005/8/layout/default"/>
    <dgm:cxn modelId="{D145151D-062E-4BAF-AD00-2B0EEC8CDA2E}" srcId="{1AD85E23-14B5-4A11-9F54-0A75175B0EF3}" destId="{52085AB6-5333-4F0F-BA99-17E4980672DA}" srcOrd="3" destOrd="0" parTransId="{C330F76C-C296-4665-B0DB-BD202BE37E38}" sibTransId="{E3010C9B-9EC8-4BEE-A07F-CBF30ECC5AAF}"/>
    <dgm:cxn modelId="{2531552B-1F82-439A-99B1-11ACDD5357C5}" srcId="{1AD85E23-14B5-4A11-9F54-0A75175B0EF3}" destId="{9334C130-E1B4-46CF-A04F-A3BEFE3796D9}" srcOrd="6" destOrd="0" parTransId="{6F39DAD0-E34E-46A8-9416-9197FF4C403D}" sibTransId="{9519AED4-4D0E-45C9-A185-562C05656EF3}"/>
    <dgm:cxn modelId="{E7AB892F-4FF1-4F8A-B354-0CE96D00A83C}" type="presOf" srcId="{97D494B8-7843-4663-8B02-F2D1D6628EFA}" destId="{EF3C55B3-2959-462E-83AB-0F504E9B3F64}" srcOrd="0" destOrd="0" presId="urn:microsoft.com/office/officeart/2005/8/layout/default"/>
    <dgm:cxn modelId="{35329E40-47EB-4AFE-AC1D-E943B3A5F3B8}" srcId="{1AD85E23-14B5-4A11-9F54-0A75175B0EF3}" destId="{42E8976B-E113-44A9-9148-63716FF30988}" srcOrd="1" destOrd="0" parTransId="{50A7AD21-A6FC-4C44-B51F-EDAB3EE35117}" sibTransId="{C194EC75-13EC-42BF-8879-A4F29677CBB1}"/>
    <dgm:cxn modelId="{F1A67942-6021-4974-AB03-DD773D8D31B0}" type="presOf" srcId="{9334C130-E1B4-46CF-A04F-A3BEFE3796D9}" destId="{A082ECBB-3281-42AC-94AA-2944D44B9E8A}" srcOrd="0" destOrd="0" presId="urn:microsoft.com/office/officeart/2005/8/layout/default"/>
    <dgm:cxn modelId="{AF7DC946-B866-49FD-9350-1A1911A819C4}" srcId="{1AD85E23-14B5-4A11-9F54-0A75175B0EF3}" destId="{97D494B8-7843-4663-8B02-F2D1D6628EFA}" srcOrd="2" destOrd="0" parTransId="{F45C6D81-A0F9-457F-A56F-E38C374CA7AE}" sibTransId="{B8B0F447-2B9B-42A6-B2D7-98A54A43A047}"/>
    <dgm:cxn modelId="{96591B4A-637E-40D9-8D5D-776BD6FA7287}" type="presOf" srcId="{79B976B5-FCF7-4672-B219-3124E1A24C26}" destId="{881B2AAE-28FC-4444-A5D9-C82F7D3D13C4}" srcOrd="0" destOrd="0" presId="urn:microsoft.com/office/officeart/2005/8/layout/default"/>
    <dgm:cxn modelId="{E2646073-DA87-4F60-B122-CC939B44B638}" type="presOf" srcId="{42E8976B-E113-44A9-9148-63716FF30988}" destId="{A616CE41-2800-4A65-8529-D78D7C8F6D07}" srcOrd="0" destOrd="0" presId="urn:microsoft.com/office/officeart/2005/8/layout/default"/>
    <dgm:cxn modelId="{F457A775-1CA6-4FC4-92F8-B86C9459A91E}" type="presOf" srcId="{38BCA950-916F-47F6-AD17-5BAC8D5F4179}" destId="{B0CDFAE9-7BB1-48AE-8C83-D54733114550}" srcOrd="0" destOrd="0" presId="urn:microsoft.com/office/officeart/2005/8/layout/default"/>
    <dgm:cxn modelId="{DAE77958-1A71-47AF-9423-ACF63B93ECB9}" type="presOf" srcId="{1AD85E23-14B5-4A11-9F54-0A75175B0EF3}" destId="{84FEEE47-B26C-49E8-8AB3-C04DFC53ABB8}" srcOrd="0" destOrd="0" presId="urn:microsoft.com/office/officeart/2005/8/layout/default"/>
    <dgm:cxn modelId="{5DE6B27B-E1DE-4AF3-90A3-8E8C9033F3A5}" srcId="{1AD85E23-14B5-4A11-9F54-0A75175B0EF3}" destId="{79B976B5-FCF7-4672-B219-3124E1A24C26}" srcOrd="0" destOrd="0" parTransId="{61E04DB8-223A-4525-8D2A-2269C9A45E2F}" sibTransId="{7B09E330-FE9C-4C8C-9382-632E35B8AAB0}"/>
    <dgm:cxn modelId="{1BC07799-1755-49D5-99FF-55896E64C96E}" type="presOf" srcId="{52085AB6-5333-4F0F-BA99-17E4980672DA}" destId="{20084C76-A703-4530-93FA-503CB1F7737A}" srcOrd="0" destOrd="0" presId="urn:microsoft.com/office/officeart/2005/8/layout/default"/>
    <dgm:cxn modelId="{D63F40B0-76E9-444D-8912-F09D3A3AEF62}" srcId="{1AD85E23-14B5-4A11-9F54-0A75175B0EF3}" destId="{40EBAA87-B6DA-4207-B426-5345F5A60AAB}" srcOrd="7" destOrd="0" parTransId="{F6927B07-3814-4EFD-9A8B-A0E4BDF95858}" sibTransId="{6724156C-F73B-4744-95B8-2C28C7119C55}"/>
    <dgm:cxn modelId="{FE4D1DD1-CC72-444E-A596-F90124677F76}" type="presOf" srcId="{8238EE12-2BB7-4CB3-B83D-95CA594A4860}" destId="{690B1C52-F395-402D-8322-71F8785B1768}" srcOrd="0" destOrd="0" presId="urn:microsoft.com/office/officeart/2005/8/layout/default"/>
    <dgm:cxn modelId="{EAD433D4-F226-46FD-83A1-8BA0B05F0688}" srcId="{1AD85E23-14B5-4A11-9F54-0A75175B0EF3}" destId="{38BCA950-916F-47F6-AD17-5BAC8D5F4179}" srcOrd="5" destOrd="0" parTransId="{B5780974-EB50-4BEA-8DED-45D1D190504B}" sibTransId="{1E7D750F-6FED-4AD2-8642-DE44148190BF}"/>
    <dgm:cxn modelId="{454399EF-2285-47A5-A391-8D48CD6A300F}" srcId="{1AD85E23-14B5-4A11-9F54-0A75175B0EF3}" destId="{8238EE12-2BB7-4CB3-B83D-95CA594A4860}" srcOrd="8" destOrd="0" parTransId="{3C388785-EBD0-49F0-A58A-8D33F3B69D99}" sibTransId="{3BC2ADC0-6C7A-4D0A-B8DF-101444E270A3}"/>
    <dgm:cxn modelId="{291623F7-502A-49BC-AECC-039FC7B80B9B}" type="presOf" srcId="{40EBAA87-B6DA-4207-B426-5345F5A60AAB}" destId="{8849E6D7-F3D1-4872-8992-873A5AFD77E6}" srcOrd="0" destOrd="0" presId="urn:microsoft.com/office/officeart/2005/8/layout/default"/>
    <dgm:cxn modelId="{2CEE2CFC-DF0B-4BE5-87E3-0131CB70DA8D}" srcId="{1AD85E23-14B5-4A11-9F54-0A75175B0EF3}" destId="{C932468C-BB4E-4779-9472-50A36A29F909}" srcOrd="4" destOrd="0" parTransId="{C6C387AB-F3E6-48DB-9215-4408D6E44061}" sibTransId="{7381734F-6457-4E16-A646-5C624F88602D}"/>
    <dgm:cxn modelId="{F204A341-40A0-4ABA-9A07-5043ADC6E7E9}" type="presParOf" srcId="{84FEEE47-B26C-49E8-8AB3-C04DFC53ABB8}" destId="{881B2AAE-28FC-4444-A5D9-C82F7D3D13C4}" srcOrd="0" destOrd="0" presId="urn:microsoft.com/office/officeart/2005/8/layout/default"/>
    <dgm:cxn modelId="{8DD69CFA-C0DD-410F-BBA1-355E2BB86476}" type="presParOf" srcId="{84FEEE47-B26C-49E8-8AB3-C04DFC53ABB8}" destId="{2DD4800C-550B-4F95-B6CB-80B5C64FEDF6}" srcOrd="1" destOrd="0" presId="urn:microsoft.com/office/officeart/2005/8/layout/default"/>
    <dgm:cxn modelId="{16676847-0410-4447-B1CC-875CDCCB6719}" type="presParOf" srcId="{84FEEE47-B26C-49E8-8AB3-C04DFC53ABB8}" destId="{A616CE41-2800-4A65-8529-D78D7C8F6D07}" srcOrd="2" destOrd="0" presId="urn:microsoft.com/office/officeart/2005/8/layout/default"/>
    <dgm:cxn modelId="{9845AAD7-53E8-46FC-A04D-2EA6F68348B0}" type="presParOf" srcId="{84FEEE47-B26C-49E8-8AB3-C04DFC53ABB8}" destId="{502073E2-C9F2-4EB4-A1F7-EB13C838C7FB}" srcOrd="3" destOrd="0" presId="urn:microsoft.com/office/officeart/2005/8/layout/default"/>
    <dgm:cxn modelId="{A563FE14-26E9-4E41-9853-82414CFB70A0}" type="presParOf" srcId="{84FEEE47-B26C-49E8-8AB3-C04DFC53ABB8}" destId="{EF3C55B3-2959-462E-83AB-0F504E9B3F64}" srcOrd="4" destOrd="0" presId="urn:microsoft.com/office/officeart/2005/8/layout/default"/>
    <dgm:cxn modelId="{D3368C12-6D48-4F2F-8BD7-936B7F811509}" type="presParOf" srcId="{84FEEE47-B26C-49E8-8AB3-C04DFC53ABB8}" destId="{81C7AB48-1298-4572-9144-371F483EAE59}" srcOrd="5" destOrd="0" presId="urn:microsoft.com/office/officeart/2005/8/layout/default"/>
    <dgm:cxn modelId="{32BFA076-A220-4784-BE59-38E60BF981FA}" type="presParOf" srcId="{84FEEE47-B26C-49E8-8AB3-C04DFC53ABB8}" destId="{20084C76-A703-4530-93FA-503CB1F7737A}" srcOrd="6" destOrd="0" presId="urn:microsoft.com/office/officeart/2005/8/layout/default"/>
    <dgm:cxn modelId="{A9B6ACD8-1A9C-483B-971A-05BC82223DF0}" type="presParOf" srcId="{84FEEE47-B26C-49E8-8AB3-C04DFC53ABB8}" destId="{AD51C0D4-2074-481A-A6B0-15FB1EC4530B}" srcOrd="7" destOrd="0" presId="urn:microsoft.com/office/officeart/2005/8/layout/default"/>
    <dgm:cxn modelId="{A2BD8BE0-9932-4A21-B353-251BE25E945F}" type="presParOf" srcId="{84FEEE47-B26C-49E8-8AB3-C04DFC53ABB8}" destId="{F4A933FB-AEDA-4E45-8214-F26B92A718F1}" srcOrd="8" destOrd="0" presId="urn:microsoft.com/office/officeart/2005/8/layout/default"/>
    <dgm:cxn modelId="{9ECA4CDD-2D37-4984-9822-783D53ED7126}" type="presParOf" srcId="{84FEEE47-B26C-49E8-8AB3-C04DFC53ABB8}" destId="{1D3983E2-8176-45F9-857E-E73151F074FD}" srcOrd="9" destOrd="0" presId="urn:microsoft.com/office/officeart/2005/8/layout/default"/>
    <dgm:cxn modelId="{ADCB555D-9302-4989-ABEC-208ABACE1E29}" type="presParOf" srcId="{84FEEE47-B26C-49E8-8AB3-C04DFC53ABB8}" destId="{B0CDFAE9-7BB1-48AE-8C83-D54733114550}" srcOrd="10" destOrd="0" presId="urn:microsoft.com/office/officeart/2005/8/layout/default"/>
    <dgm:cxn modelId="{C44CA9BB-87BA-4C65-BF36-9591057A0B16}" type="presParOf" srcId="{84FEEE47-B26C-49E8-8AB3-C04DFC53ABB8}" destId="{9449BA13-D7D9-4E94-9B8B-5C842446AA21}" srcOrd="11" destOrd="0" presId="urn:microsoft.com/office/officeart/2005/8/layout/default"/>
    <dgm:cxn modelId="{F538FF58-BCF7-4F42-9875-C28D404175B9}" type="presParOf" srcId="{84FEEE47-B26C-49E8-8AB3-C04DFC53ABB8}" destId="{A082ECBB-3281-42AC-94AA-2944D44B9E8A}" srcOrd="12" destOrd="0" presId="urn:microsoft.com/office/officeart/2005/8/layout/default"/>
    <dgm:cxn modelId="{E999DF8B-4D5D-405D-81E6-C50F21BBA40C}" type="presParOf" srcId="{84FEEE47-B26C-49E8-8AB3-C04DFC53ABB8}" destId="{97713813-977D-47D6-9956-F30850CAEEBF}" srcOrd="13" destOrd="0" presId="urn:microsoft.com/office/officeart/2005/8/layout/default"/>
    <dgm:cxn modelId="{8E19FD7B-DA52-410F-99FF-7B8B70D12B81}" type="presParOf" srcId="{84FEEE47-B26C-49E8-8AB3-C04DFC53ABB8}" destId="{8849E6D7-F3D1-4872-8992-873A5AFD77E6}" srcOrd="14" destOrd="0" presId="urn:microsoft.com/office/officeart/2005/8/layout/default"/>
    <dgm:cxn modelId="{29930047-5342-4D9A-9EAA-5FBA2A5762DC}" type="presParOf" srcId="{84FEEE47-B26C-49E8-8AB3-C04DFC53ABB8}" destId="{03C3BB52-89AF-4B35-9BD0-89507FE50E61}" srcOrd="15" destOrd="0" presId="urn:microsoft.com/office/officeart/2005/8/layout/default"/>
    <dgm:cxn modelId="{FD177A86-AA76-4CE2-9C6D-B3AE49980D32}" type="presParOf" srcId="{84FEEE47-B26C-49E8-8AB3-C04DFC53ABB8}" destId="{690B1C52-F395-402D-8322-71F8785B176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2AAE-28FC-4444-A5D9-C82F7D3D13C4}">
      <dsp:nvSpPr>
        <dsp:cNvPr id="0" name=""/>
        <dsp:cNvSpPr/>
      </dsp:nvSpPr>
      <dsp:spPr>
        <a:xfrm>
          <a:off x="304464" y="2612"/>
          <a:ext cx="2780098" cy="166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SIA-SUS: Sistema de Informações Ambulatoriais</a:t>
          </a:r>
        </a:p>
      </dsp:txBody>
      <dsp:txXfrm>
        <a:off x="304464" y="2612"/>
        <a:ext cx="2780098" cy="1668058"/>
      </dsp:txXfrm>
    </dsp:sp>
    <dsp:sp modelId="{A616CE41-2800-4A65-8529-D78D7C8F6D07}">
      <dsp:nvSpPr>
        <dsp:cNvPr id="0" name=""/>
        <dsp:cNvSpPr/>
      </dsp:nvSpPr>
      <dsp:spPr>
        <a:xfrm>
          <a:off x="3362572" y="2612"/>
          <a:ext cx="2780098" cy="166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SIH-SUS: Sistema de Informações Hospitalares</a:t>
          </a:r>
        </a:p>
      </dsp:txBody>
      <dsp:txXfrm>
        <a:off x="3362572" y="2612"/>
        <a:ext cx="2780098" cy="1668058"/>
      </dsp:txXfrm>
    </dsp:sp>
    <dsp:sp modelId="{EF3C55B3-2959-462E-83AB-0F504E9B3F64}">
      <dsp:nvSpPr>
        <dsp:cNvPr id="0" name=""/>
        <dsp:cNvSpPr/>
      </dsp:nvSpPr>
      <dsp:spPr>
        <a:xfrm>
          <a:off x="6420680" y="2612"/>
          <a:ext cx="2780098" cy="166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SIAB: Sistema de Informações da Atenção Básica</a:t>
          </a:r>
        </a:p>
      </dsp:txBody>
      <dsp:txXfrm>
        <a:off x="6420680" y="2612"/>
        <a:ext cx="2780098" cy="1668058"/>
      </dsp:txXfrm>
    </dsp:sp>
    <dsp:sp modelId="{20084C76-A703-4530-93FA-503CB1F7737A}">
      <dsp:nvSpPr>
        <dsp:cNvPr id="0" name=""/>
        <dsp:cNvSpPr/>
      </dsp:nvSpPr>
      <dsp:spPr>
        <a:xfrm>
          <a:off x="304464" y="1948681"/>
          <a:ext cx="2780098" cy="166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Doenças de Notificação Compulsória</a:t>
          </a:r>
        </a:p>
      </dsp:txBody>
      <dsp:txXfrm>
        <a:off x="304464" y="1948681"/>
        <a:ext cx="2780098" cy="1668058"/>
      </dsp:txXfrm>
    </dsp:sp>
    <dsp:sp modelId="{F4A933FB-AEDA-4E45-8214-F26B92A718F1}">
      <dsp:nvSpPr>
        <dsp:cNvPr id="0" name=""/>
        <dsp:cNvSpPr/>
      </dsp:nvSpPr>
      <dsp:spPr>
        <a:xfrm>
          <a:off x="3362572" y="1948681"/>
          <a:ext cx="2780098" cy="166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Registros de Câncer de Base Populacional</a:t>
          </a:r>
        </a:p>
      </dsp:txBody>
      <dsp:txXfrm>
        <a:off x="3362572" y="1948681"/>
        <a:ext cx="2780098" cy="1668058"/>
      </dsp:txXfrm>
    </dsp:sp>
    <dsp:sp modelId="{B0CDFAE9-7BB1-48AE-8C83-D54733114550}">
      <dsp:nvSpPr>
        <dsp:cNvPr id="0" name=""/>
        <dsp:cNvSpPr/>
      </dsp:nvSpPr>
      <dsp:spPr>
        <a:xfrm>
          <a:off x="6420680" y="1948681"/>
          <a:ext cx="2780098" cy="166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Registros de Câncer de Base Hospitalar</a:t>
          </a:r>
        </a:p>
      </dsp:txBody>
      <dsp:txXfrm>
        <a:off x="6420680" y="1948681"/>
        <a:ext cx="2780098" cy="1668058"/>
      </dsp:txXfrm>
    </dsp:sp>
    <dsp:sp modelId="{A082ECBB-3281-42AC-94AA-2944D44B9E8A}">
      <dsp:nvSpPr>
        <dsp:cNvPr id="0" name=""/>
        <dsp:cNvSpPr/>
      </dsp:nvSpPr>
      <dsp:spPr>
        <a:xfrm>
          <a:off x="304464" y="3894749"/>
          <a:ext cx="2780098" cy="166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SIM: Sistema de Informações de Mortalidade</a:t>
          </a:r>
        </a:p>
      </dsp:txBody>
      <dsp:txXfrm>
        <a:off x="304464" y="3894749"/>
        <a:ext cx="2780098" cy="1668058"/>
      </dsp:txXfrm>
    </dsp:sp>
    <dsp:sp modelId="{8849E6D7-F3D1-4872-8992-873A5AFD77E6}">
      <dsp:nvSpPr>
        <dsp:cNvPr id="0" name=""/>
        <dsp:cNvSpPr/>
      </dsp:nvSpPr>
      <dsp:spPr>
        <a:xfrm>
          <a:off x="3362572" y="3894749"/>
          <a:ext cx="2780098" cy="166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SINASC: Sistema de Informações sobre Nascimentos</a:t>
          </a:r>
        </a:p>
      </dsp:txBody>
      <dsp:txXfrm>
        <a:off x="3362572" y="3894749"/>
        <a:ext cx="2780098" cy="1668058"/>
      </dsp:txXfrm>
    </dsp:sp>
    <dsp:sp modelId="{690B1C52-F395-402D-8322-71F8785B1768}">
      <dsp:nvSpPr>
        <dsp:cNvPr id="0" name=""/>
        <dsp:cNvSpPr/>
      </dsp:nvSpPr>
      <dsp:spPr>
        <a:xfrm>
          <a:off x="6420680" y="3894749"/>
          <a:ext cx="2780098" cy="166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PNAD: Pesquisa Nacional por Amostra de Domicílios</a:t>
          </a:r>
        </a:p>
      </dsp:txBody>
      <dsp:txXfrm>
        <a:off x="6420680" y="3894749"/>
        <a:ext cx="2780098" cy="166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9770C74-5401-4F2C-88CC-6BEB4B235719}" type="datetimeFigureOut">
              <a:rPr lang="pt-BR"/>
              <a:pPr>
                <a:defRPr/>
              </a:pPr>
              <a:t>09/05/2023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1455E25-B1ED-46F2-BF05-43CFB967D57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F6CE59C-0BFD-43A6-8C84-386351E9DEB7}" type="datetimeFigureOut">
              <a:rPr lang="pt-BR"/>
              <a:pPr>
                <a:defRPr/>
              </a:pPr>
              <a:t>09/05/2023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59A1C23-3EFE-4736-B708-57D44B4D4FB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2C3AA-8526-4127-9279-1B443FABFE40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216EF-59CD-41F7-BA8F-7831FDB1EF23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265EF-A83F-4BCD-B3BE-FE717CB4DE19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F2CBA5-FEDA-40C1-9160-BCF540D323EB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2AC3B-D16F-46F7-A326-B06E446F4BF6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FE0E35-6B45-44EF-95BD-4FD09DDF35D2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76F46-0E5E-44F9-B852-1A50914FE8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B7A31A-03B7-41CF-8AD8-90A52A9448D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8838" y="685800"/>
            <a:ext cx="51419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54B6C-7502-4E46-BF14-BF14FAA4285F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6A7DD6-012A-4245-B7AE-FD74E5F9994E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D7E173-78F9-4B99-8CFB-BFB925AA0D93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B584B5-4279-408D-B192-70441B78C91D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505AE7-5FC8-4CD1-945F-23C0EEBEEC9D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F5C3BC-7559-4D2A-9050-492BFE4943AE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20466-FE9F-445A-A765-0F6365972715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14B16-42DA-4D9D-A167-A61720ECE5B2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E6D68-4CF9-4653-A925-690B87283651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5FA421-61B2-4D4F-93DB-8EB60F29130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FDA360-4BA5-4194-B3C6-EBC872DF1B37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4C780-8014-4C44-B4C8-28C86D8AAFA1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2F44F4-566C-4193-9449-1B67B63573EF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C12123-5344-4FD0-8AC3-D6107FC3E3B2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0AC9D-444A-40D6-A12A-2B9F52C0F2A1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DCC52-C3B0-47EC-A8BE-863CDA051DA3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B8688-F727-45EC-8B23-C7955BC8B26B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3072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socioeconomic trajectories and dental caries</a:t>
            </a:r>
          </a:p>
        </p:txBody>
      </p:sp>
      <p:sp>
        <p:nvSpPr>
          <p:cNvPr id="3072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71809-012B-4628-A7BF-55822EA2CD61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31748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socioeconomic trajectories and dental caries</a:t>
            </a:r>
          </a:p>
        </p:txBody>
      </p:sp>
      <p:sp>
        <p:nvSpPr>
          <p:cNvPr id="31749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8556B-7ACC-4228-B970-0D43C4DC6A2D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32772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socioeconomic trajectories and dental caries</a:t>
            </a:r>
          </a:p>
        </p:txBody>
      </p:sp>
      <p:sp>
        <p:nvSpPr>
          <p:cNvPr id="32773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17A4B-D102-4AA0-B3D7-72462378B87F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43D00A-CCA7-4FF3-BB79-382AB708F2B8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796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socioeconomic trajectories and dental caries</a:t>
            </a:r>
          </a:p>
        </p:txBody>
      </p:sp>
      <p:sp>
        <p:nvSpPr>
          <p:cNvPr id="33797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6DC4D9-BB16-433E-A5EB-7365AD3592CA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966007-CCB3-45BE-81E6-EB9A5B2AF62A}" type="slidenum">
              <a:rPr lang="pt-BR"/>
              <a:pPr/>
              <a:t>44</a:t>
            </a:fld>
            <a:endParaRPr lang="pt-B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FC189C-7E07-4FB6-98F3-226DC4C92D9D}" type="slidenum">
              <a:rPr lang="pt-BR"/>
              <a:pPr/>
              <a:t>45</a:t>
            </a:fld>
            <a:endParaRPr lang="pt-B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F80BA-77B7-4891-9527-6DC473E5D32E}" type="slidenum">
              <a:rPr lang="pt-BR"/>
              <a:pPr/>
              <a:t>46</a:t>
            </a:fld>
            <a:endParaRPr lang="pt-B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174639-6682-4CE3-8EED-829D513801D8}" type="slidenum">
              <a:rPr lang="pt-BR"/>
              <a:pPr/>
              <a:t>47</a:t>
            </a:fld>
            <a:endParaRPr lang="pt-B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E5F139-C5A9-4E4D-B7E6-8A8091E14E36}" type="slidenum">
              <a:rPr lang="pt-BR"/>
              <a:pPr/>
              <a:t>48</a:t>
            </a:fld>
            <a:endParaRPr lang="pt-BR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4669D6-D075-409A-8B49-8A4088F6AD42}" type="slidenum">
              <a:rPr lang="pt-BR"/>
              <a:pPr/>
              <a:t>49</a:t>
            </a:fld>
            <a:endParaRPr lang="pt-B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4EF6B9-1F38-49F2-A62F-369194EAFDB8}" type="slidenum">
              <a:rPr lang="pt-BR"/>
              <a:pPr/>
              <a:t>50</a:t>
            </a:fld>
            <a:endParaRPr lang="pt-B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576E1-017B-456F-BE47-A5101A27F219}" type="slidenum">
              <a:rPr lang="pt-BR" smtClean="0"/>
              <a:pPr>
                <a:defRPr/>
              </a:pPr>
              <a:t>57</a:t>
            </a:fld>
            <a:endParaRPr lang="pt-BR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155A7-A691-41C8-B013-8FF510DFAD8D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05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3A4E67-51CD-411D-BA5D-7550EAD24B3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155A7-A691-41C8-B013-8FF510DFAD8D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155A7-A691-41C8-B013-8FF510DFAD8D}" type="slidenum">
              <a:rPr lang="pt-BR" smtClean="0"/>
              <a:pPr/>
              <a:t>60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155A7-A691-41C8-B013-8FF510DFAD8D}" type="slidenum">
              <a:rPr lang="pt-BR" smtClean="0"/>
              <a:pPr/>
              <a:t>61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155A7-A691-41C8-B013-8FF510DFAD8D}" type="slidenum">
              <a:rPr lang="pt-BR" smtClean="0"/>
              <a:pPr/>
              <a:t>62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405FE-3B63-4A74-9304-1F9C772B69E8}" type="slidenum">
              <a:rPr lang="pt-BR" smtClean="0"/>
              <a:pPr/>
              <a:t>63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7008-8DB8-4179-A52D-A44D907D8090}" type="slidenum">
              <a:rPr lang="pt-BR" smtClean="0"/>
              <a:pPr/>
              <a:t>64</a:t>
            </a:fld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FCEA8-9F5A-471C-BE5D-0CE7DBA77B6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3DF5C-C1A4-4BE3-A565-BF6AF14E2B50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8F2F0-55D3-455B-91FD-C1EB7BC0D248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BDC6F-AAB8-4018-9768-6B327F89DE88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FD2FD-DCBE-4F72-BEEC-F9835ECBCAC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F3EE-45D1-439C-8D54-1EE08E41EFE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A59A2-E754-428D-86A5-E32D86702E1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AE2A-C447-467B-A494-CD8D6DD9B6A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A211-D7CF-4823-8346-7F49F2E24E7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19C6A-6010-460B-81CB-6DB7BB6174E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229225" y="1600200"/>
            <a:ext cx="4543425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229225" y="3938589"/>
            <a:ext cx="4543425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14350" y="274639"/>
            <a:ext cx="92583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EB4CE-14A9-4C37-B315-A76E34BCA7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D607-7281-498F-8B9E-A852C2C6852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47CA-106C-4D13-906F-25B8FED22BB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B56C-EF83-437A-864C-DC99E9819B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5628-8435-4F2A-8468-4C53E465FCC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45260-596E-4973-8B38-53316AB770D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2CA59-FD22-4243-A494-96AFC9C3AFC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6DB4E-B135-45B8-8ADE-4651D189008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5FA0-4921-4DB7-B49C-066FEA0444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336699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E7D6A2C-6063-450F-A0FC-5210B39A4BC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•"/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–"/>
        <a:defRPr sz="2800" b="1" i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•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5000"/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0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ESTUDOS DESCRITIVOS</a:t>
            </a:r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1858963" y="4403725"/>
            <a:ext cx="5913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José Leopoldo Ferreira Antunes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leopoldo@usp.br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388" y="1557338"/>
            <a:ext cx="8183562" cy="4525962"/>
          </a:xfrm>
        </p:spPr>
        <p:txBody>
          <a:bodyPr/>
          <a:lstStyle/>
          <a:p>
            <a:pPr>
              <a:buFontTx/>
              <a:buNone/>
              <a:defRPr/>
            </a:pPr>
            <a:endParaRPr lang="pt-BR" sz="2800" dirty="0">
              <a:solidFill>
                <a:srgbClr val="FFCC00"/>
              </a:solidFill>
            </a:endParaRPr>
          </a:p>
          <a:p>
            <a:pPr>
              <a:buFontTx/>
              <a:buNone/>
              <a:defRPr/>
            </a:pPr>
            <a:r>
              <a:rPr lang="pt-BR" sz="2800" dirty="0">
                <a:solidFill>
                  <a:srgbClr val="FFCC00"/>
                </a:solidFill>
              </a:rPr>
              <a:t>								E D</a:t>
            </a:r>
          </a:p>
          <a:p>
            <a:pPr>
              <a:buFontTx/>
              <a:buNone/>
              <a:defRPr/>
            </a:pPr>
            <a:r>
              <a:rPr lang="pt-BR" sz="2800" dirty="0">
                <a:solidFill>
                  <a:srgbClr val="FFCC00"/>
                </a:solidFill>
              </a:rPr>
              <a:t>								E D</a:t>
            </a:r>
          </a:p>
          <a:p>
            <a:pPr>
              <a:buFontTx/>
              <a:buNone/>
              <a:defRPr/>
            </a:pPr>
            <a:r>
              <a:rPr lang="pt-BR" sz="2800" dirty="0">
                <a:solidFill>
                  <a:srgbClr val="FFCC00"/>
                </a:solidFill>
              </a:rPr>
              <a:t>   N							</a:t>
            </a:r>
          </a:p>
          <a:p>
            <a:pPr>
              <a:buFontTx/>
              <a:buNone/>
              <a:defRPr/>
            </a:pPr>
            <a:r>
              <a:rPr lang="pt-BR" sz="2800" dirty="0">
                <a:solidFill>
                  <a:srgbClr val="FFCC00"/>
                </a:solidFill>
              </a:rPr>
              <a:t>								E D</a:t>
            </a:r>
          </a:p>
          <a:p>
            <a:pPr>
              <a:buFontTx/>
              <a:buNone/>
              <a:defRPr/>
            </a:pPr>
            <a:r>
              <a:rPr lang="pt-BR" sz="2800" dirty="0">
                <a:solidFill>
                  <a:srgbClr val="FFCC00"/>
                </a:solidFill>
              </a:rPr>
              <a:t>								E D</a:t>
            </a:r>
          </a:p>
        </p:txBody>
      </p:sp>
      <p:sp>
        <p:nvSpPr>
          <p:cNvPr id="1028" name="AutoShape 4"/>
          <p:cNvSpPr>
            <a:spLocks/>
          </p:cNvSpPr>
          <p:nvPr/>
        </p:nvSpPr>
        <p:spPr bwMode="auto">
          <a:xfrm>
            <a:off x="4495800" y="2133600"/>
            <a:ext cx="161925" cy="2451100"/>
          </a:xfrm>
          <a:prstGeom prst="leftBrace">
            <a:avLst>
              <a:gd name="adj1" fmla="val 141912"/>
              <a:gd name="adj2" fmla="val 50000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>
              <a:latin typeface="Arial" pitchFamily="34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30003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66469" imgH="203024" progId="">
                  <p:embed/>
                </p:oleObj>
              </mc:Choice>
              <mc:Fallback>
                <p:oleObj name="Equation" r:id="rId3" imgW="266469" imgH="2030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00038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-30163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3098800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3298825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auto">
          <a:xfrm>
            <a:off x="5062538" y="2349500"/>
            <a:ext cx="218916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34" name="Line 16"/>
          <p:cNvSpPr>
            <a:spLocks noChangeShapeType="1"/>
          </p:cNvSpPr>
          <p:nvPr/>
        </p:nvSpPr>
        <p:spPr bwMode="auto">
          <a:xfrm>
            <a:off x="1984375" y="3357563"/>
            <a:ext cx="218757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5" name="Line 17"/>
          <p:cNvSpPr>
            <a:spLocks noChangeShapeType="1"/>
          </p:cNvSpPr>
          <p:nvPr/>
        </p:nvSpPr>
        <p:spPr bwMode="auto">
          <a:xfrm>
            <a:off x="5062538" y="2924175"/>
            <a:ext cx="218916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36" name="Line 18"/>
          <p:cNvSpPr>
            <a:spLocks noChangeShapeType="1"/>
          </p:cNvSpPr>
          <p:nvPr/>
        </p:nvSpPr>
        <p:spPr bwMode="auto">
          <a:xfrm>
            <a:off x="5062538" y="3933825"/>
            <a:ext cx="218916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37" name="Line 19"/>
          <p:cNvSpPr>
            <a:spLocks noChangeShapeType="1"/>
          </p:cNvSpPr>
          <p:nvPr/>
        </p:nvSpPr>
        <p:spPr bwMode="auto">
          <a:xfrm>
            <a:off x="5062538" y="4437063"/>
            <a:ext cx="218916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38" name="Line 21"/>
          <p:cNvSpPr>
            <a:spLocks noChangeShapeType="1"/>
          </p:cNvSpPr>
          <p:nvPr/>
        </p:nvSpPr>
        <p:spPr bwMode="auto">
          <a:xfrm>
            <a:off x="7559675" y="2657475"/>
            <a:ext cx="24288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9" name="Line 22"/>
          <p:cNvSpPr>
            <a:spLocks noChangeShapeType="1"/>
          </p:cNvSpPr>
          <p:nvPr/>
        </p:nvSpPr>
        <p:spPr bwMode="auto">
          <a:xfrm>
            <a:off x="7156450" y="3675063"/>
            <a:ext cx="24288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40" name="Line 23"/>
          <p:cNvSpPr>
            <a:spLocks noChangeShapeType="1"/>
          </p:cNvSpPr>
          <p:nvPr/>
        </p:nvSpPr>
        <p:spPr bwMode="auto">
          <a:xfrm>
            <a:off x="7156450" y="4189413"/>
            <a:ext cx="24288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41" name="Line 24"/>
          <p:cNvSpPr>
            <a:spLocks noChangeShapeType="1"/>
          </p:cNvSpPr>
          <p:nvPr/>
        </p:nvSpPr>
        <p:spPr bwMode="auto">
          <a:xfrm>
            <a:off x="7550150" y="4179888"/>
            <a:ext cx="24288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60488"/>
            <a:ext cx="9594850" cy="4114800"/>
          </a:xfrm>
        </p:spPr>
        <p:txBody>
          <a:bodyPr/>
          <a:lstStyle/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pt-BR" dirty="0">
                <a:solidFill>
                  <a:srgbClr val="FFFF00"/>
                </a:solidFill>
              </a:rPr>
              <a:t>Vantagens: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pt-BR" dirty="0"/>
              <a:t>- Têm baixo custo, são simples e rápidos, pois não requerem acompanhamento ao longo do tempo.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pt-BR" dirty="0"/>
              <a:t>- Ninguém é exposto a agente causal devido ao estudo; a ninguém é negado uma intervenção com benefício potencial.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692150"/>
            <a:ext cx="9832975" cy="5434013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pt-BR" dirty="0">
                <a:solidFill>
                  <a:srgbClr val="FFFF00"/>
                </a:solidFill>
              </a:rPr>
              <a:t>Desvantagens: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r>
              <a:rPr lang="pt-BR" dirty="0"/>
              <a:t>Não se prestam a determinar relação causal entre fatores de exposição e doença.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r>
              <a:rPr lang="pt-BR" dirty="0"/>
              <a:t>Não permitem um controle efetivo dos fatores de confusão.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r>
              <a:rPr lang="pt-BR" dirty="0"/>
              <a:t>Os grupos de estudo podem ter tamanhos amostrais muito diferentes, resultando em perda da eficiência da análise estatística.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981200"/>
            <a:ext cx="9607550" cy="4114800"/>
          </a:xfrm>
        </p:spPr>
        <p:txBody>
          <a:bodyPr/>
          <a:lstStyle/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pt-BR" sz="3600" dirty="0">
                <a:solidFill>
                  <a:srgbClr val="FFFF00"/>
                </a:solidFill>
              </a:rPr>
              <a:t>Tipos de dados e análise: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pt-BR" dirty="0"/>
              <a:t>Mede a </a:t>
            </a:r>
            <a:r>
              <a:rPr lang="pt-BR" i="1" u="sng" dirty="0">
                <a:solidFill>
                  <a:srgbClr val="FFCC00"/>
                </a:solidFill>
              </a:rPr>
              <a:t>prevalência</a:t>
            </a:r>
            <a:r>
              <a:rPr lang="pt-BR" dirty="0"/>
              <a:t>; não mede a </a:t>
            </a:r>
            <a:r>
              <a:rPr lang="pt-BR" i="1" u="sng" dirty="0">
                <a:solidFill>
                  <a:srgbClr val="FFCC00"/>
                </a:solidFill>
              </a:rPr>
              <a:t>incidência</a:t>
            </a:r>
            <a:r>
              <a:rPr lang="pt-BR" dirty="0"/>
              <a:t>.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pt-BR" dirty="0"/>
              <a:t>Para poder generalizar, é necessário assumir que a amostra é representativa da população, e que a população é estável ao longo do tempo.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350" y="779463"/>
            <a:ext cx="9258300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pt-BR" sz="2800" dirty="0">
                <a:solidFill>
                  <a:srgbClr val="FFCC00"/>
                </a:solidFill>
              </a:rPr>
              <a:t>Exemplo: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pt-BR" sz="2800" dirty="0">
                <a:solidFill>
                  <a:srgbClr val="FFCC00"/>
                </a:solidFill>
              </a:rPr>
              <a:t>Estudo associando câncer e níveis baixos de beta caroteno (precursor de vitamina A), com controle para idade e sexo.</a:t>
            </a:r>
            <a:r>
              <a:rPr lang="pt-BR" sz="2800" dirty="0">
                <a:solidFill>
                  <a:srgbClr val="FFFF00"/>
                </a:solidFill>
              </a:rPr>
              <a:t> </a:t>
            </a:r>
            <a:endParaRPr lang="pt-BR" sz="28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350" y="779463"/>
            <a:ext cx="9258300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pt-BR" sz="2800" dirty="0">
                <a:solidFill>
                  <a:srgbClr val="FFCC00"/>
                </a:solidFill>
              </a:rPr>
              <a:t>Exemplo: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pt-BR" sz="2800" dirty="0">
                <a:solidFill>
                  <a:srgbClr val="FFCC00"/>
                </a:solidFill>
              </a:rPr>
              <a:t>Estudo associando câncer e níveis baixos de beta caroteno (precursor de vitamina A), com controle para idade e sexo. </a:t>
            </a:r>
            <a:br>
              <a:rPr lang="pt-BR" sz="2800" dirty="0">
                <a:solidFill>
                  <a:srgbClr val="FFFF00"/>
                </a:solidFill>
              </a:rPr>
            </a:br>
            <a:br>
              <a:rPr lang="pt-BR" sz="2800" dirty="0">
                <a:solidFill>
                  <a:srgbClr val="FFCC00"/>
                </a:solidFill>
              </a:rPr>
            </a:br>
            <a:endParaRPr lang="pt-BR" sz="2800" dirty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pt-BR" sz="2800" dirty="0"/>
              <a:t>Não é possível pelo estudo de prevalência distinguir direção dos eventos: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pt-BR" sz="2800" dirty="0"/>
              <a:t>A exposição (níveis baixos de beta caroteno) pode ocorrer antes do aparecimento da doença, sugerindo contribuição etiológica.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pt-BR" sz="2800" dirty="0"/>
              <a:t>A exposição pode ser resultado da doença, como conseqüência da debilitação geral causada pelo câncer ou por mudança da dieta associada ao tratamento.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692150"/>
            <a:ext cx="1028223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8050" y="4797425"/>
            <a:ext cx="42926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287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Antônio José  Ledo Alves da Cunha"/>
          <p:cNvPicPr>
            <a:picLocks noChangeAspect="1" noChangeArrowheads="1"/>
          </p:cNvPicPr>
          <p:nvPr/>
        </p:nvPicPr>
        <p:blipFill>
          <a:blip r:embed="rId6" cstate="print"/>
          <a:srcRect l="15407" t="15259" r="47852" b="29826"/>
          <a:stretch>
            <a:fillRect/>
          </a:stretch>
        </p:blipFill>
        <p:spPr bwMode="auto">
          <a:xfrm>
            <a:off x="0" y="4662488"/>
            <a:ext cx="19589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tângulo 10"/>
          <p:cNvSpPr>
            <a:spLocks noChangeArrowheads="1"/>
          </p:cNvSpPr>
          <p:nvPr/>
        </p:nvSpPr>
        <p:spPr bwMode="auto">
          <a:xfrm>
            <a:off x="1995488" y="6435725"/>
            <a:ext cx="2097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A. J. L. A. Cunha</a:t>
            </a:r>
            <a:endParaRPr lang="pt-BR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1388" y="4074185"/>
            <a:ext cx="2765613" cy="278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dab.saude.gov.br/cnsb/sbbrasil/images/cta_gg.jpg"/>
          <p:cNvPicPr>
            <a:picLocks noChangeAspect="1" noChangeArrowheads="1"/>
          </p:cNvPicPr>
          <p:nvPr/>
        </p:nvPicPr>
        <p:blipFill>
          <a:blip r:embed="rId4" cstate="print"/>
          <a:srcRect l="80497" t="22623" r="6708" b="25138"/>
          <a:stretch>
            <a:fillRect/>
          </a:stretch>
        </p:blipFill>
        <p:spPr bwMode="auto">
          <a:xfrm>
            <a:off x="6855940" y="792179"/>
            <a:ext cx="1134126" cy="2327808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675340" y="3123329"/>
            <a:ext cx="170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MCM Freire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312282" y="1105576"/>
            <a:ext cx="4080295" cy="186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5778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 rot="16200000">
            <a:off x="6342883" y="2616660"/>
            <a:ext cx="4932548" cy="16606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Descrevendo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59B4BB"/>
              </a:solidFill>
              <a:latin typeface="Arial Black"/>
            </a:endParaRPr>
          </a:p>
          <a:p>
            <a:pPr algn="ctr"/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a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distribuição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59B4BB"/>
              </a:solidFill>
              <a:latin typeface="Arial Black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4738455" y="332656"/>
            <a:ext cx="5386527" cy="1143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Analisando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59B4BB"/>
              </a:solidFill>
              <a:latin typeface="Arial Black"/>
            </a:endParaRPr>
          </a:p>
          <a:p>
            <a:pPr algn="ctr"/>
            <a:r>
              <a:rPr lang="en-US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a </a:t>
            </a:r>
            <a:r>
              <a:rPr lang="en-US" sz="3600" b="1" i="1" kern="10" dirty="0" err="1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distribuição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59B4BB"/>
              </a:solidFill>
              <a:latin typeface="Arial Black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3291"/>
            <a:ext cx="10287000" cy="454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353" y="0"/>
            <a:ext cx="5804646" cy="685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720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1450" y="1839913"/>
            <a:ext cx="3943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t-BR" sz="3600" b="1">
                <a:solidFill>
                  <a:schemeClr val="bg1"/>
                </a:solidFill>
              </a:rPr>
              <a:t>Algoritmo para a classificação dos tipos de pesquisa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47148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David A. Grimes, M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" y="4143375"/>
            <a:ext cx="14065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Ken Schulz"/>
          <p:cNvPicPr>
            <a:picLocks noChangeAspect="1" noChangeArrowheads="1"/>
          </p:cNvPicPr>
          <p:nvPr/>
        </p:nvPicPr>
        <p:blipFill>
          <a:blip r:embed="rId7" cstate="print"/>
          <a:srcRect l="23819" t="5055" r="24551"/>
          <a:stretch>
            <a:fillRect/>
          </a:stretch>
        </p:blipFill>
        <p:spPr bwMode="auto">
          <a:xfrm>
            <a:off x="2654300" y="4154488"/>
            <a:ext cx="144621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tângulo 10"/>
          <p:cNvSpPr>
            <a:spLocks noChangeArrowheads="1"/>
          </p:cNvSpPr>
          <p:nvPr/>
        </p:nvSpPr>
        <p:spPr bwMode="auto">
          <a:xfrm>
            <a:off x="244475" y="5922963"/>
            <a:ext cx="160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D. A. Grimes</a:t>
            </a:r>
            <a:endParaRPr lang="pt-BR" sz="2000" b="1">
              <a:solidFill>
                <a:schemeClr val="bg1"/>
              </a:solidFill>
            </a:endParaRPr>
          </a:p>
        </p:txBody>
      </p:sp>
      <p:sp>
        <p:nvSpPr>
          <p:cNvPr id="7177" name="Retângulo 10"/>
          <p:cNvSpPr>
            <a:spLocks noChangeArrowheads="1"/>
          </p:cNvSpPr>
          <p:nvPr/>
        </p:nvSpPr>
        <p:spPr bwMode="auto">
          <a:xfrm>
            <a:off x="2598738" y="5918200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K. F. Schulz</a:t>
            </a:r>
            <a:endParaRPr lang="pt-BR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86258"/>
            <a:ext cx="10287000" cy="46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2149"/>
            <a:ext cx="10287000" cy="287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ESTUDOS ECOLÓGICOS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8" descr="http://intranet.imim.es/files/photos/17835.jpg"/>
          <p:cNvPicPr>
            <a:picLocks noChangeAspect="1" noChangeArrowheads="1"/>
          </p:cNvPicPr>
          <p:nvPr/>
        </p:nvPicPr>
        <p:blipFill>
          <a:blip r:embed="rId3" cstate="print"/>
          <a:srcRect l="6871" r="8371"/>
          <a:stretch>
            <a:fillRect/>
          </a:stretch>
        </p:blipFill>
        <p:spPr bwMode="auto">
          <a:xfrm>
            <a:off x="8389938" y="4138613"/>
            <a:ext cx="177641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CaixaDeTexto 1"/>
          <p:cNvSpPr txBox="1">
            <a:spLocks noChangeArrowheads="1"/>
          </p:cNvSpPr>
          <p:nvPr/>
        </p:nvSpPr>
        <p:spPr bwMode="auto">
          <a:xfrm>
            <a:off x="120650" y="4002088"/>
            <a:ext cx="8020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solidFill>
                  <a:schemeClr val="bg1"/>
                </a:solidFill>
              </a:rPr>
              <a:t>	Estudos nos quais a unidade de análise são populações ou grupos de pessoas, em vez de indivíduos; por exemplo, o estudo de associação entre distribuição de renda e taxas de mortalidade em estados ou províncias.</a:t>
            </a:r>
          </a:p>
        </p:txBody>
      </p:sp>
      <p:sp>
        <p:nvSpPr>
          <p:cNvPr id="33796" name="CaixaDeTexto 2"/>
          <p:cNvSpPr txBox="1">
            <a:spLocks noChangeArrowheads="1"/>
          </p:cNvSpPr>
          <p:nvPr/>
        </p:nvSpPr>
        <p:spPr bwMode="auto">
          <a:xfrm>
            <a:off x="39688" y="1292225"/>
            <a:ext cx="81010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solidFill>
                  <a:schemeClr val="bg1"/>
                </a:solidFill>
              </a:rPr>
              <a:t>	Investigações nas quais os grupos de população, em vez dos indivíduos, são a unidade de estudo. Em geral, visam identificar e explicar a associação entre os grupos e seu meio ambiente. 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554038" y="5821363"/>
            <a:ext cx="7381875" cy="830262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Porta M. A Dictionary of Epidemiology, 5th New York: OUP, 2008.</a:t>
            </a:r>
          </a:p>
        </p:txBody>
      </p:sp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554038" y="2906713"/>
            <a:ext cx="7277100" cy="831850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Last J. A Dictionary of Public Health. New York: OUP, 2007.</a:t>
            </a:r>
          </a:p>
        </p:txBody>
      </p:sp>
      <p:sp>
        <p:nvSpPr>
          <p:cNvPr id="33799" name="WordArt 11"/>
          <p:cNvSpPr>
            <a:spLocks noChangeArrowheads="1" noChangeShapeType="1" noTextEdit="1"/>
          </p:cNvSpPr>
          <p:nvPr/>
        </p:nvSpPr>
        <p:spPr bwMode="auto">
          <a:xfrm>
            <a:off x="444500" y="188913"/>
            <a:ext cx="8842375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8"/>
              </a:avLst>
            </a:prstTxWarp>
          </a:bodyPr>
          <a:lstStyle/>
          <a:p>
            <a:pPr algn="ctr"/>
            <a:r>
              <a:rPr lang="pt-BR" sz="3600" b="1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Estudos ecológicos: definição</a:t>
            </a:r>
          </a:p>
        </p:txBody>
      </p:sp>
      <p:pic>
        <p:nvPicPr>
          <p:cNvPr id="33800" name="Picture 5" descr="John Last Photo"/>
          <p:cNvPicPr>
            <a:picLocks noChangeAspect="1" noChangeArrowheads="1"/>
          </p:cNvPicPr>
          <p:nvPr/>
        </p:nvPicPr>
        <p:blipFill>
          <a:blip r:embed="rId4" cstate="print"/>
          <a:srcRect l="9578" t="5353" r="6679"/>
          <a:stretch>
            <a:fillRect/>
          </a:stretch>
        </p:blipFill>
        <p:spPr bwMode="auto">
          <a:xfrm>
            <a:off x="8464550" y="1149350"/>
            <a:ext cx="170656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Retângulo 10"/>
          <p:cNvSpPr>
            <a:spLocks noChangeArrowheads="1"/>
          </p:cNvSpPr>
          <p:nvPr/>
        </p:nvSpPr>
        <p:spPr bwMode="auto">
          <a:xfrm>
            <a:off x="8513763" y="3348038"/>
            <a:ext cx="1493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John Last</a:t>
            </a: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33802" name="Retângulo 10"/>
          <p:cNvSpPr>
            <a:spLocks noChangeArrowheads="1"/>
          </p:cNvSpPr>
          <p:nvPr/>
        </p:nvSpPr>
        <p:spPr bwMode="auto">
          <a:xfrm>
            <a:off x="8383588" y="6083300"/>
            <a:ext cx="1935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Miquel Porta</a:t>
            </a:r>
            <a:endParaRPr lang="pt-BR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7388" y="1196975"/>
            <a:ext cx="8183562" cy="4886325"/>
          </a:xfrm>
        </p:spPr>
        <p:txBody>
          <a:bodyPr/>
          <a:lstStyle/>
          <a:p>
            <a:pPr>
              <a:buFontTx/>
              <a:buNone/>
              <a:defRPr/>
            </a:pPr>
            <a:endParaRPr lang="pt-BR" sz="2400">
              <a:solidFill>
                <a:srgbClr val="FFCC00"/>
              </a:solidFill>
            </a:endParaRPr>
          </a:p>
          <a:p>
            <a:pPr>
              <a:buFontTx/>
              <a:buNone/>
              <a:defRPr/>
            </a:pPr>
            <a:r>
              <a:rPr lang="pt-BR" sz="2400">
                <a:solidFill>
                  <a:srgbClr val="FFCC00"/>
                </a:solidFill>
              </a:rPr>
              <a:t>							   %E %E</a:t>
            </a:r>
          </a:p>
          <a:p>
            <a:pPr>
              <a:spcBef>
                <a:spcPct val="95000"/>
              </a:spcBef>
              <a:buFontTx/>
              <a:buNone/>
              <a:defRPr/>
            </a:pPr>
            <a:r>
              <a:rPr lang="pt-BR" sz="2400">
                <a:solidFill>
                  <a:srgbClr val="FFCC00"/>
                </a:solidFill>
              </a:rPr>
              <a:t>N(1)</a:t>
            </a:r>
          </a:p>
          <a:p>
            <a:pPr>
              <a:buFontTx/>
              <a:buNone/>
              <a:defRPr/>
            </a:pPr>
            <a:endParaRPr lang="pt-BR" sz="2400">
              <a:solidFill>
                <a:srgbClr val="FFCC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sz="2400">
                <a:solidFill>
                  <a:srgbClr val="FFCC00"/>
                </a:solidFill>
              </a:rPr>
              <a:t>							   %D %D</a:t>
            </a:r>
          </a:p>
          <a:p>
            <a:pPr>
              <a:buFontTx/>
              <a:buNone/>
              <a:defRPr/>
            </a:pPr>
            <a:r>
              <a:rPr lang="pt-BR" sz="2400">
                <a:solidFill>
                  <a:srgbClr val="FFCC00"/>
                </a:solidFill>
              </a:rPr>
              <a:t>   </a:t>
            </a:r>
          </a:p>
          <a:p>
            <a:pPr>
              <a:buFontTx/>
              <a:buNone/>
              <a:defRPr/>
            </a:pPr>
            <a:r>
              <a:rPr lang="pt-BR" sz="2400">
                <a:solidFill>
                  <a:srgbClr val="FFCC00"/>
                </a:solidFill>
              </a:rPr>
              <a:t>							   %E %E</a:t>
            </a:r>
          </a:p>
          <a:p>
            <a:pPr>
              <a:buFontTx/>
              <a:buNone/>
              <a:defRPr/>
            </a:pPr>
            <a:r>
              <a:rPr lang="pt-BR" sz="2400">
                <a:solidFill>
                  <a:srgbClr val="FFCC00"/>
                </a:solidFill>
              </a:rPr>
              <a:t>N(2)							</a:t>
            </a:r>
          </a:p>
          <a:p>
            <a:pPr>
              <a:buFontTx/>
              <a:buNone/>
              <a:defRPr/>
            </a:pPr>
            <a:r>
              <a:rPr lang="pt-BR" sz="2400">
                <a:solidFill>
                  <a:srgbClr val="FFCC00"/>
                </a:solidFill>
              </a:rPr>
              <a:t>							</a:t>
            </a:r>
          </a:p>
          <a:p>
            <a:pPr>
              <a:buFontTx/>
              <a:buNone/>
              <a:defRPr/>
            </a:pPr>
            <a:r>
              <a:rPr lang="pt-BR" sz="2400">
                <a:solidFill>
                  <a:srgbClr val="FFCC00"/>
                </a:solidFill>
              </a:rPr>
              <a:t>							  %D %D</a:t>
            </a:r>
          </a:p>
        </p:txBody>
      </p:sp>
      <p:sp>
        <p:nvSpPr>
          <p:cNvPr id="2052" name="AutoShape 3"/>
          <p:cNvSpPr>
            <a:spLocks/>
          </p:cNvSpPr>
          <p:nvPr/>
        </p:nvSpPr>
        <p:spPr bwMode="auto">
          <a:xfrm>
            <a:off x="4495800" y="1557338"/>
            <a:ext cx="161925" cy="2016125"/>
          </a:xfrm>
          <a:prstGeom prst="leftBrace">
            <a:avLst>
              <a:gd name="adj1" fmla="val 116728"/>
              <a:gd name="adj2" fmla="val 50000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>
              <a:latin typeface="Arial" pitchFamily="34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30003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66469" imgH="203024" progId="">
                  <p:embed/>
                </p:oleObj>
              </mc:Choice>
              <mc:Fallback>
                <p:oleObj name="Equation" r:id="rId3" imgW="266469" imgH="2030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00038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30163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3703638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3298825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4759325" y="1889125"/>
            <a:ext cx="1590675" cy="174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741488" y="2636838"/>
            <a:ext cx="218757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4770438" y="3355975"/>
            <a:ext cx="1639887" cy="15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4738688" y="4221163"/>
            <a:ext cx="1671637" cy="1905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4738688" y="5576888"/>
            <a:ext cx="1682750" cy="127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7469188" y="1690688"/>
            <a:ext cx="24288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7469188" y="3173413"/>
            <a:ext cx="24288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7346950" y="5381625"/>
            <a:ext cx="24447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7458075" y="4044950"/>
            <a:ext cx="24288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660525" y="4797425"/>
            <a:ext cx="218757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67" name="AutoShape 20"/>
          <p:cNvSpPr>
            <a:spLocks/>
          </p:cNvSpPr>
          <p:nvPr/>
        </p:nvSpPr>
        <p:spPr bwMode="auto">
          <a:xfrm>
            <a:off x="4495800" y="3789363"/>
            <a:ext cx="161925" cy="2016125"/>
          </a:xfrm>
          <a:prstGeom prst="leftBrace">
            <a:avLst>
              <a:gd name="adj1" fmla="val 116728"/>
              <a:gd name="adj2" fmla="val 50000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/>
              <a:t>Estudos ecológicos: </a:t>
            </a:r>
            <a:r>
              <a:rPr lang="pt-BR">
                <a:solidFill>
                  <a:srgbClr val="FFFF66"/>
                </a:solidFill>
              </a:rPr>
              <a:t>dados referem-se a grupos de pessoas e não a indivíduos</a:t>
            </a:r>
            <a:r>
              <a:rPr lang="pt-BR"/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/>
              <a:t>Muito usados na pesquisa de câncer em que taxas de câncer de diferentes órgãos são examinadas por áreas geográficas (distrito, cidade, estado, país).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dirty="0"/>
              <a:t>Útil para testar </a:t>
            </a:r>
            <a:r>
              <a:rPr lang="pt-BR" dirty="0">
                <a:solidFill>
                  <a:srgbClr val="FFFF66"/>
                </a:solidFill>
              </a:rPr>
              <a:t>plausibilidade</a:t>
            </a:r>
            <a:r>
              <a:rPr lang="pt-BR" dirty="0"/>
              <a:t> de novas hipóteses ou </a:t>
            </a:r>
            <a:r>
              <a:rPr lang="pt-BR" dirty="0">
                <a:solidFill>
                  <a:srgbClr val="FFFF66"/>
                </a:solidFill>
              </a:rPr>
              <a:t>gerar novas hipóteses.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/>
              <a:t>Resultados interessantes devem ser </a:t>
            </a:r>
            <a:r>
              <a:rPr lang="pt-BR" dirty="0">
                <a:solidFill>
                  <a:srgbClr val="FFFF66"/>
                </a:solidFill>
              </a:rPr>
              <a:t>avaliados em outros estudos</a:t>
            </a:r>
            <a:r>
              <a:rPr lang="pt-BR" dirty="0"/>
              <a:t> com dados individuais.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/>
              <a:t>Pode avaliar eficácia de intervenção.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pt-BR">
                <a:solidFill>
                  <a:srgbClr val="FFCC00"/>
                </a:solidFill>
              </a:rPr>
              <a:t>Vantagens:</a:t>
            </a:r>
          </a:p>
          <a:p>
            <a:pPr>
              <a:buFontTx/>
              <a:buNone/>
              <a:defRPr/>
            </a:pPr>
            <a:endParaRPr lang="pt-BR">
              <a:solidFill>
                <a:srgbClr val="FFCC00"/>
              </a:solidFill>
            </a:endParaRPr>
          </a:p>
          <a:p>
            <a:pPr>
              <a:defRPr/>
            </a:pPr>
            <a:r>
              <a:rPr lang="pt-BR"/>
              <a:t>Barato e rápido: </a:t>
            </a:r>
          </a:p>
          <a:p>
            <a:pPr lvl="1">
              <a:defRPr/>
            </a:pPr>
            <a:r>
              <a:rPr lang="pt-BR">
                <a:solidFill>
                  <a:srgbClr val="FFFF66"/>
                </a:solidFill>
              </a:rPr>
              <a:t>trabalha com dados secundários (já publicados ou que alguém coletou)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361245" y="191912"/>
          <a:ext cx="9505244" cy="5565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25475" y="5949950"/>
            <a:ext cx="87439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F3300"/>
              </a:buClr>
              <a:buSzPct val="85000"/>
              <a:defRPr/>
            </a:pPr>
            <a:r>
              <a:rPr lang="pt-BR" sz="3200" b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DATASUS; IBGE; SEADE; PRO-AIM; etc.</a:t>
            </a:r>
          </a:p>
          <a:p>
            <a:pPr algn="ctr" eaLnBrk="0" hangingPunct="0">
              <a:spcBef>
                <a:spcPct val="20000"/>
              </a:spcBef>
              <a:buClr>
                <a:srgbClr val="FF3300"/>
              </a:buClr>
              <a:buSzPct val="85000"/>
              <a:defRPr/>
            </a:pPr>
            <a:endParaRPr lang="pt-BR" sz="3200" b="1" kern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buClr>
                <a:srgbClr val="FF3300"/>
              </a:buClr>
              <a:buSzPct val="85000"/>
              <a:defRPr/>
            </a:pPr>
            <a:endParaRPr lang="pt-BR" sz="2800" b="1" i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" y="1654175"/>
            <a:ext cx="10058400" cy="4114800"/>
          </a:xfrm>
        </p:spPr>
        <p:txBody>
          <a:bodyPr/>
          <a:lstStyle/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pt-BR" dirty="0">
                <a:solidFill>
                  <a:srgbClr val="FFCC00"/>
                </a:solidFill>
              </a:rPr>
              <a:t>Desvantagens: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/>
              <a:t>Informações sobre comportamentos, </a:t>
            </a:r>
            <a:r>
              <a:rPr lang="pt-BR" dirty="0" err="1"/>
              <a:t>ati-tudes</a:t>
            </a:r>
            <a:r>
              <a:rPr lang="pt-BR" dirty="0"/>
              <a:t> e história clínica não geram registros e não são disponíveis em nível populacional.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/>
              <a:t>Não se leva em conta a variabilidade da característica estudada dentro do grupo.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3141663"/>
            <a:ext cx="231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Dados agregados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409845"/>
            <a:ext cx="10287000" cy="5880100"/>
            <a:chOff x="0" y="69"/>
            <a:chExt cx="5760" cy="3704"/>
          </a:xfrm>
        </p:grpSpPr>
        <p:sp>
          <p:nvSpPr>
            <p:cNvPr id="57349" name="Text Box 5"/>
            <p:cNvSpPr txBox="1">
              <a:spLocks noChangeArrowheads="1"/>
            </p:cNvSpPr>
            <p:nvPr/>
          </p:nvSpPr>
          <p:spPr bwMode="auto">
            <a:xfrm>
              <a:off x="0" y="69"/>
              <a:ext cx="57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3600" b="1" dirty="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Tipos principais de desenhos de estudo 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6" y="931"/>
              <a:ext cx="4608" cy="2381"/>
              <a:chOff x="1584" y="3024"/>
              <a:chExt cx="12961" cy="6193"/>
            </a:xfrm>
          </p:grpSpPr>
          <p:sp>
            <p:nvSpPr>
              <p:cNvPr id="57351" name="Line 7"/>
              <p:cNvSpPr>
                <a:spLocks noChangeShapeType="1"/>
              </p:cNvSpPr>
              <p:nvPr/>
            </p:nvSpPr>
            <p:spPr bwMode="auto">
              <a:xfrm>
                <a:off x="8495" y="3024"/>
                <a:ext cx="3" cy="289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52" name="Line 8"/>
              <p:cNvSpPr>
                <a:spLocks noChangeShapeType="1"/>
              </p:cNvSpPr>
              <p:nvPr/>
            </p:nvSpPr>
            <p:spPr bwMode="auto">
              <a:xfrm>
                <a:off x="8495" y="3313"/>
                <a:ext cx="4753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53" name="Line 9"/>
              <p:cNvSpPr>
                <a:spLocks noChangeShapeType="1"/>
              </p:cNvSpPr>
              <p:nvPr/>
            </p:nvSpPr>
            <p:spPr bwMode="auto">
              <a:xfrm flipH="1">
                <a:off x="3169" y="3313"/>
                <a:ext cx="5325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54" name="Line 10"/>
              <p:cNvSpPr>
                <a:spLocks noChangeShapeType="1"/>
              </p:cNvSpPr>
              <p:nvPr/>
            </p:nvSpPr>
            <p:spPr bwMode="auto">
              <a:xfrm>
                <a:off x="3169" y="3313"/>
                <a:ext cx="3" cy="72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55" name="Line 11"/>
              <p:cNvSpPr>
                <a:spLocks noChangeShapeType="1"/>
              </p:cNvSpPr>
              <p:nvPr/>
            </p:nvSpPr>
            <p:spPr bwMode="auto">
              <a:xfrm>
                <a:off x="13247" y="3313"/>
                <a:ext cx="0" cy="72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56" name="Line 12"/>
              <p:cNvSpPr>
                <a:spLocks noChangeShapeType="1"/>
              </p:cNvSpPr>
              <p:nvPr/>
            </p:nvSpPr>
            <p:spPr bwMode="auto">
              <a:xfrm>
                <a:off x="13247" y="4608"/>
                <a:ext cx="0" cy="289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57" name="Line 13"/>
              <p:cNvSpPr>
                <a:spLocks noChangeShapeType="1"/>
              </p:cNvSpPr>
              <p:nvPr/>
            </p:nvSpPr>
            <p:spPr bwMode="auto">
              <a:xfrm flipH="1">
                <a:off x="10945" y="4897"/>
                <a:ext cx="2305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58" name="Line 14"/>
              <p:cNvSpPr>
                <a:spLocks noChangeShapeType="1"/>
              </p:cNvSpPr>
              <p:nvPr/>
            </p:nvSpPr>
            <p:spPr bwMode="auto">
              <a:xfrm>
                <a:off x="13247" y="4897"/>
                <a:ext cx="1298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59" name="Line 15"/>
              <p:cNvSpPr>
                <a:spLocks noChangeShapeType="1"/>
              </p:cNvSpPr>
              <p:nvPr/>
            </p:nvSpPr>
            <p:spPr bwMode="auto">
              <a:xfrm>
                <a:off x="10945" y="4897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60" name="Line 16"/>
              <p:cNvSpPr>
                <a:spLocks noChangeShapeType="1"/>
              </p:cNvSpPr>
              <p:nvPr/>
            </p:nvSpPr>
            <p:spPr bwMode="auto">
              <a:xfrm>
                <a:off x="14545" y="4897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61" name="Line 17"/>
              <p:cNvSpPr>
                <a:spLocks noChangeShapeType="1"/>
              </p:cNvSpPr>
              <p:nvPr/>
            </p:nvSpPr>
            <p:spPr bwMode="auto">
              <a:xfrm>
                <a:off x="3169" y="4608"/>
                <a:ext cx="3" cy="289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62" name="Line 18"/>
              <p:cNvSpPr>
                <a:spLocks noChangeShapeType="1"/>
              </p:cNvSpPr>
              <p:nvPr/>
            </p:nvSpPr>
            <p:spPr bwMode="auto">
              <a:xfrm flipH="1">
                <a:off x="1727" y="4897"/>
                <a:ext cx="1443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63" name="Line 19"/>
              <p:cNvSpPr>
                <a:spLocks noChangeShapeType="1"/>
              </p:cNvSpPr>
              <p:nvPr/>
            </p:nvSpPr>
            <p:spPr bwMode="auto">
              <a:xfrm>
                <a:off x="3169" y="4897"/>
                <a:ext cx="2735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64" name="Line 20"/>
              <p:cNvSpPr>
                <a:spLocks noChangeShapeType="1"/>
              </p:cNvSpPr>
              <p:nvPr/>
            </p:nvSpPr>
            <p:spPr bwMode="auto">
              <a:xfrm>
                <a:off x="1727" y="4897"/>
                <a:ext cx="2" cy="429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65" name="Line 21"/>
              <p:cNvSpPr>
                <a:spLocks noChangeShapeType="1"/>
              </p:cNvSpPr>
              <p:nvPr/>
            </p:nvSpPr>
            <p:spPr bwMode="auto">
              <a:xfrm>
                <a:off x="5904" y="4897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66" name="Line 22"/>
              <p:cNvSpPr>
                <a:spLocks noChangeShapeType="1"/>
              </p:cNvSpPr>
              <p:nvPr/>
            </p:nvSpPr>
            <p:spPr bwMode="auto">
              <a:xfrm>
                <a:off x="3169" y="8497"/>
                <a:ext cx="3" cy="72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67" name="Line 23"/>
              <p:cNvSpPr>
                <a:spLocks noChangeShapeType="1"/>
              </p:cNvSpPr>
              <p:nvPr/>
            </p:nvSpPr>
            <p:spPr bwMode="auto">
              <a:xfrm>
                <a:off x="9215" y="8497"/>
                <a:ext cx="3" cy="289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68" name="Line 24"/>
              <p:cNvSpPr>
                <a:spLocks noChangeShapeType="1"/>
              </p:cNvSpPr>
              <p:nvPr/>
            </p:nvSpPr>
            <p:spPr bwMode="auto">
              <a:xfrm>
                <a:off x="9215" y="8785"/>
                <a:ext cx="4178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69" name="Line 25"/>
              <p:cNvSpPr>
                <a:spLocks noChangeShapeType="1"/>
              </p:cNvSpPr>
              <p:nvPr/>
            </p:nvSpPr>
            <p:spPr bwMode="auto">
              <a:xfrm flipH="1">
                <a:off x="7487" y="8785"/>
                <a:ext cx="1730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70" name="Line 26"/>
              <p:cNvSpPr>
                <a:spLocks noChangeShapeType="1"/>
              </p:cNvSpPr>
              <p:nvPr/>
            </p:nvSpPr>
            <p:spPr bwMode="auto">
              <a:xfrm>
                <a:off x="7487" y="8785"/>
                <a:ext cx="0" cy="34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71" name="Line 27"/>
              <p:cNvSpPr>
                <a:spLocks noChangeShapeType="1"/>
              </p:cNvSpPr>
              <p:nvPr/>
            </p:nvSpPr>
            <p:spPr bwMode="auto">
              <a:xfrm>
                <a:off x="10225" y="8785"/>
                <a:ext cx="0" cy="34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72" name="Line 28"/>
              <p:cNvSpPr>
                <a:spLocks noChangeShapeType="1"/>
              </p:cNvSpPr>
              <p:nvPr/>
            </p:nvSpPr>
            <p:spPr bwMode="auto">
              <a:xfrm>
                <a:off x="13392" y="8785"/>
                <a:ext cx="0" cy="34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73" name="Line 29"/>
              <p:cNvSpPr>
                <a:spLocks noChangeShapeType="1"/>
              </p:cNvSpPr>
              <p:nvPr/>
            </p:nvSpPr>
            <p:spPr bwMode="auto">
              <a:xfrm>
                <a:off x="2017" y="6335"/>
                <a:ext cx="0" cy="289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74" name="Line 30"/>
              <p:cNvSpPr>
                <a:spLocks noChangeShapeType="1"/>
              </p:cNvSpPr>
              <p:nvPr/>
            </p:nvSpPr>
            <p:spPr bwMode="auto">
              <a:xfrm flipH="1">
                <a:off x="1584" y="6624"/>
                <a:ext cx="433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75" name="Line 31"/>
              <p:cNvSpPr>
                <a:spLocks noChangeShapeType="1"/>
              </p:cNvSpPr>
              <p:nvPr/>
            </p:nvSpPr>
            <p:spPr bwMode="auto">
              <a:xfrm>
                <a:off x="1584" y="6624"/>
                <a:ext cx="0" cy="43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76" name="Line 32"/>
              <p:cNvSpPr>
                <a:spLocks noChangeShapeType="1"/>
              </p:cNvSpPr>
              <p:nvPr/>
            </p:nvSpPr>
            <p:spPr bwMode="auto">
              <a:xfrm>
                <a:off x="2017" y="6624"/>
                <a:ext cx="1153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77" name="Line 33"/>
              <p:cNvSpPr>
                <a:spLocks noChangeShapeType="1"/>
              </p:cNvSpPr>
              <p:nvPr/>
            </p:nvSpPr>
            <p:spPr bwMode="auto">
              <a:xfrm>
                <a:off x="3169" y="6624"/>
                <a:ext cx="3" cy="115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78" name="Line 34"/>
              <p:cNvSpPr>
                <a:spLocks noChangeShapeType="1"/>
              </p:cNvSpPr>
              <p:nvPr/>
            </p:nvSpPr>
            <p:spPr bwMode="auto">
              <a:xfrm>
                <a:off x="5904" y="6624"/>
                <a:ext cx="3313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79" name="Line 35"/>
              <p:cNvSpPr>
                <a:spLocks noChangeShapeType="1"/>
              </p:cNvSpPr>
              <p:nvPr/>
            </p:nvSpPr>
            <p:spPr bwMode="auto">
              <a:xfrm>
                <a:off x="9215" y="6624"/>
                <a:ext cx="3" cy="115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80" name="Line 36"/>
              <p:cNvSpPr>
                <a:spLocks noChangeShapeType="1"/>
              </p:cNvSpPr>
              <p:nvPr/>
            </p:nvSpPr>
            <p:spPr bwMode="auto">
              <a:xfrm>
                <a:off x="5904" y="6624"/>
                <a:ext cx="0" cy="43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57381" name="Line 37"/>
              <p:cNvSpPr>
                <a:spLocks noChangeShapeType="1"/>
              </p:cNvSpPr>
              <p:nvPr/>
            </p:nvSpPr>
            <p:spPr bwMode="auto">
              <a:xfrm>
                <a:off x="6624" y="6335"/>
                <a:ext cx="0" cy="289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57382" name="Text Box 38"/>
            <p:cNvSpPr txBox="1">
              <a:spLocks noChangeArrowheads="1"/>
            </p:cNvSpPr>
            <p:nvPr/>
          </p:nvSpPr>
          <p:spPr bwMode="auto">
            <a:xfrm>
              <a:off x="1920" y="576"/>
              <a:ext cx="2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solidFill>
                    <a:schemeClr val="bg1"/>
                  </a:solidFill>
                </a:rPr>
                <a:t>Estudos Epidemiológicos</a:t>
              </a:r>
            </a:p>
          </p:txBody>
        </p:sp>
        <p:sp>
          <p:nvSpPr>
            <p:cNvPr id="57383" name="Text Box 39"/>
            <p:cNvSpPr txBox="1">
              <a:spLocks noChangeArrowheads="1"/>
            </p:cNvSpPr>
            <p:nvPr/>
          </p:nvSpPr>
          <p:spPr bwMode="auto">
            <a:xfrm>
              <a:off x="336" y="1296"/>
              <a:ext cx="16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2200" b="1" dirty="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Não Experimental</a:t>
              </a:r>
            </a:p>
          </p:txBody>
        </p:sp>
        <p:sp>
          <p:nvSpPr>
            <p:cNvPr id="57384" name="Text Box 40"/>
            <p:cNvSpPr txBox="1">
              <a:spLocks noChangeArrowheads="1"/>
            </p:cNvSpPr>
            <p:nvPr/>
          </p:nvSpPr>
          <p:spPr bwMode="auto">
            <a:xfrm>
              <a:off x="4080" y="1296"/>
              <a:ext cx="129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2200" b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Experimental</a:t>
              </a:r>
            </a:p>
          </p:txBody>
        </p:sp>
        <p:sp>
          <p:nvSpPr>
            <p:cNvPr id="57385" name="Text Box 41"/>
            <p:cNvSpPr txBox="1">
              <a:spLocks noChangeArrowheads="1"/>
            </p:cNvSpPr>
            <p:nvPr/>
          </p:nvSpPr>
          <p:spPr bwMode="auto">
            <a:xfrm>
              <a:off x="1296" y="1851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000" b="1" dirty="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Dados individuais</a:t>
              </a:r>
            </a:p>
          </p:txBody>
        </p:sp>
        <p:sp>
          <p:nvSpPr>
            <p:cNvPr id="57386" name="Text Box 42"/>
            <p:cNvSpPr txBox="1">
              <a:spLocks noChangeArrowheads="1"/>
            </p:cNvSpPr>
            <p:nvPr/>
          </p:nvSpPr>
          <p:spPr bwMode="auto">
            <a:xfrm>
              <a:off x="3312" y="1824"/>
              <a:ext cx="1200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Ensaio clínico </a:t>
              </a:r>
            </a:p>
            <a:p>
              <a:pPr algn="ctr"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randomizado</a:t>
              </a:r>
            </a:p>
          </p:txBody>
        </p:sp>
        <p:sp>
          <p:nvSpPr>
            <p:cNvPr id="57387" name="Text Box 43"/>
            <p:cNvSpPr txBox="1">
              <a:spLocks noChangeArrowheads="1"/>
            </p:cNvSpPr>
            <p:nvPr/>
          </p:nvSpPr>
          <p:spPr bwMode="auto">
            <a:xfrm>
              <a:off x="4656" y="1824"/>
              <a:ext cx="110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2000" b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Quase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pt-BR" sz="2000" b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experimento </a:t>
              </a:r>
            </a:p>
          </p:txBody>
        </p:sp>
        <p:sp>
          <p:nvSpPr>
            <p:cNvPr id="57388" name="Text Box 44"/>
            <p:cNvSpPr txBox="1">
              <a:spLocks noChangeArrowheads="1"/>
            </p:cNvSpPr>
            <p:nvPr/>
          </p:nvSpPr>
          <p:spPr bwMode="auto">
            <a:xfrm>
              <a:off x="144" y="2592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Descritivo</a:t>
              </a:r>
            </a:p>
          </p:txBody>
        </p:sp>
        <p:sp>
          <p:nvSpPr>
            <p:cNvPr id="57389" name="Text Box 45"/>
            <p:cNvSpPr txBox="1">
              <a:spLocks noChangeArrowheads="1"/>
            </p:cNvSpPr>
            <p:nvPr/>
          </p:nvSpPr>
          <p:spPr bwMode="auto">
            <a:xfrm>
              <a:off x="1728" y="2592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Descritivo</a:t>
              </a:r>
            </a:p>
          </p:txBody>
        </p:sp>
        <p:sp>
          <p:nvSpPr>
            <p:cNvPr id="57390" name="Text Box 46"/>
            <p:cNvSpPr txBox="1">
              <a:spLocks noChangeArrowheads="1"/>
            </p:cNvSpPr>
            <p:nvPr/>
          </p:nvSpPr>
          <p:spPr bwMode="auto">
            <a:xfrm>
              <a:off x="720" y="2745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</a:rPr>
                <a:t>Analítico</a:t>
              </a:r>
            </a:p>
          </p:txBody>
        </p:sp>
        <p:sp>
          <p:nvSpPr>
            <p:cNvPr id="57391" name="Text Box 47"/>
            <p:cNvSpPr txBox="1">
              <a:spLocks noChangeArrowheads="1"/>
            </p:cNvSpPr>
            <p:nvPr/>
          </p:nvSpPr>
          <p:spPr bwMode="auto">
            <a:xfrm>
              <a:off x="2880" y="2745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</a:rPr>
                <a:t>Analítico</a:t>
              </a:r>
            </a:p>
          </p:txBody>
        </p:sp>
        <p:sp>
          <p:nvSpPr>
            <p:cNvPr id="57392" name="Text Box 48"/>
            <p:cNvSpPr txBox="1">
              <a:spLocks noChangeArrowheads="1"/>
            </p:cNvSpPr>
            <p:nvPr/>
          </p:nvSpPr>
          <p:spPr bwMode="auto">
            <a:xfrm>
              <a:off x="720" y="336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</a:rPr>
                <a:t>Correlação ecológica</a:t>
              </a:r>
            </a:p>
          </p:txBody>
        </p:sp>
        <p:sp>
          <p:nvSpPr>
            <p:cNvPr id="57393" name="Text Box 49"/>
            <p:cNvSpPr txBox="1">
              <a:spLocks noChangeArrowheads="1"/>
            </p:cNvSpPr>
            <p:nvPr/>
          </p:nvSpPr>
          <p:spPr bwMode="auto">
            <a:xfrm>
              <a:off x="2304" y="3369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Estudo transversal</a:t>
              </a:r>
            </a:p>
          </p:txBody>
        </p:sp>
        <p:sp>
          <p:nvSpPr>
            <p:cNvPr id="57394" name="Text Box 50"/>
            <p:cNvSpPr txBox="1">
              <a:spLocks noChangeArrowheads="1"/>
            </p:cNvSpPr>
            <p:nvPr/>
          </p:nvSpPr>
          <p:spPr bwMode="auto">
            <a:xfrm>
              <a:off x="3264" y="336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Estudo de coorte </a:t>
              </a:r>
            </a:p>
          </p:txBody>
        </p:sp>
        <p:sp>
          <p:nvSpPr>
            <p:cNvPr id="57395" name="Text Box 51"/>
            <p:cNvSpPr txBox="1">
              <a:spLocks noChangeArrowheads="1"/>
            </p:cNvSpPr>
            <p:nvPr/>
          </p:nvSpPr>
          <p:spPr bwMode="auto">
            <a:xfrm>
              <a:off x="4224" y="3321"/>
              <a:ext cx="11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</a:rPr>
                <a:t>Estudo caso – controle 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813" y="1473200"/>
            <a:ext cx="9037637" cy="41148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dirty="0"/>
              <a:t>Sabe-se quantas pessoas foram expostas em cada grupo e quantas tiveram a doença, mas </a:t>
            </a:r>
            <a:r>
              <a:rPr lang="pt-BR" dirty="0">
                <a:solidFill>
                  <a:srgbClr val="FFFF66"/>
                </a:solidFill>
              </a:rPr>
              <a:t>não quantas expostas tiveram a doença</a:t>
            </a:r>
            <a:r>
              <a:rPr lang="pt-BR" dirty="0"/>
              <a:t>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dirty="0"/>
              <a:t>Correlações encontradas em geral são maiores do que em estudos em que ambas as variáveis (exposição e doença) são medidas no mesmo indivíduo.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835150"/>
            <a:ext cx="874395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pt-BR" dirty="0">
                <a:solidFill>
                  <a:srgbClr val="FFCC00"/>
                </a:solidFill>
              </a:rPr>
              <a:t>Problemas metodológicos: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/>
              <a:t>Falácia ecológica: 	</a:t>
            </a:r>
          </a:p>
          <a:p>
            <a:pPr lvl="1" algn="just">
              <a:spcBef>
                <a:spcPct val="50000"/>
              </a:spcBef>
              <a:defRPr/>
            </a:pPr>
            <a:r>
              <a:rPr lang="pt-BR" dirty="0">
                <a:solidFill>
                  <a:srgbClr val="FFFF66"/>
                </a:solidFill>
              </a:rPr>
              <a:t>conclusão errada pode ser obtida quando se infere comportamento ou experiência de indivíduos a partir de comportamento ou experiência de grupos.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258888"/>
            <a:ext cx="9075737" cy="4114800"/>
          </a:xfrm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pt-BR" dirty="0"/>
              <a:t>Não se presta à determinação de relações temporais entre causa e efeito.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/>
              <a:t>Não se presta ao controle de migração  e deslocamentos entre grupos (por exemplo, quem mora em uma área e trabalha em outra).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/>
              <a:t>Nem todas as informações relevantes podem ser levantadas.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57175" y="5821363"/>
            <a:ext cx="9686925" cy="1016000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>
                <a:solidFill>
                  <a:srgbClr val="000000"/>
                </a:solidFill>
              </a:rPr>
              <a:t>Antunes JLF, Borrell C, Pérez G, Boing AF, Victor Wünsch-Filho V. Inequalities in mortality of men by oral and pharyngeal cancer in Barcelona, Spain and São Paulo, Brazil, 1995–2003. Int J Equity Health 2008, 7:14.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 l="77776" t="34026" r="6493" b="13383"/>
          <a:stretch>
            <a:fillRect/>
          </a:stretch>
        </p:blipFill>
        <p:spPr bwMode="auto">
          <a:xfrm>
            <a:off x="503238" y="9525"/>
            <a:ext cx="993775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Imagem 4" descr="Antunes mouth and pharynx figure1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7938"/>
            <a:ext cx="8107363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Imagem 5" descr="boing1.JPG"/>
          <p:cNvPicPr>
            <a:picLocks noChangeAspect="1"/>
          </p:cNvPicPr>
          <p:nvPr/>
        </p:nvPicPr>
        <p:blipFill>
          <a:blip r:embed="rId5" cstate="print"/>
          <a:srcRect l="27148" t="10143" r="24963" b="32393"/>
          <a:stretch>
            <a:fillRect/>
          </a:stretch>
        </p:blipFill>
        <p:spPr bwMode="auto">
          <a:xfrm>
            <a:off x="2563813" y="2146300"/>
            <a:ext cx="14398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tângulo 10"/>
          <p:cNvSpPr>
            <a:spLocks noChangeArrowheads="1"/>
          </p:cNvSpPr>
          <p:nvPr/>
        </p:nvSpPr>
        <p:spPr bwMode="auto">
          <a:xfrm>
            <a:off x="2614613" y="4489450"/>
            <a:ext cx="1401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A. F. Boing</a:t>
            </a:r>
            <a:endParaRPr lang="pt-BR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 l="30649" t="14268" r="29391" b="5247"/>
          <a:stretch>
            <a:fillRect/>
          </a:stretch>
        </p:blipFill>
        <p:spPr bwMode="auto">
          <a:xfrm>
            <a:off x="1677988" y="41275"/>
            <a:ext cx="6643687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 rot="-5400000">
            <a:off x="-2312193" y="2755106"/>
            <a:ext cx="6450012" cy="1323975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>
                <a:solidFill>
                  <a:srgbClr val="000000"/>
                </a:solidFill>
              </a:rPr>
              <a:t>Antunes JLF, Borrell C, Pérez G, Boing AF, Wünsch-Filho V. Inequalities in mortality of men by oral and pharyngeal cancer in Barcelona, Spain and São Paulo, Brazil, 1995–2003. Int J Equity Health 2008, 7:14.</a:t>
            </a:r>
          </a:p>
        </p:txBody>
      </p:sp>
      <p:pic>
        <p:nvPicPr>
          <p:cNvPr id="45060" name="Imagem 3" descr="boing1.JPG"/>
          <p:cNvPicPr>
            <a:picLocks noChangeAspect="1"/>
          </p:cNvPicPr>
          <p:nvPr/>
        </p:nvPicPr>
        <p:blipFill>
          <a:blip r:embed="rId4" cstate="print"/>
          <a:srcRect l="27148" t="10143" r="24963" b="32393"/>
          <a:stretch>
            <a:fillRect/>
          </a:stretch>
        </p:blipFill>
        <p:spPr bwMode="auto">
          <a:xfrm>
            <a:off x="8489950" y="1739900"/>
            <a:ext cx="14398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tângulo 10"/>
          <p:cNvSpPr>
            <a:spLocks noChangeArrowheads="1"/>
          </p:cNvSpPr>
          <p:nvPr/>
        </p:nvSpPr>
        <p:spPr bwMode="auto">
          <a:xfrm>
            <a:off x="8542338" y="4083050"/>
            <a:ext cx="1401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A. F. Boing</a:t>
            </a:r>
            <a:endParaRPr lang="pt-BR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257175" y="5788025"/>
            <a:ext cx="9686925" cy="1016000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>
                <a:solidFill>
                  <a:srgbClr val="000000"/>
                </a:solidFill>
              </a:rPr>
              <a:t>Antunes JLF, Borrell C, Pérez G, Boing AF, Wünsch-Filho V. Inequalities in mortality of men by oral and pharyngeal cancer in Barcelona, Spain and São Paulo, Brazil, 1995–2003. Int J Equity Health 2008, 7:14.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15888"/>
            <a:ext cx="97345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Imagem 3" descr="boing1.JPG"/>
          <p:cNvPicPr>
            <a:picLocks noChangeAspect="1"/>
          </p:cNvPicPr>
          <p:nvPr/>
        </p:nvPicPr>
        <p:blipFill>
          <a:blip r:embed="rId4" cstate="print"/>
          <a:srcRect l="27148" t="10143" r="24963" b="32393"/>
          <a:stretch>
            <a:fillRect/>
          </a:stretch>
        </p:blipFill>
        <p:spPr bwMode="auto">
          <a:xfrm>
            <a:off x="8489950" y="1739900"/>
            <a:ext cx="14398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tângulo 10"/>
          <p:cNvSpPr>
            <a:spLocks noChangeArrowheads="1"/>
          </p:cNvSpPr>
          <p:nvPr/>
        </p:nvSpPr>
        <p:spPr bwMode="auto">
          <a:xfrm>
            <a:off x="8542338" y="4083050"/>
            <a:ext cx="1401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A. F. Boing</a:t>
            </a:r>
            <a:endParaRPr lang="pt-BR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2" descr="oral cancer gen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763" y="0"/>
            <a:ext cx="5329237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0800"/>
            <a:ext cx="1027588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3"/>
          <p:cNvSpPr>
            <a:spLocks noChangeArrowheads="1"/>
          </p:cNvSpPr>
          <p:nvPr/>
        </p:nvSpPr>
        <p:spPr bwMode="auto">
          <a:xfrm>
            <a:off x="39688" y="6350"/>
            <a:ext cx="4905375" cy="1323975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>
                <a:solidFill>
                  <a:srgbClr val="000000"/>
                </a:solidFill>
              </a:rPr>
              <a:t>Antunes JLF, Toporcov TN, Biazevic MGH, Boing AF, Bastos JLD. Gender and racial inequalities in oral cancer in São Paulo, Brazil, 2003-2009. InTech Project.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4" descr="oral cancer ra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725" y="0"/>
            <a:ext cx="53419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825"/>
            <a:ext cx="102600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350" y="0"/>
            <a:ext cx="39052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58738" y="228600"/>
            <a:ext cx="10056812" cy="708025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000" b="1">
                <a:solidFill>
                  <a:srgbClr val="000000"/>
                </a:solidFill>
              </a:rPr>
              <a:t>Morgenstern H. </a:t>
            </a:r>
            <a:r>
              <a:rPr lang="en-US" sz="2000" b="1">
                <a:solidFill>
                  <a:srgbClr val="000000"/>
                </a:solidFill>
              </a:rPr>
              <a:t>Ecologic studies in epidemiology: concepts, principles, and methods.</a:t>
            </a:r>
            <a:r>
              <a:rPr lang="pt-BR" sz="2000" b="1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Annu Rev Public Health 1995; 16:61-81</a:t>
            </a:r>
            <a:r>
              <a:rPr lang="pt-BR" sz="2000" b="1">
                <a:solidFill>
                  <a:srgbClr val="000000"/>
                </a:solidFill>
              </a:rPr>
              <a:t>.</a:t>
            </a:r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49155" name="Picture 2" descr="Hal Morgenst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5650" y="4251325"/>
            <a:ext cx="14478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CaixaDeTexto 7"/>
          <p:cNvSpPr txBox="1">
            <a:spLocks noChangeArrowheads="1"/>
          </p:cNvSpPr>
          <p:nvPr/>
        </p:nvSpPr>
        <p:spPr bwMode="auto">
          <a:xfrm>
            <a:off x="7962900" y="6245225"/>
            <a:ext cx="217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</a:rPr>
              <a:t>Hal Morgenstern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7175" y="1905000"/>
            <a:ext cx="942975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Objetivos dos estudos ecológicos:</a:t>
            </a:r>
          </a:p>
          <a:p>
            <a:pPr>
              <a:defRPr/>
            </a:pPr>
            <a:endParaRPr lang="pt-BR" b="1" dirty="0">
              <a:solidFill>
                <a:schemeClr val="bg1"/>
              </a:solidFill>
              <a:cs typeface="Arial" charset="0"/>
            </a:endParaRP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Fazer inferências sobre fatores que afetam a saúde dos indivíduos (riscos individuais).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endParaRPr lang="pt-BR" b="1" dirty="0">
              <a:solidFill>
                <a:schemeClr val="bg1"/>
              </a:solidFill>
              <a:cs typeface="Arial" charset="0"/>
            </a:endParaRP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Fazer inferências sobre fatores que afetam a saúde de agregados populacionais (riscos contextuais).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58738" y="228600"/>
            <a:ext cx="10056812" cy="708025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000" b="1">
                <a:solidFill>
                  <a:srgbClr val="000000"/>
                </a:solidFill>
              </a:rPr>
              <a:t>Morgenstern H. </a:t>
            </a:r>
            <a:r>
              <a:rPr lang="en-US" sz="2000" b="1">
                <a:solidFill>
                  <a:srgbClr val="000000"/>
                </a:solidFill>
              </a:rPr>
              <a:t>Ecologic studies in epidemiology: concepts, principles, and methods.</a:t>
            </a:r>
            <a:r>
              <a:rPr lang="pt-BR" sz="2000" b="1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Annu Rev Public Health 1995; 16:61-81</a:t>
            </a:r>
            <a:r>
              <a:rPr lang="pt-BR" sz="2000" b="1">
                <a:solidFill>
                  <a:srgbClr val="000000"/>
                </a:solidFill>
              </a:rPr>
              <a:t>.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7175" y="1200150"/>
            <a:ext cx="96012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Vantagens dos estudos ecológicos:</a:t>
            </a:r>
          </a:p>
          <a:p>
            <a:pPr>
              <a:defRPr/>
            </a:pPr>
            <a:endParaRPr lang="pt-BR" b="1" dirty="0">
              <a:solidFill>
                <a:schemeClr val="bg1"/>
              </a:solidFill>
              <a:cs typeface="Arial" charset="0"/>
            </a:endParaRP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Facilidade operacional para coleta de dados; simplicidade da análise e da apresentação de resultados.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Evita o viés de participação e a limitação para a coleta de dados individuais.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Interesse em avaliar determinantes contextuais da saúde.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É possível avaliar estruturas </a:t>
            </a:r>
            <a:r>
              <a:rPr lang="pt-BR" b="1" dirty="0" err="1">
                <a:solidFill>
                  <a:schemeClr val="bg1"/>
                </a:solidFill>
                <a:cs typeface="Arial" charset="0"/>
              </a:rPr>
              <a:t>multiniveis</a:t>
            </a:r>
            <a:r>
              <a:rPr lang="pt-BR" b="1" dirty="0">
                <a:solidFill>
                  <a:schemeClr val="bg1"/>
                </a:solidFill>
                <a:cs typeface="Arial" charset="0"/>
              </a:rPr>
              <a:t> de determinação dos desfechos de saúde.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É possível incluir a dimensão temporal</a:t>
            </a:r>
          </a:p>
          <a:p>
            <a:pPr marL="457200" indent="-457200"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       nos modelos de análise.</a:t>
            </a:r>
          </a:p>
        </p:txBody>
      </p:sp>
      <p:pic>
        <p:nvPicPr>
          <p:cNvPr id="50180" name="Picture 2" descr="Hal Morgenst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5650" y="4251325"/>
            <a:ext cx="14478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CaixaDeTexto 7"/>
          <p:cNvSpPr txBox="1">
            <a:spLocks noChangeArrowheads="1"/>
          </p:cNvSpPr>
          <p:nvPr/>
        </p:nvSpPr>
        <p:spPr bwMode="auto">
          <a:xfrm>
            <a:off x="7962900" y="6245225"/>
            <a:ext cx="217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</a:rPr>
              <a:t>Hal Morgenstern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615950"/>
            <a:ext cx="916305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pt-BR" dirty="0">
                <a:solidFill>
                  <a:srgbClr val="FFFF00"/>
                </a:solidFill>
              </a:rPr>
              <a:t>Exemplo clássico</a:t>
            </a:r>
          </a:p>
          <a:p>
            <a:pPr>
              <a:buFontTx/>
              <a:buNone/>
              <a:defRPr/>
            </a:pPr>
            <a:r>
              <a:rPr lang="pt-BR" dirty="0">
                <a:solidFill>
                  <a:srgbClr val="FFFF00"/>
                </a:solidFill>
              </a:rPr>
              <a:t>de estudo descritivo:</a:t>
            </a:r>
            <a:endParaRPr lang="pt-BR" dirty="0"/>
          </a:p>
          <a:p>
            <a:pPr>
              <a:buFontTx/>
              <a:buNone/>
              <a:defRPr/>
            </a:pPr>
            <a:endParaRPr lang="pt-BR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pt-BR" dirty="0"/>
              <a:t>Pesquisa de </a:t>
            </a:r>
            <a:r>
              <a:rPr lang="pt-BR" dirty="0" err="1"/>
              <a:t>Goldberger</a:t>
            </a:r>
            <a:r>
              <a:rPr lang="pt-BR" dirty="0"/>
              <a:t> sobre a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pt-BR" dirty="0"/>
              <a:t>pelagra verificou que a doença era mais comum em internos de asilo do que nas enfermarias, onde todos (funcionários e asilados) compartilhavam o mesmo ambiente, exceto o tipo de comida. </a:t>
            </a:r>
          </a:p>
        </p:txBody>
      </p:sp>
      <p:pic>
        <p:nvPicPr>
          <p:cNvPr id="14339" name="Picture 5" descr="Joseph Goldber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950" y="247650"/>
            <a:ext cx="16081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79375" y="5715000"/>
            <a:ext cx="10047288" cy="769938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200" b="1">
                <a:solidFill>
                  <a:srgbClr val="000000"/>
                </a:solidFill>
              </a:rPr>
              <a:t>Goldberger J. The etiology of pellagra: the significance of certain epidemiological observations with respect thereto. Public Health Reports 1914; 29:1683-752.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738" y="228600"/>
            <a:ext cx="10056812" cy="708025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000" b="1">
                <a:solidFill>
                  <a:srgbClr val="000000"/>
                </a:solidFill>
              </a:rPr>
              <a:t>Morgenstern H. </a:t>
            </a:r>
            <a:r>
              <a:rPr lang="en-US" sz="2000" b="1">
                <a:solidFill>
                  <a:srgbClr val="000000"/>
                </a:solidFill>
              </a:rPr>
              <a:t>Ecologic studies in epidemiology: concepts, principles, and methods.</a:t>
            </a:r>
            <a:r>
              <a:rPr lang="pt-BR" sz="2000" b="1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Annu Rev Public Health 1995; 16:61-81</a:t>
            </a:r>
            <a:r>
              <a:rPr lang="pt-BR" sz="2000" b="1">
                <a:solidFill>
                  <a:srgbClr val="000000"/>
                </a:solidFill>
              </a:rPr>
              <a:t>.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7175" y="1524000"/>
            <a:ext cx="94297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Limitações dos estudos ecológicos:</a:t>
            </a:r>
          </a:p>
          <a:p>
            <a:pPr>
              <a:defRPr/>
            </a:pPr>
            <a:endParaRPr lang="pt-BR" b="1" dirty="0">
              <a:solidFill>
                <a:schemeClr val="bg1"/>
              </a:solidFill>
              <a:cs typeface="Arial" charset="0"/>
            </a:endParaRP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Inferência causal é limitada pelo risco de classificação cruzada.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Falácia ecológica (correspondência com falácia atomística).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Fatores de confusão.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Falta de dados adequados.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Ambigüidade temporal.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Colinearidade.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Migração entre os estratos de população. </a:t>
            </a:r>
          </a:p>
        </p:txBody>
      </p:sp>
      <p:pic>
        <p:nvPicPr>
          <p:cNvPr id="51204" name="Picture 2" descr="Hal Morgenst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5650" y="4251325"/>
            <a:ext cx="14478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CaixaDeTexto 7"/>
          <p:cNvSpPr txBox="1">
            <a:spLocks noChangeArrowheads="1"/>
          </p:cNvSpPr>
          <p:nvPr/>
        </p:nvSpPr>
        <p:spPr bwMode="auto">
          <a:xfrm>
            <a:off x="7962900" y="6245225"/>
            <a:ext cx="217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</a:rPr>
              <a:t>Hal Morgenstern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urkhe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538" y="2209800"/>
            <a:ext cx="27416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tângulo 5"/>
          <p:cNvSpPr>
            <a:spLocks noChangeArrowheads="1"/>
          </p:cNvSpPr>
          <p:nvPr/>
        </p:nvSpPr>
        <p:spPr bwMode="auto">
          <a:xfrm>
            <a:off x="7448550" y="6167438"/>
            <a:ext cx="2381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Emile Durkheim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471488" y="5961063"/>
            <a:ext cx="6481762" cy="400050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000" b="1">
                <a:solidFill>
                  <a:srgbClr val="000000"/>
                </a:solidFill>
              </a:rPr>
              <a:t>Durkheim E. </a:t>
            </a:r>
            <a:r>
              <a:rPr lang="en-US" sz="2000" b="1">
                <a:solidFill>
                  <a:srgbClr val="000000"/>
                </a:solidFill>
              </a:rPr>
              <a:t>O suicídio.</a:t>
            </a:r>
            <a:r>
              <a:rPr lang="pt-BR" sz="2000" b="1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São Paulo: Abril Cultural, 1979</a:t>
            </a:r>
            <a:r>
              <a:rPr lang="pt-BR" sz="2000" b="1">
                <a:solidFill>
                  <a:srgbClr val="000000"/>
                </a:solidFill>
              </a:rPr>
              <a:t>.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52229" name="Retângulo 5"/>
          <p:cNvSpPr>
            <a:spLocks noChangeArrowheads="1"/>
          </p:cNvSpPr>
          <p:nvPr/>
        </p:nvSpPr>
        <p:spPr bwMode="auto">
          <a:xfrm>
            <a:off x="269875" y="1271588"/>
            <a:ext cx="69770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Exemplo famoso de erro associado à falácia ecológica: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r>
              <a:rPr lang="en-US" sz="3200" b="1">
                <a:solidFill>
                  <a:schemeClr val="bg1"/>
                </a:solidFill>
              </a:rPr>
              <a:t>Comparação de suicídios nos países católicos e protestantes.</a:t>
            </a:r>
            <a:endParaRPr lang="pt-B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2"/>
          <p:cNvGraphicFramePr>
            <a:graphicFrameLocks noChangeAspect="1"/>
          </p:cNvGraphicFramePr>
          <p:nvPr/>
        </p:nvGraphicFramePr>
        <p:xfrm>
          <a:off x="1034830" y="1602667"/>
          <a:ext cx="2400300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2" r:id="rId2" imgW="2827338" imgH="3497263" progId="">
                  <p:embed/>
                </p:oleObj>
              </mc:Choice>
              <mc:Fallback>
                <p:oleObj r:id="rId2" imgW="2827338" imgH="349726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830" y="1602667"/>
                        <a:ext cx="2400300" cy="206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577975" y="4221163"/>
          <a:ext cx="2400300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r:id="rId4" imgW="2827338" imgH="3497263" progId="">
                  <p:embed/>
                </p:oleObj>
              </mc:Choice>
              <mc:Fallback>
                <p:oleObj r:id="rId4" imgW="2827338" imgH="349726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4221163"/>
                        <a:ext cx="2400300" cy="206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4565650" y="1624013"/>
          <a:ext cx="2400300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r:id="rId6" imgW="2827338" imgH="3497263" progId="">
                  <p:embed/>
                </p:oleObj>
              </mc:Choice>
              <mc:Fallback>
                <p:oleObj r:id="rId6" imgW="2827338" imgH="349726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1624013"/>
                        <a:ext cx="2400300" cy="206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970213" y="385763"/>
            <a:ext cx="4298950" cy="509587"/>
          </a:xfrm>
          <a:prstGeom prst="rect">
            <a:avLst/>
          </a:prstGeom>
          <a:noFill/>
          <a:ln w="28440">
            <a:solidFill>
              <a:srgbClr val="99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ESTUDOS ECOLÓGICOS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762500" y="4083050"/>
            <a:ext cx="532606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500"/>
              </a:spcBef>
              <a:defRPr/>
            </a:pPr>
            <a:r>
              <a:rPr 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Taxa de mortalidade por causa </a:t>
            </a:r>
            <a:r>
              <a:rPr lang="pt-B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X</a:t>
            </a:r>
            <a:endParaRPr lang="pt-BR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500"/>
              </a:spcBef>
              <a:buClr>
                <a:srgbClr val="000066"/>
              </a:buClr>
              <a:buFont typeface="Times New Roman" charset="0"/>
              <a:buChar char="•"/>
              <a:defRPr/>
            </a:pPr>
            <a:r>
              <a:rPr 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  Cidade A:  </a:t>
            </a:r>
            <a:r>
              <a:rPr lang="pt-B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Y</a:t>
            </a:r>
            <a:endParaRPr lang="pt-BR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500"/>
              </a:spcBef>
              <a:buClr>
                <a:srgbClr val="000066"/>
              </a:buClr>
              <a:buFont typeface="Times New Roman" charset="0"/>
              <a:buChar char="•"/>
              <a:defRPr/>
            </a:pPr>
            <a:r>
              <a:rPr 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  Cidade </a:t>
            </a:r>
            <a:r>
              <a:rPr lang="pt-B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</a:t>
            </a:r>
            <a:r>
              <a:rPr 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:  </a:t>
            </a:r>
            <a:r>
              <a:rPr lang="pt-BR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Z</a:t>
            </a:r>
            <a:endParaRPr lang="pt-BR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500"/>
              </a:spcBef>
              <a:buClr>
                <a:srgbClr val="000066"/>
              </a:buClr>
              <a:buFont typeface="Times New Roman" charset="0"/>
              <a:buChar char="•"/>
              <a:defRPr/>
            </a:pPr>
            <a:r>
              <a:rPr 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  Cidade C:  W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243" y="232970"/>
            <a:ext cx="7244862" cy="64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4"/>
          <p:cNvSpPr>
            <a:spLocks noChangeArrowheads="1"/>
          </p:cNvSpPr>
          <p:nvPr/>
        </p:nvSpPr>
        <p:spPr bwMode="auto">
          <a:xfrm>
            <a:off x="2901950" y="1628775"/>
            <a:ext cx="6886575" cy="487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46050" y="981075"/>
            <a:ext cx="2876550" cy="520700"/>
          </a:xfrm>
          <a:prstGeom prst="rect">
            <a:avLst/>
          </a:prstGeom>
          <a:solidFill>
            <a:schemeClr val="bg1"/>
          </a:solidFill>
          <a:ln w="76200" cmpd="tri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pt-BR" sz="2800" b="1">
                <a:solidFill>
                  <a:srgbClr val="0033CC"/>
                </a:solidFill>
              </a:rPr>
              <a:t>John Cade (1949)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874963" y="908050"/>
            <a:ext cx="7115175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Origem de um estudo ecológico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57650" y="1660525"/>
            <a:ext cx="4629150" cy="3549650"/>
            <a:chOff x="2272" y="1268"/>
            <a:chExt cx="2592" cy="2236"/>
          </a:xfrm>
        </p:grpSpPr>
        <p:sp>
          <p:nvSpPr>
            <p:cNvPr id="24584" name="AutoShape 9"/>
            <p:cNvSpPr>
              <a:spLocks noChangeArrowheads="1"/>
            </p:cNvSpPr>
            <p:nvPr/>
          </p:nvSpPr>
          <p:spPr bwMode="auto">
            <a:xfrm>
              <a:off x="2272" y="1920"/>
              <a:ext cx="2592" cy="1584"/>
            </a:xfrm>
            <a:prstGeom prst="flowChartAlternateProcess">
              <a:avLst/>
            </a:prstGeom>
            <a:solidFill>
              <a:srgbClr val="0340D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AutoShape 10"/>
            <p:cNvSpPr>
              <a:spLocks noChangeArrowheads="1"/>
            </p:cNvSpPr>
            <p:nvPr/>
          </p:nvSpPr>
          <p:spPr bwMode="auto">
            <a:xfrm>
              <a:off x="3075" y="1268"/>
              <a:ext cx="1031" cy="320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101600">
              <a:noFill/>
              <a:round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pt-BR" b="1">
                  <a:solidFill>
                    <a:schemeClr val="bg1"/>
                  </a:solidFill>
                </a:rPr>
                <a:t>Sais de Lítio</a:t>
              </a:r>
            </a:p>
          </p:txBody>
        </p:sp>
        <p:sp>
          <p:nvSpPr>
            <p:cNvPr id="24586" name="AutoShape 11"/>
            <p:cNvSpPr>
              <a:spLocks noChangeArrowheads="1"/>
            </p:cNvSpPr>
            <p:nvPr/>
          </p:nvSpPr>
          <p:spPr bwMode="auto">
            <a:xfrm>
              <a:off x="2495" y="1567"/>
              <a:ext cx="2164" cy="406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25400">
              <a:noFill/>
              <a:round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pt-BR" sz="3200" b="1">
                  <a:solidFill>
                    <a:schemeClr val="bg1"/>
                  </a:solidFill>
                </a:rPr>
                <a:t>PODER SEDATIVO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421" y="2017"/>
              <a:ext cx="2189" cy="1294"/>
              <a:chOff x="2249" y="2304"/>
              <a:chExt cx="2697" cy="1587"/>
            </a:xfrm>
          </p:grpSpPr>
          <p:graphicFrame>
            <p:nvGraphicFramePr>
              <p:cNvPr id="24588" name="Object 2"/>
              <p:cNvGraphicFramePr>
                <a:graphicFrameLocks noChangeAspect="1"/>
              </p:cNvGraphicFramePr>
              <p:nvPr/>
            </p:nvGraphicFramePr>
            <p:xfrm>
              <a:off x="2277" y="2410"/>
              <a:ext cx="732" cy="5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314" name="Clip" r:id="rId3" imgW="4305300" imgH="3421063" progId="">
                      <p:embed/>
                    </p:oleObj>
                  </mc:Choice>
                  <mc:Fallback>
                    <p:oleObj name="Clip" r:id="rId3" imgW="4305300" imgH="3421063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7" y="2410"/>
                            <a:ext cx="732" cy="5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589" name="Object 3"/>
              <p:cNvGraphicFramePr>
                <a:graphicFrameLocks noChangeAspect="1"/>
              </p:cNvGraphicFramePr>
              <p:nvPr/>
            </p:nvGraphicFramePr>
            <p:xfrm>
              <a:off x="3239" y="2304"/>
              <a:ext cx="732" cy="5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315" name="Clip" r:id="rId5" imgW="4305300" imgH="3421063" progId="">
                      <p:embed/>
                    </p:oleObj>
                  </mc:Choice>
                  <mc:Fallback>
                    <p:oleObj name="Clip" r:id="rId5" imgW="4305300" imgH="3421063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9" y="2304"/>
                            <a:ext cx="732" cy="5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590" name="Object 4"/>
              <p:cNvGraphicFramePr>
                <a:graphicFrameLocks noChangeAspect="1"/>
              </p:cNvGraphicFramePr>
              <p:nvPr/>
            </p:nvGraphicFramePr>
            <p:xfrm>
              <a:off x="2249" y="3301"/>
              <a:ext cx="732" cy="5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316" name="Clip" r:id="rId7" imgW="4305300" imgH="3421063" progId="">
                      <p:embed/>
                    </p:oleObj>
                  </mc:Choice>
                  <mc:Fallback>
                    <p:oleObj name="Clip" r:id="rId7" imgW="4305300" imgH="3421063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9" y="3301"/>
                            <a:ext cx="732" cy="5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591" name="Object 5"/>
              <p:cNvGraphicFramePr>
                <a:graphicFrameLocks noChangeAspect="1"/>
              </p:cNvGraphicFramePr>
              <p:nvPr/>
            </p:nvGraphicFramePr>
            <p:xfrm>
              <a:off x="3176" y="3088"/>
              <a:ext cx="732" cy="5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317" name="Clip" r:id="rId8" imgW="4305300" imgH="3421063" progId="">
                      <p:embed/>
                    </p:oleObj>
                  </mc:Choice>
                  <mc:Fallback>
                    <p:oleObj name="Clip" r:id="rId8" imgW="4305300" imgH="3421063" progId="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6" y="3088"/>
                            <a:ext cx="732" cy="5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592" name="Object 6"/>
              <p:cNvGraphicFramePr>
                <a:graphicFrameLocks noChangeAspect="1"/>
              </p:cNvGraphicFramePr>
              <p:nvPr/>
            </p:nvGraphicFramePr>
            <p:xfrm>
              <a:off x="4200" y="3309"/>
              <a:ext cx="732" cy="5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318" name="Clip" r:id="rId9" imgW="4305300" imgH="3421063" progId="">
                      <p:embed/>
                    </p:oleObj>
                  </mc:Choice>
                  <mc:Fallback>
                    <p:oleObj name="Clip" r:id="rId9" imgW="4305300" imgH="3421063" progId="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0" y="3309"/>
                            <a:ext cx="732" cy="5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593" name="Object 7"/>
              <p:cNvGraphicFramePr>
                <a:graphicFrameLocks noChangeAspect="1"/>
              </p:cNvGraphicFramePr>
              <p:nvPr/>
            </p:nvGraphicFramePr>
            <p:xfrm>
              <a:off x="4214" y="2544"/>
              <a:ext cx="732" cy="5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319" name="Clip" r:id="rId10" imgW="4305300" imgH="3421063" progId="">
                      <p:embed/>
                    </p:oleObj>
                  </mc:Choice>
                  <mc:Fallback>
                    <p:oleObj name="Clip" r:id="rId10" imgW="4305300" imgH="3421063" progId="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4" y="2544"/>
                            <a:ext cx="732" cy="5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4581" name="AutoShape 19"/>
          <p:cNvSpPr>
            <a:spLocks noChangeArrowheads="1"/>
          </p:cNvSpPr>
          <p:nvPr/>
        </p:nvSpPr>
        <p:spPr bwMode="auto">
          <a:xfrm>
            <a:off x="3830638" y="5151438"/>
            <a:ext cx="5392737" cy="132556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pt-BR" b="1">
                <a:solidFill>
                  <a:srgbClr val="0033CC"/>
                </a:solidFill>
              </a:rPr>
              <a:t>Cade propôs o uso de sais de lítio como</a:t>
            </a:r>
          </a:p>
          <a:p>
            <a:pPr algn="ctr" defTabSz="762000" eaLnBrk="0" hangingPunct="0"/>
            <a:r>
              <a:rPr lang="pt-BR" b="1">
                <a:solidFill>
                  <a:srgbClr val="0033CC"/>
                </a:solidFill>
              </a:rPr>
              <a:t>medicação para o controle de excitação</a:t>
            </a:r>
          </a:p>
          <a:p>
            <a:pPr algn="ctr" defTabSz="762000" eaLnBrk="0" hangingPunct="0"/>
            <a:r>
              <a:rPr lang="pt-BR" b="1">
                <a:solidFill>
                  <a:srgbClr val="0033CC"/>
                </a:solidFill>
              </a:rPr>
              <a:t>psicótica</a:t>
            </a:r>
          </a:p>
        </p:txBody>
      </p: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0" y="101600"/>
            <a:ext cx="10287000" cy="72072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90488" tIns="44450" rIns="90488" bIns="44450" anchor="ctr"/>
          <a:lstStyle/>
          <a:p>
            <a:pPr algn="ctr" defTabSz="762000" eaLnBrk="0" hangingPunct="0"/>
            <a:r>
              <a:rPr lang="pt-BR" sz="2800" b="1">
                <a:solidFill>
                  <a:srgbClr val="AD0000"/>
                </a:solidFill>
                <a:latin typeface="Arial" pitchFamily="34" charset="0"/>
                <a:cs typeface="Arial" pitchFamily="34" charset="0"/>
              </a:rPr>
              <a:t>Estudos ecológicos</a:t>
            </a:r>
          </a:p>
        </p:txBody>
      </p:sp>
      <p:pic>
        <p:nvPicPr>
          <p:cNvPr id="24583" name="Picture 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3988" y="1655763"/>
            <a:ext cx="200183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4"/>
          <p:cNvSpPr>
            <a:spLocks noChangeArrowheads="1"/>
          </p:cNvSpPr>
          <p:nvPr/>
        </p:nvSpPr>
        <p:spPr bwMode="auto">
          <a:xfrm>
            <a:off x="898525" y="1760538"/>
            <a:ext cx="8486775" cy="4764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687388" y="1052513"/>
            <a:ext cx="3514725" cy="45878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pt-BR" b="1">
                <a:solidFill>
                  <a:srgbClr val="008000"/>
                </a:solidFill>
              </a:rPr>
              <a:t>Dawson e cols. (1968)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4010025" y="981075"/>
            <a:ext cx="5427663" cy="6096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pt-BR" sz="2800" b="1">
                <a:solidFill>
                  <a:srgbClr val="008000"/>
                </a:solidFill>
              </a:rPr>
              <a:t>DERIVAÇÃO DA HIPÓTESE</a:t>
            </a:r>
          </a:p>
        </p:txBody>
      </p:sp>
      <p:sp>
        <p:nvSpPr>
          <p:cNvPr id="26628" name="AutoShape 9"/>
          <p:cNvSpPr>
            <a:spLocks noChangeArrowheads="1"/>
          </p:cNvSpPr>
          <p:nvPr/>
        </p:nvSpPr>
        <p:spPr bwMode="auto">
          <a:xfrm>
            <a:off x="1579563" y="1989138"/>
            <a:ext cx="6376987" cy="915987"/>
          </a:xfrm>
          <a:prstGeom prst="flowChartAlternateProcess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pt-BR" b="1">
                <a:solidFill>
                  <a:schemeClr val="bg1"/>
                </a:solidFill>
              </a:rPr>
              <a:t>Sais de lítio teriam a propriedade de controlar </a:t>
            </a:r>
          </a:p>
          <a:p>
            <a:pPr defTabSz="762000" eaLnBrk="0" hangingPunct="0"/>
            <a:r>
              <a:rPr lang="pt-BR" b="1">
                <a:solidFill>
                  <a:schemeClr val="bg1"/>
                </a:solidFill>
              </a:rPr>
              <a:t>estados maníaco-depressivos?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101600"/>
            <a:ext cx="10287000" cy="72072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90488" tIns="44450" rIns="90488" bIns="44450" anchor="ctr"/>
          <a:lstStyle/>
          <a:p>
            <a:pPr algn="ctr" defTabSz="762000" eaLnBrk="0" hangingPunct="0"/>
            <a:r>
              <a:rPr lang="pt-BR" sz="2800" b="1">
                <a:solidFill>
                  <a:srgbClr val="AD0000"/>
                </a:solidFill>
                <a:latin typeface="Arial" pitchFamily="34" charset="0"/>
                <a:cs typeface="Arial" pitchFamily="34" charset="0"/>
              </a:rPr>
              <a:t>Estudos ecológicos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4"/>
          <p:cNvSpPr>
            <a:spLocks noChangeArrowheads="1"/>
          </p:cNvSpPr>
          <p:nvPr/>
        </p:nvSpPr>
        <p:spPr bwMode="auto">
          <a:xfrm>
            <a:off x="898525" y="1760538"/>
            <a:ext cx="8486775" cy="4764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687388" y="1052513"/>
            <a:ext cx="3514725" cy="45878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pt-BR" b="1">
                <a:solidFill>
                  <a:srgbClr val="008000"/>
                </a:solidFill>
              </a:rPr>
              <a:t>Dawson e cols. (1968)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4010025" y="981075"/>
            <a:ext cx="5427663" cy="6096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pt-BR" sz="2800" b="1">
                <a:solidFill>
                  <a:srgbClr val="008000"/>
                </a:solidFill>
              </a:rPr>
              <a:t>DERIVAÇÃO DA HIPÓTESE</a:t>
            </a:r>
          </a:p>
        </p:txBody>
      </p:sp>
      <p:sp>
        <p:nvSpPr>
          <p:cNvPr id="28676" name="AutoShape 7"/>
          <p:cNvSpPr>
            <a:spLocks noChangeArrowheads="1"/>
          </p:cNvSpPr>
          <p:nvPr/>
        </p:nvSpPr>
        <p:spPr bwMode="auto">
          <a:xfrm>
            <a:off x="1336675" y="3357563"/>
            <a:ext cx="7075488" cy="2959100"/>
          </a:xfrm>
          <a:prstGeom prst="flowChartAlternateProcess">
            <a:avLst/>
          </a:prstGeom>
          <a:solidFill>
            <a:srgbClr val="0033CC"/>
          </a:solidFill>
          <a:ln w="1270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pt-BR" sz="2800" b="1">
                <a:solidFill>
                  <a:schemeClr val="bg1"/>
                </a:solidFill>
              </a:rPr>
              <a:t>Se sais de lítio têm a propriedade</a:t>
            </a:r>
          </a:p>
          <a:p>
            <a:pPr defTabSz="762000" eaLnBrk="0" hangingPunct="0"/>
            <a:r>
              <a:rPr lang="pt-BR" sz="2800" b="1">
                <a:solidFill>
                  <a:schemeClr val="bg1"/>
                </a:solidFill>
              </a:rPr>
              <a:t>de controlar a mania, então as  </a:t>
            </a:r>
            <a:r>
              <a:rPr lang="pt-BR" sz="2800" b="1" i="1">
                <a:solidFill>
                  <a:schemeClr val="bg1"/>
                </a:solidFill>
              </a:rPr>
              <a:t>internações</a:t>
            </a:r>
          </a:p>
          <a:p>
            <a:pPr defTabSz="762000" eaLnBrk="0" hangingPunct="0"/>
            <a:r>
              <a:rPr lang="pt-BR" sz="2800" b="1" i="1">
                <a:solidFill>
                  <a:schemeClr val="bg1"/>
                </a:solidFill>
              </a:rPr>
              <a:t>hospitalares</a:t>
            </a:r>
            <a:r>
              <a:rPr lang="pt-BR" sz="2800" b="1">
                <a:solidFill>
                  <a:schemeClr val="bg1"/>
                </a:solidFill>
              </a:rPr>
              <a:t> por essa doença devem ser</a:t>
            </a:r>
          </a:p>
          <a:p>
            <a:pPr defTabSz="762000" eaLnBrk="0" hangingPunct="0"/>
            <a:r>
              <a:rPr lang="pt-BR" sz="2800" b="1">
                <a:solidFill>
                  <a:schemeClr val="bg1"/>
                </a:solidFill>
              </a:rPr>
              <a:t>menos  frequentes nas regiões onde a água</a:t>
            </a:r>
          </a:p>
          <a:p>
            <a:pPr defTabSz="762000" eaLnBrk="0" hangingPunct="0"/>
            <a:r>
              <a:rPr lang="pt-BR" sz="2800" b="1">
                <a:solidFill>
                  <a:schemeClr val="bg1"/>
                </a:solidFill>
              </a:rPr>
              <a:t>de beber é  rica em cátion lítio do que em</a:t>
            </a:r>
          </a:p>
          <a:p>
            <a:pPr defTabSz="762000" eaLnBrk="0" hangingPunct="0"/>
            <a:r>
              <a:rPr lang="pt-BR" sz="2800" b="1">
                <a:solidFill>
                  <a:schemeClr val="bg1"/>
                </a:solidFill>
              </a:rPr>
              <a:t>regiões  pobres no referido íon.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1498600" y="2827338"/>
            <a:ext cx="1439863" cy="520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pt-BR" sz="2800" b="1">
                <a:solidFill>
                  <a:srgbClr val="0033CC"/>
                </a:solidFill>
              </a:rPr>
              <a:t>hipótese</a:t>
            </a:r>
          </a:p>
        </p:txBody>
      </p:sp>
      <p:sp>
        <p:nvSpPr>
          <p:cNvPr id="28678" name="AutoShape 9"/>
          <p:cNvSpPr>
            <a:spLocks noChangeArrowheads="1"/>
          </p:cNvSpPr>
          <p:nvPr/>
        </p:nvSpPr>
        <p:spPr bwMode="auto">
          <a:xfrm>
            <a:off x="1579563" y="1989138"/>
            <a:ext cx="6376987" cy="915987"/>
          </a:xfrm>
          <a:prstGeom prst="flowChartAlternateProcess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pt-BR" b="1">
                <a:solidFill>
                  <a:schemeClr val="bg1"/>
                </a:solidFill>
              </a:rPr>
              <a:t>Sais de lítio teriam a propriedade de controlar </a:t>
            </a:r>
          </a:p>
          <a:p>
            <a:pPr defTabSz="762000" eaLnBrk="0" hangingPunct="0"/>
            <a:r>
              <a:rPr lang="pt-BR" b="1">
                <a:solidFill>
                  <a:schemeClr val="bg1"/>
                </a:solidFill>
              </a:rPr>
              <a:t>estados maníaco-depressivos?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0" y="101600"/>
            <a:ext cx="10287000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0488" tIns="44450" rIns="90488" bIns="44450" anchor="ctr"/>
          <a:lstStyle/>
          <a:p>
            <a:pPr algn="ctr" defTabSz="762000" eaLnBrk="0" hangingPunct="0"/>
            <a:r>
              <a:rPr lang="pt-BR" sz="2800" b="1">
                <a:solidFill>
                  <a:srgbClr val="AD0000"/>
                </a:solidFill>
                <a:latin typeface="Arial" pitchFamily="34" charset="0"/>
                <a:cs typeface="Arial" pitchFamily="34" charset="0"/>
              </a:rPr>
              <a:t>Estudos ecológicos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5"/>
          <p:cNvSpPr>
            <a:spLocks noChangeArrowheads="1"/>
          </p:cNvSpPr>
          <p:nvPr/>
        </p:nvSpPr>
        <p:spPr bwMode="auto">
          <a:xfrm>
            <a:off x="646113" y="2263775"/>
            <a:ext cx="8915400" cy="38179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AutoShape 6"/>
          <p:cNvSpPr>
            <a:spLocks noChangeArrowheads="1"/>
          </p:cNvSpPr>
          <p:nvPr/>
        </p:nvSpPr>
        <p:spPr bwMode="auto">
          <a:xfrm>
            <a:off x="1435100" y="2565400"/>
            <a:ext cx="7286625" cy="2006600"/>
          </a:xfrm>
          <a:prstGeom prst="flowChartAlternateProcess">
            <a:avLst/>
          </a:prstGeom>
          <a:solidFill>
            <a:srgbClr val="0033CC"/>
          </a:solidFill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pt-BR" sz="2800" b="1">
                <a:solidFill>
                  <a:schemeClr val="bg1"/>
                </a:solidFill>
              </a:rPr>
              <a:t>Analisou-se a água de beber (para verificar a </a:t>
            </a:r>
          </a:p>
          <a:p>
            <a:pPr algn="ctr" defTabSz="762000" eaLnBrk="0" hangingPunct="0"/>
            <a:r>
              <a:rPr lang="pt-BR" sz="2800" b="1">
                <a:solidFill>
                  <a:schemeClr val="bg1"/>
                </a:solidFill>
              </a:rPr>
              <a:t>concentração de cátion lítio) e foram obtidas </a:t>
            </a:r>
          </a:p>
          <a:p>
            <a:pPr algn="ctr" defTabSz="762000" eaLnBrk="0" hangingPunct="0"/>
            <a:r>
              <a:rPr lang="pt-BR" sz="2800" b="1">
                <a:solidFill>
                  <a:schemeClr val="bg1"/>
                </a:solidFill>
              </a:rPr>
              <a:t>informações sobre  a prevalência de </a:t>
            </a:r>
          </a:p>
          <a:p>
            <a:pPr algn="ctr" defTabSz="762000" eaLnBrk="0" hangingPunct="0"/>
            <a:r>
              <a:rPr lang="pt-BR" sz="2800" b="1">
                <a:solidFill>
                  <a:schemeClr val="bg1"/>
                </a:solidFill>
              </a:rPr>
              <a:t>doenças  mentais de:</a:t>
            </a:r>
          </a:p>
        </p:txBody>
      </p:sp>
      <p:sp>
        <p:nvSpPr>
          <p:cNvPr id="30723" name="AutoShape 9"/>
          <p:cNvSpPr>
            <a:spLocks noChangeArrowheads="1"/>
          </p:cNvSpPr>
          <p:nvPr/>
        </p:nvSpPr>
        <p:spPr bwMode="auto">
          <a:xfrm>
            <a:off x="3316288" y="4856163"/>
            <a:ext cx="3203575" cy="915987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>
            <a:noFill/>
            <a:round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pt-BR" sz="4800">
                <a:solidFill>
                  <a:schemeClr val="bg1"/>
                </a:solidFill>
              </a:rPr>
              <a:t>27 cidades</a:t>
            </a:r>
          </a:p>
        </p:txBody>
      </p:sp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1211263" y="1473200"/>
            <a:ext cx="3725862" cy="458788"/>
          </a:xfrm>
          <a:prstGeom prst="rect">
            <a:avLst/>
          </a:prstGeom>
          <a:solidFill>
            <a:schemeClr val="bg1"/>
          </a:solidFill>
          <a:ln w="76200" cmpd="tri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pt-BR" b="1">
                <a:solidFill>
                  <a:srgbClr val="0000FF"/>
                </a:solidFill>
              </a:rPr>
              <a:t>Dawson e cols. (1968)</a:t>
            </a:r>
          </a:p>
        </p:txBody>
      </p:sp>
      <p:sp>
        <p:nvSpPr>
          <p:cNvPr id="30725" name="Rectangle 12"/>
          <p:cNvSpPr>
            <a:spLocks noChangeArrowheads="1"/>
          </p:cNvSpPr>
          <p:nvPr/>
        </p:nvSpPr>
        <p:spPr bwMode="auto">
          <a:xfrm>
            <a:off x="5746750" y="1473200"/>
            <a:ext cx="3241675" cy="609600"/>
          </a:xfrm>
          <a:prstGeom prst="rect">
            <a:avLst/>
          </a:prstGeom>
          <a:solidFill>
            <a:schemeClr val="bg1"/>
          </a:solidFill>
          <a:ln w="76200" cmpd="tri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pt-BR" sz="3200" b="1">
                <a:solidFill>
                  <a:srgbClr val="0000FF"/>
                </a:solidFill>
              </a:rPr>
              <a:t>A  PESQUISA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101600"/>
            <a:ext cx="10287000" cy="72072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90488" tIns="44450" rIns="90488" bIns="44450" anchor="ctr"/>
          <a:lstStyle/>
          <a:p>
            <a:pPr algn="ctr" defTabSz="762000" eaLnBrk="0" hangingPunct="0"/>
            <a:r>
              <a:rPr lang="pt-BR" sz="2800" b="1">
                <a:solidFill>
                  <a:srgbClr val="AD0000"/>
                </a:solidFill>
                <a:latin typeface="Arial" pitchFamily="34" charset="0"/>
                <a:cs typeface="Arial" pitchFamily="34" charset="0"/>
              </a:rPr>
              <a:t>Estudos ecológicos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ChangeArrowheads="1"/>
          </p:cNvSpPr>
          <p:nvPr/>
        </p:nvSpPr>
        <p:spPr bwMode="auto">
          <a:xfrm>
            <a:off x="608013" y="1916113"/>
            <a:ext cx="20288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pt-BR" b="1">
                <a:solidFill>
                  <a:schemeClr val="bg1"/>
                </a:solidFill>
              </a:rPr>
              <a:t>Conc. Lítio</a:t>
            </a:r>
          </a:p>
          <a:p>
            <a:pPr defTabSz="762000" eaLnBrk="0" hangingPunct="0"/>
            <a:r>
              <a:rPr lang="pt-BR" b="1">
                <a:solidFill>
                  <a:schemeClr val="bg1"/>
                </a:solidFill>
              </a:rPr>
              <a:t>água de beber</a:t>
            </a:r>
          </a:p>
        </p:txBody>
      </p:sp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7972425" y="6172200"/>
            <a:ext cx="12446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pt-BR" b="1">
                <a:solidFill>
                  <a:schemeClr val="bg1"/>
                </a:solidFill>
              </a:rPr>
              <a:t>Cidades</a:t>
            </a:r>
          </a:p>
        </p:txBody>
      </p:sp>
      <p:sp>
        <p:nvSpPr>
          <p:cNvPr id="32771" name="Rectangle 8"/>
          <p:cNvSpPr>
            <a:spLocks noChangeArrowheads="1"/>
          </p:cNvSpPr>
          <p:nvPr/>
        </p:nvSpPr>
        <p:spPr bwMode="auto">
          <a:xfrm>
            <a:off x="0" y="990600"/>
            <a:ext cx="3514725" cy="45878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pt-BR" b="1" dirty="0" err="1">
                <a:solidFill>
                  <a:schemeClr val="bg1"/>
                </a:solidFill>
              </a:rPr>
              <a:t>Dawson</a:t>
            </a:r>
            <a:r>
              <a:rPr lang="pt-BR" b="1" dirty="0">
                <a:solidFill>
                  <a:schemeClr val="bg1"/>
                </a:solidFill>
              </a:rPr>
              <a:t> e cols. (1968)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00150" y="2667000"/>
            <a:ext cx="7800975" cy="3581400"/>
            <a:chOff x="480" y="1728"/>
            <a:chExt cx="4368" cy="2256"/>
          </a:xfrm>
        </p:grpSpPr>
        <p:sp>
          <p:nvSpPr>
            <p:cNvPr id="32774" name="Rectangle 11"/>
            <p:cNvSpPr>
              <a:spLocks noChangeArrowheads="1"/>
            </p:cNvSpPr>
            <p:nvPr/>
          </p:nvSpPr>
          <p:spPr bwMode="auto">
            <a:xfrm>
              <a:off x="526" y="3792"/>
              <a:ext cx="431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pt-BR" sz="1400" b="1">
                  <a:solidFill>
                    <a:srgbClr val="000000"/>
                  </a:solidFill>
                </a:rPr>
                <a:t>1    2   3    4    5    6    7    8    9   10  11   12  13  14   15    16  17   18   19   20  21    22  23   24  25   26  27  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80" y="1728"/>
              <a:ext cx="4368" cy="2064"/>
              <a:chOff x="960" y="1632"/>
              <a:chExt cx="3936" cy="2064"/>
            </a:xfrm>
          </p:grpSpPr>
          <p:sp>
            <p:nvSpPr>
              <p:cNvPr id="32803" name="Rectangle 13" descr="Grade pontilhada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3936" cy="2064"/>
              </a:xfrm>
              <a:prstGeom prst="rect">
                <a:avLst/>
              </a:prstGeom>
              <a:pattFill prst="dotGrid">
                <a:fgClr>
                  <a:schemeClr val="bg2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" name="Line 14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0" cy="206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05" name="Line 15"/>
              <p:cNvSpPr>
                <a:spLocks noChangeShapeType="1"/>
              </p:cNvSpPr>
              <p:nvPr/>
            </p:nvSpPr>
            <p:spPr bwMode="auto">
              <a:xfrm>
                <a:off x="960" y="3696"/>
                <a:ext cx="39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806" name="Line 16"/>
              <p:cNvSpPr>
                <a:spLocks noChangeShapeType="1"/>
              </p:cNvSpPr>
              <p:nvPr/>
            </p:nvSpPr>
            <p:spPr bwMode="auto">
              <a:xfrm>
                <a:off x="4896" y="1632"/>
                <a:ext cx="0" cy="206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2776" name="Rectangle 17"/>
            <p:cNvSpPr>
              <a:spLocks noChangeArrowheads="1"/>
            </p:cNvSpPr>
            <p:nvPr/>
          </p:nvSpPr>
          <p:spPr bwMode="auto">
            <a:xfrm>
              <a:off x="576" y="1824"/>
              <a:ext cx="48" cy="19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Rectangle 18"/>
            <p:cNvSpPr>
              <a:spLocks noChangeArrowheads="1"/>
            </p:cNvSpPr>
            <p:nvPr/>
          </p:nvSpPr>
          <p:spPr bwMode="auto">
            <a:xfrm>
              <a:off x="720" y="2016"/>
              <a:ext cx="48" cy="177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Rectangle 19"/>
            <p:cNvSpPr>
              <a:spLocks noChangeArrowheads="1"/>
            </p:cNvSpPr>
            <p:nvPr/>
          </p:nvSpPr>
          <p:spPr bwMode="auto">
            <a:xfrm>
              <a:off x="864" y="2208"/>
              <a:ext cx="48" cy="15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Rectangle 20"/>
            <p:cNvSpPr>
              <a:spLocks noChangeArrowheads="1"/>
            </p:cNvSpPr>
            <p:nvPr/>
          </p:nvSpPr>
          <p:spPr bwMode="auto">
            <a:xfrm>
              <a:off x="1008" y="2400"/>
              <a:ext cx="48" cy="139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Rectangle 21"/>
            <p:cNvSpPr>
              <a:spLocks noChangeArrowheads="1"/>
            </p:cNvSpPr>
            <p:nvPr/>
          </p:nvSpPr>
          <p:spPr bwMode="auto">
            <a:xfrm>
              <a:off x="1152" y="2544"/>
              <a:ext cx="48" cy="124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Rectangle 22"/>
            <p:cNvSpPr>
              <a:spLocks noChangeArrowheads="1"/>
            </p:cNvSpPr>
            <p:nvPr/>
          </p:nvSpPr>
          <p:spPr bwMode="auto">
            <a:xfrm>
              <a:off x="1296" y="2640"/>
              <a:ext cx="48" cy="115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Rectangle 23"/>
            <p:cNvSpPr>
              <a:spLocks noChangeArrowheads="1"/>
            </p:cNvSpPr>
            <p:nvPr/>
          </p:nvSpPr>
          <p:spPr bwMode="auto">
            <a:xfrm>
              <a:off x="1440" y="2736"/>
              <a:ext cx="48" cy="105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Rectangle 24"/>
            <p:cNvSpPr>
              <a:spLocks noChangeArrowheads="1"/>
            </p:cNvSpPr>
            <p:nvPr/>
          </p:nvSpPr>
          <p:spPr bwMode="auto">
            <a:xfrm>
              <a:off x="1584" y="2880"/>
              <a:ext cx="48" cy="91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Rectangle 25"/>
            <p:cNvSpPr>
              <a:spLocks noChangeArrowheads="1"/>
            </p:cNvSpPr>
            <p:nvPr/>
          </p:nvSpPr>
          <p:spPr bwMode="auto">
            <a:xfrm>
              <a:off x="1728" y="2976"/>
              <a:ext cx="48" cy="81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Rectangle 26"/>
            <p:cNvSpPr>
              <a:spLocks noChangeArrowheads="1"/>
            </p:cNvSpPr>
            <p:nvPr/>
          </p:nvSpPr>
          <p:spPr bwMode="auto">
            <a:xfrm>
              <a:off x="1872" y="2976"/>
              <a:ext cx="48" cy="81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Rectangle 27"/>
            <p:cNvSpPr>
              <a:spLocks noChangeArrowheads="1"/>
            </p:cNvSpPr>
            <p:nvPr/>
          </p:nvSpPr>
          <p:spPr bwMode="auto">
            <a:xfrm>
              <a:off x="2016" y="2976"/>
              <a:ext cx="48" cy="81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Rectangle 28"/>
            <p:cNvSpPr>
              <a:spLocks noChangeArrowheads="1"/>
            </p:cNvSpPr>
            <p:nvPr/>
          </p:nvSpPr>
          <p:spPr bwMode="auto">
            <a:xfrm>
              <a:off x="2208" y="3120"/>
              <a:ext cx="48" cy="67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Rectangle 29"/>
            <p:cNvSpPr>
              <a:spLocks noChangeArrowheads="1"/>
            </p:cNvSpPr>
            <p:nvPr/>
          </p:nvSpPr>
          <p:spPr bwMode="auto">
            <a:xfrm>
              <a:off x="2352" y="3120"/>
              <a:ext cx="48" cy="67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30"/>
            <p:cNvSpPr>
              <a:spLocks noChangeArrowheads="1"/>
            </p:cNvSpPr>
            <p:nvPr/>
          </p:nvSpPr>
          <p:spPr bwMode="auto">
            <a:xfrm>
              <a:off x="2496" y="3216"/>
              <a:ext cx="48" cy="57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Rectangle 31"/>
            <p:cNvSpPr>
              <a:spLocks noChangeArrowheads="1"/>
            </p:cNvSpPr>
            <p:nvPr/>
          </p:nvSpPr>
          <p:spPr bwMode="auto">
            <a:xfrm>
              <a:off x="2688" y="3312"/>
              <a:ext cx="48" cy="4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Rectangle 32"/>
            <p:cNvSpPr>
              <a:spLocks noChangeArrowheads="1"/>
            </p:cNvSpPr>
            <p:nvPr/>
          </p:nvSpPr>
          <p:spPr bwMode="auto">
            <a:xfrm>
              <a:off x="2880" y="3312"/>
              <a:ext cx="48" cy="4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Rectangle 33"/>
            <p:cNvSpPr>
              <a:spLocks noChangeArrowheads="1"/>
            </p:cNvSpPr>
            <p:nvPr/>
          </p:nvSpPr>
          <p:spPr bwMode="auto">
            <a:xfrm>
              <a:off x="3024" y="3312"/>
              <a:ext cx="48" cy="4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Rectangle 34"/>
            <p:cNvSpPr>
              <a:spLocks noChangeArrowheads="1"/>
            </p:cNvSpPr>
            <p:nvPr/>
          </p:nvSpPr>
          <p:spPr bwMode="auto">
            <a:xfrm>
              <a:off x="3216" y="3360"/>
              <a:ext cx="48" cy="43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Rectangle 35"/>
            <p:cNvSpPr>
              <a:spLocks noChangeArrowheads="1"/>
            </p:cNvSpPr>
            <p:nvPr/>
          </p:nvSpPr>
          <p:spPr bwMode="auto">
            <a:xfrm>
              <a:off x="3360" y="3408"/>
              <a:ext cx="48" cy="3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Rectangle 36"/>
            <p:cNvSpPr>
              <a:spLocks noChangeArrowheads="1"/>
            </p:cNvSpPr>
            <p:nvPr/>
          </p:nvSpPr>
          <p:spPr bwMode="auto">
            <a:xfrm flipH="1">
              <a:off x="3552" y="3456"/>
              <a:ext cx="48" cy="33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Rectangle 37"/>
            <p:cNvSpPr>
              <a:spLocks noChangeArrowheads="1"/>
            </p:cNvSpPr>
            <p:nvPr/>
          </p:nvSpPr>
          <p:spPr bwMode="auto">
            <a:xfrm flipH="1">
              <a:off x="3696" y="3456"/>
              <a:ext cx="48" cy="33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38"/>
            <p:cNvSpPr>
              <a:spLocks noChangeArrowheads="1"/>
            </p:cNvSpPr>
            <p:nvPr/>
          </p:nvSpPr>
          <p:spPr bwMode="auto">
            <a:xfrm flipH="1">
              <a:off x="3888" y="3504"/>
              <a:ext cx="4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39"/>
            <p:cNvSpPr>
              <a:spLocks noChangeArrowheads="1"/>
            </p:cNvSpPr>
            <p:nvPr/>
          </p:nvSpPr>
          <p:spPr bwMode="auto">
            <a:xfrm flipH="1">
              <a:off x="4032" y="3504"/>
              <a:ext cx="4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Rectangle 40"/>
            <p:cNvSpPr>
              <a:spLocks noChangeArrowheads="1"/>
            </p:cNvSpPr>
            <p:nvPr/>
          </p:nvSpPr>
          <p:spPr bwMode="auto">
            <a:xfrm flipH="1">
              <a:off x="4224" y="3552"/>
              <a:ext cx="48" cy="2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Rectangle 41"/>
            <p:cNvSpPr>
              <a:spLocks noChangeArrowheads="1"/>
            </p:cNvSpPr>
            <p:nvPr/>
          </p:nvSpPr>
          <p:spPr bwMode="auto">
            <a:xfrm flipH="1">
              <a:off x="4368" y="3552"/>
              <a:ext cx="48" cy="2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Rectangle 42"/>
            <p:cNvSpPr>
              <a:spLocks noChangeArrowheads="1"/>
            </p:cNvSpPr>
            <p:nvPr/>
          </p:nvSpPr>
          <p:spPr bwMode="auto">
            <a:xfrm>
              <a:off x="4560" y="3552"/>
              <a:ext cx="48" cy="2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Rectangle 43"/>
            <p:cNvSpPr>
              <a:spLocks noChangeArrowheads="1"/>
            </p:cNvSpPr>
            <p:nvPr/>
          </p:nvSpPr>
          <p:spPr bwMode="auto">
            <a:xfrm flipH="1">
              <a:off x="4704" y="3600"/>
              <a:ext cx="48" cy="19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0" y="101600"/>
            <a:ext cx="10287000" cy="72072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90488" tIns="44450" rIns="90488" bIns="44450" anchor="ctr"/>
          <a:lstStyle/>
          <a:p>
            <a:pPr algn="ctr" defTabSz="762000" eaLnBrk="0" hangingPunct="0"/>
            <a:r>
              <a:rPr lang="pt-BR" sz="2800" b="1">
                <a:solidFill>
                  <a:srgbClr val="AD0000"/>
                </a:solidFill>
                <a:latin typeface="Arial" pitchFamily="34" charset="0"/>
                <a:cs typeface="Arial" pitchFamily="34" charset="0"/>
              </a:rPr>
              <a:t>Estudos ecológicos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ChangeArrowheads="1"/>
          </p:cNvSpPr>
          <p:nvPr/>
        </p:nvSpPr>
        <p:spPr bwMode="auto">
          <a:xfrm>
            <a:off x="608013" y="1916113"/>
            <a:ext cx="202882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pt-BR" b="1" dirty="0">
                <a:solidFill>
                  <a:schemeClr val="bg1"/>
                </a:solidFill>
              </a:rPr>
              <a:t>Conc. Lítio</a:t>
            </a:r>
          </a:p>
          <a:p>
            <a:pPr defTabSz="762000" eaLnBrk="0" hangingPunct="0"/>
            <a:r>
              <a:rPr lang="pt-BR" b="1" dirty="0">
                <a:solidFill>
                  <a:schemeClr val="bg1"/>
                </a:solidFill>
              </a:rPr>
              <a:t>água de beber</a:t>
            </a:r>
          </a:p>
        </p:txBody>
      </p:sp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7972425" y="6172200"/>
            <a:ext cx="12446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pt-BR" b="1">
                <a:solidFill>
                  <a:schemeClr val="bg1"/>
                </a:solidFill>
              </a:rPr>
              <a:t>Cidades</a:t>
            </a: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5021263" y="1700213"/>
            <a:ext cx="5265737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pt-BR" b="1" dirty="0">
                <a:solidFill>
                  <a:schemeClr val="bg1"/>
                </a:solidFill>
              </a:rPr>
              <a:t>Internações hospitalares</a:t>
            </a:r>
          </a:p>
          <a:p>
            <a:pPr algn="ctr" defTabSz="762000" eaLnBrk="0" hangingPunct="0"/>
            <a:r>
              <a:rPr lang="pt-BR" b="1" dirty="0">
                <a:solidFill>
                  <a:schemeClr val="bg1"/>
                </a:solidFill>
              </a:rPr>
              <a:t>por  psicose maníaco-depressiva</a:t>
            </a:r>
          </a:p>
        </p:txBody>
      </p: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0" y="990600"/>
            <a:ext cx="3514725" cy="45878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pt-BR" b="1" dirty="0" err="1">
                <a:solidFill>
                  <a:schemeClr val="bg1"/>
                </a:solidFill>
              </a:rPr>
              <a:t>Dawson</a:t>
            </a:r>
            <a:r>
              <a:rPr lang="pt-BR" b="1" dirty="0">
                <a:solidFill>
                  <a:schemeClr val="bg1"/>
                </a:solidFill>
              </a:rPr>
              <a:t> e cols. (1968)</a:t>
            </a: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3429000" y="990600"/>
            <a:ext cx="6858000" cy="5334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 RESULTADO DA  PESQUISA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00150" y="2667000"/>
            <a:ext cx="7800975" cy="3581400"/>
            <a:chOff x="480" y="1728"/>
            <a:chExt cx="4368" cy="2256"/>
          </a:xfrm>
        </p:grpSpPr>
        <p:sp>
          <p:nvSpPr>
            <p:cNvPr id="34852" name="Rectangle 11"/>
            <p:cNvSpPr>
              <a:spLocks noChangeArrowheads="1"/>
            </p:cNvSpPr>
            <p:nvPr/>
          </p:nvSpPr>
          <p:spPr bwMode="auto">
            <a:xfrm>
              <a:off x="526" y="3792"/>
              <a:ext cx="431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pt-BR" sz="1400" b="1">
                  <a:solidFill>
                    <a:srgbClr val="000000"/>
                  </a:solidFill>
                </a:rPr>
                <a:t>1    2   3    4    5    6    7    8    9   10  11   12  13  14   15    16  17   18   19   20  21    22  23   24  25   26  27  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80" y="1728"/>
              <a:ext cx="4368" cy="2064"/>
              <a:chOff x="960" y="1632"/>
              <a:chExt cx="3936" cy="2064"/>
            </a:xfrm>
          </p:grpSpPr>
          <p:sp>
            <p:nvSpPr>
              <p:cNvPr id="34881" name="Rectangle 13" descr="Grade pontilhada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3936" cy="2064"/>
              </a:xfrm>
              <a:prstGeom prst="rect">
                <a:avLst/>
              </a:prstGeom>
              <a:pattFill prst="dotGrid">
                <a:fgClr>
                  <a:schemeClr val="bg2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2" name="Line 14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0" cy="206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883" name="Line 15"/>
              <p:cNvSpPr>
                <a:spLocks noChangeShapeType="1"/>
              </p:cNvSpPr>
              <p:nvPr/>
            </p:nvSpPr>
            <p:spPr bwMode="auto">
              <a:xfrm>
                <a:off x="960" y="3696"/>
                <a:ext cx="39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884" name="Line 16"/>
              <p:cNvSpPr>
                <a:spLocks noChangeShapeType="1"/>
              </p:cNvSpPr>
              <p:nvPr/>
            </p:nvSpPr>
            <p:spPr bwMode="auto">
              <a:xfrm>
                <a:off x="4896" y="1632"/>
                <a:ext cx="0" cy="206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4854" name="Rectangle 17"/>
            <p:cNvSpPr>
              <a:spLocks noChangeArrowheads="1"/>
            </p:cNvSpPr>
            <p:nvPr/>
          </p:nvSpPr>
          <p:spPr bwMode="auto">
            <a:xfrm>
              <a:off x="576" y="1824"/>
              <a:ext cx="48" cy="196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Rectangle 18"/>
            <p:cNvSpPr>
              <a:spLocks noChangeArrowheads="1"/>
            </p:cNvSpPr>
            <p:nvPr/>
          </p:nvSpPr>
          <p:spPr bwMode="auto">
            <a:xfrm>
              <a:off x="720" y="2016"/>
              <a:ext cx="48" cy="177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Rectangle 19"/>
            <p:cNvSpPr>
              <a:spLocks noChangeArrowheads="1"/>
            </p:cNvSpPr>
            <p:nvPr/>
          </p:nvSpPr>
          <p:spPr bwMode="auto">
            <a:xfrm>
              <a:off x="864" y="2208"/>
              <a:ext cx="48" cy="15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7" name="Rectangle 20"/>
            <p:cNvSpPr>
              <a:spLocks noChangeArrowheads="1"/>
            </p:cNvSpPr>
            <p:nvPr/>
          </p:nvSpPr>
          <p:spPr bwMode="auto">
            <a:xfrm>
              <a:off x="1008" y="2400"/>
              <a:ext cx="48" cy="139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8" name="Rectangle 21"/>
            <p:cNvSpPr>
              <a:spLocks noChangeArrowheads="1"/>
            </p:cNvSpPr>
            <p:nvPr/>
          </p:nvSpPr>
          <p:spPr bwMode="auto">
            <a:xfrm>
              <a:off x="1152" y="2544"/>
              <a:ext cx="48" cy="124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Rectangle 22"/>
            <p:cNvSpPr>
              <a:spLocks noChangeArrowheads="1"/>
            </p:cNvSpPr>
            <p:nvPr/>
          </p:nvSpPr>
          <p:spPr bwMode="auto">
            <a:xfrm>
              <a:off x="1296" y="2640"/>
              <a:ext cx="48" cy="115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Rectangle 23"/>
            <p:cNvSpPr>
              <a:spLocks noChangeArrowheads="1"/>
            </p:cNvSpPr>
            <p:nvPr/>
          </p:nvSpPr>
          <p:spPr bwMode="auto">
            <a:xfrm>
              <a:off x="1440" y="2736"/>
              <a:ext cx="48" cy="105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Rectangle 24"/>
            <p:cNvSpPr>
              <a:spLocks noChangeArrowheads="1"/>
            </p:cNvSpPr>
            <p:nvPr/>
          </p:nvSpPr>
          <p:spPr bwMode="auto">
            <a:xfrm>
              <a:off x="1584" y="2880"/>
              <a:ext cx="48" cy="91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Rectangle 25"/>
            <p:cNvSpPr>
              <a:spLocks noChangeArrowheads="1"/>
            </p:cNvSpPr>
            <p:nvPr/>
          </p:nvSpPr>
          <p:spPr bwMode="auto">
            <a:xfrm>
              <a:off x="1728" y="2976"/>
              <a:ext cx="48" cy="81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3" name="Rectangle 26"/>
            <p:cNvSpPr>
              <a:spLocks noChangeArrowheads="1"/>
            </p:cNvSpPr>
            <p:nvPr/>
          </p:nvSpPr>
          <p:spPr bwMode="auto">
            <a:xfrm>
              <a:off x="1872" y="2976"/>
              <a:ext cx="48" cy="81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Rectangle 27"/>
            <p:cNvSpPr>
              <a:spLocks noChangeArrowheads="1"/>
            </p:cNvSpPr>
            <p:nvPr/>
          </p:nvSpPr>
          <p:spPr bwMode="auto">
            <a:xfrm>
              <a:off x="2016" y="2976"/>
              <a:ext cx="48" cy="81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5" name="Rectangle 28"/>
            <p:cNvSpPr>
              <a:spLocks noChangeArrowheads="1"/>
            </p:cNvSpPr>
            <p:nvPr/>
          </p:nvSpPr>
          <p:spPr bwMode="auto">
            <a:xfrm>
              <a:off x="2208" y="3120"/>
              <a:ext cx="48" cy="67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6" name="Rectangle 29"/>
            <p:cNvSpPr>
              <a:spLocks noChangeArrowheads="1"/>
            </p:cNvSpPr>
            <p:nvPr/>
          </p:nvSpPr>
          <p:spPr bwMode="auto">
            <a:xfrm>
              <a:off x="2352" y="3120"/>
              <a:ext cx="48" cy="67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Rectangle 30"/>
            <p:cNvSpPr>
              <a:spLocks noChangeArrowheads="1"/>
            </p:cNvSpPr>
            <p:nvPr/>
          </p:nvSpPr>
          <p:spPr bwMode="auto">
            <a:xfrm>
              <a:off x="2496" y="3216"/>
              <a:ext cx="48" cy="57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8" name="Rectangle 31"/>
            <p:cNvSpPr>
              <a:spLocks noChangeArrowheads="1"/>
            </p:cNvSpPr>
            <p:nvPr/>
          </p:nvSpPr>
          <p:spPr bwMode="auto">
            <a:xfrm>
              <a:off x="2688" y="3312"/>
              <a:ext cx="48" cy="4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9" name="Rectangle 32"/>
            <p:cNvSpPr>
              <a:spLocks noChangeArrowheads="1"/>
            </p:cNvSpPr>
            <p:nvPr/>
          </p:nvSpPr>
          <p:spPr bwMode="auto">
            <a:xfrm>
              <a:off x="2880" y="3312"/>
              <a:ext cx="48" cy="4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0" name="Rectangle 33"/>
            <p:cNvSpPr>
              <a:spLocks noChangeArrowheads="1"/>
            </p:cNvSpPr>
            <p:nvPr/>
          </p:nvSpPr>
          <p:spPr bwMode="auto">
            <a:xfrm>
              <a:off x="3024" y="3312"/>
              <a:ext cx="48" cy="4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1" name="Rectangle 34"/>
            <p:cNvSpPr>
              <a:spLocks noChangeArrowheads="1"/>
            </p:cNvSpPr>
            <p:nvPr/>
          </p:nvSpPr>
          <p:spPr bwMode="auto">
            <a:xfrm>
              <a:off x="3216" y="3360"/>
              <a:ext cx="48" cy="43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2" name="Rectangle 35"/>
            <p:cNvSpPr>
              <a:spLocks noChangeArrowheads="1"/>
            </p:cNvSpPr>
            <p:nvPr/>
          </p:nvSpPr>
          <p:spPr bwMode="auto">
            <a:xfrm>
              <a:off x="3360" y="3408"/>
              <a:ext cx="48" cy="3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Rectangle 36"/>
            <p:cNvSpPr>
              <a:spLocks noChangeArrowheads="1"/>
            </p:cNvSpPr>
            <p:nvPr/>
          </p:nvSpPr>
          <p:spPr bwMode="auto">
            <a:xfrm flipH="1">
              <a:off x="3552" y="3456"/>
              <a:ext cx="48" cy="33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Rectangle 37"/>
            <p:cNvSpPr>
              <a:spLocks noChangeArrowheads="1"/>
            </p:cNvSpPr>
            <p:nvPr/>
          </p:nvSpPr>
          <p:spPr bwMode="auto">
            <a:xfrm flipH="1">
              <a:off x="3696" y="3456"/>
              <a:ext cx="48" cy="33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Rectangle 38"/>
            <p:cNvSpPr>
              <a:spLocks noChangeArrowheads="1"/>
            </p:cNvSpPr>
            <p:nvPr/>
          </p:nvSpPr>
          <p:spPr bwMode="auto">
            <a:xfrm flipH="1">
              <a:off x="3888" y="3504"/>
              <a:ext cx="4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6" name="Rectangle 39"/>
            <p:cNvSpPr>
              <a:spLocks noChangeArrowheads="1"/>
            </p:cNvSpPr>
            <p:nvPr/>
          </p:nvSpPr>
          <p:spPr bwMode="auto">
            <a:xfrm flipH="1">
              <a:off x="4032" y="3504"/>
              <a:ext cx="4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7" name="Rectangle 40"/>
            <p:cNvSpPr>
              <a:spLocks noChangeArrowheads="1"/>
            </p:cNvSpPr>
            <p:nvPr/>
          </p:nvSpPr>
          <p:spPr bwMode="auto">
            <a:xfrm flipH="1">
              <a:off x="4224" y="3552"/>
              <a:ext cx="48" cy="2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8" name="Rectangle 41"/>
            <p:cNvSpPr>
              <a:spLocks noChangeArrowheads="1"/>
            </p:cNvSpPr>
            <p:nvPr/>
          </p:nvSpPr>
          <p:spPr bwMode="auto">
            <a:xfrm flipH="1">
              <a:off x="4368" y="3552"/>
              <a:ext cx="48" cy="2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9" name="Rectangle 42"/>
            <p:cNvSpPr>
              <a:spLocks noChangeArrowheads="1"/>
            </p:cNvSpPr>
            <p:nvPr/>
          </p:nvSpPr>
          <p:spPr bwMode="auto">
            <a:xfrm>
              <a:off x="4560" y="3552"/>
              <a:ext cx="48" cy="2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0" name="Rectangle 43"/>
            <p:cNvSpPr>
              <a:spLocks noChangeArrowheads="1"/>
            </p:cNvSpPr>
            <p:nvPr/>
          </p:nvSpPr>
          <p:spPr bwMode="auto">
            <a:xfrm flipH="1">
              <a:off x="4704" y="3600"/>
              <a:ext cx="48" cy="19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371600" y="3505200"/>
            <a:ext cx="7458075" cy="2438400"/>
            <a:chOff x="576" y="2256"/>
            <a:chExt cx="4176" cy="1536"/>
          </a:xfrm>
        </p:grpSpPr>
        <p:sp>
          <p:nvSpPr>
            <p:cNvPr id="34825" name="Rectangle 45"/>
            <p:cNvSpPr>
              <a:spLocks noChangeArrowheads="1"/>
            </p:cNvSpPr>
            <p:nvPr/>
          </p:nvSpPr>
          <p:spPr bwMode="auto">
            <a:xfrm>
              <a:off x="576" y="3552"/>
              <a:ext cx="48" cy="2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Rectangle 46"/>
            <p:cNvSpPr>
              <a:spLocks noChangeArrowheads="1"/>
            </p:cNvSpPr>
            <p:nvPr/>
          </p:nvSpPr>
          <p:spPr bwMode="auto">
            <a:xfrm>
              <a:off x="720" y="3504"/>
              <a:ext cx="48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Rectangle 47"/>
            <p:cNvSpPr>
              <a:spLocks noChangeArrowheads="1"/>
            </p:cNvSpPr>
            <p:nvPr/>
          </p:nvSpPr>
          <p:spPr bwMode="auto">
            <a:xfrm>
              <a:off x="864" y="3408"/>
              <a:ext cx="48" cy="38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Rectangle 48"/>
            <p:cNvSpPr>
              <a:spLocks noChangeArrowheads="1"/>
            </p:cNvSpPr>
            <p:nvPr/>
          </p:nvSpPr>
          <p:spPr bwMode="auto">
            <a:xfrm>
              <a:off x="1008" y="3408"/>
              <a:ext cx="48" cy="38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Rectangle 49"/>
            <p:cNvSpPr>
              <a:spLocks noChangeArrowheads="1"/>
            </p:cNvSpPr>
            <p:nvPr/>
          </p:nvSpPr>
          <p:spPr bwMode="auto">
            <a:xfrm>
              <a:off x="1152" y="3360"/>
              <a:ext cx="48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Rectangle 50"/>
            <p:cNvSpPr>
              <a:spLocks noChangeArrowheads="1"/>
            </p:cNvSpPr>
            <p:nvPr/>
          </p:nvSpPr>
          <p:spPr bwMode="auto">
            <a:xfrm>
              <a:off x="1296" y="3312"/>
              <a:ext cx="48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Rectangle 51"/>
            <p:cNvSpPr>
              <a:spLocks noChangeArrowheads="1"/>
            </p:cNvSpPr>
            <p:nvPr/>
          </p:nvSpPr>
          <p:spPr bwMode="auto">
            <a:xfrm>
              <a:off x="1440" y="3312"/>
              <a:ext cx="48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Rectangle 52"/>
            <p:cNvSpPr>
              <a:spLocks noChangeArrowheads="1"/>
            </p:cNvSpPr>
            <p:nvPr/>
          </p:nvSpPr>
          <p:spPr bwMode="auto">
            <a:xfrm>
              <a:off x="1584" y="3264"/>
              <a:ext cx="48" cy="5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Rectangle 53"/>
            <p:cNvSpPr>
              <a:spLocks noChangeArrowheads="1"/>
            </p:cNvSpPr>
            <p:nvPr/>
          </p:nvSpPr>
          <p:spPr bwMode="auto">
            <a:xfrm>
              <a:off x="1728" y="3264"/>
              <a:ext cx="48" cy="5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Rectangle 54"/>
            <p:cNvSpPr>
              <a:spLocks noChangeArrowheads="1"/>
            </p:cNvSpPr>
            <p:nvPr/>
          </p:nvSpPr>
          <p:spPr bwMode="auto">
            <a:xfrm>
              <a:off x="1872" y="3264"/>
              <a:ext cx="48" cy="5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Rectangle 55"/>
            <p:cNvSpPr>
              <a:spLocks noChangeArrowheads="1"/>
            </p:cNvSpPr>
            <p:nvPr/>
          </p:nvSpPr>
          <p:spPr bwMode="auto">
            <a:xfrm>
              <a:off x="2016" y="3216"/>
              <a:ext cx="48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Rectangle 56"/>
            <p:cNvSpPr>
              <a:spLocks noChangeArrowheads="1"/>
            </p:cNvSpPr>
            <p:nvPr/>
          </p:nvSpPr>
          <p:spPr bwMode="auto">
            <a:xfrm>
              <a:off x="2208" y="3168"/>
              <a:ext cx="48" cy="6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Rectangle 57"/>
            <p:cNvSpPr>
              <a:spLocks noChangeArrowheads="1"/>
            </p:cNvSpPr>
            <p:nvPr/>
          </p:nvSpPr>
          <p:spPr bwMode="auto">
            <a:xfrm>
              <a:off x="2352" y="3168"/>
              <a:ext cx="48" cy="6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Rectangle 58"/>
            <p:cNvSpPr>
              <a:spLocks noChangeArrowheads="1"/>
            </p:cNvSpPr>
            <p:nvPr/>
          </p:nvSpPr>
          <p:spPr bwMode="auto">
            <a:xfrm>
              <a:off x="2496" y="3120"/>
              <a:ext cx="4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Rectangle 59"/>
            <p:cNvSpPr>
              <a:spLocks noChangeArrowheads="1"/>
            </p:cNvSpPr>
            <p:nvPr/>
          </p:nvSpPr>
          <p:spPr bwMode="auto">
            <a:xfrm>
              <a:off x="2688" y="3168"/>
              <a:ext cx="48" cy="6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Rectangle 60"/>
            <p:cNvSpPr>
              <a:spLocks noChangeArrowheads="1"/>
            </p:cNvSpPr>
            <p:nvPr/>
          </p:nvSpPr>
          <p:spPr bwMode="auto">
            <a:xfrm>
              <a:off x="2880" y="3120"/>
              <a:ext cx="4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Rectangle 61"/>
            <p:cNvSpPr>
              <a:spLocks noChangeArrowheads="1"/>
            </p:cNvSpPr>
            <p:nvPr/>
          </p:nvSpPr>
          <p:spPr bwMode="auto">
            <a:xfrm>
              <a:off x="3024" y="3120"/>
              <a:ext cx="4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Rectangle 62"/>
            <p:cNvSpPr>
              <a:spLocks noChangeArrowheads="1"/>
            </p:cNvSpPr>
            <p:nvPr/>
          </p:nvSpPr>
          <p:spPr bwMode="auto">
            <a:xfrm>
              <a:off x="3216" y="3024"/>
              <a:ext cx="48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Rectangle 63"/>
            <p:cNvSpPr>
              <a:spLocks noChangeArrowheads="1"/>
            </p:cNvSpPr>
            <p:nvPr/>
          </p:nvSpPr>
          <p:spPr bwMode="auto">
            <a:xfrm>
              <a:off x="3360" y="3024"/>
              <a:ext cx="48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Rectangle 64"/>
            <p:cNvSpPr>
              <a:spLocks noChangeArrowheads="1"/>
            </p:cNvSpPr>
            <p:nvPr/>
          </p:nvSpPr>
          <p:spPr bwMode="auto">
            <a:xfrm>
              <a:off x="3552" y="2928"/>
              <a:ext cx="48" cy="8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Rectangle 65"/>
            <p:cNvSpPr>
              <a:spLocks noChangeArrowheads="1"/>
            </p:cNvSpPr>
            <p:nvPr/>
          </p:nvSpPr>
          <p:spPr bwMode="auto">
            <a:xfrm>
              <a:off x="3696" y="2832"/>
              <a:ext cx="48" cy="9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Rectangle 66"/>
            <p:cNvSpPr>
              <a:spLocks noChangeArrowheads="1"/>
            </p:cNvSpPr>
            <p:nvPr/>
          </p:nvSpPr>
          <p:spPr bwMode="auto">
            <a:xfrm>
              <a:off x="3888" y="2832"/>
              <a:ext cx="48" cy="9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Rectangle 67"/>
            <p:cNvSpPr>
              <a:spLocks noChangeArrowheads="1"/>
            </p:cNvSpPr>
            <p:nvPr/>
          </p:nvSpPr>
          <p:spPr bwMode="auto">
            <a:xfrm>
              <a:off x="4032" y="2832"/>
              <a:ext cx="48" cy="9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Rectangle 68"/>
            <p:cNvSpPr>
              <a:spLocks noChangeArrowheads="1"/>
            </p:cNvSpPr>
            <p:nvPr/>
          </p:nvSpPr>
          <p:spPr bwMode="auto">
            <a:xfrm>
              <a:off x="4224" y="2736"/>
              <a:ext cx="48" cy="105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Rectangle 69"/>
            <p:cNvSpPr>
              <a:spLocks noChangeArrowheads="1"/>
            </p:cNvSpPr>
            <p:nvPr/>
          </p:nvSpPr>
          <p:spPr bwMode="auto">
            <a:xfrm>
              <a:off x="4368" y="2640"/>
              <a:ext cx="48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Rectangle 70"/>
            <p:cNvSpPr>
              <a:spLocks noChangeArrowheads="1"/>
            </p:cNvSpPr>
            <p:nvPr/>
          </p:nvSpPr>
          <p:spPr bwMode="auto">
            <a:xfrm>
              <a:off x="4560" y="2496"/>
              <a:ext cx="48" cy="12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Rectangle 71"/>
            <p:cNvSpPr>
              <a:spLocks noChangeArrowheads="1"/>
            </p:cNvSpPr>
            <p:nvPr/>
          </p:nvSpPr>
          <p:spPr bwMode="auto">
            <a:xfrm>
              <a:off x="4704" y="2256"/>
              <a:ext cx="48" cy="15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Rectangle 20"/>
          <p:cNvSpPr>
            <a:spLocks noChangeArrowheads="1"/>
          </p:cNvSpPr>
          <p:nvPr/>
        </p:nvSpPr>
        <p:spPr bwMode="auto">
          <a:xfrm>
            <a:off x="0" y="101600"/>
            <a:ext cx="10287000" cy="72072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90488" tIns="44450" rIns="90488" bIns="44450" anchor="ctr"/>
          <a:lstStyle/>
          <a:p>
            <a:pPr algn="ctr" defTabSz="762000" eaLnBrk="0" hangingPunct="0"/>
            <a:r>
              <a:rPr lang="pt-BR" sz="2800" b="1">
                <a:solidFill>
                  <a:srgbClr val="AD0000"/>
                </a:solidFill>
                <a:latin typeface="Arial" pitchFamily="34" charset="0"/>
                <a:cs typeface="Arial" pitchFamily="34" charset="0"/>
              </a:rPr>
              <a:t>Estudos ecológicos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6725" y="768350"/>
            <a:ext cx="9258300" cy="4916488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pt-BR" dirty="0"/>
              <a:t>Com base nestes resultados, </a:t>
            </a:r>
            <a:r>
              <a:rPr lang="pt-BR" dirty="0" err="1"/>
              <a:t>Goldberger</a:t>
            </a:r>
            <a:r>
              <a:rPr lang="pt-BR" dirty="0"/>
              <a:t> </a:t>
            </a:r>
            <a:r>
              <a:rPr lang="pt-BR" dirty="0">
                <a:solidFill>
                  <a:srgbClr val="FFFF00"/>
                </a:solidFill>
              </a:rPr>
              <a:t>formulou  hipóteses:</a:t>
            </a:r>
            <a:r>
              <a:rPr lang="pt-BR" dirty="0"/>
              <a:t> era pouco provável que a doença fosse infecciosa, sua etiologia provavelmente seria devida a algum fator da dieta.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pt-BR" dirty="0"/>
              <a:t>Então: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pt-BR" dirty="0" err="1"/>
              <a:t>Goldberger</a:t>
            </a:r>
            <a:r>
              <a:rPr lang="pt-BR" dirty="0"/>
              <a:t> fez um </a:t>
            </a:r>
            <a:r>
              <a:rPr lang="pt-BR" dirty="0">
                <a:solidFill>
                  <a:srgbClr val="FFFF00"/>
                </a:solidFill>
              </a:rPr>
              <a:t>estudo analítico</a:t>
            </a:r>
            <a:r>
              <a:rPr lang="pt-BR" dirty="0"/>
              <a:t>, que demonstrou como causa da pelagra a deficiência de ácido nicotínico, parte do complexo vitamínico B.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1055688" y="331788"/>
            <a:ext cx="8262937" cy="954087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CFFFF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800">
                <a:solidFill>
                  <a:schemeClr val="tx2"/>
                </a:solidFill>
                <a:latin typeface="Arial" pitchFamily="34" charset="0"/>
              </a:rPr>
              <a:t>O estudo ecológico é o desenho </a:t>
            </a:r>
          </a:p>
          <a:p>
            <a:pPr algn="ctr" eaLnBrk="0" hangingPunct="0"/>
            <a:r>
              <a:rPr lang="pt-BR" sz="2800">
                <a:solidFill>
                  <a:schemeClr val="tx2"/>
                </a:solidFill>
                <a:latin typeface="Arial" pitchFamily="34" charset="0"/>
              </a:rPr>
              <a:t>apropriado em determinadas situações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054100" y="1700213"/>
            <a:ext cx="8278813" cy="2370137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AFFFF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940000"/>
              </a:buClr>
              <a:buFont typeface="Wingdings" pitchFamily="2" charset="2"/>
              <a:buChar char="ü"/>
            </a:pPr>
            <a:r>
              <a:rPr lang="pt-BR" b="1"/>
              <a:t> </a:t>
            </a:r>
            <a:r>
              <a:rPr lang="pt-BR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Quando o nível da inferência de interesse está na população</a:t>
            </a:r>
            <a:endParaRPr lang="pt-BR" sz="2000" b="1" i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940000"/>
              </a:buClr>
              <a:buFont typeface="Arial" pitchFamily="34" charset="0"/>
              <a:buChar char="•"/>
            </a:pPr>
            <a:r>
              <a:rPr lang="pt-BR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Disponibilidade de alimentos </a:t>
            </a:r>
          </a:p>
          <a:p>
            <a:pPr marL="800100" lvl="1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940000"/>
              </a:buClr>
              <a:buFont typeface="Arial" pitchFamily="34" charset="0"/>
              <a:buChar char="•"/>
            </a:pPr>
            <a:r>
              <a:rPr lang="pt-BR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Desigualdades socioeconômicas e saúde</a:t>
            </a:r>
          </a:p>
          <a:p>
            <a:pPr marL="800100" lvl="1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940000"/>
              </a:buClr>
              <a:buFont typeface="Arial" pitchFamily="34" charset="0"/>
              <a:buChar char="•"/>
            </a:pPr>
            <a:r>
              <a:rPr lang="pt-BR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Efeitos de uma intervenção de âmbito coletivo</a:t>
            </a:r>
          </a:p>
          <a:p>
            <a:pPr marL="800100" lvl="1" indent="-342900" eaLnBrk="0" hangingPunct="0"/>
            <a:r>
              <a:rPr lang="pt-BR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800100" lvl="1" indent="-342900" eaLnBrk="0" hangingPunct="0"/>
            <a:r>
              <a:rPr lang="pt-BR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Ex.:aumento do imposto na venda de cigarros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054100" y="4621213"/>
            <a:ext cx="8278813" cy="190817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9FFFF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940000"/>
              </a:buClr>
              <a:buFont typeface="Wingdings" pitchFamily="2" charset="2"/>
              <a:buChar char="ü"/>
            </a:pPr>
            <a:r>
              <a:rPr lang="pt-BR" b="1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Quando a variabilidade da exposição dentro da população é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940000"/>
              </a:buClr>
            </a:pPr>
            <a:r>
              <a:rPr lang="pt-BR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baixa e entre populações é alta</a:t>
            </a:r>
          </a:p>
          <a:p>
            <a:pPr marL="342900" indent="-342900" eaLnBrk="0" hangingPunct="0">
              <a:spcAft>
                <a:spcPts val="600"/>
              </a:spcAft>
              <a:buClr>
                <a:srgbClr val="940000"/>
              </a:buClr>
              <a:buFont typeface="Arial" pitchFamily="34" charset="0"/>
              <a:buChar char="•"/>
            </a:pPr>
            <a:r>
              <a:rPr lang="pt-BR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Ingestão de sal e hipertensão </a:t>
            </a:r>
          </a:p>
          <a:p>
            <a:pPr marL="342900" indent="-342900" eaLnBrk="0" hangingPunct="0">
              <a:buClr>
                <a:srgbClr val="940000"/>
              </a:buClr>
              <a:buFont typeface="Arial" pitchFamily="34" charset="0"/>
              <a:buChar char="•"/>
            </a:pPr>
            <a:r>
              <a:rPr lang="pt-BR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Ingestão de gordura e câncer de mama</a:t>
            </a:r>
          </a:p>
          <a:p>
            <a:pPr marL="342900" indent="-342900" eaLnBrk="0" hangingPunct="0"/>
            <a:r>
              <a:rPr lang="pt-BR" b="1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"/>
            <a:ext cx="10287000" cy="9366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pt-BR" sz="4800">
                <a:solidFill>
                  <a:srgbClr val="A50000"/>
                </a:solidFill>
                <a:latin typeface="Bookman Old Style" pitchFamily="18" charset="0"/>
                <a:ea typeface="ＭＳ Ｐゴシック" pitchFamily="34" charset="-128"/>
              </a:rPr>
              <a:t>Estudos ecológicos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31788" y="1268413"/>
            <a:ext cx="9915525" cy="52847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pt-BR" sz="2800">
                <a:latin typeface="Bookman Old Style" pitchFamily="18" charset="0"/>
                <a:ea typeface="ＭＳ Ｐゴシック" pitchFamily="34" charset="-128"/>
              </a:rPr>
              <a:t>Tipos de variáveis: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04E00"/>
              </a:buClr>
              <a:buFontTx/>
              <a:buAutoNum type="arabicPeriod"/>
            </a:pPr>
            <a:r>
              <a:rPr lang="pt-BR" sz="2800">
                <a:latin typeface="Bookman Old Style" pitchFamily="18" charset="0"/>
                <a:ea typeface="ＭＳ Ｐゴシック" pitchFamily="34" charset="-128"/>
              </a:rPr>
              <a:t>Medidas agregadas: sintetizam características individuais dentro de cada grupo</a:t>
            </a:r>
          </a:p>
          <a:p>
            <a:pPr marL="1009650" lvl="1" indent="-609600" eaLnBrk="1" hangingPunct="1">
              <a:lnSpc>
                <a:spcPct val="80000"/>
              </a:lnSpc>
              <a:buClr>
                <a:srgbClr val="004E00"/>
              </a:buClr>
              <a:buFontTx/>
              <a:buNone/>
            </a:pPr>
            <a:r>
              <a:rPr lang="pt-BR" sz="2400">
                <a:latin typeface="Bookman Old Style" pitchFamily="18" charset="0"/>
                <a:ea typeface="ＭＳ Ｐゴシック" pitchFamily="34" charset="-128"/>
              </a:rPr>
              <a:t>	</a:t>
            </a:r>
            <a:r>
              <a:rPr lang="pt-BR" sz="2400" i="1">
                <a:latin typeface="Bookman Old Style" pitchFamily="18" charset="0"/>
                <a:ea typeface="ＭＳ Ｐゴシック" pitchFamily="34" charset="-128"/>
              </a:rPr>
              <a:t>proporção de fumantes, taxa de incidência de uma doença, renda familiar média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04E00"/>
              </a:buClr>
              <a:buFontTx/>
              <a:buAutoNum type="arabicPeriod"/>
            </a:pPr>
            <a:endParaRPr lang="pt-BR" sz="2800">
              <a:latin typeface="Bookman Old Style" pitchFamily="18" charset="0"/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04E00"/>
              </a:buClr>
              <a:buFontTx/>
              <a:buAutoNum type="arabicPeriod"/>
            </a:pPr>
            <a:r>
              <a:rPr lang="pt-BR" sz="2800">
                <a:latin typeface="Bookman Old Style" pitchFamily="18" charset="0"/>
                <a:ea typeface="ＭＳ Ｐゴシック" pitchFamily="34" charset="-128"/>
              </a:rPr>
              <a:t>Medidas ambientais: </a:t>
            </a:r>
          </a:p>
          <a:p>
            <a:pPr marL="1009650" lvl="1" indent="-609600" eaLnBrk="1" hangingPunct="1">
              <a:lnSpc>
                <a:spcPct val="80000"/>
              </a:lnSpc>
              <a:buClr>
                <a:srgbClr val="004E00"/>
              </a:buClr>
              <a:buFontTx/>
              <a:buNone/>
            </a:pPr>
            <a:r>
              <a:rPr lang="pt-BR" sz="2400">
                <a:latin typeface="Bookman Old Style" pitchFamily="18" charset="0"/>
                <a:ea typeface="ＭＳ Ｐゴシック" pitchFamily="34" charset="-128"/>
              </a:rPr>
              <a:t>	</a:t>
            </a:r>
            <a:r>
              <a:rPr lang="pt-BR" sz="2400" i="1">
                <a:latin typeface="Bookman Old Style" pitchFamily="18" charset="0"/>
                <a:ea typeface="ＭＳ Ｐゴシック" pitchFamily="34" charset="-128"/>
              </a:rPr>
              <a:t>características físicas do ambiente, nível de poluição do ar, qualidade da água, nível de radiação solar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04E00"/>
              </a:buClr>
              <a:buFontTx/>
              <a:buAutoNum type="arabicPeriod"/>
            </a:pPr>
            <a:endParaRPr lang="pt-BR" sz="2800">
              <a:latin typeface="Bookman Old Style" pitchFamily="18" charset="0"/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04E00"/>
              </a:buClr>
              <a:buFontTx/>
              <a:buAutoNum type="arabicPeriod"/>
            </a:pPr>
            <a:r>
              <a:rPr lang="pt-BR" sz="2800">
                <a:latin typeface="Bookman Old Style" pitchFamily="18" charset="0"/>
                <a:ea typeface="ＭＳ Ｐゴシック" pitchFamily="34" charset="-128"/>
              </a:rPr>
              <a:t>Medidas globais: atributos de grupos, organizações ou lugares sem análogo no nível individual</a:t>
            </a:r>
          </a:p>
          <a:p>
            <a:pPr marL="1009650" lvl="1" indent="-609600" eaLnBrk="1" hangingPunct="1">
              <a:lnSpc>
                <a:spcPct val="80000"/>
              </a:lnSpc>
              <a:buClr>
                <a:srgbClr val="004E00"/>
              </a:buClr>
              <a:buFontTx/>
              <a:buNone/>
            </a:pPr>
            <a:r>
              <a:rPr lang="pt-BR" sz="2400">
                <a:latin typeface="Bookman Old Style" pitchFamily="18" charset="0"/>
                <a:ea typeface="ＭＳ Ｐゴシック" pitchFamily="34" charset="-128"/>
              </a:rPr>
              <a:t>	</a:t>
            </a:r>
            <a:r>
              <a:rPr lang="pt-BR" sz="2400" i="1">
                <a:latin typeface="Bookman Old Style" pitchFamily="18" charset="0"/>
                <a:ea typeface="ＭＳ Ｐゴシック" pitchFamily="34" charset="-128"/>
              </a:rPr>
              <a:t>densidade demográfica, nível de desigualdade social, existência de determinado tipo de sistema de saúde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10287000" cy="10795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pt-BR">
                <a:solidFill>
                  <a:srgbClr val="A50000"/>
                </a:solidFill>
                <a:latin typeface="Bookman Old Style" pitchFamily="18" charset="0"/>
                <a:ea typeface="ＭＳ Ｐゴシック" pitchFamily="34" charset="-128"/>
              </a:rPr>
              <a:t>Estudos ecológicos</a:t>
            </a:r>
          </a:p>
        </p:txBody>
      </p:sp>
      <p:sp>
        <p:nvSpPr>
          <p:cNvPr id="232450" name="Rectangle 2"/>
          <p:cNvSpPr>
            <a:spLocks noGrp="1" noChangeArrowheads="1"/>
          </p:cNvSpPr>
          <p:nvPr>
            <p:ph idx="1"/>
          </p:nvPr>
        </p:nvSpPr>
        <p:spPr>
          <a:xfrm>
            <a:off x="514350" y="1512888"/>
            <a:ext cx="9258300" cy="4852987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pt-BR" sz="2800" b="1">
                <a:solidFill>
                  <a:srgbClr val="004E00"/>
                </a:solidFill>
                <a:latin typeface="Bookman Old Style" pitchFamily="18" charset="0"/>
                <a:ea typeface="ＭＳ Ｐゴシック" pitchFamily="34" charset="-128"/>
              </a:rPr>
              <a:t>Vantagens:</a:t>
            </a:r>
          </a:p>
          <a:p>
            <a:pPr eaLnBrk="1" hangingPunct="1">
              <a:spcAft>
                <a:spcPts val="600"/>
              </a:spcAft>
              <a:buClr>
                <a:srgbClr val="940000"/>
              </a:buClr>
              <a:buFont typeface="Wingdings" pitchFamily="2" charset="2"/>
              <a:buChar char="v"/>
            </a:pPr>
            <a:r>
              <a:rPr lang="pt-BR" sz="2800">
                <a:latin typeface="Bookman Old Style" pitchFamily="18" charset="0"/>
                <a:ea typeface="ＭＳ Ｐゴシック" pitchFamily="34" charset="-128"/>
              </a:rPr>
              <a:t>Baixo custo e execução rápida, devido às fontes de dados secundários disponíveis</a:t>
            </a:r>
          </a:p>
          <a:p>
            <a:pPr eaLnBrk="1" hangingPunct="1">
              <a:spcAft>
                <a:spcPts val="600"/>
              </a:spcAft>
              <a:buClr>
                <a:srgbClr val="940000"/>
              </a:buClr>
              <a:buFont typeface="Wingdings" pitchFamily="2" charset="2"/>
              <a:buChar char="v"/>
            </a:pPr>
            <a:r>
              <a:rPr lang="pt-BR" sz="2800">
                <a:latin typeface="Bookman Old Style" pitchFamily="18" charset="0"/>
                <a:ea typeface="ＭＳ Ｐゴシック" pitchFamily="34" charset="-128"/>
              </a:rPr>
              <a:t>Conseguem estimar bem os efeitos de uma exposição quando ela varia pouco na área de estudo, pela comparação entre áreas (os estudos individuais não conseguem)</a:t>
            </a:r>
          </a:p>
          <a:p>
            <a:pPr eaLnBrk="1" hangingPunct="1">
              <a:buClr>
                <a:srgbClr val="940000"/>
              </a:buClr>
              <a:buFont typeface="Wingdings" pitchFamily="2" charset="2"/>
              <a:buChar char="v"/>
            </a:pPr>
            <a:r>
              <a:rPr lang="pt-BR" sz="2800">
                <a:latin typeface="Bookman Old Style" pitchFamily="18" charset="0"/>
                <a:ea typeface="ＭＳ Ｐゴシック" pitchFamily="34" charset="-128"/>
              </a:rPr>
              <a:t>Existem efeitos que somente podem ser medidos no nível ecológico, por exemplo: implantação de um novo sistema de saúde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10287000" cy="1143000"/>
          </a:xfrm>
          <a:solidFill>
            <a:srgbClr val="D7E4BD"/>
          </a:solidFill>
        </p:spPr>
        <p:txBody>
          <a:bodyPr/>
          <a:lstStyle/>
          <a:p>
            <a:pPr eaLnBrk="1" hangingPunct="1"/>
            <a:r>
              <a:rPr lang="pt-BR">
                <a:solidFill>
                  <a:srgbClr val="A50000"/>
                </a:solidFill>
                <a:latin typeface="Bookman Old Style" pitchFamily="18" charset="0"/>
                <a:ea typeface="ＭＳ Ｐゴシック" pitchFamily="34" charset="-128"/>
              </a:rPr>
              <a:t>Estudos ecológicos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771525" y="1865313"/>
            <a:ext cx="8743950" cy="4114800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b="1">
                <a:solidFill>
                  <a:srgbClr val="004E00"/>
                </a:solidFill>
                <a:latin typeface="Bookman Old Style" pitchFamily="18" charset="0"/>
                <a:ea typeface="ＭＳ Ｐゴシック" pitchFamily="34" charset="-128"/>
              </a:rPr>
              <a:t>Desvantagens: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Clr>
                <a:srgbClr val="940000"/>
              </a:buClr>
            </a:pPr>
            <a:r>
              <a:rPr lang="pt-BR">
                <a:latin typeface="Bookman Old Style" pitchFamily="18" charset="0"/>
                <a:ea typeface="ＭＳ Ｐゴシック" pitchFamily="34" charset="-128"/>
              </a:rPr>
              <a:t>Informações sobre comportamento, atitudes e história clínica não estão disponíveis.</a:t>
            </a:r>
          </a:p>
          <a:p>
            <a:pPr algn="just" eaLnBrk="1" hangingPunct="1">
              <a:spcBef>
                <a:spcPct val="50000"/>
              </a:spcBef>
              <a:buClr>
                <a:srgbClr val="940000"/>
              </a:buClr>
            </a:pPr>
            <a:r>
              <a:rPr lang="pt-BR">
                <a:latin typeface="Bookman Old Style" pitchFamily="18" charset="0"/>
                <a:ea typeface="ＭＳ Ｐゴシック" pitchFamily="34" charset="-128"/>
              </a:rPr>
              <a:t>Não se leva em conta a variabilidade da característica estudada dentro do grupo.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10287000" cy="1143000"/>
          </a:xfrm>
          <a:solidFill>
            <a:srgbClr val="D7E4BD"/>
          </a:solidFill>
        </p:spPr>
        <p:txBody>
          <a:bodyPr/>
          <a:lstStyle/>
          <a:p>
            <a:pPr eaLnBrk="1" hangingPunct="1"/>
            <a:r>
              <a:rPr lang="pt-BR">
                <a:solidFill>
                  <a:srgbClr val="A50000"/>
                </a:solidFill>
                <a:latin typeface="Bookman Old Style" pitchFamily="18" charset="0"/>
                <a:ea typeface="ＭＳ Ｐゴシック" pitchFamily="34" charset="-128"/>
              </a:rPr>
              <a:t>Estudos ecológicos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idx="1"/>
          </p:nvPr>
        </p:nvSpPr>
        <p:spPr>
          <a:xfrm>
            <a:off x="771525" y="1851025"/>
            <a:ext cx="8743950" cy="4397375"/>
          </a:xfrm>
        </p:spPr>
        <p:txBody>
          <a:bodyPr>
            <a:normAutofit/>
          </a:bodyPr>
          <a:lstStyle/>
          <a:p>
            <a:pPr marL="0" indent="0" algn="just" eaLnBrk="1" hangingPunct="1">
              <a:spcBef>
                <a:spcPct val="50000"/>
              </a:spcBef>
              <a:buFontTx/>
              <a:buNone/>
            </a:pPr>
            <a:r>
              <a:rPr lang="pt-BR" b="1">
                <a:solidFill>
                  <a:srgbClr val="004E00"/>
                </a:solidFill>
                <a:latin typeface="Bookman Old Style" pitchFamily="18" charset="0"/>
                <a:ea typeface="ＭＳ Ｐゴシック" pitchFamily="34" charset="-128"/>
              </a:rPr>
              <a:t>Desvantagens:</a:t>
            </a:r>
          </a:p>
          <a:p>
            <a:pPr marL="0" indent="0" algn="just" eaLnBrk="1" hangingPunct="1">
              <a:spcBef>
                <a:spcPct val="50000"/>
              </a:spcBef>
            </a:pPr>
            <a:r>
              <a:rPr lang="pt-BR">
                <a:latin typeface="Bookman Old Style" pitchFamily="18" charset="0"/>
                <a:ea typeface="ＭＳ Ｐゴシック" pitchFamily="34" charset="-128"/>
              </a:rPr>
              <a:t>Difícil estabelecer temporalidade entre causa e efeito.</a:t>
            </a:r>
          </a:p>
          <a:p>
            <a:pPr marL="0" indent="0" algn="just" eaLnBrk="1" hangingPunct="1">
              <a:spcBef>
                <a:spcPct val="50000"/>
              </a:spcBef>
            </a:pPr>
            <a:r>
              <a:rPr lang="pt-BR">
                <a:latin typeface="Bookman Old Style" pitchFamily="18" charset="0"/>
                <a:ea typeface="ＭＳ Ｐゴシック" pitchFamily="34" charset="-128"/>
              </a:rPr>
              <a:t>Migração entre grupos (por exemplo: mora em uma área e trabalha em outra).</a:t>
            </a:r>
          </a:p>
          <a:p>
            <a:pPr marL="0" indent="0" algn="just" eaLnBrk="1" hangingPunct="1">
              <a:spcBef>
                <a:spcPct val="50000"/>
              </a:spcBef>
            </a:pPr>
            <a:r>
              <a:rPr lang="pt-BR">
                <a:latin typeface="Bookman Old Style" pitchFamily="18" charset="0"/>
                <a:ea typeface="ＭＳ Ｐゴシック" pitchFamily="34" charset="-128"/>
              </a:rPr>
              <a:t>Falta de informação relevante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" y="44450"/>
            <a:ext cx="10185400" cy="1143000"/>
          </a:xfrm>
          <a:solidFill>
            <a:srgbClr val="D7E4BD"/>
          </a:solidFill>
        </p:spPr>
        <p:txBody>
          <a:bodyPr/>
          <a:lstStyle/>
          <a:p>
            <a:pPr eaLnBrk="1" hangingPunct="1"/>
            <a:r>
              <a:rPr lang="pt-BR">
                <a:solidFill>
                  <a:srgbClr val="A50000"/>
                </a:solidFill>
                <a:latin typeface="Bookman Old Style" pitchFamily="18" charset="0"/>
                <a:ea typeface="ＭＳ Ｐゴシック" pitchFamily="34" charset="-128"/>
              </a:rPr>
              <a:t>Estudos ecológicos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347663" y="1600200"/>
            <a:ext cx="9637712" cy="4852988"/>
          </a:xfrm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</a:pPr>
            <a:r>
              <a:rPr lang="pt-BR" b="1">
                <a:solidFill>
                  <a:srgbClr val="004E00"/>
                </a:solidFill>
                <a:latin typeface="Bookman Old Style" pitchFamily="18" charset="0"/>
                <a:ea typeface="ＭＳ Ｐゴシック" pitchFamily="34" charset="-128"/>
              </a:rPr>
              <a:t>Falácia ecológica ou viés de agregação: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pt-BR" sz="2800" b="1" i="1">
              <a:solidFill>
                <a:srgbClr val="004E00"/>
              </a:solidFill>
              <a:latin typeface="Bookman Old Style" pitchFamily="18" charset="0"/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pt-BR" sz="1100" i="1">
              <a:latin typeface="Bookman Old Style" pitchFamily="18" charset="0"/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ja-JP" altLang="pt-BR" sz="2800" i="1">
                <a:latin typeface="Bookman Old Style" pitchFamily="18" charset="0"/>
                <a:ea typeface="ＭＳ Ｐゴシック" pitchFamily="34" charset="-128"/>
              </a:rPr>
              <a:t>“</a:t>
            </a:r>
            <a:r>
              <a:rPr lang="pt-BR" altLang="ja-JP" sz="2800" i="1">
                <a:latin typeface="Bookman Old Style" pitchFamily="18" charset="0"/>
                <a:ea typeface="ＭＳ Ｐゴシック" pitchFamily="34" charset="-128"/>
              </a:rPr>
              <a:t>Viés que pode ocorrer porque uma associação entre duas variáveis no nível agregado não necessariamente representa uma associação no nível individual</a:t>
            </a:r>
            <a:r>
              <a:rPr lang="ja-JP" altLang="pt-BR" sz="2800" i="1">
                <a:latin typeface="Bookman Old Style" pitchFamily="18" charset="0"/>
                <a:ea typeface="ＭＳ Ｐゴシック" pitchFamily="34" charset="-128"/>
              </a:rPr>
              <a:t>”</a:t>
            </a:r>
            <a:endParaRPr lang="pt-BR" altLang="ja-JP" sz="2800" i="1">
              <a:latin typeface="Bookman Old Style" pitchFamily="18" charset="0"/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pt-BR" sz="2800" i="1">
              <a:latin typeface="Bookman Old Style" pitchFamily="18" charset="0"/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pt-BR" sz="2800" i="1">
              <a:latin typeface="Bookman Old Style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" y="44450"/>
            <a:ext cx="10185400" cy="1143000"/>
          </a:xfrm>
          <a:solidFill>
            <a:srgbClr val="D7E4BD"/>
          </a:solidFill>
        </p:spPr>
        <p:txBody>
          <a:bodyPr/>
          <a:lstStyle/>
          <a:p>
            <a:pPr eaLnBrk="1" hangingPunct="1"/>
            <a:r>
              <a:rPr lang="pt-BR">
                <a:solidFill>
                  <a:srgbClr val="A50000"/>
                </a:solidFill>
                <a:latin typeface="Bookman Old Style" pitchFamily="18" charset="0"/>
                <a:ea typeface="ＭＳ Ｐゴシック" pitchFamily="34" charset="-128"/>
              </a:rPr>
              <a:t>Estudos ecológicos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347663" y="1600200"/>
            <a:ext cx="9637712" cy="4852988"/>
          </a:xfrm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</a:pPr>
            <a:r>
              <a:rPr lang="pt-BR" sz="2800" b="1">
                <a:solidFill>
                  <a:srgbClr val="004E00"/>
                </a:solidFill>
                <a:latin typeface="Bookman Old Style" pitchFamily="18" charset="0"/>
                <a:ea typeface="ＭＳ Ｐゴシック" pitchFamily="34" charset="-128"/>
              </a:rPr>
              <a:t>Falácia ecológica ou viés de agregação: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pt-BR" sz="2800" i="1">
              <a:latin typeface="Bookman Old Style" pitchFamily="18" charset="0"/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pt-BR" sz="1100" i="1">
              <a:latin typeface="Bookman Old Style" pitchFamily="18" charset="0"/>
              <a:ea typeface="ＭＳ Ｐゴシック" pitchFamily="34" charset="-128"/>
            </a:endParaRPr>
          </a:p>
          <a:p>
            <a:pPr marL="533400" lvl="1" indent="-533400" eaLnBrk="1" hangingPunct="1">
              <a:lnSpc>
                <a:spcPct val="150000"/>
              </a:lnSpc>
              <a:buFontTx/>
              <a:buNone/>
            </a:pPr>
            <a:r>
              <a:rPr lang="pt-BR">
                <a:solidFill>
                  <a:srgbClr val="FFFF66"/>
                </a:solidFill>
                <a:latin typeface="Bookman Old Style" pitchFamily="18" charset="0"/>
                <a:ea typeface="ＭＳ Ｐゴシック" pitchFamily="34" charset="-128"/>
              </a:rPr>
              <a:t>	</a:t>
            </a:r>
            <a:r>
              <a:rPr lang="pt-BR" altLang="en-US">
                <a:latin typeface="Bookman Old Style" pitchFamily="18" charset="0"/>
                <a:ea typeface="ＭＳ Ｐゴシック" pitchFamily="34" charset="-128"/>
              </a:rPr>
              <a:t>“</a:t>
            </a:r>
            <a:r>
              <a:rPr lang="pt-BR">
                <a:latin typeface="Bookman Old Style" pitchFamily="18" charset="0"/>
                <a:ea typeface="ＭＳ Ｐゴシック" pitchFamily="34" charset="-128"/>
              </a:rPr>
              <a:t>Conclusão errada obtida quando se infere comportamento ou experiência de indivíduos a partir de comportamento ou experiência de grupos</a:t>
            </a:r>
            <a:r>
              <a:rPr lang="pt-BR" altLang="en-US">
                <a:latin typeface="Bookman Old Style" pitchFamily="18" charset="0"/>
                <a:ea typeface="ＭＳ Ｐゴシック" pitchFamily="34" charset="-128"/>
              </a:rPr>
              <a:t>”</a:t>
            </a:r>
            <a:endParaRPr lang="pt-BR" altLang="ja-JP">
              <a:latin typeface="Bookman Old Style" pitchFamily="18" charset="0"/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pt-BR" sz="2800" i="1">
              <a:latin typeface="Bookman Old Style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250" y="579438"/>
            <a:ext cx="874395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Quais os usos de um estudo transversal?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O que diferencia um estudo ecológico de um estudo transversal?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Quais as vantagens e limitações de um estudo ecológico?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Quais as vantagens e limitações de um estudo transversal?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Qual o cuidado para se usar os resultados de um estudo ecológico?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5028" y="328583"/>
            <a:ext cx="8496944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Introdução à análise de séries temporais: conceitos básicos e exemplos de aplicação.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06996" y="400768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	São sequências de dados quantitativos relativos a momentos específicos e estudados segundo sua distribuição no tempo.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06996" y="5408738"/>
            <a:ext cx="7920880" cy="1200329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Wiener N. Extrapolation, interpolation and smoothing of stationary time series. Cambridge, MA, USA: The MIT Press, 1966.</a:t>
            </a: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967036" y="1700808"/>
            <a:ext cx="7859216" cy="1044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8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Séries temporais: definição</a:t>
            </a:r>
          </a:p>
        </p:txBody>
      </p:sp>
      <p:sp>
        <p:nvSpPr>
          <p:cNvPr id="17" name="Retângulo 10"/>
          <p:cNvSpPr>
            <a:spLocks noChangeArrowheads="1"/>
          </p:cNvSpPr>
          <p:nvPr/>
        </p:nvSpPr>
        <p:spPr bwMode="auto">
          <a:xfrm rot="16200000">
            <a:off x="6754639" y="3855717"/>
            <a:ext cx="2283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Norbert Wiener</a:t>
            </a:r>
            <a:endParaRPr lang="pt-BR" b="1" dirty="0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828" y="2556233"/>
            <a:ext cx="1619672" cy="24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15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5028" y="328583"/>
            <a:ext cx="8496944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Introdução à análise de séries temporais: conceitos básicos e exemplos de aplicação.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88820" y="350973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	Qualquer medição seqüencial continuada por determinado período, cujo objetivo é revelar padrões de modificação ao longo do tempo.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61956" y="5947350"/>
            <a:ext cx="6984776" cy="830997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Last J. A Dictionary of Public Health. New York: OUP, 2007.</a:t>
            </a: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967036" y="1700808"/>
            <a:ext cx="7859216" cy="1044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8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Séries temporais: definição</a:t>
            </a:r>
          </a:p>
        </p:txBody>
      </p:sp>
      <p:pic>
        <p:nvPicPr>
          <p:cNvPr id="16" name="Picture 5" descr="John Last Photo"/>
          <p:cNvPicPr>
            <a:picLocks noChangeAspect="1" noChangeArrowheads="1"/>
          </p:cNvPicPr>
          <p:nvPr/>
        </p:nvPicPr>
        <p:blipFill>
          <a:blip r:embed="rId3" cstate="print"/>
          <a:srcRect l="9578" t="5353" r="6679"/>
          <a:stretch>
            <a:fillRect/>
          </a:stretch>
        </p:blipFill>
        <p:spPr bwMode="auto">
          <a:xfrm>
            <a:off x="8095829" y="3774866"/>
            <a:ext cx="1516305" cy="21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0"/>
          <p:cNvSpPr>
            <a:spLocks noChangeArrowheads="1"/>
          </p:cNvSpPr>
          <p:nvPr/>
        </p:nvSpPr>
        <p:spPr bwMode="auto">
          <a:xfrm rot="16200000">
            <a:off x="7173293" y="4798758"/>
            <a:ext cx="1494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John Last</a:t>
            </a:r>
            <a:endParaRPr lang="pt-B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ESTUDOS TRANSVERSAIS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5028" y="328583"/>
            <a:ext cx="8496944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Introdução à análise de séries temporais: conceitos básicos e exemplos de aplicação.</a:t>
            </a: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967036" y="1700808"/>
            <a:ext cx="7859216" cy="1044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8"/>
              </a:avLst>
            </a:prstTxWarp>
          </a:bodyPr>
          <a:lstStyle/>
          <a:p>
            <a:pPr algn="ctr"/>
            <a:r>
              <a:rPr lang="pt-BR" sz="3600" b="1" i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Séries temporais: definição</a:t>
            </a:r>
          </a:p>
        </p:txBody>
      </p:sp>
      <p:pic>
        <p:nvPicPr>
          <p:cNvPr id="8" name="Picture 18" descr="http://intranet.imim.es/files/photos/17835.jpg"/>
          <p:cNvPicPr>
            <a:picLocks noChangeAspect="1" noChangeArrowheads="1"/>
          </p:cNvPicPr>
          <p:nvPr/>
        </p:nvPicPr>
        <p:blipFill>
          <a:blip r:embed="rId3" cstate="print"/>
          <a:srcRect l="6871" r="8371"/>
          <a:stretch>
            <a:fillRect/>
          </a:stretch>
        </p:blipFill>
        <p:spPr bwMode="auto">
          <a:xfrm>
            <a:off x="8029224" y="3789040"/>
            <a:ext cx="1578773" cy="193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06997" y="3096075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	Um tipo de pesquisa em que as medições são feitas em vários momentos diferentes, permitindo a detecção de tendências. A análise de séries temporais interrompidas, com diversas medições antes e depois de uma intervenção, é usualmente mais confiável que uma simples comparação pré-teste/pós-teste.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6977" y="5824587"/>
            <a:ext cx="7488832" cy="830997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Porta</a:t>
            </a:r>
            <a:r>
              <a:rPr lang="en-US" b="1" dirty="0">
                <a:solidFill>
                  <a:srgbClr val="000000"/>
                </a:solidFill>
              </a:rPr>
              <a:t> M. A Dictionary of Epidemiology, 6th New York: OUP, 2014.</a:t>
            </a: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8023821" y="5733257"/>
            <a:ext cx="1935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Miquel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Porta</a:t>
            </a:r>
            <a:endParaRPr lang="pt-B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79450" y="300038"/>
            <a:ext cx="8942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pt-BR" sz="1800" b="1" dirty="0">
                <a:solidFill>
                  <a:schemeClr val="bg1"/>
                </a:solidFill>
                <a:latin typeface="Arial"/>
                <a:cs typeface="Arial"/>
              </a:rPr>
              <a:t>Tendência dos casos incidentes, óbitos e prevalência de aids, EUA, 1985 a 2006.</a:t>
            </a:r>
          </a:p>
        </p:txBody>
      </p:sp>
      <p:pic>
        <p:nvPicPr>
          <p:cNvPr id="14" name="Picture 4" descr="Tendencia_aids_USA_traducao_pt_br_branco_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" y="668339"/>
            <a:ext cx="896461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50889" y="6375400"/>
            <a:ext cx="1330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pt-BR" sz="1200" dirty="0">
                <a:cs typeface="+mn-cs"/>
              </a:rPr>
              <a:t>Fonte: CDC 2006</a:t>
            </a:r>
            <a:endParaRPr lang="pt-BR" dirty="0">
              <a:cs typeface="+mn-cs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19" y="5139928"/>
            <a:ext cx="61150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>
            <a:cxnSpLocks/>
          </p:cNvCxnSpPr>
          <p:nvPr/>
        </p:nvCxnSpPr>
        <p:spPr>
          <a:xfrm flipH="1" flipV="1">
            <a:off x="5077712" y="1788767"/>
            <a:ext cx="28574" cy="29523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3245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79450" y="300038"/>
            <a:ext cx="8942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pt-BR" sz="1800" b="1" dirty="0">
                <a:latin typeface="Arial"/>
                <a:cs typeface="Arial"/>
              </a:rPr>
              <a:t>Tendência dos casos incidentes, óbitos e prevalência de aids, EUA, 1985 a 2006.</a:t>
            </a:r>
          </a:p>
        </p:txBody>
      </p:sp>
      <p:pic>
        <p:nvPicPr>
          <p:cNvPr id="14" name="Picture 4" descr="Tendencia_aids_USA_traducao_pt_br_branco_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7" y="668339"/>
            <a:ext cx="896461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50889" y="6375400"/>
            <a:ext cx="1330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pt-BR" sz="1200" dirty="0">
                <a:cs typeface="+mn-cs"/>
              </a:rPr>
              <a:t>Fonte: CDC 2006</a:t>
            </a:r>
            <a:endParaRPr lang="pt-BR" dirty="0">
              <a:cs typeface="+mn-cs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19" y="5139928"/>
            <a:ext cx="61150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>
            <a:cxnSpLocks/>
          </p:cNvCxnSpPr>
          <p:nvPr/>
        </p:nvCxnSpPr>
        <p:spPr>
          <a:xfrm flipH="1" flipV="1">
            <a:off x="5077712" y="1788767"/>
            <a:ext cx="28574" cy="29523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1925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3420C4-7D41-4349-B797-759A0E59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0" y="1196752"/>
            <a:ext cx="8532440" cy="5491346"/>
          </a:xfrm>
          <a:prstGeom prst="rect">
            <a:avLst/>
          </a:prstGeom>
        </p:spPr>
      </p:pic>
      <p:pic>
        <p:nvPicPr>
          <p:cNvPr id="1026" name="Picture 2" descr="Eletroencefalograma - INEP">
            <a:extLst>
              <a:ext uri="{FF2B5EF4-FFF2-40B4-BE49-F238E27FC236}">
                <a16:creationId xmlns:a16="http://schemas.microsoft.com/office/drawing/2014/main" id="{9AA752B4-DAA9-420C-80DD-C2F62342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72" y="-10969"/>
            <a:ext cx="2074842" cy="12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981AA8E-F65A-4C80-9284-D7F1607B9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21" y="116632"/>
            <a:ext cx="6710943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023820" y="404665"/>
            <a:ext cx="158474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</a:rPr>
              <a:t>Mortalidade por AIDS em mulheres e em homens, em alguns países europeus. Fonte: </a:t>
            </a:r>
            <a:r>
              <a:rPr lang="pt-BR" sz="1600" b="1" dirty="0" err="1">
                <a:solidFill>
                  <a:schemeClr val="bg1"/>
                </a:solidFill>
                <a:latin typeface="Arial" pitchFamily="34" charset="0"/>
              </a:rPr>
              <a:t>European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rial" pitchFamily="34" charset="0"/>
              </a:rPr>
              <a:t>mortality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</a:rPr>
              <a:t> database.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0"/>
            <a:ext cx="745232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394449"/>
            <a:ext cx="7452320" cy="34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B45713D-DAA0-4B1B-A814-81988C91A01F}"/>
              </a:ext>
            </a:extLst>
          </p:cNvPr>
          <p:cNvSpPr txBox="1"/>
          <p:nvPr/>
        </p:nvSpPr>
        <p:spPr>
          <a:xfrm>
            <a:off x="1331727" y="606441"/>
            <a:ext cx="294411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31" b="1" dirty="0">
                <a:solidFill>
                  <a:srgbClr val="2A5571"/>
                </a:solidFill>
                <a:latin typeface="Bebas Neue Bold" panose="020B0606020202050201" pitchFamily="34" charset="0"/>
                <a:ea typeface="Bebas Neue Book" charset="0"/>
                <a:cs typeface="Bebas Neue Book" charset="0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C5050-E7E6-4BD3-BCE3-2F66AC766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0038" t="28433" r="22238" b="41467"/>
          <a:stretch>
            <a:fillRect/>
          </a:stretch>
        </p:blipFill>
        <p:spPr bwMode="auto">
          <a:xfrm>
            <a:off x="0" y="1100897"/>
            <a:ext cx="7715251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Resultado de imagem para douglas j. wiebe">
            <a:extLst>
              <a:ext uri="{FF2B5EF4-FFF2-40B4-BE49-F238E27FC236}">
                <a16:creationId xmlns:a16="http://schemas.microsoft.com/office/drawing/2014/main" id="{8F2E5A64-B563-4A4C-A9D0-285DBF37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8123" y="2393050"/>
            <a:ext cx="827657" cy="1273319"/>
          </a:xfrm>
          <a:prstGeom prst="rect">
            <a:avLst/>
          </a:prstGeom>
          <a:noFill/>
        </p:spPr>
      </p:pic>
      <p:pic>
        <p:nvPicPr>
          <p:cNvPr id="5" name="Picture 6" descr="Resultado de imagem para antonio gasparrini london school">
            <a:extLst>
              <a:ext uri="{FF2B5EF4-FFF2-40B4-BE49-F238E27FC236}">
                <a16:creationId xmlns:a16="http://schemas.microsoft.com/office/drawing/2014/main" id="{22FD2907-DD31-4D3D-A260-664C72C8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1340" r="16841"/>
          <a:stretch>
            <a:fillRect/>
          </a:stretch>
        </p:blipFill>
        <p:spPr bwMode="auto">
          <a:xfrm>
            <a:off x="9327844" y="1100897"/>
            <a:ext cx="866989" cy="1207187"/>
          </a:xfrm>
          <a:prstGeom prst="rect">
            <a:avLst/>
          </a:prstGeom>
          <a:noFill/>
        </p:spPr>
      </p:pic>
      <p:pic>
        <p:nvPicPr>
          <p:cNvPr id="6" name="Picture 8" descr="Resultado de imagem para david k. humphreys oxford">
            <a:extLst>
              <a:ext uri="{FF2B5EF4-FFF2-40B4-BE49-F238E27FC236}">
                <a16:creationId xmlns:a16="http://schemas.microsoft.com/office/drawing/2014/main" id="{40967655-FFB7-4F30-A5C2-18080D04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5538" y="1107472"/>
            <a:ext cx="1018664" cy="1232256"/>
          </a:xfrm>
          <a:prstGeom prst="rect">
            <a:avLst/>
          </a:prstGeom>
          <a:noFill/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6D86FC84-EC01-491C-99AE-8ABEE586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2400" t="50833" r="35232" b="25367"/>
          <a:stretch>
            <a:fillRect/>
          </a:stretch>
        </p:blipFill>
        <p:spPr bwMode="auto">
          <a:xfrm>
            <a:off x="4409" y="3677519"/>
            <a:ext cx="10282591" cy="262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3265205D-488A-404D-9764-F8AE8989B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b="32432"/>
          <a:stretch/>
        </p:blipFill>
        <p:spPr bwMode="auto">
          <a:xfrm>
            <a:off x="5209402" y="4789114"/>
            <a:ext cx="4373591" cy="79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Resultado de imagem para florida">
            <a:extLst>
              <a:ext uri="{FF2B5EF4-FFF2-40B4-BE49-F238E27FC236}">
                <a16:creationId xmlns:a16="http://schemas.microsoft.com/office/drawing/2014/main" id="{36CF8D7D-17BC-4371-9735-BC7631E7A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1280" y="2245989"/>
            <a:ext cx="2346845" cy="1465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42881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B45713D-DAA0-4B1B-A814-81988C91A01F}"/>
              </a:ext>
            </a:extLst>
          </p:cNvPr>
          <p:cNvSpPr txBox="1"/>
          <p:nvPr/>
        </p:nvSpPr>
        <p:spPr>
          <a:xfrm>
            <a:off x="1331727" y="606441"/>
            <a:ext cx="294411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31" b="1" dirty="0">
                <a:solidFill>
                  <a:srgbClr val="2A5571"/>
                </a:solidFill>
                <a:latin typeface="Bebas Neue Bold" panose="020B0606020202050201" pitchFamily="34" charset="0"/>
                <a:ea typeface="Bebas Neue Book" charset="0"/>
                <a:cs typeface="Bebas Neue Book" charset="0"/>
              </a:rPr>
              <a:t>i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ECC2341-50D4-4F75-889B-3D8500ED4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2006" t="14434" r="11213" b="16267"/>
          <a:stretch>
            <a:fillRect/>
          </a:stretch>
        </p:blipFill>
        <p:spPr bwMode="auto">
          <a:xfrm>
            <a:off x="-1" y="1118240"/>
            <a:ext cx="10250261" cy="520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7720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http://t2.gstatic.com/images?q=tbn:ANd9GcSlPt6PmKwI538Jw7u__nh0k-3hNZn0DJkFDK9p2fXeuis3wLdn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08" y="-1"/>
            <a:ext cx="9082091" cy="685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" descr="http://intranet.imim.es/files/photos/17835.jpg"/>
          <p:cNvPicPr>
            <a:picLocks noChangeAspect="1" noChangeArrowheads="1"/>
          </p:cNvPicPr>
          <p:nvPr/>
        </p:nvPicPr>
        <p:blipFill>
          <a:blip r:embed="rId3" cstate="print"/>
          <a:srcRect l="6871" r="8371"/>
          <a:stretch>
            <a:fillRect/>
          </a:stretch>
        </p:blipFill>
        <p:spPr bwMode="auto">
          <a:xfrm>
            <a:off x="8389938" y="4229100"/>
            <a:ext cx="177641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aixaDeTexto 1"/>
          <p:cNvSpPr txBox="1">
            <a:spLocks noChangeArrowheads="1"/>
          </p:cNvSpPr>
          <p:nvPr/>
        </p:nvSpPr>
        <p:spPr bwMode="auto">
          <a:xfrm>
            <a:off x="425450" y="3968750"/>
            <a:ext cx="73072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solidFill>
                  <a:schemeClr val="bg1"/>
                </a:solidFill>
              </a:rPr>
              <a:t>	Estudos que examinam a relação entre doenças (ou outras características relacionadas à saúde) e outras variáveis de interesse, como elas se apresentam na população em um momento particular.</a:t>
            </a:r>
          </a:p>
        </p:txBody>
      </p:sp>
      <p:sp>
        <p:nvSpPr>
          <p:cNvPr id="18436" name="CaixaDeTexto 2"/>
          <p:cNvSpPr txBox="1">
            <a:spLocks noChangeArrowheads="1"/>
          </p:cNvSpPr>
          <p:nvPr/>
        </p:nvSpPr>
        <p:spPr bwMode="auto">
          <a:xfrm>
            <a:off x="349250" y="1292225"/>
            <a:ext cx="7564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solidFill>
                  <a:schemeClr val="bg1"/>
                </a:solidFill>
              </a:rPr>
              <a:t>	Estudos que examinam a relação entre saúde e outras variáveis de interesse num momento em particular, sem consideração para condições passadas. Também são conhecidos como estudos de prevalência.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19100" y="5786438"/>
            <a:ext cx="7404100" cy="831850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Porta M. A Dictionary of Epidemiology, 5th New York: OUP, 2008.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30213" y="2895600"/>
            <a:ext cx="7277100" cy="831850"/>
          </a:xfrm>
          <a:prstGeom prst="rect">
            <a:avLst/>
          </a:prstGeom>
          <a:solidFill>
            <a:srgbClr val="FF99CC">
              <a:alpha val="30196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Last J. A Dictionary of Public Health. New York: OUP, 2007.</a:t>
            </a:r>
          </a:p>
        </p:txBody>
      </p:sp>
      <p:sp>
        <p:nvSpPr>
          <p:cNvPr id="18439" name="WordArt 11"/>
          <p:cNvSpPr>
            <a:spLocks noChangeArrowheads="1" noChangeShapeType="1" noTextEdit="1"/>
          </p:cNvSpPr>
          <p:nvPr/>
        </p:nvSpPr>
        <p:spPr bwMode="auto">
          <a:xfrm>
            <a:off x="444500" y="188913"/>
            <a:ext cx="8842375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8"/>
              </a:avLst>
            </a:prstTxWarp>
          </a:bodyPr>
          <a:lstStyle/>
          <a:p>
            <a:pPr algn="ctr"/>
            <a:r>
              <a:rPr lang="pt-BR" sz="3600" b="1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B4BB"/>
                </a:solidFill>
                <a:latin typeface="Arial Black"/>
              </a:rPr>
              <a:t>Estudos transversais: definição</a:t>
            </a:r>
          </a:p>
        </p:txBody>
      </p:sp>
      <p:pic>
        <p:nvPicPr>
          <p:cNvPr id="18440" name="Picture 5" descr="John Last Photo"/>
          <p:cNvPicPr>
            <a:picLocks noChangeAspect="1" noChangeArrowheads="1"/>
          </p:cNvPicPr>
          <p:nvPr/>
        </p:nvPicPr>
        <p:blipFill>
          <a:blip r:embed="rId4" cstate="print"/>
          <a:srcRect l="9578" t="5353" r="6679"/>
          <a:stretch>
            <a:fillRect/>
          </a:stretch>
        </p:blipFill>
        <p:spPr bwMode="auto">
          <a:xfrm>
            <a:off x="8464550" y="1116013"/>
            <a:ext cx="170656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tângulo 10"/>
          <p:cNvSpPr>
            <a:spLocks noChangeArrowheads="1"/>
          </p:cNvSpPr>
          <p:nvPr/>
        </p:nvSpPr>
        <p:spPr bwMode="auto">
          <a:xfrm>
            <a:off x="8524875" y="3336925"/>
            <a:ext cx="149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John Last</a:t>
            </a: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18442" name="Retângulo 10"/>
          <p:cNvSpPr>
            <a:spLocks noChangeArrowheads="1"/>
          </p:cNvSpPr>
          <p:nvPr/>
        </p:nvSpPr>
        <p:spPr bwMode="auto">
          <a:xfrm>
            <a:off x="8383588" y="6173788"/>
            <a:ext cx="1935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Miquel Porta</a:t>
            </a:r>
            <a:endParaRPr lang="pt-BR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082675"/>
            <a:ext cx="9347200" cy="4114800"/>
          </a:xfrm>
        </p:spPr>
        <p:txBody>
          <a:bodyPr/>
          <a:lstStyle/>
          <a:p>
            <a:pPr marL="514350" indent="-514350" algn="just">
              <a:lnSpc>
                <a:spcPct val="90000"/>
              </a:lnSpc>
              <a:buFontTx/>
              <a:buAutoNum type="arabicParenR"/>
              <a:defRPr/>
            </a:pPr>
            <a:r>
              <a:rPr lang="pt-BR" dirty="0"/>
              <a:t>Fornecem informações importantes para alocar recursos financeiros de modo eficiente e para planejar programas de intervenção ou de educação em saúde.</a:t>
            </a:r>
          </a:p>
          <a:p>
            <a:pPr marL="514350" indent="-514350" algn="just">
              <a:lnSpc>
                <a:spcPct val="90000"/>
              </a:lnSpc>
              <a:buFontTx/>
              <a:buAutoNum type="arabicParenR"/>
              <a:defRPr/>
            </a:pPr>
            <a:endParaRPr lang="pt-BR" dirty="0"/>
          </a:p>
          <a:p>
            <a:pPr marL="514350" indent="-514350" algn="just">
              <a:lnSpc>
                <a:spcPct val="90000"/>
              </a:lnSpc>
              <a:buFontTx/>
              <a:buAutoNum type="arabicParenR"/>
              <a:defRPr/>
            </a:pPr>
            <a:r>
              <a:rPr lang="pt-BR" dirty="0"/>
              <a:t>Também </a:t>
            </a:r>
            <a:r>
              <a:rPr lang="pt-BR" dirty="0">
                <a:solidFill>
                  <a:srgbClr val="FFFF00"/>
                </a:solidFill>
              </a:rPr>
              <a:t>geram hipóteses</a:t>
            </a:r>
            <a:r>
              <a:rPr lang="pt-BR" dirty="0"/>
              <a:t> sobre os determinantes das doenças.</a:t>
            </a:r>
          </a:p>
          <a:p>
            <a:pPr marL="514350" indent="-514350" algn="just">
              <a:lnSpc>
                <a:spcPct val="90000"/>
              </a:lnSpc>
              <a:buFontTx/>
              <a:buAutoNum type="arabicParenR"/>
              <a:defRPr/>
            </a:pPr>
            <a:endParaRPr lang="pt-BR" dirty="0"/>
          </a:p>
          <a:p>
            <a:pPr marL="514350" indent="-514350" algn="just">
              <a:lnSpc>
                <a:spcPct val="90000"/>
              </a:lnSpc>
              <a:buFontTx/>
              <a:buNone/>
              <a:defRPr/>
            </a:pPr>
            <a:r>
              <a:rPr lang="pt-BR" dirty="0"/>
              <a:t> 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pt-BR" dirty="0"/>
              <a:t>	</a:t>
            </a:r>
            <a:r>
              <a:rPr lang="pt-BR" i="1" dirty="0">
                <a:solidFill>
                  <a:srgbClr val="FFCC00"/>
                </a:solidFill>
              </a:rPr>
              <a:t>Estas hipóteses devem ser testadas em estudos analíticos.</a:t>
            </a:r>
            <a:endParaRPr lang="pt-BR" dirty="0"/>
          </a:p>
          <a:p>
            <a:pPr algn="just">
              <a:lnSpc>
                <a:spcPct val="90000"/>
              </a:lnSpc>
              <a:defRPr/>
            </a:pPr>
            <a:endParaRPr lang="pt-BR" i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96975"/>
            <a:ext cx="9258300" cy="4525963"/>
          </a:xfrm>
        </p:spPr>
        <p:txBody>
          <a:bodyPr/>
          <a:lstStyle/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pt-BR" dirty="0"/>
              <a:t>Estudos em que </a:t>
            </a:r>
            <a:r>
              <a:rPr lang="pt-BR" dirty="0">
                <a:solidFill>
                  <a:srgbClr val="FFFF00"/>
                </a:solidFill>
              </a:rPr>
              <a:t>a exposição e a doença são investigadas simultaneamente.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dirty="0"/>
              <a:t>Não é possível equacionar a relação temporal entre os eventos (exposição e doença).</a:t>
            </a:r>
          </a:p>
          <a:p>
            <a:pPr>
              <a:defRPr/>
            </a:pPr>
            <a:r>
              <a:rPr lang="pt-BR" dirty="0"/>
              <a:t>São úteis para sugerir a presença de associação.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2656</Words>
  <Application>Microsoft Office PowerPoint</Application>
  <PresentationFormat>Slides de 35 mm</PresentationFormat>
  <Paragraphs>354</Paragraphs>
  <Slides>67</Slides>
  <Notes>56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67</vt:i4>
      </vt:variant>
    </vt:vector>
  </HeadingPairs>
  <TitlesOfParts>
    <vt:vector size="77" baseType="lpstr">
      <vt:lpstr>Arial</vt:lpstr>
      <vt:lpstr>Arial Black</vt:lpstr>
      <vt:lpstr>Bebas Neue Bold</vt:lpstr>
      <vt:lpstr>Bookman Old Style</vt:lpstr>
      <vt:lpstr>Calibri</vt:lpstr>
      <vt:lpstr>Times New Roman</vt:lpstr>
      <vt:lpstr>Wingdings</vt:lpstr>
      <vt:lpstr>Design padrão</vt:lpstr>
      <vt:lpstr>Equation</vt:lpstr>
      <vt:lpstr>Clip</vt:lpstr>
      <vt:lpstr>ESTUDOS DESCRITIVOS</vt:lpstr>
      <vt:lpstr>Apresentação do PowerPoint</vt:lpstr>
      <vt:lpstr>Apresentação do PowerPoint</vt:lpstr>
      <vt:lpstr>Apresentação do PowerPoint</vt:lpstr>
      <vt:lpstr>Apresentação do PowerPoint</vt:lpstr>
      <vt:lpstr>ESTUDOS TRANSVERSAIS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ESTUDOS ECOLÓGICOS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Estudos ecológicos</vt:lpstr>
      <vt:lpstr>Estudos ecológicos</vt:lpstr>
      <vt:lpstr>Estudos ecológicos</vt:lpstr>
      <vt:lpstr>Estudos ecológicos</vt:lpstr>
      <vt:lpstr>Estudos ecológicos</vt:lpstr>
      <vt:lpstr>Estudos ecológicos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famerp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 MEASLES ANTIBODIES IN CHILDREN FROM MOTHERS OF PRE-VACCINATION AND VACCINATION ERAS: DO THEY INFLUENCE THE OPTIMAL AGE FOR VACCINATION?</dc:title>
  <dc:creator>famerp</dc:creator>
  <cp:lastModifiedBy>Jose Leopoldo Ferreira Antunes</cp:lastModifiedBy>
  <cp:revision>132</cp:revision>
  <dcterms:created xsi:type="dcterms:W3CDTF">2001-06-27T11:08:56Z</dcterms:created>
  <dcterms:modified xsi:type="dcterms:W3CDTF">2023-05-09T13:20:41Z</dcterms:modified>
</cp:coreProperties>
</file>