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81" r:id="rId5"/>
    <p:sldId id="257" r:id="rId6"/>
    <p:sldId id="259" r:id="rId7"/>
    <p:sldId id="260" r:id="rId8"/>
    <p:sldId id="261" r:id="rId9"/>
    <p:sldId id="262" r:id="rId10"/>
    <p:sldId id="266" r:id="rId11"/>
    <p:sldId id="267" r:id="rId12"/>
    <p:sldId id="264" r:id="rId13"/>
    <p:sldId id="265" r:id="rId14"/>
    <p:sldId id="268" r:id="rId15"/>
    <p:sldId id="282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79" r:id="rId26"/>
    <p:sldId id="27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19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52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78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84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85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66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58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30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5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78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C85F49-0A43-40A4-9D3D-6AC1C94F9DE5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988B9F6-03C4-437A-9630-0B810ABEF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77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flavialossaraujo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775B4-F01D-77BF-9914-BE3B8F98B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987" y="1151392"/>
            <a:ext cx="9144000" cy="1325415"/>
          </a:xfrm>
        </p:spPr>
        <p:txBody>
          <a:bodyPr/>
          <a:lstStyle/>
          <a:p>
            <a:r>
              <a:rPr lang="pt-BR" dirty="0"/>
              <a:t>Integração Regional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5E8468-0AAC-C92F-055C-FB8F22A32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987" y="3648223"/>
            <a:ext cx="7315200" cy="914400"/>
          </a:xfrm>
        </p:spPr>
        <p:txBody>
          <a:bodyPr>
            <a:noAutofit/>
          </a:bodyPr>
          <a:lstStyle/>
          <a:p>
            <a:r>
              <a:rPr lang="pt-BR" sz="2000" dirty="0"/>
              <a:t>Flavia Loss de Araujo</a:t>
            </a:r>
          </a:p>
          <a:p>
            <a:endParaRPr lang="pt-BR" sz="2000" dirty="0"/>
          </a:p>
          <a:p>
            <a:r>
              <a:rPr lang="pt-BR" sz="2000" dirty="0"/>
              <a:t>FLP 0476 – Governança Global e Instituições Internacionais</a:t>
            </a:r>
          </a:p>
          <a:p>
            <a:r>
              <a:rPr lang="pt-BR" sz="2000" dirty="0"/>
              <a:t>DCP-USP</a:t>
            </a:r>
          </a:p>
          <a:p>
            <a:r>
              <a:rPr lang="pt-BR" sz="2000" dirty="0"/>
              <a:t>Profa. Janina Onuki</a:t>
            </a:r>
          </a:p>
        </p:txBody>
      </p:sp>
    </p:spTree>
    <p:extLst>
      <p:ext uri="{BB962C8B-B14F-4D97-AF65-F5344CB8AC3E}">
        <p14:creationId xmlns:p14="http://schemas.microsoft.com/office/powerpoint/2010/main" val="419366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Integração Europeu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420915"/>
            <a:ext cx="7466390" cy="592182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Pode ser entendida como um sistema político</a:t>
            </a:r>
          </a:p>
          <a:p>
            <a:pPr algn="just"/>
            <a:r>
              <a:rPr lang="pt-BR" dirty="0"/>
              <a:t>Conjunto de instituições para decisões coletivas</a:t>
            </a:r>
          </a:p>
          <a:p>
            <a:pPr algn="just"/>
            <a:r>
              <a:rPr lang="pt-BR" dirty="0"/>
              <a:t>Cidadãos/cidadãs e grupos de interesse procuram atingir seus objetivos diretamente ou através de partidos políticos</a:t>
            </a:r>
          </a:p>
          <a:p>
            <a:pPr algn="just"/>
            <a:r>
              <a:rPr lang="pt-BR" dirty="0"/>
              <a:t>Decisões tem impacto significativo na distribuição de recursos econômicos</a:t>
            </a:r>
          </a:p>
          <a:p>
            <a:pPr algn="just"/>
            <a:r>
              <a:rPr lang="pt-BR" dirty="0"/>
              <a:t>Governos nacionais são atores mais importantes no sistema, assim como partidos políticos</a:t>
            </a:r>
          </a:p>
          <a:p>
            <a:pPr algn="just"/>
            <a:r>
              <a:rPr lang="pt-BR" dirty="0"/>
              <a:t>Essência da política na UE reside nas interações entre governos nacionais, instituições em Bruxelas, departamentos nos Estados, reuniões bilaterais entre governos  e entre grupos de interesse e burocratas da UE locados nos níveis nacionais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71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instituições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Comissão Europeia</a:t>
            </a:r>
          </a:p>
          <a:p>
            <a:r>
              <a:rPr lang="pt-BR" sz="2800" dirty="0"/>
              <a:t>Conselho Europeu</a:t>
            </a:r>
          </a:p>
          <a:p>
            <a:r>
              <a:rPr lang="pt-BR" sz="2800" dirty="0"/>
              <a:t>Parlamento Europeu</a:t>
            </a:r>
          </a:p>
          <a:p>
            <a:r>
              <a:rPr lang="pt-BR" sz="2800" dirty="0"/>
              <a:t>Corte de Justiça</a:t>
            </a:r>
          </a:p>
        </p:txBody>
      </p:sp>
    </p:spTree>
    <p:extLst>
      <p:ext uri="{BB962C8B-B14F-4D97-AF65-F5344CB8AC3E}">
        <p14:creationId xmlns:p14="http://schemas.microsoft.com/office/powerpoint/2010/main" val="303304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1929</a:t>
            </a:r>
            <a:r>
              <a:rPr lang="pt-BR" sz="2400" dirty="0"/>
              <a:t>: Aristide </a:t>
            </a:r>
            <a:r>
              <a:rPr lang="pt-BR" sz="2400" dirty="0" err="1"/>
              <a:t>Briand</a:t>
            </a:r>
            <a:r>
              <a:rPr lang="pt-BR" sz="2400" dirty="0"/>
              <a:t> propôs a criação da União Federativa da Europa em uma reunião da Liga das Nações</a:t>
            </a:r>
          </a:p>
          <a:p>
            <a:r>
              <a:rPr lang="pt-BR" sz="2400" b="1" dirty="0"/>
              <a:t>1930-1940</a:t>
            </a:r>
            <a:r>
              <a:rPr lang="pt-BR" sz="2400" dirty="0"/>
              <a:t>: federalistas europeus, incluindo Winston Churchill</a:t>
            </a:r>
          </a:p>
          <a:p>
            <a:r>
              <a:rPr lang="pt-BR" sz="2400" b="1" dirty="0"/>
              <a:t>1952</a:t>
            </a:r>
            <a:r>
              <a:rPr lang="pt-BR" sz="2400" dirty="0"/>
              <a:t>: Comunidade Europeia de Carvão e Aço (CECA)</a:t>
            </a:r>
          </a:p>
          <a:p>
            <a:r>
              <a:rPr lang="pt-BR" sz="2400" b="1" dirty="0"/>
              <a:t>1957</a:t>
            </a:r>
            <a:r>
              <a:rPr lang="pt-BR" sz="2400" dirty="0"/>
              <a:t>: Tratado de Roma – criação da Comunidade </a:t>
            </a:r>
            <a:r>
              <a:rPr lang="pt-BR" sz="2400" dirty="0" err="1"/>
              <a:t>Economica</a:t>
            </a:r>
            <a:r>
              <a:rPr lang="pt-BR" sz="2400" dirty="0"/>
              <a:t> Europeia (CEE)</a:t>
            </a:r>
          </a:p>
          <a:p>
            <a:r>
              <a:rPr lang="pt-BR" sz="2400" b="1" dirty="0"/>
              <a:t>1986-1991</a:t>
            </a:r>
            <a:r>
              <a:rPr lang="pt-BR" sz="2400" dirty="0"/>
              <a:t>: Comunidade Europeia (CE)</a:t>
            </a:r>
          </a:p>
          <a:p>
            <a:r>
              <a:rPr lang="pt-BR" sz="2400" b="1" dirty="0"/>
              <a:t>1985</a:t>
            </a:r>
            <a:r>
              <a:rPr lang="pt-BR" sz="2400" dirty="0"/>
              <a:t>: área Schengen</a:t>
            </a:r>
          </a:p>
          <a:p>
            <a:r>
              <a:rPr lang="pt-BR" sz="2400" b="1" dirty="0"/>
              <a:t>1987</a:t>
            </a:r>
            <a:r>
              <a:rPr lang="pt-BR" sz="2400" dirty="0"/>
              <a:t>: Ato Único Europeu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975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1990</a:t>
            </a:r>
            <a:r>
              <a:rPr lang="pt-BR" sz="2400" dirty="0"/>
              <a:t>: Unificação Alemã</a:t>
            </a:r>
          </a:p>
          <a:p>
            <a:r>
              <a:rPr lang="pt-BR" sz="2400" b="1" dirty="0"/>
              <a:t>1993</a:t>
            </a:r>
            <a:r>
              <a:rPr lang="pt-BR" sz="2400" dirty="0"/>
              <a:t>: Tratado de </a:t>
            </a:r>
            <a:r>
              <a:rPr lang="pt-BR" sz="2400" dirty="0" err="1"/>
              <a:t>Maastrich</a:t>
            </a:r>
            <a:r>
              <a:rPr lang="pt-BR" sz="2400" dirty="0"/>
              <a:t> – criação da União Europeia (União Econômica e Monetária que daria origem ao Euro)</a:t>
            </a:r>
          </a:p>
          <a:p>
            <a:r>
              <a:rPr lang="pt-BR" sz="2400" b="1" dirty="0"/>
              <a:t>1999</a:t>
            </a:r>
            <a:r>
              <a:rPr lang="pt-BR" sz="2400" dirty="0"/>
              <a:t>: criação do Euro</a:t>
            </a:r>
          </a:p>
          <a:p>
            <a:r>
              <a:rPr lang="pt-BR" sz="2400" b="1" dirty="0"/>
              <a:t>2002</a:t>
            </a:r>
            <a:r>
              <a:rPr lang="pt-BR" sz="2400" dirty="0"/>
              <a:t>: início da circulação do euro</a:t>
            </a:r>
          </a:p>
          <a:p>
            <a:r>
              <a:rPr lang="pt-BR" sz="2400" b="1" dirty="0"/>
              <a:t>2003</a:t>
            </a:r>
            <a:r>
              <a:rPr lang="pt-BR" sz="2400" dirty="0"/>
              <a:t>: Tratado de Nice</a:t>
            </a:r>
          </a:p>
          <a:p>
            <a:r>
              <a:rPr lang="pt-BR" sz="2400" b="1" dirty="0"/>
              <a:t>2005</a:t>
            </a:r>
            <a:r>
              <a:rPr lang="pt-BR" sz="2400" dirty="0"/>
              <a:t>: Tratado Constitucional</a:t>
            </a:r>
          </a:p>
          <a:p>
            <a:r>
              <a:rPr lang="pt-BR" sz="2400" b="1" dirty="0"/>
              <a:t>2009</a:t>
            </a:r>
            <a:r>
              <a:rPr lang="pt-BR" sz="2400" dirty="0"/>
              <a:t>: Tratado de Lisboa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1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explicar esse processo?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400" dirty="0"/>
              <a:t>Funcionalismo</a:t>
            </a:r>
          </a:p>
          <a:p>
            <a:endParaRPr lang="pt-BR" sz="2400" dirty="0"/>
          </a:p>
          <a:p>
            <a:r>
              <a:rPr lang="pt-BR" sz="2400" dirty="0"/>
              <a:t>David </a:t>
            </a:r>
            <a:r>
              <a:rPr lang="pt-BR" sz="2400" dirty="0" err="1"/>
              <a:t>Mitrany</a:t>
            </a:r>
            <a:r>
              <a:rPr lang="pt-BR" sz="2400" dirty="0"/>
              <a:t> (1888-1975)</a:t>
            </a:r>
          </a:p>
          <a:p>
            <a:endParaRPr lang="pt-B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A1BEAC2-8D7B-CD02-E4AA-50184CB34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020" y="1123837"/>
            <a:ext cx="3404381" cy="476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9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C5FCC-3FD5-7179-8438-04C6D007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2" y="464234"/>
            <a:ext cx="10803988" cy="60209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Peace System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(1943)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Defende que os avanços na tecnologia e na participação política de massas criam pressões para os estados cooperarem no seio das OI. 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funcionalismo considera as estruturas estatais inadequadas para gerirem os interesses socioeconômicos.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crescente interdependência leva os estados a cooperarem de forma a resolver problemas comuns e a tirar partido da maior eficácia de tal cooperação.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funcionalismo postula que os estados iniciam a cooperação em questões técnicas, áreas não políticas e, por isso, relativamente pouco controversas: as questões de </a:t>
            </a:r>
            <a:r>
              <a:rPr lang="pt-BR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estratégia a seguir é a do gradualismo: a transferência sucessiva de competências de carácter técnico, social e económico para OI, de carácter intergovernamental e com domínio de intervenção limitado. A cooperação pode alargar-se a áreas mais complexas (processo de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-over) e entrar nas questões de high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2592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C5FCC-3FD5-7179-8438-04C6D007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2" y="464234"/>
            <a:ext cx="10803988" cy="602097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Três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aspectos: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Interesse comum;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Cooperação para resolução dos problemas (cooperação funcional);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Transferência de execução de políticos para funcionários especializados.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Mitrany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cooperação levada a cabo com êxito em determinados sectores, se estende a outras áreas ainda mais importantes.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 processo é entendido como ramificação.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 aplicação do funcionalismo o Estado teria o seu papel reduzido e problemas como conflitos entre nações poderiam ser eliminados, trazendo a paz no sistema internacional, uma vez que ocorreria a transferência de poderes das soberanias dos Estados para as instituições internacionais, com poderes superiores, administradas por de técnicos especializados.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31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C5FCC-3FD5-7179-8438-04C6D007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2" y="464234"/>
            <a:ext cx="10803988" cy="6020972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teoria funcionalista concebe a existência de uma sociedade internacional onde o Estado desaparece. O exercício do poder é, assim, dissociado da sua base territorial, que é alvo da jurisdição de várias autoridades dispondo de poderes transversais. 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OI não são, assim, meros recipientes de novas tarefas, mas agentes ativos na aquisição de novas competências e no processo de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-over.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doutrina funcionalista exerce uma influência determinante nos promotores da integração europeia, e no aparecimento das instituições transnacionais. A necessidade de uma melhor articulação entre o nível nacional e o supranacional justifica a transformação do funcionalismo em neofuncionalismo. </a:t>
            </a:r>
          </a:p>
          <a:p>
            <a:pPr algn="just"/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com a assinatura do 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Tratado de Roma (1957)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se evolui para a segunda corrente.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6982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6C2F6-A2CB-043B-DB6F-7217C545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7313" cy="4601183"/>
          </a:xfrm>
        </p:spPr>
        <p:txBody>
          <a:bodyPr>
            <a:normAutofit/>
          </a:bodyPr>
          <a:lstStyle/>
          <a:p>
            <a:r>
              <a:rPr lang="pt-BR" sz="3200" dirty="0"/>
              <a:t>Neofuncionalismo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D6866C-BBBB-1C10-5CDE-02A4A7450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dirty="0"/>
              <a:t>Variação moderna do funcionalismo - mesma base teórica. </a:t>
            </a:r>
          </a:p>
          <a:p>
            <a:pPr algn="just"/>
            <a:r>
              <a:rPr lang="pt-BR" sz="2800" dirty="0"/>
              <a:t> Amplia o estudo para além do plano regional/inclui cooperação global e o estudo sobre o papel das instituições e atores.</a:t>
            </a:r>
          </a:p>
          <a:p>
            <a:pPr algn="just"/>
            <a:r>
              <a:rPr lang="pt-BR" sz="2800" dirty="0"/>
              <a:t>Teoria da integração: originalmente sugerida por </a:t>
            </a:r>
            <a:r>
              <a:rPr lang="pt-BR" sz="2800" b="1" dirty="0"/>
              <a:t>Ernst Haas </a:t>
            </a:r>
            <a:r>
              <a:rPr lang="pt-BR" sz="2800" dirty="0"/>
              <a:t>(1958) como explicação para a criação da Comunidade </a:t>
            </a:r>
            <a:r>
              <a:rPr lang="pt-BR" sz="2800" dirty="0" err="1"/>
              <a:t>Européia</a:t>
            </a:r>
            <a:r>
              <a:rPr lang="pt-BR" sz="2800" dirty="0"/>
              <a:t> do Carvão e do Aço.</a:t>
            </a:r>
          </a:p>
          <a:p>
            <a:pPr algn="just"/>
            <a:r>
              <a:rPr lang="pt-BR" sz="2800" dirty="0"/>
              <a:t>Considera o processo do regionalismo uma resposta funcional dos estados aos problemas criados pela interdependência regional e realça o papel das instituições em encorajar e desenvolver a coesão regional. </a:t>
            </a:r>
          </a:p>
          <a:p>
            <a:pPr algn="just"/>
            <a:r>
              <a:rPr lang="pt-BR" sz="2800" dirty="0"/>
              <a:t>As instituições supranacionais são consideradas os meios mais adequados para a resolução de problemas comuns, conduzindo a uma redefinição de identidade de grupo em torno da unidade regional.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164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6C2F6-A2CB-043B-DB6F-7217C545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6343" cy="4601183"/>
          </a:xfrm>
        </p:spPr>
        <p:txBody>
          <a:bodyPr>
            <a:normAutofit/>
          </a:bodyPr>
          <a:lstStyle/>
          <a:p>
            <a:r>
              <a:rPr lang="pt-BR" sz="3200" dirty="0"/>
              <a:t>Neofuncionalismo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D6866C-BBBB-1C10-5CDE-02A4A7450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prognóstico central do neofuncionalismo era de que a integração se tornaria autossustentada, devido ao efeito de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-over.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Existem duas variantes de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-over, cada uma das quais aprofundaria o processo de integração através da pressão de grupos de interesse, da opinião pública e da socialização da elite: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-over funcional: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passos iniciais no sentido da integração criariam novos problemas, os quais só poderiam ser resolvidos através do aprofundamento do processo.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-over político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existência de instituições supranacionais colocaria em movimento um processo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auto-sustentado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construção institucional. Uma vez criadas, as instituições geram uma dinâmica interna autónoma. O resultado final seria um desvio das lealdades.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845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DC91C-68A5-D994-4C28-25A05818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7F65-43AA-6FCA-218A-DCB59C35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0000"/>
                </a:solidFill>
                <a:latin typeface="Nunito"/>
              </a:rPr>
              <a:t>Integração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Regional: o que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significa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?</a:t>
            </a:r>
          </a:p>
          <a:p>
            <a:r>
              <a:rPr lang="en-US" sz="2800" dirty="0" err="1">
                <a:solidFill>
                  <a:srgbClr val="000000"/>
                </a:solidFill>
                <a:latin typeface="Nunito"/>
              </a:rPr>
              <a:t>Cooperação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regionalismo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ou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integração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  <a:latin typeface="Nunito"/>
              </a:rPr>
              <a:t>Breve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histórico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da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integração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europeia</a:t>
            </a:r>
            <a:endParaRPr lang="en-US" sz="2800" dirty="0">
              <a:solidFill>
                <a:srgbClr val="000000"/>
              </a:solidFill>
              <a:latin typeface="Nunito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Nunito"/>
              </a:rPr>
              <a:t>Funcionalismo</a:t>
            </a:r>
            <a:endParaRPr lang="en-US" sz="2800" dirty="0">
              <a:solidFill>
                <a:srgbClr val="000000"/>
              </a:solidFill>
              <a:latin typeface="Nunito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Nunito"/>
              </a:rPr>
              <a:t>Neofuncionalismo</a:t>
            </a:r>
            <a:endParaRPr lang="en-US" sz="2800" dirty="0">
              <a:solidFill>
                <a:srgbClr val="000000"/>
              </a:solidFill>
              <a:latin typeface="Nunito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Nunito"/>
              </a:rPr>
              <a:t>Intergovernamentalismo</a:t>
            </a:r>
            <a:endParaRPr lang="en-US" sz="2800" dirty="0">
              <a:solidFill>
                <a:srgbClr val="000000"/>
              </a:solidFill>
              <a:latin typeface="Nunito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Nunito"/>
              </a:rPr>
              <a:t>Crítica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ao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eurocentrismo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e outros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arranjos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possíveis</a:t>
            </a:r>
            <a:r>
              <a:rPr lang="en-US" sz="2800" dirty="0">
                <a:solidFill>
                  <a:srgbClr val="000000"/>
                </a:solidFill>
                <a:latin typeface="Nunito"/>
              </a:rPr>
              <a:t> - o novo </a:t>
            </a:r>
            <a:r>
              <a:rPr lang="en-US" sz="2800" dirty="0" err="1">
                <a:solidFill>
                  <a:srgbClr val="000000"/>
                </a:solidFill>
                <a:latin typeface="Nunito"/>
              </a:rPr>
              <a:t>regionalismo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406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6C2F6-A2CB-043B-DB6F-7217C545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Ernst Haas (1924-2003)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7D86B24B-26CF-1D61-A2FB-77655938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2532185"/>
            <a:ext cx="11451101" cy="4192172"/>
          </a:xfrm>
        </p:spPr>
        <p:txBody>
          <a:bodyPr>
            <a:normAutofit/>
          </a:bodyPr>
          <a:lstStyle/>
          <a:p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acordo com Haas, a integração é «</a:t>
            </a:r>
            <a:r>
              <a:rPr lang="pt-BR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processo através do qual os atores em distintos cenários nacionais são persuadidos a deslocar as suas lealdades, expectativas e atividades políticas para um novo centro cujas instituições possuem ou exigem jurisdição sobre os estados nacionais preexistentes».</a:t>
            </a:r>
            <a:endParaRPr lang="pt-BR" sz="2400" i="1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999335E-8066-C2BC-AF80-41DD2C377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586" y="1550011"/>
            <a:ext cx="35052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1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69764-4B6F-0D17-8119-135CD962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9F42A-4DBB-C377-F428-8078DBEE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ríticos desta teoria argumentam que o neofuncionalismo explica mais adequadamente o papel das instituições do que os fatores que originaram o aparecimento dos regionalismos.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firmam que as expectativas sobre o declínio do papel do Estado em detrimento das instituições supranacionais deram errado, já que a maioria dos blocos regionais exteriores à UE tem uma orientação fortemente estatal.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Outra crítica prende-se com o fato de esta corrente colocar grande ênfase nas instituições, dificultando a sua aplicação a alguns esquemas regionais onde se verificam níveis relativamente baixos de institucionalização.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765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69764-4B6F-0D17-8119-135CD962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9"/>
            <a:ext cx="3367314" cy="4860912"/>
          </a:xfrm>
        </p:spPr>
        <p:txBody>
          <a:bodyPr>
            <a:normAutofit/>
          </a:bodyPr>
          <a:lstStyle/>
          <a:p>
            <a:r>
              <a:rPr lang="pt-BR" sz="2400" dirty="0"/>
              <a:t>Intergovernamentalismo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9F42A-4DBB-C377-F428-8078DBEE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 que há, no processo de integração, a preponderância dos interesses e preferências dos Estados membros.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sua origem na teoria Realista das Relações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nternacionais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princípio e o fim da política internacional é o Estado individual em interação com outros Estados, uma vez que tem como pressuposto o sistema anárquico destes, sendo o problema maior da política internacional a guerra e o uso da força, nos quais Estados atuam como atores principais.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intergovernamentalistas defendem que a integração europeia foi a forma que os Estados-membros encontraram para defender seus interesses específicos no âmbito interno e, ao mesmo tempo, afirmarem-se externamente com as políticas internacionais.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mercado comum seria uma soma dos interesses convergentes desses Estados, que vislumbravam nesse mercado uma oportunidade de alcançarem os seus escopos intrínsecos.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538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69764-4B6F-0D17-8119-135CD962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25371" cy="4601183"/>
          </a:xfrm>
        </p:spPr>
        <p:txBody>
          <a:bodyPr>
            <a:normAutofit/>
          </a:bodyPr>
          <a:lstStyle/>
          <a:p>
            <a:r>
              <a:rPr lang="pt-BR" sz="2400" dirty="0"/>
              <a:t>Intergovernamentalismo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9F42A-4DBB-C377-F428-8078DBEE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efende que, em razão dos interesses nacionais ofuscarem os interesses comunitários, haveria uma constante disputa de poder entre os Estados-membros, uma vez que cada Estado agiria na defesa, e para o alcance, dos seus interesses.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Nesse sentido, a Comunidade Europeia seria uma entidade internacional, e não supranacional, já que resume-se a um agrupamento de Estados.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Todavia, o Intergovernamentalismo não ignora o fenômeno da supranacionalidade, mas acredita que, independente da proporção em que for atribuído poder a estas instituições comunitárias, a autoridade máxima continuará nas mãos dos Estados.</a:t>
            </a:r>
            <a:endParaRPr lang="pt-BR" sz="2800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468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69764-4B6F-0D17-8119-135CD962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6343" cy="4601183"/>
          </a:xfrm>
        </p:spPr>
        <p:txBody>
          <a:bodyPr>
            <a:normAutofit/>
          </a:bodyPr>
          <a:lstStyle/>
          <a:p>
            <a:r>
              <a:rPr lang="pt-BR" sz="2400" dirty="0"/>
              <a:t>Intergovernamentalismo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9F42A-4DBB-C377-F428-8078DBEE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ntende que há, no processo de integração, a preponderância dos interesses e preferências dos Estados membros.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sua origem na teoria Realista das relações internacionais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princípio e o fim da política internacional é o Estado individual em interação com outros Estados, uma vez que tem como pressuposto o sistema anárquico destes, sendo o problema maior da política internacional a guerra e o uso da força, nos quais Estados atuam como atores principais.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intergovernamentalistas defendem que a integração europeia foi a forma que os Estados-membros encontraram para defender seus interesses específicos no âmbito interno e, ao mesmo tempo, afirmarem-se externamente com as políticas internacionais.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mercado comum seria uma soma dos interesses convergentes desses Estados, que vislumbravam uma oportunidade de alcançarem os seus interesses.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5659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8D301-7B91-855E-1CE1-AA85088C3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Eurocentrismo</a:t>
            </a:r>
            <a:br>
              <a:rPr lang="pt-BR" dirty="0"/>
            </a:br>
            <a:r>
              <a:rPr lang="pt-BR" dirty="0"/>
              <a:t>e Novo Regionalismo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A99375-CE11-4D73-EA29-AE54D8132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Década de 1980</a:t>
            </a:r>
          </a:p>
          <a:p>
            <a:endParaRPr lang="pt-BR" sz="2400" dirty="0"/>
          </a:p>
          <a:p>
            <a:r>
              <a:rPr lang="pt-BR" sz="2400" dirty="0"/>
              <a:t>Abordagens holísticas: cultura, valores, história, política e economia</a:t>
            </a:r>
          </a:p>
          <a:p>
            <a:endParaRPr lang="pt-BR" sz="2400" dirty="0"/>
          </a:p>
          <a:p>
            <a:r>
              <a:rPr lang="pt-BR" sz="2400" dirty="0"/>
              <a:t>Diversidade de atores envolvidos</a:t>
            </a:r>
          </a:p>
          <a:p>
            <a:endParaRPr lang="pt-BR" sz="2400" dirty="0"/>
          </a:p>
          <a:p>
            <a:r>
              <a:rPr lang="pt-BR" sz="2400" dirty="0"/>
              <a:t>Flexibilidade</a:t>
            </a:r>
          </a:p>
          <a:p>
            <a:endParaRPr lang="pt-BR" sz="2400" dirty="0"/>
          </a:p>
          <a:p>
            <a:r>
              <a:rPr lang="pt-BR" sz="2400"/>
              <a:t>Recentemente: sustentabilidade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82085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1F1A5-23CC-962E-7585-023BEA99A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Muito obrigada!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DF8AF6-67BC-0CD3-B5A8-13AEA7D60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hlinkClick r:id="rId2"/>
              </a:rPr>
              <a:t>flavialossaraujo@gmail.com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3098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E081F24-46E4-2921-4FC6-AF7E415B7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021" y="233076"/>
            <a:ext cx="8592749" cy="199100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9F59BDE-9007-3E73-A9B6-E61888C13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573" y="2655893"/>
            <a:ext cx="7154170" cy="154073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7231481-F003-4712-66ED-98999E3A1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005" y="4556580"/>
            <a:ext cx="6760881" cy="210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1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3C5FC-3011-85CB-A0A7-F32A011F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Regiões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54D80-5348-BB96-E18F-887B478D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Novidade é o regionalismo!</a:t>
            </a:r>
          </a:p>
          <a:p>
            <a:r>
              <a:rPr lang="pt-BR" dirty="0"/>
              <a:t>Motivos que levam os países de uma região a iniciar um processo de cooperação e/ou integração</a:t>
            </a:r>
          </a:p>
          <a:p>
            <a:r>
              <a:rPr lang="pt-BR" dirty="0"/>
              <a:t>Participação na governança global</a:t>
            </a:r>
          </a:p>
          <a:p>
            <a:r>
              <a:rPr lang="pt-BR" dirty="0"/>
              <a:t>Globalização</a:t>
            </a:r>
          </a:p>
        </p:txBody>
      </p:sp>
    </p:spTree>
    <p:extLst>
      <p:ext uri="{BB962C8B-B14F-4D97-AF65-F5344CB8AC3E}">
        <p14:creationId xmlns:p14="http://schemas.microsoft.com/office/powerpoint/2010/main" val="259758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1BE0F-3D1E-EFEA-3F8A-927768AC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Integração Regional na Economia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F7E591-0EF1-08E8-3B94-242CF60FF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484532" cy="5754406"/>
          </a:xfrm>
        </p:spPr>
        <p:txBody>
          <a:bodyPr/>
          <a:lstStyle/>
          <a:p>
            <a:r>
              <a:rPr lang="pt-BR" sz="2400" dirty="0"/>
              <a:t>Bela </a:t>
            </a:r>
            <a:r>
              <a:rPr lang="pt-BR" sz="2400" dirty="0" err="1"/>
              <a:t>Balassa</a:t>
            </a:r>
            <a:r>
              <a:rPr lang="pt-BR" sz="2400" dirty="0"/>
              <a:t> (1928-1991)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Cooperação: harmonização de políticas econômicas e diminuição da discriminação entre os países</a:t>
            </a:r>
          </a:p>
          <a:p>
            <a:r>
              <a:rPr lang="pt-BR" dirty="0"/>
              <a:t>Integração: medidas obrigatórias para suprimir algumas formas de discriminação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A0F1A0A-0FFC-F9D9-38A0-3E65A2095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097" y="1589820"/>
            <a:ext cx="3180703" cy="24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1BE0F-3D1E-EFEA-3F8A-927768AC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Integração Regional na Economia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F7E591-0EF1-08E8-3B94-242CF60FF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Preferencial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Livre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Comércio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Aduaneira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Mercado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Comum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Monetária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Política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626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C189AA-D5B7-4BDA-C438-B0E0BEE08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478302"/>
            <a:ext cx="10805160" cy="5698661"/>
          </a:xfrm>
        </p:spPr>
        <p:txBody>
          <a:bodyPr>
            <a:normAutofit/>
          </a:bodyPr>
          <a:lstStyle/>
          <a:p>
            <a:r>
              <a:rPr lang="pt-BR" b="1" dirty="0"/>
              <a:t>Acordos preferenciais</a:t>
            </a:r>
            <a:r>
              <a:rPr lang="pt-BR" dirty="0"/>
              <a:t>: tratamentos diferenciado para um país específico; alíquota de importação; aumento do comércio entre dois países</a:t>
            </a:r>
          </a:p>
          <a:p>
            <a:endParaRPr lang="pt-BR" dirty="0"/>
          </a:p>
          <a:p>
            <a:r>
              <a:rPr lang="pt-BR" b="1" dirty="0"/>
              <a:t>Área de livre comércio</a:t>
            </a:r>
            <a:r>
              <a:rPr lang="pt-BR" dirty="0"/>
              <a:t>: nível mais avançado; eliminação de barreiras comerciais (tarifárias e não tarifárias); regra de origem</a:t>
            </a:r>
          </a:p>
          <a:p>
            <a:endParaRPr lang="pt-BR" dirty="0"/>
          </a:p>
          <a:p>
            <a:r>
              <a:rPr lang="pt-BR" b="1" dirty="0"/>
              <a:t>União Aduaneira</a:t>
            </a:r>
            <a:r>
              <a:rPr lang="pt-BR" dirty="0"/>
              <a:t>: política comercial externa; livre circulação de mercadorias; Tarifa Externa Comum (TEC); coordenação de políticas cambiais e macroeconômicas (implicação: soberania)</a:t>
            </a:r>
          </a:p>
          <a:p>
            <a:endParaRPr lang="pt-BR" dirty="0"/>
          </a:p>
          <a:p>
            <a:r>
              <a:rPr lang="pt-BR" b="1" dirty="0"/>
              <a:t>Mercado Comum</a:t>
            </a:r>
            <a:r>
              <a:rPr lang="pt-BR" dirty="0"/>
              <a:t>: mesmo requisitos da UA + livre circulação dos fatores de produção (capital e trabalho; exige coordenação de legislações e instituições comunitárias </a:t>
            </a:r>
          </a:p>
        </p:txBody>
      </p:sp>
    </p:spTree>
    <p:extLst>
      <p:ext uri="{BB962C8B-B14F-4D97-AF65-F5344CB8AC3E}">
        <p14:creationId xmlns:p14="http://schemas.microsoft.com/office/powerpoint/2010/main" val="260436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Integração Regional é interdisciplinar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Regionalismo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atores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estatais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estratégias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dentro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determinada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Regionalização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intensificação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regionalismo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Integração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aprofundamento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econômico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113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31C1-4342-2EEF-3D92-47B3B398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Integração Europeu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92B714-4FB6-7A75-11C1-718753F2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27 membros</a:t>
            </a:r>
          </a:p>
          <a:p>
            <a:endParaRPr lang="pt-BR" sz="2400" dirty="0"/>
          </a:p>
          <a:p>
            <a:r>
              <a:rPr lang="pt-BR" sz="2400" dirty="0"/>
              <a:t>446 milhões de pessoas</a:t>
            </a:r>
          </a:p>
          <a:p>
            <a:endParaRPr lang="pt-BR" sz="2400" dirty="0"/>
          </a:p>
          <a:p>
            <a:r>
              <a:rPr lang="pt-BR" sz="2400" dirty="0"/>
              <a:t>PIB: 15 trilhões de dólares</a:t>
            </a:r>
          </a:p>
          <a:p>
            <a:endParaRPr lang="pt-BR" sz="2400" dirty="0"/>
          </a:p>
          <a:p>
            <a:r>
              <a:rPr lang="pt-BR" sz="2400" dirty="0"/>
              <a:t>O que é a União Europeia?</a:t>
            </a:r>
          </a:p>
        </p:txBody>
      </p:sp>
    </p:spTree>
    <p:extLst>
      <p:ext uri="{BB962C8B-B14F-4D97-AF65-F5344CB8AC3E}">
        <p14:creationId xmlns:p14="http://schemas.microsoft.com/office/powerpoint/2010/main" val="3797792999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722</TotalTime>
  <Words>1734</Words>
  <Application>Microsoft Office PowerPoint</Application>
  <PresentationFormat>Panorámica</PresentationFormat>
  <Paragraphs>158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Calibri</vt:lpstr>
      <vt:lpstr>Corbel</vt:lpstr>
      <vt:lpstr>Nunito</vt:lpstr>
      <vt:lpstr>Wingdings 2</vt:lpstr>
      <vt:lpstr>Marco</vt:lpstr>
      <vt:lpstr>Integração Regional</vt:lpstr>
      <vt:lpstr>Roteiro</vt:lpstr>
      <vt:lpstr>Presentación de PowerPoint</vt:lpstr>
      <vt:lpstr>Regiões</vt:lpstr>
      <vt:lpstr>Integração Regional na Economia</vt:lpstr>
      <vt:lpstr>Integração Regional na Economia</vt:lpstr>
      <vt:lpstr>Presentación de PowerPoint</vt:lpstr>
      <vt:lpstr>Integração Regional é interdisciplinar</vt:lpstr>
      <vt:lpstr>Processo de Integração Europeu</vt:lpstr>
      <vt:lpstr>Processo de Integração Europeu</vt:lpstr>
      <vt:lpstr>Principais instituições</vt:lpstr>
      <vt:lpstr>Evolução</vt:lpstr>
      <vt:lpstr>Evolução</vt:lpstr>
      <vt:lpstr>Como explicar esse processo?</vt:lpstr>
      <vt:lpstr>Presentación de PowerPoint</vt:lpstr>
      <vt:lpstr>Presentación de PowerPoint</vt:lpstr>
      <vt:lpstr>Presentación de PowerPoint</vt:lpstr>
      <vt:lpstr>Neofuncionalismo</vt:lpstr>
      <vt:lpstr>Neofuncionalismo</vt:lpstr>
      <vt:lpstr>Ernst Haas (1924-2003)</vt:lpstr>
      <vt:lpstr>Críticas</vt:lpstr>
      <vt:lpstr>Intergovernamentalismo</vt:lpstr>
      <vt:lpstr>Intergovernamentalismo</vt:lpstr>
      <vt:lpstr>Intergovernamentalismo</vt:lpstr>
      <vt:lpstr>Eurocentrismo e Novo Regionalismo</vt:lpstr>
      <vt:lpstr>Muito obrigada!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Integração Regional</dc:title>
  <dc:creator>Parecerista</dc:creator>
  <cp:lastModifiedBy>Parecerista</cp:lastModifiedBy>
  <cp:revision>13</cp:revision>
  <dcterms:created xsi:type="dcterms:W3CDTF">2023-11-30T04:06:11Z</dcterms:created>
  <dcterms:modified xsi:type="dcterms:W3CDTF">2023-11-30T16:08:12Z</dcterms:modified>
</cp:coreProperties>
</file>