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63" r:id="rId4"/>
    <p:sldId id="261" r:id="rId5"/>
    <p:sldId id="258" r:id="rId6"/>
    <p:sldId id="260" r:id="rId7"/>
    <p:sldId id="264" r:id="rId8"/>
    <p:sldId id="265" r:id="rId9"/>
    <p:sldId id="259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3236B-DDC2-4B94-9743-72F2371ABFA0}" v="4" dt="2024-01-01T22:52:30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 Mendes de Oliveira" userId="bbb27cb7ccf12c47" providerId="LiveId" clId="{36F3236B-DDC2-4B94-9743-72F2371ABFA0}"/>
    <pc:docChg chg="undo redo custSel addSld modSld addMainMaster delMainMaster">
      <pc:chgData name="Lucas Mendes de Oliveira" userId="bbb27cb7ccf12c47" providerId="LiveId" clId="{36F3236B-DDC2-4B94-9743-72F2371ABFA0}" dt="2024-01-01T23:08:34.620" v="2627" actId="27636"/>
      <pc:docMkLst>
        <pc:docMk/>
      </pc:docMkLst>
      <pc:sldChg chg="addSp modSp new mod setBg modClrScheme chgLayout">
        <pc:chgData name="Lucas Mendes de Oliveira" userId="bbb27cb7ccf12c47" providerId="LiveId" clId="{36F3236B-DDC2-4B94-9743-72F2371ABFA0}" dt="2024-01-01T20:44:01.987" v="39" actId="20577"/>
        <pc:sldMkLst>
          <pc:docMk/>
          <pc:sldMk cId="2233638989" sldId="256"/>
        </pc:sldMkLst>
        <pc:spChg chg="mod">
          <ac:chgData name="Lucas Mendes de Oliveira" userId="bbb27cb7ccf12c47" providerId="LiveId" clId="{36F3236B-DDC2-4B94-9743-72F2371ABFA0}" dt="2024-01-01T20:44:01.987" v="39" actId="20577"/>
          <ac:spMkLst>
            <pc:docMk/>
            <pc:sldMk cId="2233638989" sldId="256"/>
            <ac:spMk id="2" creationId="{7573A967-C116-F382-2B6F-01FD92C1BF60}"/>
          </ac:spMkLst>
        </pc:spChg>
        <pc:spChg chg="mod">
          <ac:chgData name="Lucas Mendes de Oliveira" userId="bbb27cb7ccf12c47" providerId="LiveId" clId="{36F3236B-DDC2-4B94-9743-72F2371ABFA0}" dt="2024-01-01T20:43:51.807" v="35" actId="26606"/>
          <ac:spMkLst>
            <pc:docMk/>
            <pc:sldMk cId="2233638989" sldId="256"/>
            <ac:spMk id="3" creationId="{7DB65D64-F2D2-70C6-FC41-BC681CDF08E6}"/>
          </ac:spMkLst>
        </pc:spChg>
        <pc:spChg chg="add">
          <ac:chgData name="Lucas Mendes de Oliveira" userId="bbb27cb7ccf12c47" providerId="LiveId" clId="{36F3236B-DDC2-4B94-9743-72F2371ABFA0}" dt="2024-01-01T20:43:51.807" v="35" actId="26606"/>
          <ac:spMkLst>
            <pc:docMk/>
            <pc:sldMk cId="2233638989" sldId="256"/>
            <ac:spMk id="9" creationId="{55666830-9A19-4E01-8505-D6C7F9AC5665}"/>
          </ac:spMkLst>
        </pc:spChg>
        <pc:spChg chg="add">
          <ac:chgData name="Lucas Mendes de Oliveira" userId="bbb27cb7ccf12c47" providerId="LiveId" clId="{36F3236B-DDC2-4B94-9743-72F2371ABFA0}" dt="2024-01-01T20:43:51.807" v="35" actId="26606"/>
          <ac:spMkLst>
            <pc:docMk/>
            <pc:sldMk cId="2233638989" sldId="256"/>
            <ac:spMk id="11" creationId="{AE9FC877-7FB6-4D22-9988-35420644E202}"/>
          </ac:spMkLst>
        </pc:spChg>
        <pc:spChg chg="add">
          <ac:chgData name="Lucas Mendes de Oliveira" userId="bbb27cb7ccf12c47" providerId="LiveId" clId="{36F3236B-DDC2-4B94-9743-72F2371ABFA0}" dt="2024-01-01T20:43:51.807" v="35" actId="26606"/>
          <ac:spMkLst>
            <pc:docMk/>
            <pc:sldMk cId="2233638989" sldId="256"/>
            <ac:spMk id="13" creationId="{E41809D1-F12E-46BB-B804-5F209D325E8B}"/>
          </ac:spMkLst>
        </pc:spChg>
        <pc:spChg chg="add">
          <ac:chgData name="Lucas Mendes de Oliveira" userId="bbb27cb7ccf12c47" providerId="LiveId" clId="{36F3236B-DDC2-4B94-9743-72F2371ABFA0}" dt="2024-01-01T20:43:51.807" v="35" actId="26606"/>
          <ac:spMkLst>
            <pc:docMk/>
            <pc:sldMk cId="2233638989" sldId="256"/>
            <ac:spMk id="15" creationId="{AF2F604E-43BE-4DC3-B983-E071523364F8}"/>
          </ac:spMkLst>
        </pc:spChg>
        <pc:spChg chg="add">
          <ac:chgData name="Lucas Mendes de Oliveira" userId="bbb27cb7ccf12c47" providerId="LiveId" clId="{36F3236B-DDC2-4B94-9743-72F2371ABFA0}" dt="2024-01-01T20:43:51.807" v="35" actId="26606"/>
          <ac:spMkLst>
            <pc:docMk/>
            <pc:sldMk cId="2233638989" sldId="256"/>
            <ac:spMk id="17" creationId="{08C9B587-E65E-4B52-B37C-ABEBB6E87928}"/>
          </ac:spMkLst>
        </pc:spChg>
        <pc:picChg chg="add">
          <ac:chgData name="Lucas Mendes de Oliveira" userId="bbb27cb7ccf12c47" providerId="LiveId" clId="{36F3236B-DDC2-4B94-9743-72F2371ABFA0}" dt="2024-01-01T20:43:51.807" v="35" actId="26606"/>
          <ac:picMkLst>
            <pc:docMk/>
            <pc:sldMk cId="2233638989" sldId="256"/>
            <ac:picMk id="4" creationId="{7D455207-1106-6DB6-3882-D00168B169DB}"/>
          </ac:picMkLst>
        </pc:picChg>
      </pc:sldChg>
      <pc:sldChg chg="addSp delSp modSp new mod">
        <pc:chgData name="Lucas Mendes de Oliveira" userId="bbb27cb7ccf12c47" providerId="LiveId" clId="{36F3236B-DDC2-4B94-9743-72F2371ABFA0}" dt="2024-01-01T23:00:39.366" v="2519" actId="14"/>
        <pc:sldMkLst>
          <pc:docMk/>
          <pc:sldMk cId="2597558085" sldId="257"/>
        </pc:sldMkLst>
        <pc:spChg chg="mod">
          <ac:chgData name="Lucas Mendes de Oliveira" userId="bbb27cb7ccf12c47" providerId="LiveId" clId="{36F3236B-DDC2-4B94-9743-72F2371ABFA0}" dt="2024-01-01T20:55:22.740" v="340" actId="20577"/>
          <ac:spMkLst>
            <pc:docMk/>
            <pc:sldMk cId="2597558085" sldId="257"/>
            <ac:spMk id="2" creationId="{71339E50-048B-0DA1-0E98-1DA792363DDA}"/>
          </ac:spMkLst>
        </pc:spChg>
        <pc:spChg chg="mod">
          <ac:chgData name="Lucas Mendes de Oliveira" userId="bbb27cb7ccf12c47" providerId="LiveId" clId="{36F3236B-DDC2-4B94-9743-72F2371ABFA0}" dt="2024-01-01T23:00:39.366" v="2519" actId="14"/>
          <ac:spMkLst>
            <pc:docMk/>
            <pc:sldMk cId="2597558085" sldId="257"/>
            <ac:spMk id="3" creationId="{94332473-5BB2-1D18-E058-69FB4AAC1AF3}"/>
          </ac:spMkLst>
        </pc:spChg>
        <pc:spChg chg="add del mod">
          <ac:chgData name="Lucas Mendes de Oliveira" userId="bbb27cb7ccf12c47" providerId="LiveId" clId="{36F3236B-DDC2-4B94-9743-72F2371ABFA0}" dt="2024-01-01T22:51:45.410" v="2153" actId="478"/>
          <ac:spMkLst>
            <pc:docMk/>
            <pc:sldMk cId="2597558085" sldId="257"/>
            <ac:spMk id="6" creationId="{93ACFDAE-941F-A8C8-2929-A645DFB72882}"/>
          </ac:spMkLst>
        </pc:spChg>
        <pc:spChg chg="add del mod">
          <ac:chgData name="Lucas Mendes de Oliveira" userId="bbb27cb7ccf12c47" providerId="LiveId" clId="{36F3236B-DDC2-4B94-9743-72F2371ABFA0}" dt="2024-01-01T22:51:45.410" v="2153" actId="478"/>
          <ac:spMkLst>
            <pc:docMk/>
            <pc:sldMk cId="2597558085" sldId="257"/>
            <ac:spMk id="7" creationId="{735C8057-185C-F36F-1866-AE91DD2B1946}"/>
          </ac:spMkLst>
        </pc:spChg>
        <pc:picChg chg="add del mod">
          <ac:chgData name="Lucas Mendes de Oliveira" userId="bbb27cb7ccf12c47" providerId="LiveId" clId="{36F3236B-DDC2-4B94-9743-72F2371ABFA0}" dt="2024-01-01T22:51:47.249" v="2154" actId="478"/>
          <ac:picMkLst>
            <pc:docMk/>
            <pc:sldMk cId="2597558085" sldId="257"/>
            <ac:picMk id="5" creationId="{53CE8DA9-B199-9764-48C8-79BEC2E8092B}"/>
          </ac:picMkLst>
        </pc:picChg>
      </pc:sldChg>
      <pc:sldChg chg="modSp add mod">
        <pc:chgData name="Lucas Mendes de Oliveira" userId="bbb27cb7ccf12c47" providerId="LiveId" clId="{36F3236B-DDC2-4B94-9743-72F2371ABFA0}" dt="2024-01-01T22:40:08.800" v="1409" actId="20577"/>
        <pc:sldMkLst>
          <pc:docMk/>
          <pc:sldMk cId="2194970028" sldId="258"/>
        </pc:sldMkLst>
        <pc:spChg chg="mod">
          <ac:chgData name="Lucas Mendes de Oliveira" userId="bbb27cb7ccf12c47" providerId="LiveId" clId="{36F3236B-DDC2-4B94-9743-72F2371ABFA0}" dt="2024-01-01T22:40:08.800" v="1409" actId="20577"/>
          <ac:spMkLst>
            <pc:docMk/>
            <pc:sldMk cId="2194970028" sldId="258"/>
            <ac:spMk id="3" creationId="{94332473-5BB2-1D18-E058-69FB4AAC1AF3}"/>
          </ac:spMkLst>
        </pc:spChg>
      </pc:sldChg>
      <pc:sldChg chg="modSp add mod">
        <pc:chgData name="Lucas Mendes de Oliveira" userId="bbb27cb7ccf12c47" providerId="LiveId" clId="{36F3236B-DDC2-4B94-9743-72F2371ABFA0}" dt="2024-01-01T23:03:17.134" v="2620" actId="20577"/>
        <pc:sldMkLst>
          <pc:docMk/>
          <pc:sldMk cId="1261152694" sldId="259"/>
        </pc:sldMkLst>
        <pc:spChg chg="mod">
          <ac:chgData name="Lucas Mendes de Oliveira" userId="bbb27cb7ccf12c47" providerId="LiveId" clId="{36F3236B-DDC2-4B94-9743-72F2371ABFA0}" dt="2024-01-01T22:39:43.434" v="1375" actId="20577"/>
          <ac:spMkLst>
            <pc:docMk/>
            <pc:sldMk cId="1261152694" sldId="259"/>
            <ac:spMk id="2" creationId="{71339E50-048B-0DA1-0E98-1DA792363DDA}"/>
          </ac:spMkLst>
        </pc:spChg>
        <pc:spChg chg="mod">
          <ac:chgData name="Lucas Mendes de Oliveira" userId="bbb27cb7ccf12c47" providerId="LiveId" clId="{36F3236B-DDC2-4B94-9743-72F2371ABFA0}" dt="2024-01-01T23:03:17.134" v="2620" actId="20577"/>
          <ac:spMkLst>
            <pc:docMk/>
            <pc:sldMk cId="1261152694" sldId="259"/>
            <ac:spMk id="3" creationId="{94332473-5BB2-1D18-E058-69FB4AAC1AF3}"/>
          </ac:spMkLst>
        </pc:spChg>
      </pc:sldChg>
      <pc:sldChg chg="modSp add mod">
        <pc:chgData name="Lucas Mendes de Oliveira" userId="bbb27cb7ccf12c47" providerId="LiveId" clId="{36F3236B-DDC2-4B94-9743-72F2371ABFA0}" dt="2024-01-01T22:42:54.435" v="1835" actId="20577"/>
        <pc:sldMkLst>
          <pc:docMk/>
          <pc:sldMk cId="2487408347" sldId="260"/>
        </pc:sldMkLst>
        <pc:spChg chg="mod">
          <ac:chgData name="Lucas Mendes de Oliveira" userId="bbb27cb7ccf12c47" providerId="LiveId" clId="{36F3236B-DDC2-4B94-9743-72F2371ABFA0}" dt="2024-01-01T22:42:54.435" v="1835" actId="20577"/>
          <ac:spMkLst>
            <pc:docMk/>
            <pc:sldMk cId="2487408347" sldId="260"/>
            <ac:spMk id="3" creationId="{94332473-5BB2-1D18-E058-69FB4AAC1AF3}"/>
          </ac:spMkLst>
        </pc:spChg>
      </pc:sldChg>
      <pc:sldChg chg="modSp add mod">
        <pc:chgData name="Lucas Mendes de Oliveira" userId="bbb27cb7ccf12c47" providerId="LiveId" clId="{36F3236B-DDC2-4B94-9743-72F2371ABFA0}" dt="2024-01-01T23:02:11.102" v="2598" actId="20577"/>
        <pc:sldMkLst>
          <pc:docMk/>
          <pc:sldMk cId="2358914819" sldId="261"/>
        </pc:sldMkLst>
        <pc:spChg chg="mod">
          <ac:chgData name="Lucas Mendes de Oliveira" userId="bbb27cb7ccf12c47" providerId="LiveId" clId="{36F3236B-DDC2-4B94-9743-72F2371ABFA0}" dt="2024-01-01T23:02:11.102" v="2598" actId="20577"/>
          <ac:spMkLst>
            <pc:docMk/>
            <pc:sldMk cId="2358914819" sldId="261"/>
            <ac:spMk id="3" creationId="{94332473-5BB2-1D18-E058-69FB4AAC1AF3}"/>
          </ac:spMkLst>
        </pc:spChg>
      </pc:sldChg>
      <pc:sldChg chg="modSp add mod">
        <pc:chgData name="Lucas Mendes de Oliveira" userId="bbb27cb7ccf12c47" providerId="LiveId" clId="{36F3236B-DDC2-4B94-9743-72F2371ABFA0}" dt="2024-01-01T23:08:34.620" v="2627" actId="27636"/>
        <pc:sldMkLst>
          <pc:docMk/>
          <pc:sldMk cId="2160046717" sldId="262"/>
        </pc:sldMkLst>
        <pc:spChg chg="mod">
          <ac:chgData name="Lucas Mendes de Oliveira" userId="bbb27cb7ccf12c47" providerId="LiveId" clId="{36F3236B-DDC2-4B94-9743-72F2371ABFA0}" dt="2024-01-01T23:08:34.620" v="2627" actId="27636"/>
          <ac:spMkLst>
            <pc:docMk/>
            <pc:sldMk cId="2160046717" sldId="262"/>
            <ac:spMk id="3" creationId="{94332473-5BB2-1D18-E058-69FB4AAC1AF3}"/>
          </ac:spMkLst>
        </pc:spChg>
      </pc:sldChg>
      <pc:sldMasterChg chg="del delSldLayout">
        <pc:chgData name="Lucas Mendes de Oliveira" userId="bbb27cb7ccf12c47" providerId="LiveId" clId="{36F3236B-DDC2-4B94-9743-72F2371ABFA0}" dt="2024-01-01T20:43:51.807" v="35" actId="26606"/>
        <pc:sldMasterMkLst>
          <pc:docMk/>
          <pc:sldMasterMk cId="3206083666" sldId="2147483660"/>
        </pc:sldMasterMkLst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2292188298" sldId="2147483661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2388650368" sldId="2147483662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811489143" sldId="2147483663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1653070737" sldId="2147483664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3520879862" sldId="2147483665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2694676525" sldId="2147483666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4148440770" sldId="2147483667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1936898000" sldId="2147483668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2751590402" sldId="2147483669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2444971911" sldId="2147483670"/>
          </pc:sldLayoutMkLst>
        </pc:sldLayoutChg>
        <pc:sldLayoutChg chg="del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3206083666" sldId="2147483660"/>
            <pc:sldLayoutMk cId="1709384622" sldId="2147483671"/>
          </pc:sldLayoutMkLst>
        </pc:sldLayoutChg>
      </pc:sldMasterChg>
      <pc:sldMasterChg chg="add addSldLayout">
        <pc:chgData name="Lucas Mendes de Oliveira" userId="bbb27cb7ccf12c47" providerId="LiveId" clId="{36F3236B-DDC2-4B94-9743-72F2371ABFA0}" dt="2024-01-01T20:43:51.807" v="35" actId="26606"/>
        <pc:sldMasterMkLst>
          <pc:docMk/>
          <pc:sldMasterMk cId="1185941917" sldId="2147483724"/>
        </pc:sldMasterMkLst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3251659263" sldId="2147483713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413489377" sldId="2147483714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2239899509" sldId="2147483715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2467106766" sldId="2147483716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3344637145" sldId="2147483717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510767891" sldId="2147483718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3521161068" sldId="2147483719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2652185716" sldId="2147483720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2723855628" sldId="2147483721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1921136553" sldId="2147483722"/>
          </pc:sldLayoutMkLst>
        </pc:sldLayoutChg>
        <pc:sldLayoutChg chg="add">
          <pc:chgData name="Lucas Mendes de Oliveira" userId="bbb27cb7ccf12c47" providerId="LiveId" clId="{36F3236B-DDC2-4B94-9743-72F2371ABFA0}" dt="2024-01-01T20:43:51.807" v="35" actId="26606"/>
          <pc:sldLayoutMkLst>
            <pc:docMk/>
            <pc:sldMasterMk cId="1185941917" sldId="2147483724"/>
            <pc:sldLayoutMk cId="2445578233" sldId="214748372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16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5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3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7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" TargetMode="External"/><Relationship Id="rId2" Type="http://schemas.openxmlformats.org/officeDocument/2006/relationships/hyperlink" Target="https://www.webofscience.com/wos/woscc/united-sear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455207-1106-6DB6-3882-D00168B169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3" r="5794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73A967-C116-F382-2B6F-01FD92C1B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pt-BR" sz="4800" dirty="0"/>
              <a:t>Revisão de Literatura com 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B65D64-F2D2-70C6-FC41-BC681CDF0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 fontScale="55000" lnSpcReduction="20000"/>
          </a:bodyPr>
          <a:lstStyle/>
          <a:p>
            <a:r>
              <a:rPr lang="pt-BR" sz="2600" b="1" dirty="0"/>
              <a:t>Baseado na disciplina:</a:t>
            </a:r>
          </a:p>
          <a:p>
            <a:r>
              <a:rPr lang="pt-BR" sz="2300" dirty="0"/>
              <a:t>PRO5824</a:t>
            </a:r>
          </a:p>
          <a:p>
            <a:r>
              <a:rPr lang="pt-BR" sz="2300" dirty="0"/>
              <a:t>Organizações Orientadas a Projetos</a:t>
            </a:r>
          </a:p>
          <a:p>
            <a:r>
              <a:rPr lang="pt-BR" sz="2300" dirty="0" err="1"/>
              <a:t>Profª</a:t>
            </a:r>
            <a:r>
              <a:rPr lang="pt-BR" sz="2300" dirty="0"/>
              <a:t> Marly M. Carvalho</a:t>
            </a:r>
            <a:endParaRPr lang="pt-BR" sz="19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638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12031" y="127508"/>
            <a:ext cx="10167937" cy="6730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#Definir o diretório onde estão os arquivos e serão gravados outros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("c:/bib")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getwd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#Carregar o app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Bibliometrix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para o ambiente R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bibliometrix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#Importar os arquivos da busca para o ambiente R e convertê-los em tabela 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dataframe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S=convert2df("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scopus.bib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dbsource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scopus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bibtex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W=convert2df("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savedrecs.bib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dbsource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bibtex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(W)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#Fazer a união das duas tabelas com os dados das buscas nas base de dados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mergeDbSources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(S, W,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remove.duplicated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#Gravar a tabela resultante em um arquivo formato Excel para a limpeza final dos dados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openxlsx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write.xlsx(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file = "Database.xlsx") 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biblioshiny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pt-BR" sz="11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BD39FB8-A100-15A1-C448-1800847D8A4B}"/>
              </a:ext>
            </a:extLst>
          </p:cNvPr>
          <p:cNvSpPr txBox="1"/>
          <p:nvPr/>
        </p:nvSpPr>
        <p:spPr>
          <a:xfrm rot="16200000">
            <a:off x="-993057" y="133933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Formato Padrão (</a:t>
            </a:r>
            <a:r>
              <a:rPr lang="pt-BR" dirty="0" err="1"/>
              <a:t>BibTex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004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12031" y="127508"/>
            <a:ext cx="10167937" cy="6730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#Script do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Bibliometrix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com os comentários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#Definir o diretório onde estão os arquivos e serão gravados outros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("c:/bib")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getwd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#Carregar o app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Bibliometrix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para o ambiente R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bibliometrix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#Importar os arquivos da busca para o ambiente R e convertê-los em tabela 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dataframe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S=convert2df("scopus.csv",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dbsource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scopus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W=convert2df("savedrecs.txt",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dbsource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plaintext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(W)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#Fazer a união das duas tabelas com os dados das buscas nas base de dados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mergeDbSources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(S, W,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remove.duplicated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#Gravar a tabela resultante em um arquivo formato Excel para a limpeza final dos dados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openxlsx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write.xlsx(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file = "Database.xlsx")</a:t>
            </a:r>
          </a:p>
          <a:p>
            <a:pPr marL="0" indent="0">
              <a:buNone/>
            </a:pP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biblioshiny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pt-BR" sz="11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D50EC68-1D43-92C4-83A3-07B40641855F}"/>
              </a:ext>
            </a:extLst>
          </p:cNvPr>
          <p:cNvSpPr txBox="1"/>
          <p:nvPr/>
        </p:nvSpPr>
        <p:spPr>
          <a:xfrm rot="16200000">
            <a:off x="-1676400" y="2022676"/>
            <a:ext cx="4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Formato Alternativo (CSV / TXT)</a:t>
            </a:r>
          </a:p>
        </p:txBody>
      </p:sp>
    </p:spTree>
    <p:extLst>
      <p:ext uri="{BB962C8B-B14F-4D97-AF65-F5344CB8AC3E}">
        <p14:creationId xmlns:p14="http://schemas.microsoft.com/office/powerpoint/2010/main" val="126379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Recomendações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Habilitar computador para programação R</a:t>
            </a:r>
          </a:p>
          <a:p>
            <a:pPr lvl="1"/>
            <a:r>
              <a:rPr lang="pt-BR" dirty="0"/>
              <a:t>Acessar https://posit.co/download/rstudio-desktop/</a:t>
            </a:r>
          </a:p>
          <a:p>
            <a:pPr lvl="1"/>
            <a:r>
              <a:rPr lang="pt-BR" dirty="0"/>
              <a:t>Conforme seu sistema operacional:</a:t>
            </a:r>
          </a:p>
          <a:p>
            <a:pPr lvl="2"/>
            <a:r>
              <a:rPr lang="pt-BR" dirty="0"/>
              <a:t>Baixar e Instalar R (selecionar “</a:t>
            </a:r>
            <a:r>
              <a:rPr lang="pt-BR" dirty="0" err="1"/>
              <a:t>install</a:t>
            </a:r>
            <a:r>
              <a:rPr lang="pt-BR" dirty="0"/>
              <a:t> R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time”)</a:t>
            </a:r>
            <a:endParaRPr lang="pt-BR" dirty="0">
              <a:sym typeface="Wingdings" panose="05000000000000000000" pitchFamily="2" charset="2"/>
            </a:endParaRPr>
          </a:p>
          <a:p>
            <a:pPr lvl="2"/>
            <a:r>
              <a:rPr lang="pt-BR" dirty="0">
                <a:sym typeface="Wingdings" panose="05000000000000000000" pitchFamily="2" charset="2"/>
              </a:rPr>
              <a:t>Baixar e Instalar </a:t>
            </a:r>
            <a:r>
              <a:rPr lang="pt-BR" dirty="0" err="1">
                <a:sym typeface="Wingdings" panose="05000000000000000000" pitchFamily="2" charset="2"/>
              </a:rPr>
              <a:t>Rstudio</a:t>
            </a:r>
            <a:r>
              <a:rPr lang="pt-BR" dirty="0">
                <a:sym typeface="Wingdings" panose="05000000000000000000" pitchFamily="2" charset="2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55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Habilitar computador para programação R</a:t>
            </a:r>
          </a:p>
          <a:p>
            <a:pPr lvl="1"/>
            <a:r>
              <a:rPr lang="pt-BR" dirty="0"/>
              <a:t>Acessar https://posit.co/download/rstudio-desktop/</a:t>
            </a:r>
          </a:p>
          <a:p>
            <a:pPr lvl="1"/>
            <a:r>
              <a:rPr lang="pt-BR" dirty="0"/>
              <a:t>Conforme seu sistema operacional:</a:t>
            </a:r>
          </a:p>
          <a:p>
            <a:pPr lvl="2"/>
            <a:r>
              <a:rPr lang="pt-BR" dirty="0"/>
              <a:t>Baixar e Instalar R (selecionar “</a:t>
            </a:r>
            <a:r>
              <a:rPr lang="pt-BR" dirty="0" err="1"/>
              <a:t>install</a:t>
            </a:r>
            <a:r>
              <a:rPr lang="pt-BR" dirty="0"/>
              <a:t> R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 time”)</a:t>
            </a:r>
            <a:endParaRPr lang="pt-BR" dirty="0">
              <a:sym typeface="Wingdings" panose="05000000000000000000" pitchFamily="2" charset="2"/>
            </a:endParaRPr>
          </a:p>
          <a:p>
            <a:pPr lvl="2"/>
            <a:r>
              <a:rPr lang="pt-BR" dirty="0">
                <a:sym typeface="Wingdings" panose="05000000000000000000" pitchFamily="2" charset="2"/>
              </a:rPr>
              <a:t>Baixar e Instalar </a:t>
            </a:r>
            <a:r>
              <a:rPr lang="pt-BR" dirty="0" err="1">
                <a:sym typeface="Wingdings" panose="05000000000000000000" pitchFamily="2" charset="2"/>
              </a:rPr>
              <a:t>Rstudio</a:t>
            </a:r>
            <a:r>
              <a:rPr lang="pt-BR" dirty="0">
                <a:sym typeface="Wingdings" panose="05000000000000000000" pitchFamily="2" charset="2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25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o R Studio instalado no computador:</a:t>
            </a:r>
          </a:p>
          <a:p>
            <a:pPr lvl="1"/>
            <a:r>
              <a:rPr lang="pt-BR" dirty="0"/>
              <a:t>Procurar pelo pacote “</a:t>
            </a:r>
            <a:r>
              <a:rPr lang="pt-BR" dirty="0" err="1"/>
              <a:t>bibliometrix</a:t>
            </a:r>
            <a:r>
              <a:rPr lang="pt-BR" dirty="0"/>
              <a:t>” e instalá-lo no ambiente [ver figura]</a:t>
            </a:r>
          </a:p>
          <a:p>
            <a:r>
              <a:rPr lang="pt-BR" dirty="0"/>
              <a:t>Acesso às bases de dados USP: acesso no campus ou via VPN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3CE8DA9-B199-9764-48C8-79BEC2E80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837" y="4118566"/>
            <a:ext cx="4484258" cy="2546767"/>
          </a:xfrm>
          <a:prstGeom prst="rect">
            <a:avLst/>
          </a:prstGeom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93ACFDAE-941F-A8C8-2929-A645DFB72882}"/>
              </a:ext>
            </a:extLst>
          </p:cNvPr>
          <p:cNvSpPr/>
          <p:nvPr/>
        </p:nvSpPr>
        <p:spPr>
          <a:xfrm>
            <a:off x="3096126" y="4214819"/>
            <a:ext cx="456711" cy="34314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735C8057-185C-F36F-1866-AE91DD2B1946}"/>
              </a:ext>
            </a:extLst>
          </p:cNvPr>
          <p:cNvSpPr/>
          <p:nvPr/>
        </p:nvSpPr>
        <p:spPr>
          <a:xfrm rot="10800000">
            <a:off x="8037095" y="5220378"/>
            <a:ext cx="456711" cy="34314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91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Coleta de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hlinkClick r:id="rId2"/>
              </a:rPr>
              <a:t>Web </a:t>
            </a:r>
            <a:r>
              <a:rPr lang="pt-BR" dirty="0" err="1">
                <a:hlinkClick r:id="rId2"/>
              </a:rPr>
              <a:t>of</a:t>
            </a:r>
            <a:r>
              <a:rPr lang="pt-BR" dirty="0">
                <a:hlinkClick r:id="rId2"/>
              </a:rPr>
              <a:t> Science </a:t>
            </a:r>
            <a:r>
              <a:rPr lang="pt-BR" dirty="0"/>
              <a:t>e/ou </a:t>
            </a:r>
            <a:r>
              <a:rPr lang="pt-BR" dirty="0">
                <a:hlinkClick r:id="rId3"/>
              </a:rPr>
              <a:t>Scopus</a:t>
            </a:r>
            <a:endParaRPr lang="pt-BR" dirty="0"/>
          </a:p>
          <a:p>
            <a:pPr lvl="1"/>
            <a:r>
              <a:rPr lang="pt-BR" dirty="0"/>
              <a:t>Fornecem um conjunto de metadados fundamentais para a análise bibliométrica, o que inclui: referências, número de citações, resumos, lista de autores, países, instituições e fator de impacto (</a:t>
            </a:r>
            <a:r>
              <a:rPr lang="pt-BR" dirty="0" err="1"/>
              <a:t>Donthu</a:t>
            </a:r>
            <a:r>
              <a:rPr lang="pt-BR" dirty="0"/>
              <a:t> </a:t>
            </a:r>
            <a:r>
              <a:rPr lang="pt-BR" i="1" dirty="0"/>
              <a:t>et al.</a:t>
            </a:r>
            <a:r>
              <a:rPr lang="pt-BR" dirty="0"/>
              <a:t>, 2021).</a:t>
            </a:r>
          </a:p>
          <a:p>
            <a:pPr lvl="1"/>
            <a:r>
              <a:rPr lang="pt-BR" dirty="0"/>
              <a:t>Compatíveis com o software R</a:t>
            </a:r>
          </a:p>
          <a:p>
            <a:r>
              <a:rPr lang="pt-BR" dirty="0"/>
              <a:t>Seleção de termos de busca – preferencialmente em Inglês. Atentar-se a:</a:t>
            </a:r>
          </a:p>
          <a:p>
            <a:pPr lvl="1"/>
            <a:r>
              <a:rPr lang="pt-BR" dirty="0"/>
              <a:t>Diferenças de grafia, plural/singular, radical do termo ou termos derivados: pode ser usado o “*”. Ex.: </a:t>
            </a:r>
            <a:r>
              <a:rPr lang="pt-BR" i="1" dirty="0" err="1"/>
              <a:t>organi</a:t>
            </a:r>
            <a:r>
              <a:rPr lang="pt-BR" i="1" dirty="0"/>
              <a:t>*</a:t>
            </a:r>
            <a:r>
              <a:rPr lang="pt-BR" i="1" dirty="0" err="1"/>
              <a:t>ation</a:t>
            </a:r>
            <a:r>
              <a:rPr lang="pt-BR" i="1" dirty="0"/>
              <a:t>* </a:t>
            </a:r>
            <a:r>
              <a:rPr lang="pt-BR" dirty="0"/>
              <a:t>(retornando </a:t>
            </a:r>
            <a:r>
              <a:rPr lang="pt-BR" i="1" dirty="0" err="1"/>
              <a:t>organizational</a:t>
            </a:r>
            <a:r>
              <a:rPr lang="pt-BR" i="1" dirty="0"/>
              <a:t>, </a:t>
            </a:r>
            <a:r>
              <a:rPr lang="pt-BR" i="1" dirty="0" err="1"/>
              <a:t>organisational</a:t>
            </a:r>
            <a:r>
              <a:rPr lang="pt-BR" i="1" dirty="0"/>
              <a:t>, </a:t>
            </a:r>
            <a:r>
              <a:rPr lang="pt-BR" i="1" dirty="0" err="1"/>
              <a:t>organizations</a:t>
            </a:r>
            <a:r>
              <a:rPr lang="pt-BR" i="1" dirty="0"/>
              <a:t>, </a:t>
            </a:r>
            <a:r>
              <a:rPr lang="pt-BR" i="1" dirty="0" err="1"/>
              <a:t>organisations</a:t>
            </a:r>
            <a:r>
              <a:rPr lang="pt-BR" i="1" dirty="0"/>
              <a:t>, </a:t>
            </a:r>
            <a:r>
              <a:rPr lang="pt-BR" dirty="0"/>
              <a:t>etc.)</a:t>
            </a:r>
          </a:p>
          <a:p>
            <a:pPr lvl="1"/>
            <a:r>
              <a:rPr lang="pt-BR" dirty="0"/>
              <a:t>Expressão exata: usar aspas</a:t>
            </a:r>
          </a:p>
          <a:p>
            <a:pPr lvl="1"/>
            <a:r>
              <a:rPr lang="pt-BR" dirty="0"/>
              <a:t>Booleanos AND, OR (principais)</a:t>
            </a:r>
          </a:p>
        </p:txBody>
      </p:sp>
    </p:spTree>
    <p:extLst>
      <p:ext uri="{BB962C8B-B14F-4D97-AF65-F5344CB8AC3E}">
        <p14:creationId xmlns:p14="http://schemas.microsoft.com/office/powerpoint/2010/main" val="219497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Coleta de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Filtros são essenciais para direcionar a pesquisa. Principais:</a:t>
            </a:r>
          </a:p>
          <a:p>
            <a:pPr lvl="1"/>
            <a:r>
              <a:rPr lang="pt-BR" dirty="0"/>
              <a:t>Tipo de Documento: livro, artigo, </a:t>
            </a:r>
            <a:r>
              <a:rPr lang="pt-BR" i="1" dirty="0" err="1"/>
              <a:t>early</a:t>
            </a:r>
            <a:r>
              <a:rPr lang="pt-BR" i="1" dirty="0"/>
              <a:t> </a:t>
            </a:r>
            <a:r>
              <a:rPr lang="pt-BR" i="1" dirty="0" err="1"/>
              <a:t>access</a:t>
            </a:r>
            <a:r>
              <a:rPr lang="pt-BR" i="1" dirty="0"/>
              <a:t> </a:t>
            </a:r>
            <a:r>
              <a:rPr lang="pt-BR" dirty="0"/>
              <a:t>(Web </a:t>
            </a:r>
            <a:r>
              <a:rPr lang="pt-BR" dirty="0" err="1"/>
              <a:t>of</a:t>
            </a:r>
            <a:r>
              <a:rPr lang="pt-BR" dirty="0"/>
              <a:t> Science), artigo de conferência, etc.</a:t>
            </a:r>
          </a:p>
          <a:p>
            <a:pPr lvl="1"/>
            <a:r>
              <a:rPr lang="pt-BR" dirty="0"/>
              <a:t>Área de Conhecimento, Categoria Web </a:t>
            </a:r>
            <a:r>
              <a:rPr lang="pt-BR" dirty="0" err="1"/>
              <a:t>of</a:t>
            </a:r>
            <a:r>
              <a:rPr lang="pt-BR" dirty="0"/>
              <a:t> Science...</a:t>
            </a:r>
          </a:p>
          <a:p>
            <a:r>
              <a:rPr lang="pt-BR" dirty="0"/>
              <a:t>Exportar no formato </a:t>
            </a:r>
            <a:r>
              <a:rPr lang="pt-BR" dirty="0" err="1"/>
              <a:t>BibTex</a:t>
            </a:r>
            <a:endParaRPr lang="pt-BR" dirty="0"/>
          </a:p>
          <a:p>
            <a:pPr lvl="1"/>
            <a:r>
              <a:rPr lang="pt-BR" dirty="0"/>
              <a:t>Selecionar dados de acordo com a plataforma</a:t>
            </a:r>
          </a:p>
        </p:txBody>
      </p:sp>
    </p:spTree>
    <p:extLst>
      <p:ext uri="{BB962C8B-B14F-4D97-AF65-F5344CB8AC3E}">
        <p14:creationId xmlns:p14="http://schemas.microsoft.com/office/powerpoint/2010/main" val="248740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Coleta de Dados </a:t>
            </a:r>
            <a:r>
              <a:rPr lang="pt-BR" sz="3200" dirty="0" err="1"/>
              <a:t>BibTex</a:t>
            </a:r>
            <a:r>
              <a:rPr lang="pt-BR" sz="3200" dirty="0"/>
              <a:t> – Scopus®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46A9E5D-F97C-F584-5EE6-9FD2E5ACF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A95134A-58E0-2370-095A-9BBB52F44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800" y="1959014"/>
            <a:ext cx="8548400" cy="48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7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Coleta de Dados </a:t>
            </a:r>
            <a:r>
              <a:rPr lang="pt-BR" sz="3200" dirty="0" err="1"/>
              <a:t>BibTex</a:t>
            </a:r>
            <a:r>
              <a:rPr lang="pt-BR" sz="3200" dirty="0"/>
              <a:t> – Web </a:t>
            </a:r>
            <a:r>
              <a:rPr lang="pt-BR" sz="3200" dirty="0" err="1"/>
              <a:t>of</a:t>
            </a:r>
            <a:r>
              <a:rPr lang="pt-BR" sz="3200" dirty="0"/>
              <a:t> Science®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46A9E5D-F97C-F584-5EE6-9FD2E5ACF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F5A47FB-08CE-F781-4516-9F024432C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312" y="2475888"/>
            <a:ext cx="6020640" cy="4382112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CDAC6F18-1740-1551-61AF-5E110A328A94}"/>
              </a:ext>
            </a:extLst>
          </p:cNvPr>
          <p:cNvSpPr/>
          <p:nvPr/>
        </p:nvSpPr>
        <p:spPr>
          <a:xfrm>
            <a:off x="3610574" y="4015896"/>
            <a:ext cx="2883159" cy="6904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18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9E50-048B-0DA1-0E98-1DA7923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 dos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32473-5BB2-1D18-E058-69FB4AAC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Unificação das bases e eliminação das duplicatas</a:t>
            </a:r>
          </a:p>
          <a:p>
            <a:pPr lvl="1"/>
            <a:r>
              <a:rPr lang="pt-BR" dirty="0"/>
              <a:t>Utiliza-se o ambiente de programação R com um dos seguintes códigos, conforme formato do arquivo exportado</a:t>
            </a:r>
          </a:p>
          <a:p>
            <a:pPr lvl="2"/>
            <a:r>
              <a:rPr lang="pt-BR" dirty="0"/>
              <a:t>Padrão: </a:t>
            </a:r>
            <a:r>
              <a:rPr lang="pt-BR" dirty="0" err="1"/>
              <a:t>BibTex</a:t>
            </a:r>
            <a:r>
              <a:rPr lang="pt-BR" dirty="0"/>
              <a:t> (demonstrado anteriormente)</a:t>
            </a:r>
          </a:p>
          <a:p>
            <a:pPr lvl="2"/>
            <a:r>
              <a:rPr lang="pt-BR" dirty="0"/>
              <a:t>Alternativo (caso faltem informações importantes via </a:t>
            </a:r>
            <a:r>
              <a:rPr lang="pt-BR" dirty="0" err="1"/>
              <a:t>BibTex</a:t>
            </a:r>
            <a:r>
              <a:rPr lang="pt-BR" dirty="0"/>
              <a:t>): CSV para Scopus e TXT para Web </a:t>
            </a:r>
            <a:r>
              <a:rPr lang="pt-BR" dirty="0" err="1"/>
              <a:t>of</a:t>
            </a:r>
            <a:r>
              <a:rPr lang="pt-BR" dirty="0"/>
              <a:t> Science</a:t>
            </a:r>
          </a:p>
        </p:txBody>
      </p:sp>
    </p:spTree>
    <p:extLst>
      <p:ext uri="{BB962C8B-B14F-4D97-AF65-F5344CB8AC3E}">
        <p14:creationId xmlns:p14="http://schemas.microsoft.com/office/powerpoint/2010/main" val="126115269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397</TotalTime>
  <Words>729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Neue Haas Grotesk Text Pro</vt:lpstr>
      <vt:lpstr>Wingdings</vt:lpstr>
      <vt:lpstr>AccentBoxVTI</vt:lpstr>
      <vt:lpstr>Revisão de Literatura com R</vt:lpstr>
      <vt:lpstr>Recomendações</vt:lpstr>
      <vt:lpstr>Requisitos</vt:lpstr>
      <vt:lpstr>Requisitos</vt:lpstr>
      <vt:lpstr>Coleta de Dados</vt:lpstr>
      <vt:lpstr>Coleta de Dados</vt:lpstr>
      <vt:lpstr>Coleta de Dados BibTex – Scopus®</vt:lpstr>
      <vt:lpstr>Coleta de Dados BibTex – Web of Science®</vt:lpstr>
      <vt:lpstr>Tratamento dos Dados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de Literatura com R</dc:title>
  <dc:creator>Lucas Mendes de Oliveira</dc:creator>
  <cp:lastModifiedBy>Lucas Mendes de Oliveira</cp:lastModifiedBy>
  <cp:revision>3</cp:revision>
  <dcterms:created xsi:type="dcterms:W3CDTF">2024-01-01T20:41:38Z</dcterms:created>
  <dcterms:modified xsi:type="dcterms:W3CDTF">2024-01-30T14:09:43Z</dcterms:modified>
</cp:coreProperties>
</file>