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8" r:id="rId2"/>
    <p:sldId id="269" r:id="rId3"/>
    <p:sldId id="259" r:id="rId4"/>
    <p:sldId id="276" r:id="rId5"/>
    <p:sldId id="274" r:id="rId6"/>
    <p:sldId id="279" r:id="rId7"/>
    <p:sldId id="280" r:id="rId8"/>
    <p:sldId id="282" r:id="rId9"/>
    <p:sldId id="287" r:id="rId10"/>
    <p:sldId id="283" r:id="rId11"/>
    <p:sldId id="291" r:id="rId12"/>
    <p:sldId id="284" r:id="rId13"/>
    <p:sldId id="290" r:id="rId14"/>
    <p:sldId id="289" r:id="rId15"/>
    <p:sldId id="292" r:id="rId16"/>
    <p:sldId id="286" r:id="rId17"/>
    <p:sldId id="297" r:id="rId18"/>
    <p:sldId id="293" r:id="rId19"/>
    <p:sldId id="294" r:id="rId20"/>
    <p:sldId id="296" r:id="rId21"/>
    <p:sldId id="298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4584" autoAdjust="0"/>
    <p:restoredTop sz="81976" autoAdjust="0"/>
  </p:normalViewPr>
  <p:slideViewPr>
    <p:cSldViewPr>
      <p:cViewPr>
        <p:scale>
          <a:sx n="82" d="100"/>
          <a:sy n="82" d="100"/>
        </p:scale>
        <p:origin x="-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52256-8668-49BF-8017-373B4A72F581}" type="datetimeFigureOut">
              <a:rPr lang="pt-BR" smtClean="0"/>
              <a:pPr/>
              <a:t>28/03/2022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212EA-C74E-4D23-83F2-DFC3FC6672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832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D9C4D8-DA64-46CC-804A-773AC1C93E11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E89B7-6F3E-42D8-9AAD-0370AC177F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28/03/2022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28/03/2022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28/03/2022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28/03/2022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214313" y="6315075"/>
            <a:ext cx="8786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/>
              <a:t>Prof.  Dr. Elmer Pablo Tito Cari                      email: elmerpab@sc.usp.br</a:t>
            </a:r>
          </a:p>
        </p:txBody>
      </p:sp>
      <p:sp>
        <p:nvSpPr>
          <p:cNvPr id="2051" name="Line 18"/>
          <p:cNvSpPr>
            <a:spLocks noChangeShapeType="1"/>
          </p:cNvSpPr>
          <p:nvPr/>
        </p:nvSpPr>
        <p:spPr bwMode="auto">
          <a:xfrm flipH="1">
            <a:off x="293688" y="1285875"/>
            <a:ext cx="8421687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428625" y="4572000"/>
            <a:ext cx="82867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000" b="1" dirty="0"/>
              <a:t>Máquinas síncronas</a:t>
            </a:r>
            <a:r>
              <a:rPr lang="pt-BR" sz="3000" b="1" dirty="0" smtClean="0"/>
              <a:t>:</a:t>
            </a:r>
          </a:p>
          <a:p>
            <a:pPr algn="ctr"/>
            <a:r>
              <a:rPr lang="pt-BR" sz="3000" b="1" dirty="0" smtClean="0"/>
              <a:t>Gerador Síncrono Ligado a um Barramento Infinito</a:t>
            </a:r>
          </a:p>
          <a:p>
            <a:pPr algn="ctr"/>
            <a:r>
              <a:rPr lang="pt-BR" sz="3000" b="1" dirty="0" smtClean="0"/>
              <a:t>“Curva V do Gerador Síncrono”</a:t>
            </a:r>
          </a:p>
          <a:p>
            <a:pPr algn="ctr"/>
            <a:endParaRPr lang="pt-BR" sz="3000" dirty="0"/>
          </a:p>
        </p:txBody>
      </p:sp>
      <p:sp>
        <p:nvSpPr>
          <p:cNvPr id="2053" name="Retângulo 8"/>
          <p:cNvSpPr>
            <a:spLocks noChangeArrowheads="1"/>
          </p:cNvSpPr>
          <p:nvPr/>
        </p:nvSpPr>
        <p:spPr bwMode="auto">
          <a:xfrm>
            <a:off x="1517650" y="731838"/>
            <a:ext cx="57150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en-US" sz="3000"/>
              <a:t>SEL 0422 – Máquinas Elétricas</a:t>
            </a:r>
          </a:p>
        </p:txBody>
      </p:sp>
      <p:pic>
        <p:nvPicPr>
          <p:cNvPr id="2054" name="Imagem 4"/>
          <p:cNvPicPr>
            <a:picLocks noChangeAspect="1" noChangeArrowheads="1"/>
          </p:cNvPicPr>
          <p:nvPr/>
        </p:nvPicPr>
        <p:blipFill>
          <a:blip r:embed="rId3"/>
          <a:srcRect l="23901" t="6302" r="23447" b="39113"/>
          <a:stretch>
            <a:fillRect/>
          </a:stretch>
        </p:blipFill>
        <p:spPr bwMode="auto">
          <a:xfrm>
            <a:off x="142874" y="0"/>
            <a:ext cx="1076827" cy="12144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5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48" y="142852"/>
            <a:ext cx="1143008" cy="9484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56" name="Line 18"/>
          <p:cNvSpPr>
            <a:spLocks noChangeShapeType="1"/>
          </p:cNvSpPr>
          <p:nvPr/>
        </p:nvSpPr>
        <p:spPr bwMode="auto">
          <a:xfrm flipH="1">
            <a:off x="214313" y="6286500"/>
            <a:ext cx="8421687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57" name="CaixaDeTexto 9"/>
          <p:cNvSpPr txBox="1">
            <a:spLocks noChangeArrowheads="1"/>
          </p:cNvSpPr>
          <p:nvPr/>
        </p:nvSpPr>
        <p:spPr bwMode="auto">
          <a:xfrm>
            <a:off x="1214438" y="314325"/>
            <a:ext cx="63230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Departamento de Engenharia Elétrica e de Computação</a:t>
            </a:r>
          </a:p>
        </p:txBody>
      </p:sp>
      <p:sp>
        <p:nvSpPr>
          <p:cNvPr id="2058" name="CaixaDeTexto 10"/>
          <p:cNvSpPr txBox="1">
            <a:spLocks noChangeArrowheads="1"/>
          </p:cNvSpPr>
          <p:nvPr/>
        </p:nvSpPr>
        <p:spPr bwMode="auto">
          <a:xfrm>
            <a:off x="1285875" y="0"/>
            <a:ext cx="3854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/>
              <a:t>Universidade de São Paulo/EESC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8" y="1357298"/>
            <a:ext cx="4000528" cy="31864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 rot="5400000">
            <a:off x="-821866" y="3408713"/>
            <a:ext cx="507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714348" y="4371182"/>
            <a:ext cx="6372000" cy="0"/>
          </a:xfrm>
          <a:prstGeom prst="line">
            <a:avLst/>
          </a:prstGeom>
          <a:ln w="38100">
            <a:solidFill>
              <a:schemeClr val="tx1"/>
            </a:solidFill>
            <a:headEnd w="sm" len="med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0" name="CaixaDeTexto 34"/>
          <p:cNvSpPr txBox="1">
            <a:spLocks noChangeArrowheads="1"/>
          </p:cNvSpPr>
          <p:nvPr/>
        </p:nvSpPr>
        <p:spPr bwMode="auto">
          <a:xfrm>
            <a:off x="6288107" y="565794"/>
            <a:ext cx="99853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4400" dirty="0">
                <a:sym typeface="Symbol" pitchFamily="18" charset="2"/>
              </a:rPr>
              <a:t>E</a:t>
            </a:r>
            <a:r>
              <a:rPr lang="pt-BR" sz="4400" baseline="-25000" dirty="0">
                <a:sym typeface="Symbol" pitchFamily="18" charset="2"/>
              </a:rPr>
              <a:t>A</a:t>
            </a:r>
            <a:endParaRPr lang="pt-BR" sz="4400" i="1" baseline="-25000" dirty="0"/>
          </a:p>
        </p:txBody>
      </p:sp>
      <p:cxnSp>
        <p:nvCxnSpPr>
          <p:cNvPr id="9" name="Conector reto 8"/>
          <p:cNvCxnSpPr/>
          <p:nvPr/>
        </p:nvCxnSpPr>
        <p:spPr bwMode="auto">
          <a:xfrm flipV="1">
            <a:off x="1698673" y="1262706"/>
            <a:ext cx="4802153" cy="3122766"/>
          </a:xfrm>
          <a:prstGeom prst="line">
            <a:avLst/>
          </a:prstGeom>
          <a:ln w="66675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o 73"/>
          <p:cNvGrpSpPr>
            <a:grpSpLocks/>
          </p:cNvGrpSpPr>
          <p:nvPr/>
        </p:nvGrpSpPr>
        <p:grpSpPr bwMode="auto">
          <a:xfrm>
            <a:off x="1724073" y="3559970"/>
            <a:ext cx="3563937" cy="811212"/>
            <a:chOff x="5906818" y="2759746"/>
            <a:chExt cx="3566088" cy="810387"/>
          </a:xfrm>
        </p:grpSpPr>
        <p:cxnSp>
          <p:nvCxnSpPr>
            <p:cNvPr id="25" name="Conector reto 24"/>
            <p:cNvCxnSpPr/>
            <p:nvPr/>
          </p:nvCxnSpPr>
          <p:spPr>
            <a:xfrm rot="10800000">
              <a:off x="5906818" y="3565376"/>
              <a:ext cx="3566088" cy="4757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  <a:headEnd type="triangle" w="sm" len="lg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68" name="CaixaDeTexto 34"/>
            <p:cNvSpPr txBox="1">
              <a:spLocks noChangeArrowheads="1"/>
            </p:cNvSpPr>
            <p:nvPr/>
          </p:nvSpPr>
          <p:spPr bwMode="auto">
            <a:xfrm>
              <a:off x="8472187" y="2759746"/>
              <a:ext cx="948335" cy="769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4400">
                  <a:sym typeface="Symbol" pitchFamily="18" charset="2"/>
                </a:rPr>
                <a:t>V</a:t>
              </a:r>
              <a:r>
                <a:rPr lang="pt-BR" sz="4400" i="1" baseline="-25000">
                  <a:sym typeface="Symbol" pitchFamily="18" charset="2"/>
                </a:rPr>
                <a:t></a:t>
              </a:r>
              <a:endParaRPr lang="pt-BR" sz="4400" i="1" baseline="-25000"/>
            </a:p>
          </p:txBody>
        </p:sp>
      </p:grpSp>
      <p:cxnSp>
        <p:nvCxnSpPr>
          <p:cNvPr id="20" name="Conector reto 19"/>
          <p:cNvCxnSpPr/>
          <p:nvPr/>
        </p:nvCxnSpPr>
        <p:spPr bwMode="auto">
          <a:xfrm>
            <a:off x="1728835" y="4399750"/>
            <a:ext cx="1546225" cy="871536"/>
          </a:xfrm>
          <a:prstGeom prst="line">
            <a:avLst/>
          </a:prstGeom>
          <a:ln w="349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64" name="CaixaDeTexto 21"/>
          <p:cNvSpPr txBox="1">
            <a:spLocks noChangeArrowheads="1"/>
          </p:cNvSpPr>
          <p:nvPr/>
        </p:nvSpPr>
        <p:spPr bwMode="auto">
          <a:xfrm>
            <a:off x="2309267" y="4380433"/>
            <a:ext cx="757279" cy="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dirty="0">
                <a:sym typeface="Symbol" pitchFamily="18" charset="2"/>
              </a:rPr>
              <a:t></a:t>
            </a:r>
            <a:endParaRPr lang="pt-BR" sz="2800" baseline="-25000" dirty="0"/>
          </a:p>
        </p:txBody>
      </p:sp>
      <p:sp>
        <p:nvSpPr>
          <p:cNvPr id="9265" name="CaixaDeTexto 32"/>
          <p:cNvSpPr txBox="1">
            <a:spLocks noChangeArrowheads="1"/>
          </p:cNvSpPr>
          <p:nvPr/>
        </p:nvSpPr>
        <p:spPr bwMode="auto">
          <a:xfrm>
            <a:off x="2860303" y="5025491"/>
            <a:ext cx="497251" cy="523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dirty="0"/>
              <a:t>I</a:t>
            </a:r>
            <a:r>
              <a:rPr lang="pt-BR" sz="2800" baseline="-25000" dirty="0"/>
              <a:t>A</a:t>
            </a:r>
          </a:p>
        </p:txBody>
      </p:sp>
      <p:sp>
        <p:nvSpPr>
          <p:cNvPr id="24" name="Forma livre 23"/>
          <p:cNvSpPr/>
          <p:nvPr/>
        </p:nvSpPr>
        <p:spPr bwMode="auto">
          <a:xfrm>
            <a:off x="2090785" y="4406100"/>
            <a:ext cx="342900" cy="228600"/>
          </a:xfrm>
          <a:custGeom>
            <a:avLst/>
            <a:gdLst>
              <a:gd name="connsiteX0" fmla="*/ 0 w 58208"/>
              <a:gd name="connsiteY0" fmla="*/ 63500 h 63500"/>
              <a:gd name="connsiteX1" fmla="*/ 50800 w 58208"/>
              <a:gd name="connsiteY1" fmla="*/ 34925 h 63500"/>
              <a:gd name="connsiteX2" fmla="*/ 44450 w 58208"/>
              <a:gd name="connsiteY2" fmla="*/ 0 h 6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208" h="63500">
                <a:moveTo>
                  <a:pt x="0" y="63500"/>
                </a:moveTo>
                <a:cubicBezTo>
                  <a:pt x="21696" y="54504"/>
                  <a:pt x="43392" y="45508"/>
                  <a:pt x="50800" y="34925"/>
                </a:cubicBezTo>
                <a:cubicBezTo>
                  <a:pt x="58208" y="24342"/>
                  <a:pt x="44450" y="0"/>
                  <a:pt x="44450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259" name="CaixaDeTexto 34"/>
          <p:cNvSpPr txBox="1">
            <a:spLocks noChangeArrowheads="1"/>
          </p:cNvSpPr>
          <p:nvPr/>
        </p:nvSpPr>
        <p:spPr bwMode="auto">
          <a:xfrm rot="17615053">
            <a:off x="5384774" y="2623966"/>
            <a:ext cx="1280219" cy="585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dirty="0" err="1"/>
              <a:t>jX</a:t>
            </a:r>
            <a:r>
              <a:rPr lang="pt-BR" sz="3200" baseline="-25000" dirty="0" err="1"/>
              <a:t>S</a:t>
            </a:r>
            <a:r>
              <a:rPr lang="pt-BR" sz="3200" baseline="-25000" dirty="0"/>
              <a:t> </a:t>
            </a:r>
            <a:r>
              <a:rPr lang="pt-BR" sz="3200" dirty="0"/>
              <a:t>I</a:t>
            </a:r>
            <a:r>
              <a:rPr lang="pt-BR" sz="3200" baseline="-25000" dirty="0"/>
              <a:t>A</a:t>
            </a:r>
          </a:p>
        </p:txBody>
      </p:sp>
      <p:cxnSp>
        <p:nvCxnSpPr>
          <p:cNvPr id="18" name="Conector reto 17"/>
          <p:cNvCxnSpPr/>
          <p:nvPr/>
        </p:nvCxnSpPr>
        <p:spPr bwMode="auto">
          <a:xfrm rot="5400000">
            <a:off x="4304554" y="2176463"/>
            <a:ext cx="3101975" cy="1293813"/>
          </a:xfrm>
          <a:prstGeom prst="line">
            <a:avLst/>
          </a:prstGeom>
          <a:ln w="50800">
            <a:solidFill>
              <a:schemeClr val="tx1"/>
            </a:solidFill>
            <a:headEnd type="stealth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o 60"/>
          <p:cNvGrpSpPr>
            <a:grpSpLocks/>
          </p:cNvGrpSpPr>
          <p:nvPr/>
        </p:nvGrpSpPr>
        <p:grpSpPr bwMode="auto">
          <a:xfrm>
            <a:off x="2232073" y="3728245"/>
            <a:ext cx="482539" cy="593725"/>
            <a:chOff x="4158956" y="4857760"/>
            <a:chExt cx="627358" cy="594071"/>
          </a:xfrm>
        </p:grpSpPr>
        <p:sp>
          <p:nvSpPr>
            <p:cNvPr id="15" name="Forma livre 14"/>
            <p:cNvSpPr/>
            <p:nvPr/>
          </p:nvSpPr>
          <p:spPr bwMode="auto">
            <a:xfrm rot="20528230">
              <a:off x="4158956" y="5145264"/>
              <a:ext cx="366885" cy="306567"/>
            </a:xfrm>
            <a:custGeom>
              <a:avLst/>
              <a:gdLst>
                <a:gd name="connsiteX0" fmla="*/ 0 w 58208"/>
                <a:gd name="connsiteY0" fmla="*/ 63500 h 63500"/>
                <a:gd name="connsiteX1" fmla="*/ 50800 w 58208"/>
                <a:gd name="connsiteY1" fmla="*/ 34925 h 63500"/>
                <a:gd name="connsiteX2" fmla="*/ 44450 w 58208"/>
                <a:gd name="connsiteY2" fmla="*/ 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208" h="63500">
                  <a:moveTo>
                    <a:pt x="0" y="63500"/>
                  </a:moveTo>
                  <a:cubicBezTo>
                    <a:pt x="21696" y="54504"/>
                    <a:pt x="43392" y="45508"/>
                    <a:pt x="50800" y="34925"/>
                  </a:cubicBezTo>
                  <a:cubicBezTo>
                    <a:pt x="58208" y="24342"/>
                    <a:pt x="44450" y="0"/>
                    <a:pt x="44450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9258" name="Retângulo 48"/>
            <p:cNvSpPr>
              <a:spLocks noChangeArrowheads="1"/>
            </p:cNvSpPr>
            <p:nvPr/>
          </p:nvSpPr>
          <p:spPr bwMode="auto">
            <a:xfrm>
              <a:off x="4431730" y="4857760"/>
              <a:ext cx="354584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4000" b="1" baseline="-25000" dirty="0">
                  <a:sym typeface="Symbol" pitchFamily="18" charset="2"/>
                </a:rPr>
                <a:t></a:t>
              </a:r>
              <a:endParaRPr lang="pt-BR" sz="4000" b="1" baseline="-25000" dirty="0"/>
            </a:p>
          </p:txBody>
        </p:sp>
      </p:grpSp>
      <p:cxnSp>
        <p:nvCxnSpPr>
          <p:cNvPr id="31" name="Conector reto 30"/>
          <p:cNvCxnSpPr/>
          <p:nvPr/>
        </p:nvCxnSpPr>
        <p:spPr bwMode="auto">
          <a:xfrm rot="5400000">
            <a:off x="4952254" y="2822576"/>
            <a:ext cx="3132138" cy="12700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  <a:prstDash val="dash"/>
            <a:headEnd type="none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o 54"/>
          <p:cNvGrpSpPr>
            <a:grpSpLocks/>
          </p:cNvGrpSpPr>
          <p:nvPr/>
        </p:nvGrpSpPr>
        <p:grpSpPr bwMode="auto">
          <a:xfrm>
            <a:off x="6127798" y="1975645"/>
            <a:ext cx="430212" cy="433387"/>
            <a:chOff x="4643438" y="1461360"/>
            <a:chExt cx="430302" cy="434249"/>
          </a:xfrm>
        </p:grpSpPr>
        <p:sp>
          <p:nvSpPr>
            <p:cNvPr id="9255" name="CaixaDeTexto 33"/>
            <p:cNvSpPr txBox="1">
              <a:spLocks noChangeArrowheads="1"/>
            </p:cNvSpPr>
            <p:nvPr/>
          </p:nvSpPr>
          <p:spPr bwMode="auto">
            <a:xfrm>
              <a:off x="4643438" y="1571609"/>
              <a:ext cx="180000" cy="3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2800">
                  <a:sym typeface="Symbol" pitchFamily="18" charset="2"/>
                </a:rPr>
                <a:t></a:t>
              </a:r>
              <a:endParaRPr lang="pt-BR" sz="2800" baseline="-25000"/>
            </a:p>
          </p:txBody>
        </p:sp>
        <p:sp>
          <p:nvSpPr>
            <p:cNvPr id="35" name="Forma livre 34"/>
            <p:cNvSpPr/>
            <p:nvPr/>
          </p:nvSpPr>
          <p:spPr bwMode="auto">
            <a:xfrm rot="2243969">
              <a:off x="4730768" y="1461360"/>
              <a:ext cx="342972" cy="229055"/>
            </a:xfrm>
            <a:custGeom>
              <a:avLst/>
              <a:gdLst>
                <a:gd name="connsiteX0" fmla="*/ 0 w 58208"/>
                <a:gd name="connsiteY0" fmla="*/ 63500 h 63500"/>
                <a:gd name="connsiteX1" fmla="*/ 50800 w 58208"/>
                <a:gd name="connsiteY1" fmla="*/ 34925 h 63500"/>
                <a:gd name="connsiteX2" fmla="*/ 44450 w 58208"/>
                <a:gd name="connsiteY2" fmla="*/ 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208" h="63500">
                  <a:moveTo>
                    <a:pt x="0" y="63500"/>
                  </a:moveTo>
                  <a:cubicBezTo>
                    <a:pt x="21696" y="54504"/>
                    <a:pt x="43392" y="45508"/>
                    <a:pt x="50800" y="34925"/>
                  </a:cubicBezTo>
                  <a:cubicBezTo>
                    <a:pt x="58208" y="24342"/>
                    <a:pt x="44450" y="0"/>
                    <a:pt x="44450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  <p:sp>
        <p:nvSpPr>
          <p:cNvPr id="56" name="Retângulo 52"/>
          <p:cNvSpPr>
            <a:spLocks noChangeArrowheads="1"/>
          </p:cNvSpPr>
          <p:nvPr/>
        </p:nvSpPr>
        <p:spPr bwMode="auto">
          <a:xfrm>
            <a:off x="7643866" y="2477152"/>
            <a:ext cx="157160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3000" dirty="0" smtClean="0"/>
              <a:t>(K2)</a:t>
            </a:r>
            <a:r>
              <a:rPr lang="pt-BR" sz="3000" i="1" dirty="0" smtClean="0"/>
              <a:t> </a:t>
            </a:r>
            <a:endParaRPr lang="pt-BR" sz="3000" dirty="0"/>
          </a:p>
        </p:txBody>
      </p:sp>
      <p:sp>
        <p:nvSpPr>
          <p:cNvPr id="61" name="Chave direita 60"/>
          <p:cNvSpPr/>
          <p:nvPr/>
        </p:nvSpPr>
        <p:spPr>
          <a:xfrm>
            <a:off x="7429552" y="1303415"/>
            <a:ext cx="252000" cy="3060000"/>
          </a:xfrm>
          <a:prstGeom prst="rightBrac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2" name="Conector reto 61"/>
          <p:cNvCxnSpPr/>
          <p:nvPr/>
        </p:nvCxnSpPr>
        <p:spPr>
          <a:xfrm rot="5400000">
            <a:off x="1486148" y="4205714"/>
            <a:ext cx="36000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ixaDeTexto 45"/>
          <p:cNvSpPr txBox="1">
            <a:spLocks noChangeArrowheads="1"/>
          </p:cNvSpPr>
          <p:nvPr/>
        </p:nvSpPr>
        <p:spPr bwMode="auto">
          <a:xfrm>
            <a:off x="1571636" y="6334804"/>
            <a:ext cx="19288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(K1)</a:t>
            </a:r>
            <a:endParaRPr lang="pt-BR" sz="2800" baseline="-25000" dirty="0"/>
          </a:p>
        </p:txBody>
      </p:sp>
      <p:sp>
        <p:nvSpPr>
          <p:cNvPr id="64" name="Chave direita 63"/>
          <p:cNvSpPr/>
          <p:nvPr/>
        </p:nvSpPr>
        <p:spPr>
          <a:xfrm rot="5400000">
            <a:off x="2376449" y="5516303"/>
            <a:ext cx="252000" cy="15840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5" name="Conector reto 64"/>
          <p:cNvCxnSpPr/>
          <p:nvPr/>
        </p:nvCxnSpPr>
        <p:spPr bwMode="auto">
          <a:xfrm>
            <a:off x="1857388" y="1262706"/>
            <a:ext cx="6480000" cy="0"/>
          </a:xfrm>
          <a:prstGeom prst="line">
            <a:avLst/>
          </a:prstGeom>
          <a:ln w="38100">
            <a:solidFill>
              <a:srgbClr val="0070C0"/>
            </a:solidFill>
            <a:prstDash val="dash"/>
            <a:headEnd type="none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have direita 69"/>
          <p:cNvSpPr/>
          <p:nvPr/>
        </p:nvSpPr>
        <p:spPr>
          <a:xfrm rot="10800000">
            <a:off x="1463636" y="4405978"/>
            <a:ext cx="108000" cy="900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ysClr val="windowText" lastClr="000000"/>
              </a:solidFill>
            </a:endParaRPr>
          </a:p>
        </p:txBody>
      </p:sp>
      <p:sp>
        <p:nvSpPr>
          <p:cNvPr id="71" name="CaixaDeTexto 34"/>
          <p:cNvSpPr txBox="1">
            <a:spLocks noChangeArrowheads="1"/>
          </p:cNvSpPr>
          <p:nvPr/>
        </p:nvSpPr>
        <p:spPr bwMode="auto">
          <a:xfrm>
            <a:off x="-32" y="4286256"/>
            <a:ext cx="11784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pt-BR" sz="2800" dirty="0" smtClean="0">
                <a:solidFill>
                  <a:srgbClr val="FF0000"/>
                </a:solidFill>
              </a:rPr>
              <a:t>Q’’=0</a:t>
            </a:r>
            <a:endParaRPr lang="pt-BR" sz="3000" dirty="0">
              <a:solidFill>
                <a:srgbClr val="FF0000"/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6357950" y="-2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sym typeface="Symbol" pitchFamily="18" charset="2"/>
              </a:rPr>
              <a:t>I</a:t>
            </a:r>
            <a:r>
              <a:rPr lang="pt-BR" sz="2800" baseline="-25000" dirty="0" smtClean="0">
                <a:sym typeface="Symbol" pitchFamily="18" charset="2"/>
              </a:rPr>
              <a:t>F</a:t>
            </a:r>
            <a:endParaRPr lang="pt-BR" sz="2800" i="1" baseline="-25000" dirty="0"/>
          </a:p>
        </p:txBody>
      </p:sp>
      <p:cxnSp>
        <p:nvCxnSpPr>
          <p:cNvPr id="44" name="Conector reto 43"/>
          <p:cNvCxnSpPr/>
          <p:nvPr/>
        </p:nvCxnSpPr>
        <p:spPr bwMode="auto">
          <a:xfrm flipV="1">
            <a:off x="1686194" y="1285860"/>
            <a:ext cx="3528748" cy="3106274"/>
          </a:xfrm>
          <a:prstGeom prst="line">
            <a:avLst/>
          </a:prstGeom>
          <a:ln w="5715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ixaDeTexto 34"/>
          <p:cNvSpPr txBox="1">
            <a:spLocks noChangeArrowheads="1"/>
          </p:cNvSpPr>
          <p:nvPr/>
        </p:nvSpPr>
        <p:spPr bwMode="auto">
          <a:xfrm>
            <a:off x="4857752" y="494356"/>
            <a:ext cx="99853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4400" dirty="0" smtClean="0">
                <a:solidFill>
                  <a:srgbClr val="FF0000"/>
                </a:solidFill>
                <a:sym typeface="Symbol" pitchFamily="18" charset="2"/>
              </a:rPr>
              <a:t>E’’</a:t>
            </a:r>
            <a:r>
              <a:rPr lang="pt-BR" sz="4400" baseline="-25000" dirty="0" smtClean="0">
                <a:solidFill>
                  <a:srgbClr val="FF0000"/>
                </a:solidFill>
                <a:sym typeface="Symbol" pitchFamily="18" charset="2"/>
              </a:rPr>
              <a:t>A</a:t>
            </a:r>
            <a:endParaRPr lang="pt-BR" sz="4400" i="1" baseline="-25000" dirty="0">
              <a:solidFill>
                <a:srgbClr val="FF0000"/>
              </a:solidFill>
            </a:endParaRPr>
          </a:p>
        </p:txBody>
      </p:sp>
      <p:cxnSp>
        <p:nvCxnSpPr>
          <p:cNvPr id="49" name="Conector reto 48"/>
          <p:cNvCxnSpPr/>
          <p:nvPr/>
        </p:nvCxnSpPr>
        <p:spPr bwMode="auto">
          <a:xfrm rot="5400000">
            <a:off x="3663785" y="2813863"/>
            <a:ext cx="3102315" cy="0"/>
          </a:xfrm>
          <a:prstGeom prst="line">
            <a:avLst/>
          </a:prstGeom>
          <a:ln w="44450">
            <a:solidFill>
              <a:srgbClr val="FF0000"/>
            </a:solidFill>
            <a:headEnd type="stealth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to 59"/>
          <p:cNvCxnSpPr/>
          <p:nvPr/>
        </p:nvCxnSpPr>
        <p:spPr bwMode="auto">
          <a:xfrm flipV="1">
            <a:off x="1714480" y="4357694"/>
            <a:ext cx="1548000" cy="14954"/>
          </a:xfrm>
          <a:prstGeom prst="line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aixaDeTexto 32"/>
          <p:cNvSpPr txBox="1">
            <a:spLocks noChangeArrowheads="1"/>
          </p:cNvSpPr>
          <p:nvPr/>
        </p:nvSpPr>
        <p:spPr bwMode="auto">
          <a:xfrm>
            <a:off x="3286116" y="4334540"/>
            <a:ext cx="5455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I’’</a:t>
            </a:r>
            <a:r>
              <a:rPr lang="pt-BR" sz="2800" baseline="-25000" dirty="0" smtClean="0">
                <a:solidFill>
                  <a:srgbClr val="FF0000"/>
                </a:solidFill>
              </a:rPr>
              <a:t>A</a:t>
            </a:r>
            <a:endParaRPr lang="pt-BR" sz="2800" baseline="-25000" dirty="0">
              <a:solidFill>
                <a:srgbClr val="FF0000"/>
              </a:solidFill>
            </a:endParaRPr>
          </a:p>
        </p:txBody>
      </p:sp>
      <p:sp>
        <p:nvSpPr>
          <p:cNvPr id="78" name="CaixaDeTexto 34"/>
          <p:cNvSpPr txBox="1">
            <a:spLocks noChangeArrowheads="1"/>
          </p:cNvSpPr>
          <p:nvPr/>
        </p:nvSpPr>
        <p:spPr bwMode="auto">
          <a:xfrm>
            <a:off x="428596" y="4906044"/>
            <a:ext cx="86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800" dirty="0" smtClean="0">
                <a:sym typeface="Symbol"/>
              </a:rPr>
              <a:t> </a:t>
            </a:r>
            <a:r>
              <a:rPr lang="pt-BR" sz="2800" dirty="0" smtClean="0"/>
              <a:t>Q</a:t>
            </a:r>
            <a:endParaRPr lang="pt-BR" sz="3000" dirty="0"/>
          </a:p>
        </p:txBody>
      </p:sp>
      <p:sp>
        <p:nvSpPr>
          <p:cNvPr id="54" name="Retângulo 53"/>
          <p:cNvSpPr/>
          <p:nvPr/>
        </p:nvSpPr>
        <p:spPr>
          <a:xfrm>
            <a:off x="5000628" y="0"/>
            <a:ext cx="5645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  <a:sym typeface="Symbol" pitchFamily="18" charset="2"/>
              </a:rPr>
              <a:t>I’’</a:t>
            </a:r>
            <a:r>
              <a:rPr lang="pt-BR" sz="2800" baseline="-25000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endParaRPr lang="pt-BR" sz="2800" i="1" baseline="-25000" dirty="0">
              <a:solidFill>
                <a:srgbClr val="FF0000"/>
              </a:solidFill>
            </a:endParaRPr>
          </a:p>
        </p:txBody>
      </p:sp>
      <p:sp>
        <p:nvSpPr>
          <p:cNvPr id="51" name="Forma livre 50"/>
          <p:cNvSpPr/>
          <p:nvPr/>
        </p:nvSpPr>
        <p:spPr>
          <a:xfrm flipH="1">
            <a:off x="928662" y="4429132"/>
            <a:ext cx="428660" cy="214314"/>
          </a:xfrm>
          <a:custGeom>
            <a:avLst/>
            <a:gdLst>
              <a:gd name="connsiteX0" fmla="*/ 856648 w 856648"/>
              <a:gd name="connsiteY0" fmla="*/ 596767 h 596767"/>
              <a:gd name="connsiteX1" fmla="*/ 269507 w 856648"/>
              <a:gd name="connsiteY1" fmla="*/ 250257 h 596767"/>
              <a:gd name="connsiteX2" fmla="*/ 0 w 856648"/>
              <a:gd name="connsiteY2" fmla="*/ 0 h 596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6648" h="596767">
                <a:moveTo>
                  <a:pt x="856648" y="596767"/>
                </a:moveTo>
                <a:cubicBezTo>
                  <a:pt x="634465" y="473242"/>
                  <a:pt x="412282" y="349718"/>
                  <a:pt x="269507" y="250257"/>
                </a:cubicBezTo>
                <a:cubicBezTo>
                  <a:pt x="126732" y="150796"/>
                  <a:pt x="63366" y="75398"/>
                  <a:pt x="0" y="0"/>
                </a:cubicBezTo>
              </a:path>
            </a:pathLst>
          </a:custGeom>
          <a:ln w="34925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Rectangle 68"/>
          <p:cNvSpPr>
            <a:spLocks noChangeArrowheads="1"/>
          </p:cNvSpPr>
          <p:nvPr/>
        </p:nvSpPr>
        <p:spPr bwMode="auto">
          <a:xfrm>
            <a:off x="5143504" y="6000768"/>
            <a:ext cx="3643338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cs typeface="Times New Roman" pitchFamily="18" charset="0"/>
              </a:rPr>
              <a:t>Normalmente excitado</a:t>
            </a:r>
            <a:endParaRPr lang="pt-BR" sz="2800" baseline="-25000" dirty="0">
              <a:cs typeface="Times New Roman" pitchFamily="18" charset="0"/>
            </a:endParaRPr>
          </a:p>
        </p:txBody>
      </p:sp>
      <p:sp>
        <p:nvSpPr>
          <p:cNvPr id="42" name="CaixaDeTexto 34"/>
          <p:cNvSpPr txBox="1">
            <a:spLocks noChangeArrowheads="1"/>
          </p:cNvSpPr>
          <p:nvPr/>
        </p:nvSpPr>
        <p:spPr bwMode="auto">
          <a:xfrm rot="16200000">
            <a:off x="4224407" y="2531123"/>
            <a:ext cx="1280219" cy="585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dirty="0" err="1">
                <a:solidFill>
                  <a:srgbClr val="FF0000"/>
                </a:solidFill>
              </a:rPr>
              <a:t>jX</a:t>
            </a:r>
            <a:r>
              <a:rPr lang="pt-BR" sz="3200" baseline="-25000" dirty="0" err="1">
                <a:solidFill>
                  <a:srgbClr val="FF0000"/>
                </a:solidFill>
              </a:rPr>
              <a:t>S</a:t>
            </a:r>
            <a:r>
              <a:rPr lang="pt-BR" sz="3200" baseline="-25000" dirty="0">
                <a:solidFill>
                  <a:srgbClr val="FF0000"/>
                </a:solidFill>
              </a:rPr>
              <a:t> </a:t>
            </a:r>
            <a:r>
              <a:rPr lang="pt-BR" sz="3200" dirty="0" smtClean="0">
                <a:solidFill>
                  <a:srgbClr val="FF0000"/>
                </a:solidFill>
              </a:rPr>
              <a:t>I’’</a:t>
            </a:r>
            <a:r>
              <a:rPr lang="pt-BR" sz="3200" baseline="-25000" dirty="0" smtClean="0">
                <a:solidFill>
                  <a:srgbClr val="FF0000"/>
                </a:solidFill>
              </a:rPr>
              <a:t>A</a:t>
            </a:r>
            <a:endParaRPr lang="pt-BR" sz="3200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aixaDeTexto 34"/>
          <p:cNvSpPr txBox="1">
            <a:spLocks noChangeArrowheads="1"/>
          </p:cNvSpPr>
          <p:nvPr/>
        </p:nvSpPr>
        <p:spPr bwMode="auto">
          <a:xfrm>
            <a:off x="250282" y="3834474"/>
            <a:ext cx="11784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pt-BR" sz="2800" dirty="0" smtClean="0">
                <a:solidFill>
                  <a:srgbClr val="FF0000"/>
                </a:solidFill>
              </a:rPr>
              <a:t>Q’’’(-)</a:t>
            </a:r>
            <a:endParaRPr lang="pt-BR" sz="3000" dirty="0">
              <a:solidFill>
                <a:srgbClr val="FF0000"/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 rot="5400000">
            <a:off x="-821866" y="3408713"/>
            <a:ext cx="507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714348" y="4371182"/>
            <a:ext cx="6372000" cy="0"/>
          </a:xfrm>
          <a:prstGeom prst="line">
            <a:avLst/>
          </a:prstGeom>
          <a:ln w="38100">
            <a:solidFill>
              <a:schemeClr val="tx1"/>
            </a:solidFill>
            <a:headEnd w="sm" len="med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0" name="CaixaDeTexto 34"/>
          <p:cNvSpPr txBox="1">
            <a:spLocks noChangeArrowheads="1"/>
          </p:cNvSpPr>
          <p:nvPr/>
        </p:nvSpPr>
        <p:spPr bwMode="auto">
          <a:xfrm>
            <a:off x="6288107" y="565794"/>
            <a:ext cx="99853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4400" dirty="0">
                <a:sym typeface="Symbol" pitchFamily="18" charset="2"/>
              </a:rPr>
              <a:t>E</a:t>
            </a:r>
            <a:r>
              <a:rPr lang="pt-BR" sz="4400" baseline="-25000" dirty="0">
                <a:sym typeface="Symbol" pitchFamily="18" charset="2"/>
              </a:rPr>
              <a:t>A</a:t>
            </a:r>
            <a:endParaRPr lang="pt-BR" sz="4400" i="1" baseline="-25000" dirty="0"/>
          </a:p>
        </p:txBody>
      </p:sp>
      <p:cxnSp>
        <p:nvCxnSpPr>
          <p:cNvPr id="9" name="Conector reto 8"/>
          <p:cNvCxnSpPr/>
          <p:nvPr/>
        </p:nvCxnSpPr>
        <p:spPr bwMode="auto">
          <a:xfrm flipV="1">
            <a:off x="1698673" y="1262706"/>
            <a:ext cx="4802153" cy="3122766"/>
          </a:xfrm>
          <a:prstGeom prst="line">
            <a:avLst/>
          </a:prstGeom>
          <a:ln w="66675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o 73"/>
          <p:cNvGrpSpPr>
            <a:grpSpLocks/>
          </p:cNvGrpSpPr>
          <p:nvPr/>
        </p:nvGrpSpPr>
        <p:grpSpPr bwMode="auto">
          <a:xfrm>
            <a:off x="1724073" y="3559970"/>
            <a:ext cx="3563937" cy="811212"/>
            <a:chOff x="5906818" y="2759746"/>
            <a:chExt cx="3566088" cy="810387"/>
          </a:xfrm>
        </p:grpSpPr>
        <p:cxnSp>
          <p:nvCxnSpPr>
            <p:cNvPr id="25" name="Conector reto 24"/>
            <p:cNvCxnSpPr/>
            <p:nvPr/>
          </p:nvCxnSpPr>
          <p:spPr>
            <a:xfrm rot="10800000">
              <a:off x="5906818" y="3565376"/>
              <a:ext cx="3566088" cy="4757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  <a:headEnd type="triangle" w="sm" len="lg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68" name="CaixaDeTexto 34"/>
            <p:cNvSpPr txBox="1">
              <a:spLocks noChangeArrowheads="1"/>
            </p:cNvSpPr>
            <p:nvPr/>
          </p:nvSpPr>
          <p:spPr bwMode="auto">
            <a:xfrm>
              <a:off x="8472187" y="2759746"/>
              <a:ext cx="948335" cy="769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4400">
                  <a:sym typeface="Symbol" pitchFamily="18" charset="2"/>
                </a:rPr>
                <a:t>V</a:t>
              </a:r>
              <a:r>
                <a:rPr lang="pt-BR" sz="4400" i="1" baseline="-25000">
                  <a:sym typeface="Symbol" pitchFamily="18" charset="2"/>
                </a:rPr>
                <a:t></a:t>
              </a:r>
              <a:endParaRPr lang="pt-BR" sz="4400" i="1" baseline="-25000"/>
            </a:p>
          </p:txBody>
        </p:sp>
      </p:grpSp>
      <p:cxnSp>
        <p:nvCxnSpPr>
          <p:cNvPr id="20" name="Conector reto 19"/>
          <p:cNvCxnSpPr/>
          <p:nvPr/>
        </p:nvCxnSpPr>
        <p:spPr bwMode="auto">
          <a:xfrm>
            <a:off x="1728835" y="4399750"/>
            <a:ext cx="1546225" cy="871536"/>
          </a:xfrm>
          <a:prstGeom prst="line">
            <a:avLst/>
          </a:prstGeom>
          <a:ln w="349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64" name="CaixaDeTexto 21"/>
          <p:cNvSpPr txBox="1">
            <a:spLocks noChangeArrowheads="1"/>
          </p:cNvSpPr>
          <p:nvPr/>
        </p:nvSpPr>
        <p:spPr bwMode="auto">
          <a:xfrm>
            <a:off x="2309267" y="4380433"/>
            <a:ext cx="757279" cy="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dirty="0">
                <a:sym typeface="Symbol" pitchFamily="18" charset="2"/>
              </a:rPr>
              <a:t></a:t>
            </a:r>
            <a:endParaRPr lang="pt-BR" sz="2800" baseline="-25000" dirty="0"/>
          </a:p>
        </p:txBody>
      </p:sp>
      <p:sp>
        <p:nvSpPr>
          <p:cNvPr id="9265" name="CaixaDeTexto 32"/>
          <p:cNvSpPr txBox="1">
            <a:spLocks noChangeArrowheads="1"/>
          </p:cNvSpPr>
          <p:nvPr/>
        </p:nvSpPr>
        <p:spPr bwMode="auto">
          <a:xfrm>
            <a:off x="2860303" y="5025491"/>
            <a:ext cx="497251" cy="523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dirty="0"/>
              <a:t>I</a:t>
            </a:r>
            <a:r>
              <a:rPr lang="pt-BR" sz="2800" baseline="-25000" dirty="0"/>
              <a:t>A</a:t>
            </a:r>
          </a:p>
        </p:txBody>
      </p:sp>
      <p:sp>
        <p:nvSpPr>
          <p:cNvPr id="24" name="Forma livre 23"/>
          <p:cNvSpPr/>
          <p:nvPr/>
        </p:nvSpPr>
        <p:spPr bwMode="auto">
          <a:xfrm>
            <a:off x="2090785" y="4406100"/>
            <a:ext cx="342900" cy="228600"/>
          </a:xfrm>
          <a:custGeom>
            <a:avLst/>
            <a:gdLst>
              <a:gd name="connsiteX0" fmla="*/ 0 w 58208"/>
              <a:gd name="connsiteY0" fmla="*/ 63500 h 63500"/>
              <a:gd name="connsiteX1" fmla="*/ 50800 w 58208"/>
              <a:gd name="connsiteY1" fmla="*/ 34925 h 63500"/>
              <a:gd name="connsiteX2" fmla="*/ 44450 w 58208"/>
              <a:gd name="connsiteY2" fmla="*/ 0 h 6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208" h="63500">
                <a:moveTo>
                  <a:pt x="0" y="63500"/>
                </a:moveTo>
                <a:cubicBezTo>
                  <a:pt x="21696" y="54504"/>
                  <a:pt x="43392" y="45508"/>
                  <a:pt x="50800" y="34925"/>
                </a:cubicBezTo>
                <a:cubicBezTo>
                  <a:pt x="58208" y="24342"/>
                  <a:pt x="44450" y="0"/>
                  <a:pt x="44450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259" name="CaixaDeTexto 34"/>
          <p:cNvSpPr txBox="1">
            <a:spLocks noChangeArrowheads="1"/>
          </p:cNvSpPr>
          <p:nvPr/>
        </p:nvSpPr>
        <p:spPr bwMode="auto">
          <a:xfrm rot="17615053">
            <a:off x="5384774" y="2623966"/>
            <a:ext cx="1280219" cy="585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dirty="0" err="1"/>
              <a:t>jX</a:t>
            </a:r>
            <a:r>
              <a:rPr lang="pt-BR" sz="3200" baseline="-25000" dirty="0" err="1"/>
              <a:t>S</a:t>
            </a:r>
            <a:r>
              <a:rPr lang="pt-BR" sz="3200" baseline="-25000" dirty="0"/>
              <a:t> </a:t>
            </a:r>
            <a:r>
              <a:rPr lang="pt-BR" sz="3200" dirty="0"/>
              <a:t>I</a:t>
            </a:r>
            <a:r>
              <a:rPr lang="pt-BR" sz="3200" baseline="-25000" dirty="0"/>
              <a:t>A</a:t>
            </a:r>
          </a:p>
        </p:txBody>
      </p:sp>
      <p:cxnSp>
        <p:nvCxnSpPr>
          <p:cNvPr id="18" name="Conector reto 17"/>
          <p:cNvCxnSpPr/>
          <p:nvPr/>
        </p:nvCxnSpPr>
        <p:spPr bwMode="auto">
          <a:xfrm rot="5400000">
            <a:off x="4304554" y="2176463"/>
            <a:ext cx="3101975" cy="1293813"/>
          </a:xfrm>
          <a:prstGeom prst="line">
            <a:avLst/>
          </a:prstGeom>
          <a:ln w="50800">
            <a:solidFill>
              <a:schemeClr val="tx1"/>
            </a:solidFill>
            <a:headEnd type="stealth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o 60"/>
          <p:cNvGrpSpPr>
            <a:grpSpLocks/>
          </p:cNvGrpSpPr>
          <p:nvPr/>
        </p:nvGrpSpPr>
        <p:grpSpPr bwMode="auto">
          <a:xfrm>
            <a:off x="2232073" y="3728245"/>
            <a:ext cx="482539" cy="593725"/>
            <a:chOff x="4158956" y="4857760"/>
            <a:chExt cx="627358" cy="594071"/>
          </a:xfrm>
        </p:grpSpPr>
        <p:sp>
          <p:nvSpPr>
            <p:cNvPr id="15" name="Forma livre 14"/>
            <p:cNvSpPr/>
            <p:nvPr/>
          </p:nvSpPr>
          <p:spPr bwMode="auto">
            <a:xfrm rot="20528230">
              <a:off x="4158956" y="5145264"/>
              <a:ext cx="366885" cy="306567"/>
            </a:xfrm>
            <a:custGeom>
              <a:avLst/>
              <a:gdLst>
                <a:gd name="connsiteX0" fmla="*/ 0 w 58208"/>
                <a:gd name="connsiteY0" fmla="*/ 63500 h 63500"/>
                <a:gd name="connsiteX1" fmla="*/ 50800 w 58208"/>
                <a:gd name="connsiteY1" fmla="*/ 34925 h 63500"/>
                <a:gd name="connsiteX2" fmla="*/ 44450 w 58208"/>
                <a:gd name="connsiteY2" fmla="*/ 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208" h="63500">
                  <a:moveTo>
                    <a:pt x="0" y="63500"/>
                  </a:moveTo>
                  <a:cubicBezTo>
                    <a:pt x="21696" y="54504"/>
                    <a:pt x="43392" y="45508"/>
                    <a:pt x="50800" y="34925"/>
                  </a:cubicBezTo>
                  <a:cubicBezTo>
                    <a:pt x="58208" y="24342"/>
                    <a:pt x="44450" y="0"/>
                    <a:pt x="44450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9258" name="Retângulo 48"/>
            <p:cNvSpPr>
              <a:spLocks noChangeArrowheads="1"/>
            </p:cNvSpPr>
            <p:nvPr/>
          </p:nvSpPr>
          <p:spPr bwMode="auto">
            <a:xfrm>
              <a:off x="4431730" y="4857760"/>
              <a:ext cx="354584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4000" b="1" baseline="-25000" dirty="0">
                  <a:sym typeface="Symbol" pitchFamily="18" charset="2"/>
                </a:rPr>
                <a:t></a:t>
              </a:r>
              <a:endParaRPr lang="pt-BR" sz="4000" b="1" baseline="-25000" dirty="0"/>
            </a:p>
          </p:txBody>
        </p:sp>
      </p:grpSp>
      <p:cxnSp>
        <p:nvCxnSpPr>
          <p:cNvPr id="31" name="Conector reto 30"/>
          <p:cNvCxnSpPr/>
          <p:nvPr/>
        </p:nvCxnSpPr>
        <p:spPr bwMode="auto">
          <a:xfrm rot="5400000">
            <a:off x="4952254" y="2822576"/>
            <a:ext cx="3132138" cy="12700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  <a:prstDash val="dash"/>
            <a:headEnd type="none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o 54"/>
          <p:cNvGrpSpPr>
            <a:grpSpLocks/>
          </p:cNvGrpSpPr>
          <p:nvPr/>
        </p:nvGrpSpPr>
        <p:grpSpPr bwMode="auto">
          <a:xfrm>
            <a:off x="6127798" y="1975645"/>
            <a:ext cx="430212" cy="433387"/>
            <a:chOff x="4643438" y="1461360"/>
            <a:chExt cx="430302" cy="434249"/>
          </a:xfrm>
        </p:grpSpPr>
        <p:sp>
          <p:nvSpPr>
            <p:cNvPr id="9255" name="CaixaDeTexto 33"/>
            <p:cNvSpPr txBox="1">
              <a:spLocks noChangeArrowheads="1"/>
            </p:cNvSpPr>
            <p:nvPr/>
          </p:nvSpPr>
          <p:spPr bwMode="auto">
            <a:xfrm>
              <a:off x="4643438" y="1571609"/>
              <a:ext cx="180000" cy="3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2800">
                  <a:sym typeface="Symbol" pitchFamily="18" charset="2"/>
                </a:rPr>
                <a:t></a:t>
              </a:r>
              <a:endParaRPr lang="pt-BR" sz="2800" baseline="-25000"/>
            </a:p>
          </p:txBody>
        </p:sp>
        <p:sp>
          <p:nvSpPr>
            <p:cNvPr id="35" name="Forma livre 34"/>
            <p:cNvSpPr/>
            <p:nvPr/>
          </p:nvSpPr>
          <p:spPr bwMode="auto">
            <a:xfrm rot="2243969">
              <a:off x="4730768" y="1461360"/>
              <a:ext cx="342972" cy="229055"/>
            </a:xfrm>
            <a:custGeom>
              <a:avLst/>
              <a:gdLst>
                <a:gd name="connsiteX0" fmla="*/ 0 w 58208"/>
                <a:gd name="connsiteY0" fmla="*/ 63500 h 63500"/>
                <a:gd name="connsiteX1" fmla="*/ 50800 w 58208"/>
                <a:gd name="connsiteY1" fmla="*/ 34925 h 63500"/>
                <a:gd name="connsiteX2" fmla="*/ 44450 w 58208"/>
                <a:gd name="connsiteY2" fmla="*/ 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208" h="63500">
                  <a:moveTo>
                    <a:pt x="0" y="63500"/>
                  </a:moveTo>
                  <a:cubicBezTo>
                    <a:pt x="21696" y="54504"/>
                    <a:pt x="43392" y="45508"/>
                    <a:pt x="50800" y="34925"/>
                  </a:cubicBezTo>
                  <a:cubicBezTo>
                    <a:pt x="58208" y="24342"/>
                    <a:pt x="44450" y="0"/>
                    <a:pt x="44450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  <p:sp>
        <p:nvSpPr>
          <p:cNvPr id="56" name="Retângulo 52"/>
          <p:cNvSpPr>
            <a:spLocks noChangeArrowheads="1"/>
          </p:cNvSpPr>
          <p:nvPr/>
        </p:nvSpPr>
        <p:spPr bwMode="auto">
          <a:xfrm>
            <a:off x="7643866" y="2477152"/>
            <a:ext cx="157160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3000" dirty="0" smtClean="0"/>
              <a:t>(K2)</a:t>
            </a:r>
            <a:r>
              <a:rPr lang="pt-BR" sz="3000" i="1" dirty="0" smtClean="0"/>
              <a:t> </a:t>
            </a:r>
            <a:endParaRPr lang="pt-BR" sz="3000" dirty="0"/>
          </a:p>
        </p:txBody>
      </p:sp>
      <p:sp>
        <p:nvSpPr>
          <p:cNvPr id="61" name="Chave direita 60"/>
          <p:cNvSpPr/>
          <p:nvPr/>
        </p:nvSpPr>
        <p:spPr>
          <a:xfrm>
            <a:off x="7429552" y="1303415"/>
            <a:ext cx="252000" cy="3060000"/>
          </a:xfrm>
          <a:prstGeom prst="rightBrac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2" name="Conector reto 61"/>
          <p:cNvCxnSpPr/>
          <p:nvPr/>
        </p:nvCxnSpPr>
        <p:spPr>
          <a:xfrm rot="5400000">
            <a:off x="1486148" y="4205714"/>
            <a:ext cx="36000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ixaDeTexto 45"/>
          <p:cNvSpPr txBox="1">
            <a:spLocks noChangeArrowheads="1"/>
          </p:cNvSpPr>
          <p:nvPr/>
        </p:nvSpPr>
        <p:spPr bwMode="auto">
          <a:xfrm>
            <a:off x="1571636" y="6334804"/>
            <a:ext cx="19288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(K1)</a:t>
            </a:r>
            <a:endParaRPr lang="pt-BR" sz="2800" baseline="-25000" dirty="0"/>
          </a:p>
        </p:txBody>
      </p:sp>
      <p:sp>
        <p:nvSpPr>
          <p:cNvPr id="64" name="Chave direita 63"/>
          <p:cNvSpPr/>
          <p:nvPr/>
        </p:nvSpPr>
        <p:spPr>
          <a:xfrm rot="5400000">
            <a:off x="2376449" y="5516303"/>
            <a:ext cx="252000" cy="15840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5" name="Conector reto 64"/>
          <p:cNvCxnSpPr/>
          <p:nvPr/>
        </p:nvCxnSpPr>
        <p:spPr bwMode="auto">
          <a:xfrm>
            <a:off x="1857388" y="1262706"/>
            <a:ext cx="6480000" cy="0"/>
          </a:xfrm>
          <a:prstGeom prst="line">
            <a:avLst/>
          </a:prstGeom>
          <a:ln w="38100">
            <a:solidFill>
              <a:srgbClr val="0070C0"/>
            </a:solidFill>
            <a:prstDash val="dash"/>
            <a:headEnd type="none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have direita 69"/>
          <p:cNvSpPr/>
          <p:nvPr/>
        </p:nvSpPr>
        <p:spPr>
          <a:xfrm rot="10800000">
            <a:off x="1463636" y="4405978"/>
            <a:ext cx="108000" cy="900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ysClr val="windowText" lastClr="000000"/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6357950" y="-2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sym typeface="Symbol" pitchFamily="18" charset="2"/>
              </a:rPr>
              <a:t>I</a:t>
            </a:r>
            <a:r>
              <a:rPr lang="pt-BR" sz="2800" baseline="-25000" dirty="0" smtClean="0">
                <a:sym typeface="Symbol" pitchFamily="18" charset="2"/>
              </a:rPr>
              <a:t>F</a:t>
            </a:r>
            <a:endParaRPr lang="pt-BR" sz="2800" i="1" baseline="-25000" dirty="0"/>
          </a:p>
        </p:txBody>
      </p:sp>
      <p:cxnSp>
        <p:nvCxnSpPr>
          <p:cNvPr id="44" name="Conector reto 43"/>
          <p:cNvCxnSpPr/>
          <p:nvPr/>
        </p:nvCxnSpPr>
        <p:spPr bwMode="auto">
          <a:xfrm rot="5400000" flipH="1" flipV="1">
            <a:off x="1433084" y="1538970"/>
            <a:ext cx="3106274" cy="2600054"/>
          </a:xfrm>
          <a:prstGeom prst="line">
            <a:avLst/>
          </a:prstGeom>
          <a:ln w="5715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ixaDeTexto 34"/>
          <p:cNvSpPr txBox="1">
            <a:spLocks noChangeArrowheads="1"/>
          </p:cNvSpPr>
          <p:nvPr/>
        </p:nvSpPr>
        <p:spPr bwMode="auto">
          <a:xfrm>
            <a:off x="3643306" y="494356"/>
            <a:ext cx="114141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4400" dirty="0" smtClean="0">
                <a:solidFill>
                  <a:srgbClr val="FF0000"/>
                </a:solidFill>
                <a:sym typeface="Symbol" pitchFamily="18" charset="2"/>
              </a:rPr>
              <a:t>E’’’</a:t>
            </a:r>
            <a:r>
              <a:rPr lang="pt-BR" sz="4400" baseline="-25000" dirty="0" smtClean="0">
                <a:solidFill>
                  <a:srgbClr val="FF0000"/>
                </a:solidFill>
                <a:sym typeface="Symbol" pitchFamily="18" charset="2"/>
              </a:rPr>
              <a:t>A</a:t>
            </a:r>
            <a:endParaRPr lang="pt-BR" sz="4400" i="1" baseline="-25000" dirty="0">
              <a:solidFill>
                <a:srgbClr val="FF0000"/>
              </a:solidFill>
            </a:endParaRPr>
          </a:p>
        </p:txBody>
      </p:sp>
      <p:cxnSp>
        <p:nvCxnSpPr>
          <p:cNvPr id="49" name="Conector reto 48"/>
          <p:cNvCxnSpPr/>
          <p:nvPr/>
        </p:nvCxnSpPr>
        <p:spPr bwMode="auto">
          <a:xfrm rot="16200000" flipH="1">
            <a:off x="3211016" y="2361093"/>
            <a:ext cx="3079158" cy="928695"/>
          </a:xfrm>
          <a:prstGeom prst="line">
            <a:avLst/>
          </a:prstGeom>
          <a:ln w="44450">
            <a:solidFill>
              <a:srgbClr val="FF0000"/>
            </a:solidFill>
            <a:headEnd type="stealth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to 59"/>
          <p:cNvCxnSpPr/>
          <p:nvPr/>
        </p:nvCxnSpPr>
        <p:spPr bwMode="auto">
          <a:xfrm flipV="1">
            <a:off x="1714480" y="3786190"/>
            <a:ext cx="1571636" cy="586458"/>
          </a:xfrm>
          <a:prstGeom prst="line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aixaDeTexto 32"/>
          <p:cNvSpPr txBox="1">
            <a:spLocks noChangeArrowheads="1"/>
          </p:cNvSpPr>
          <p:nvPr/>
        </p:nvSpPr>
        <p:spPr bwMode="auto">
          <a:xfrm>
            <a:off x="3286116" y="3643314"/>
            <a:ext cx="6353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I’’’</a:t>
            </a:r>
            <a:r>
              <a:rPr lang="pt-BR" sz="2800" baseline="-25000" dirty="0" smtClean="0">
                <a:solidFill>
                  <a:srgbClr val="FF0000"/>
                </a:solidFill>
              </a:rPr>
              <a:t>A</a:t>
            </a:r>
            <a:endParaRPr lang="pt-BR" sz="2800" baseline="-25000" dirty="0">
              <a:solidFill>
                <a:srgbClr val="FF0000"/>
              </a:solidFill>
            </a:endParaRPr>
          </a:p>
        </p:txBody>
      </p:sp>
      <p:sp>
        <p:nvSpPr>
          <p:cNvPr id="78" name="CaixaDeTexto 34"/>
          <p:cNvSpPr txBox="1">
            <a:spLocks noChangeArrowheads="1"/>
          </p:cNvSpPr>
          <p:nvPr/>
        </p:nvSpPr>
        <p:spPr bwMode="auto">
          <a:xfrm>
            <a:off x="428596" y="4906044"/>
            <a:ext cx="86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800" dirty="0" smtClean="0">
                <a:sym typeface="Symbol"/>
              </a:rPr>
              <a:t> </a:t>
            </a:r>
            <a:r>
              <a:rPr lang="pt-BR" sz="2800" dirty="0" smtClean="0"/>
              <a:t>Q</a:t>
            </a:r>
            <a:endParaRPr lang="pt-BR" sz="3000" dirty="0"/>
          </a:p>
        </p:txBody>
      </p:sp>
      <p:sp>
        <p:nvSpPr>
          <p:cNvPr id="54" name="Retângulo 53"/>
          <p:cNvSpPr/>
          <p:nvPr/>
        </p:nvSpPr>
        <p:spPr>
          <a:xfrm>
            <a:off x="3857620" y="0"/>
            <a:ext cx="654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  <a:sym typeface="Symbol" pitchFamily="18" charset="2"/>
              </a:rPr>
              <a:t>I’’’</a:t>
            </a:r>
            <a:r>
              <a:rPr lang="pt-BR" sz="2800" baseline="-25000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endParaRPr lang="pt-BR" sz="2800" i="1" baseline="-25000" dirty="0">
              <a:solidFill>
                <a:srgbClr val="FF0000"/>
              </a:solidFill>
            </a:endParaRPr>
          </a:p>
        </p:txBody>
      </p:sp>
      <p:sp>
        <p:nvSpPr>
          <p:cNvPr id="53" name="Rectangle 68"/>
          <p:cNvSpPr>
            <a:spLocks noChangeArrowheads="1"/>
          </p:cNvSpPr>
          <p:nvPr/>
        </p:nvSpPr>
        <p:spPr bwMode="auto">
          <a:xfrm>
            <a:off x="6215074" y="6000768"/>
            <a:ext cx="2571768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dirty="0" err="1" smtClean="0">
                <a:cs typeface="Times New Roman" pitchFamily="18" charset="0"/>
              </a:rPr>
              <a:t>Subexcitado</a:t>
            </a:r>
            <a:endParaRPr lang="pt-BR" sz="2800" baseline="-25000" dirty="0">
              <a:cs typeface="Times New Roman" pitchFamily="18" charset="0"/>
            </a:endParaRPr>
          </a:p>
        </p:txBody>
      </p:sp>
      <p:sp>
        <p:nvSpPr>
          <p:cNvPr id="48" name="Chave direita 47"/>
          <p:cNvSpPr/>
          <p:nvPr/>
        </p:nvSpPr>
        <p:spPr>
          <a:xfrm rot="10800000">
            <a:off x="1248728" y="3916941"/>
            <a:ext cx="180000" cy="396000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aixaDeTexto 34"/>
          <p:cNvSpPr txBox="1">
            <a:spLocks noChangeArrowheads="1"/>
          </p:cNvSpPr>
          <p:nvPr/>
        </p:nvSpPr>
        <p:spPr bwMode="auto">
          <a:xfrm>
            <a:off x="250282" y="3834474"/>
            <a:ext cx="11784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pt-BR" sz="2800" dirty="0" smtClean="0">
                <a:solidFill>
                  <a:srgbClr val="FF0000"/>
                </a:solidFill>
              </a:rPr>
              <a:t>Q’’’(-)</a:t>
            </a:r>
            <a:endParaRPr lang="pt-BR" sz="3000" dirty="0">
              <a:solidFill>
                <a:srgbClr val="FF0000"/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 rot="5400000">
            <a:off x="-821866" y="3408713"/>
            <a:ext cx="507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714348" y="4371182"/>
            <a:ext cx="6372000" cy="0"/>
          </a:xfrm>
          <a:prstGeom prst="line">
            <a:avLst/>
          </a:prstGeom>
          <a:ln w="38100">
            <a:solidFill>
              <a:schemeClr val="tx1"/>
            </a:solidFill>
            <a:headEnd w="sm" len="med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o 73"/>
          <p:cNvGrpSpPr>
            <a:grpSpLocks/>
          </p:cNvGrpSpPr>
          <p:nvPr/>
        </p:nvGrpSpPr>
        <p:grpSpPr bwMode="auto">
          <a:xfrm>
            <a:off x="1724073" y="3559970"/>
            <a:ext cx="3563937" cy="811212"/>
            <a:chOff x="5906818" y="2759746"/>
            <a:chExt cx="3566088" cy="810387"/>
          </a:xfrm>
        </p:grpSpPr>
        <p:cxnSp>
          <p:nvCxnSpPr>
            <p:cNvPr id="25" name="Conector reto 24"/>
            <p:cNvCxnSpPr/>
            <p:nvPr/>
          </p:nvCxnSpPr>
          <p:spPr>
            <a:xfrm rot="10800000">
              <a:off x="5906818" y="3565376"/>
              <a:ext cx="3566088" cy="4757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  <a:headEnd type="triangle" w="sm" len="lg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68" name="CaixaDeTexto 34"/>
            <p:cNvSpPr txBox="1">
              <a:spLocks noChangeArrowheads="1"/>
            </p:cNvSpPr>
            <p:nvPr/>
          </p:nvSpPr>
          <p:spPr bwMode="auto">
            <a:xfrm>
              <a:off x="8472187" y="2759746"/>
              <a:ext cx="948335" cy="769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4400">
                  <a:sym typeface="Symbol" pitchFamily="18" charset="2"/>
                </a:rPr>
                <a:t>V</a:t>
              </a:r>
              <a:r>
                <a:rPr lang="pt-BR" sz="4400" i="1" baseline="-25000">
                  <a:sym typeface="Symbol" pitchFamily="18" charset="2"/>
                </a:rPr>
                <a:t></a:t>
              </a:r>
              <a:endParaRPr lang="pt-BR" sz="4400" i="1" baseline="-25000"/>
            </a:p>
          </p:txBody>
        </p:sp>
      </p:grpSp>
      <p:cxnSp>
        <p:nvCxnSpPr>
          <p:cNvPr id="31" name="Conector reto 30"/>
          <p:cNvCxnSpPr/>
          <p:nvPr/>
        </p:nvCxnSpPr>
        <p:spPr bwMode="auto">
          <a:xfrm rot="5400000">
            <a:off x="4952254" y="2822576"/>
            <a:ext cx="3132138" cy="12700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  <a:prstDash val="dash"/>
            <a:headEnd type="none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tângulo 52"/>
          <p:cNvSpPr>
            <a:spLocks noChangeArrowheads="1"/>
          </p:cNvSpPr>
          <p:nvPr/>
        </p:nvSpPr>
        <p:spPr bwMode="auto">
          <a:xfrm>
            <a:off x="7643866" y="2477152"/>
            <a:ext cx="157160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3000" dirty="0" smtClean="0"/>
              <a:t>(K2)</a:t>
            </a:r>
            <a:r>
              <a:rPr lang="pt-BR" sz="3000" i="1" dirty="0" smtClean="0"/>
              <a:t> </a:t>
            </a:r>
            <a:endParaRPr lang="pt-BR" sz="3000" dirty="0"/>
          </a:p>
        </p:txBody>
      </p:sp>
      <p:sp>
        <p:nvSpPr>
          <p:cNvPr id="61" name="Chave direita 60"/>
          <p:cNvSpPr/>
          <p:nvPr/>
        </p:nvSpPr>
        <p:spPr>
          <a:xfrm>
            <a:off x="7429552" y="1303415"/>
            <a:ext cx="252000" cy="3060000"/>
          </a:xfrm>
          <a:prstGeom prst="rightBrac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2" name="Conector reto 61"/>
          <p:cNvCxnSpPr/>
          <p:nvPr/>
        </p:nvCxnSpPr>
        <p:spPr>
          <a:xfrm rot="5400000">
            <a:off x="1486148" y="4205714"/>
            <a:ext cx="36000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ixaDeTexto 45"/>
          <p:cNvSpPr txBox="1">
            <a:spLocks noChangeArrowheads="1"/>
          </p:cNvSpPr>
          <p:nvPr/>
        </p:nvSpPr>
        <p:spPr bwMode="auto">
          <a:xfrm>
            <a:off x="1571636" y="6334804"/>
            <a:ext cx="19288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(K1)</a:t>
            </a:r>
            <a:endParaRPr lang="pt-BR" sz="2800" baseline="-25000" dirty="0"/>
          </a:p>
        </p:txBody>
      </p:sp>
      <p:sp>
        <p:nvSpPr>
          <p:cNvPr id="64" name="Chave direita 63"/>
          <p:cNvSpPr/>
          <p:nvPr/>
        </p:nvSpPr>
        <p:spPr>
          <a:xfrm rot="5400000">
            <a:off x="2376449" y="5516303"/>
            <a:ext cx="252000" cy="15840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5" name="Conector reto 64"/>
          <p:cNvCxnSpPr/>
          <p:nvPr/>
        </p:nvCxnSpPr>
        <p:spPr bwMode="auto">
          <a:xfrm>
            <a:off x="1857388" y="1262706"/>
            <a:ext cx="6480000" cy="0"/>
          </a:xfrm>
          <a:prstGeom prst="line">
            <a:avLst/>
          </a:prstGeom>
          <a:ln w="38100">
            <a:solidFill>
              <a:srgbClr val="0070C0"/>
            </a:solidFill>
            <a:prstDash val="dash"/>
            <a:headEnd type="none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 bwMode="auto">
          <a:xfrm rot="5400000" flipH="1" flipV="1">
            <a:off x="1433084" y="1538970"/>
            <a:ext cx="3106274" cy="2600054"/>
          </a:xfrm>
          <a:prstGeom prst="line">
            <a:avLst/>
          </a:prstGeom>
          <a:ln w="5715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ixaDeTexto 34"/>
          <p:cNvSpPr txBox="1">
            <a:spLocks noChangeArrowheads="1"/>
          </p:cNvSpPr>
          <p:nvPr/>
        </p:nvSpPr>
        <p:spPr bwMode="auto">
          <a:xfrm>
            <a:off x="3643306" y="494356"/>
            <a:ext cx="114141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4400" dirty="0" smtClean="0">
                <a:solidFill>
                  <a:srgbClr val="FF0000"/>
                </a:solidFill>
                <a:sym typeface="Symbol" pitchFamily="18" charset="2"/>
              </a:rPr>
              <a:t>E’’’</a:t>
            </a:r>
            <a:r>
              <a:rPr lang="pt-BR" sz="4400" baseline="-25000" dirty="0" smtClean="0">
                <a:solidFill>
                  <a:srgbClr val="FF0000"/>
                </a:solidFill>
                <a:sym typeface="Symbol" pitchFamily="18" charset="2"/>
              </a:rPr>
              <a:t>A</a:t>
            </a:r>
            <a:endParaRPr lang="pt-BR" sz="4400" i="1" baseline="-25000" dirty="0">
              <a:solidFill>
                <a:srgbClr val="FF0000"/>
              </a:solidFill>
            </a:endParaRPr>
          </a:p>
        </p:txBody>
      </p:sp>
      <p:cxnSp>
        <p:nvCxnSpPr>
          <p:cNvPr id="49" name="Conector reto 48"/>
          <p:cNvCxnSpPr/>
          <p:nvPr/>
        </p:nvCxnSpPr>
        <p:spPr bwMode="auto">
          <a:xfrm rot="16200000" flipH="1">
            <a:off x="3211016" y="2361093"/>
            <a:ext cx="3079158" cy="928695"/>
          </a:xfrm>
          <a:prstGeom prst="line">
            <a:avLst/>
          </a:prstGeom>
          <a:ln w="44450">
            <a:solidFill>
              <a:srgbClr val="FF0000"/>
            </a:solidFill>
            <a:headEnd type="stealth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to 59"/>
          <p:cNvCxnSpPr/>
          <p:nvPr/>
        </p:nvCxnSpPr>
        <p:spPr bwMode="auto">
          <a:xfrm flipV="1">
            <a:off x="1714480" y="3786190"/>
            <a:ext cx="1571636" cy="586458"/>
          </a:xfrm>
          <a:prstGeom prst="line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aixaDeTexto 32"/>
          <p:cNvSpPr txBox="1">
            <a:spLocks noChangeArrowheads="1"/>
          </p:cNvSpPr>
          <p:nvPr/>
        </p:nvSpPr>
        <p:spPr bwMode="auto">
          <a:xfrm>
            <a:off x="3286116" y="3643314"/>
            <a:ext cx="6353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I’’’</a:t>
            </a:r>
            <a:r>
              <a:rPr lang="pt-BR" sz="2800" baseline="-25000" dirty="0" smtClean="0">
                <a:solidFill>
                  <a:srgbClr val="FF0000"/>
                </a:solidFill>
              </a:rPr>
              <a:t>A</a:t>
            </a:r>
            <a:endParaRPr lang="pt-BR" sz="2800" baseline="-25000" dirty="0">
              <a:solidFill>
                <a:srgbClr val="FF0000"/>
              </a:solidFill>
            </a:endParaRPr>
          </a:p>
        </p:txBody>
      </p:sp>
      <p:sp>
        <p:nvSpPr>
          <p:cNvPr id="54" name="Retângulo 53"/>
          <p:cNvSpPr/>
          <p:nvPr/>
        </p:nvSpPr>
        <p:spPr>
          <a:xfrm>
            <a:off x="3857620" y="0"/>
            <a:ext cx="654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  <a:sym typeface="Symbol" pitchFamily="18" charset="2"/>
              </a:rPr>
              <a:t>I’’’</a:t>
            </a:r>
            <a:r>
              <a:rPr lang="pt-BR" sz="2800" baseline="-25000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endParaRPr lang="pt-BR" sz="2800" i="1" baseline="-25000" dirty="0">
              <a:solidFill>
                <a:srgbClr val="FF0000"/>
              </a:solidFill>
            </a:endParaRPr>
          </a:p>
        </p:txBody>
      </p:sp>
      <p:sp>
        <p:nvSpPr>
          <p:cNvPr id="53" name="Rectangle 68"/>
          <p:cNvSpPr>
            <a:spLocks noChangeArrowheads="1"/>
          </p:cNvSpPr>
          <p:nvPr/>
        </p:nvSpPr>
        <p:spPr bwMode="auto">
          <a:xfrm>
            <a:off x="6215074" y="6000768"/>
            <a:ext cx="2571768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dirty="0" err="1" smtClean="0">
                <a:cs typeface="Times New Roman" pitchFamily="18" charset="0"/>
              </a:rPr>
              <a:t>Subexcitado</a:t>
            </a:r>
            <a:endParaRPr lang="pt-BR" sz="2800" baseline="-25000" dirty="0">
              <a:cs typeface="Times New Roman" pitchFamily="18" charset="0"/>
            </a:endParaRPr>
          </a:p>
        </p:txBody>
      </p:sp>
      <p:sp>
        <p:nvSpPr>
          <p:cNvPr id="48" name="Chave direita 47"/>
          <p:cNvSpPr/>
          <p:nvPr/>
        </p:nvSpPr>
        <p:spPr>
          <a:xfrm rot="10800000">
            <a:off x="1248728" y="3916941"/>
            <a:ext cx="180000" cy="396000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 rot="5400000">
            <a:off x="-821866" y="3408713"/>
            <a:ext cx="507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714348" y="4371182"/>
            <a:ext cx="6372000" cy="0"/>
          </a:xfrm>
          <a:prstGeom prst="line">
            <a:avLst/>
          </a:prstGeom>
          <a:ln w="38100">
            <a:solidFill>
              <a:schemeClr val="tx1"/>
            </a:solidFill>
            <a:headEnd w="sm" len="med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o 73"/>
          <p:cNvGrpSpPr>
            <a:grpSpLocks/>
          </p:cNvGrpSpPr>
          <p:nvPr/>
        </p:nvGrpSpPr>
        <p:grpSpPr bwMode="auto">
          <a:xfrm>
            <a:off x="1724073" y="3559970"/>
            <a:ext cx="3563937" cy="811212"/>
            <a:chOff x="5906818" y="2759746"/>
            <a:chExt cx="3566088" cy="810387"/>
          </a:xfrm>
        </p:grpSpPr>
        <p:cxnSp>
          <p:nvCxnSpPr>
            <p:cNvPr id="25" name="Conector reto 24"/>
            <p:cNvCxnSpPr/>
            <p:nvPr/>
          </p:nvCxnSpPr>
          <p:spPr>
            <a:xfrm rot="10800000">
              <a:off x="5906818" y="3565376"/>
              <a:ext cx="3566088" cy="4757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  <a:headEnd type="triangle" w="sm" len="lg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68" name="CaixaDeTexto 34"/>
            <p:cNvSpPr txBox="1">
              <a:spLocks noChangeArrowheads="1"/>
            </p:cNvSpPr>
            <p:nvPr/>
          </p:nvSpPr>
          <p:spPr bwMode="auto">
            <a:xfrm>
              <a:off x="8472187" y="2759746"/>
              <a:ext cx="948335" cy="769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4400">
                  <a:sym typeface="Symbol" pitchFamily="18" charset="2"/>
                </a:rPr>
                <a:t>V</a:t>
              </a:r>
              <a:r>
                <a:rPr lang="pt-BR" sz="4400" i="1" baseline="-25000">
                  <a:sym typeface="Symbol" pitchFamily="18" charset="2"/>
                </a:rPr>
                <a:t></a:t>
              </a:r>
              <a:endParaRPr lang="pt-BR" sz="4400" i="1" baseline="-25000"/>
            </a:p>
          </p:txBody>
        </p:sp>
      </p:grpSp>
      <p:grpSp>
        <p:nvGrpSpPr>
          <p:cNvPr id="3" name="Grupo 60"/>
          <p:cNvGrpSpPr>
            <a:grpSpLocks/>
          </p:cNvGrpSpPr>
          <p:nvPr/>
        </p:nvGrpSpPr>
        <p:grpSpPr bwMode="auto">
          <a:xfrm>
            <a:off x="2232073" y="3728245"/>
            <a:ext cx="482539" cy="593725"/>
            <a:chOff x="4158956" y="4857760"/>
            <a:chExt cx="627358" cy="594071"/>
          </a:xfrm>
        </p:grpSpPr>
        <p:sp>
          <p:nvSpPr>
            <p:cNvPr id="15" name="Forma livre 14"/>
            <p:cNvSpPr/>
            <p:nvPr/>
          </p:nvSpPr>
          <p:spPr bwMode="auto">
            <a:xfrm rot="20528230">
              <a:off x="4158956" y="5145264"/>
              <a:ext cx="366885" cy="306567"/>
            </a:xfrm>
            <a:custGeom>
              <a:avLst/>
              <a:gdLst>
                <a:gd name="connsiteX0" fmla="*/ 0 w 58208"/>
                <a:gd name="connsiteY0" fmla="*/ 63500 h 63500"/>
                <a:gd name="connsiteX1" fmla="*/ 50800 w 58208"/>
                <a:gd name="connsiteY1" fmla="*/ 34925 h 63500"/>
                <a:gd name="connsiteX2" fmla="*/ 44450 w 58208"/>
                <a:gd name="connsiteY2" fmla="*/ 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208" h="63500">
                  <a:moveTo>
                    <a:pt x="0" y="63500"/>
                  </a:moveTo>
                  <a:cubicBezTo>
                    <a:pt x="21696" y="54504"/>
                    <a:pt x="43392" y="45508"/>
                    <a:pt x="50800" y="34925"/>
                  </a:cubicBezTo>
                  <a:cubicBezTo>
                    <a:pt x="58208" y="24342"/>
                    <a:pt x="44450" y="0"/>
                    <a:pt x="44450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9258" name="Retângulo 48"/>
            <p:cNvSpPr>
              <a:spLocks noChangeArrowheads="1"/>
            </p:cNvSpPr>
            <p:nvPr/>
          </p:nvSpPr>
          <p:spPr bwMode="auto">
            <a:xfrm>
              <a:off x="4431730" y="4857760"/>
              <a:ext cx="354584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4000" b="1" baseline="-25000" dirty="0">
                  <a:sym typeface="Symbol" pitchFamily="18" charset="2"/>
                </a:rPr>
                <a:t></a:t>
              </a:r>
              <a:endParaRPr lang="pt-BR" sz="4000" b="1" baseline="-25000" dirty="0"/>
            </a:p>
          </p:txBody>
        </p:sp>
      </p:grpSp>
      <p:sp>
        <p:nvSpPr>
          <p:cNvPr id="56" name="Retângulo 52"/>
          <p:cNvSpPr>
            <a:spLocks noChangeArrowheads="1"/>
          </p:cNvSpPr>
          <p:nvPr/>
        </p:nvSpPr>
        <p:spPr bwMode="auto">
          <a:xfrm>
            <a:off x="7643866" y="2477152"/>
            <a:ext cx="157160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3000" dirty="0" smtClean="0"/>
              <a:t>(K2)</a:t>
            </a:r>
            <a:r>
              <a:rPr lang="pt-BR" sz="3000" i="1" dirty="0" smtClean="0"/>
              <a:t> </a:t>
            </a:r>
            <a:endParaRPr lang="pt-BR" sz="3000" dirty="0"/>
          </a:p>
        </p:txBody>
      </p:sp>
      <p:sp>
        <p:nvSpPr>
          <p:cNvPr id="61" name="Chave direita 60"/>
          <p:cNvSpPr/>
          <p:nvPr/>
        </p:nvSpPr>
        <p:spPr>
          <a:xfrm>
            <a:off x="7429552" y="1303415"/>
            <a:ext cx="252000" cy="3060000"/>
          </a:xfrm>
          <a:prstGeom prst="rightBrac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2" name="Conector reto 61"/>
          <p:cNvCxnSpPr/>
          <p:nvPr/>
        </p:nvCxnSpPr>
        <p:spPr>
          <a:xfrm rot="5400000">
            <a:off x="1486148" y="4205714"/>
            <a:ext cx="36000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ixaDeTexto 45"/>
          <p:cNvSpPr txBox="1">
            <a:spLocks noChangeArrowheads="1"/>
          </p:cNvSpPr>
          <p:nvPr/>
        </p:nvSpPr>
        <p:spPr bwMode="auto">
          <a:xfrm>
            <a:off x="1571636" y="6334804"/>
            <a:ext cx="19288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(K1)</a:t>
            </a:r>
            <a:endParaRPr lang="pt-BR" sz="2800" baseline="-25000" dirty="0"/>
          </a:p>
        </p:txBody>
      </p:sp>
      <p:sp>
        <p:nvSpPr>
          <p:cNvPr id="64" name="Chave direita 63"/>
          <p:cNvSpPr/>
          <p:nvPr/>
        </p:nvSpPr>
        <p:spPr>
          <a:xfrm rot="5400000">
            <a:off x="2376449" y="5516303"/>
            <a:ext cx="252000" cy="15840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5" name="Conector reto 64"/>
          <p:cNvCxnSpPr/>
          <p:nvPr/>
        </p:nvCxnSpPr>
        <p:spPr bwMode="auto">
          <a:xfrm>
            <a:off x="1857388" y="1262706"/>
            <a:ext cx="6480000" cy="0"/>
          </a:xfrm>
          <a:prstGeom prst="line">
            <a:avLst/>
          </a:prstGeom>
          <a:ln w="38100">
            <a:solidFill>
              <a:srgbClr val="0070C0"/>
            </a:solidFill>
            <a:prstDash val="dash"/>
            <a:headEnd type="none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ixaDeTexto 34"/>
          <p:cNvSpPr txBox="1">
            <a:spLocks noChangeArrowheads="1"/>
          </p:cNvSpPr>
          <p:nvPr/>
        </p:nvSpPr>
        <p:spPr bwMode="auto">
          <a:xfrm>
            <a:off x="-32" y="4286256"/>
            <a:ext cx="11784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pt-BR" sz="2800" dirty="0" smtClean="0">
                <a:solidFill>
                  <a:srgbClr val="FF0000"/>
                </a:solidFill>
              </a:rPr>
              <a:t>Q’’=0</a:t>
            </a:r>
            <a:endParaRPr lang="pt-BR" sz="3000" dirty="0">
              <a:solidFill>
                <a:srgbClr val="FF0000"/>
              </a:solidFill>
            </a:endParaRPr>
          </a:p>
        </p:txBody>
      </p:sp>
      <p:cxnSp>
        <p:nvCxnSpPr>
          <p:cNvPr id="44" name="Conector reto 43"/>
          <p:cNvCxnSpPr/>
          <p:nvPr/>
        </p:nvCxnSpPr>
        <p:spPr bwMode="auto">
          <a:xfrm flipV="1">
            <a:off x="1686194" y="1285860"/>
            <a:ext cx="3528748" cy="3106274"/>
          </a:xfrm>
          <a:prstGeom prst="line">
            <a:avLst/>
          </a:prstGeom>
          <a:ln w="5715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ixaDeTexto 34"/>
          <p:cNvSpPr txBox="1">
            <a:spLocks noChangeArrowheads="1"/>
          </p:cNvSpPr>
          <p:nvPr/>
        </p:nvSpPr>
        <p:spPr bwMode="auto">
          <a:xfrm>
            <a:off x="4857752" y="494356"/>
            <a:ext cx="99853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4400" dirty="0" smtClean="0">
                <a:solidFill>
                  <a:srgbClr val="FF0000"/>
                </a:solidFill>
                <a:sym typeface="Symbol" pitchFamily="18" charset="2"/>
              </a:rPr>
              <a:t>E’’</a:t>
            </a:r>
            <a:r>
              <a:rPr lang="pt-BR" sz="4400" baseline="-25000" dirty="0" smtClean="0">
                <a:solidFill>
                  <a:srgbClr val="FF0000"/>
                </a:solidFill>
                <a:sym typeface="Symbol" pitchFamily="18" charset="2"/>
              </a:rPr>
              <a:t>A</a:t>
            </a:r>
            <a:endParaRPr lang="pt-BR" sz="4400" i="1" baseline="-25000" dirty="0">
              <a:solidFill>
                <a:srgbClr val="FF0000"/>
              </a:solidFill>
            </a:endParaRPr>
          </a:p>
        </p:txBody>
      </p:sp>
      <p:cxnSp>
        <p:nvCxnSpPr>
          <p:cNvPr id="49" name="Conector reto 48"/>
          <p:cNvCxnSpPr/>
          <p:nvPr/>
        </p:nvCxnSpPr>
        <p:spPr bwMode="auto">
          <a:xfrm rot="5400000">
            <a:off x="3663785" y="2813863"/>
            <a:ext cx="3102315" cy="0"/>
          </a:xfrm>
          <a:prstGeom prst="line">
            <a:avLst/>
          </a:prstGeom>
          <a:ln w="44450">
            <a:solidFill>
              <a:srgbClr val="FF0000"/>
            </a:solidFill>
            <a:headEnd type="stealth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to 59"/>
          <p:cNvCxnSpPr/>
          <p:nvPr/>
        </p:nvCxnSpPr>
        <p:spPr bwMode="auto">
          <a:xfrm flipV="1">
            <a:off x="1714480" y="4357694"/>
            <a:ext cx="1548000" cy="14954"/>
          </a:xfrm>
          <a:prstGeom prst="line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aixaDeTexto 32"/>
          <p:cNvSpPr txBox="1">
            <a:spLocks noChangeArrowheads="1"/>
          </p:cNvSpPr>
          <p:nvPr/>
        </p:nvSpPr>
        <p:spPr bwMode="auto">
          <a:xfrm>
            <a:off x="3286116" y="4334540"/>
            <a:ext cx="5455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I’’</a:t>
            </a:r>
            <a:r>
              <a:rPr lang="pt-BR" sz="2800" baseline="-25000" dirty="0" smtClean="0">
                <a:solidFill>
                  <a:srgbClr val="FF0000"/>
                </a:solidFill>
              </a:rPr>
              <a:t>A</a:t>
            </a:r>
            <a:endParaRPr lang="pt-BR" sz="2800" baseline="-25000" dirty="0">
              <a:solidFill>
                <a:srgbClr val="FF0000"/>
              </a:solidFill>
            </a:endParaRPr>
          </a:p>
        </p:txBody>
      </p:sp>
      <p:sp>
        <p:nvSpPr>
          <p:cNvPr id="54" name="Retângulo 53"/>
          <p:cNvSpPr/>
          <p:nvPr/>
        </p:nvSpPr>
        <p:spPr>
          <a:xfrm>
            <a:off x="5000628" y="0"/>
            <a:ext cx="5645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  <a:sym typeface="Symbol" pitchFamily="18" charset="2"/>
              </a:rPr>
              <a:t>I’’</a:t>
            </a:r>
            <a:r>
              <a:rPr lang="pt-BR" sz="2800" baseline="-25000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endParaRPr lang="pt-BR" sz="2800" i="1" baseline="-25000" dirty="0">
              <a:solidFill>
                <a:srgbClr val="FF0000"/>
              </a:solidFill>
            </a:endParaRPr>
          </a:p>
        </p:txBody>
      </p:sp>
      <p:sp>
        <p:nvSpPr>
          <p:cNvPr id="51" name="Forma livre 50"/>
          <p:cNvSpPr/>
          <p:nvPr/>
        </p:nvSpPr>
        <p:spPr>
          <a:xfrm flipH="1">
            <a:off x="928662" y="4429132"/>
            <a:ext cx="428660" cy="214314"/>
          </a:xfrm>
          <a:custGeom>
            <a:avLst/>
            <a:gdLst>
              <a:gd name="connsiteX0" fmla="*/ 856648 w 856648"/>
              <a:gd name="connsiteY0" fmla="*/ 596767 h 596767"/>
              <a:gd name="connsiteX1" fmla="*/ 269507 w 856648"/>
              <a:gd name="connsiteY1" fmla="*/ 250257 h 596767"/>
              <a:gd name="connsiteX2" fmla="*/ 0 w 856648"/>
              <a:gd name="connsiteY2" fmla="*/ 0 h 596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6648" h="596767">
                <a:moveTo>
                  <a:pt x="856648" y="596767"/>
                </a:moveTo>
                <a:cubicBezTo>
                  <a:pt x="634465" y="473242"/>
                  <a:pt x="412282" y="349718"/>
                  <a:pt x="269507" y="250257"/>
                </a:cubicBezTo>
                <a:cubicBezTo>
                  <a:pt x="126732" y="150796"/>
                  <a:pt x="63366" y="75398"/>
                  <a:pt x="0" y="0"/>
                </a:cubicBezTo>
              </a:path>
            </a:pathLst>
          </a:custGeom>
          <a:ln w="34925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Rectangle 68"/>
          <p:cNvSpPr>
            <a:spLocks noChangeArrowheads="1"/>
          </p:cNvSpPr>
          <p:nvPr/>
        </p:nvSpPr>
        <p:spPr bwMode="auto">
          <a:xfrm>
            <a:off x="5143504" y="6000768"/>
            <a:ext cx="3643338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cs typeface="Times New Roman" pitchFamily="18" charset="0"/>
              </a:rPr>
              <a:t>Normalmente excitado</a:t>
            </a:r>
            <a:endParaRPr lang="pt-BR" sz="2800" baseline="-25000" dirty="0">
              <a:cs typeface="Times New Roman" pitchFamily="18" charset="0"/>
            </a:endParaRPr>
          </a:p>
        </p:txBody>
      </p:sp>
      <p:sp>
        <p:nvSpPr>
          <p:cNvPr id="42" name="CaixaDeTexto 34"/>
          <p:cNvSpPr txBox="1">
            <a:spLocks noChangeArrowheads="1"/>
          </p:cNvSpPr>
          <p:nvPr/>
        </p:nvSpPr>
        <p:spPr bwMode="auto">
          <a:xfrm rot="16200000">
            <a:off x="4224407" y="2531123"/>
            <a:ext cx="1280219" cy="585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dirty="0" err="1">
                <a:solidFill>
                  <a:srgbClr val="FF0000"/>
                </a:solidFill>
              </a:rPr>
              <a:t>jX</a:t>
            </a:r>
            <a:r>
              <a:rPr lang="pt-BR" sz="3200" baseline="-25000" dirty="0" err="1">
                <a:solidFill>
                  <a:srgbClr val="FF0000"/>
                </a:solidFill>
              </a:rPr>
              <a:t>S</a:t>
            </a:r>
            <a:r>
              <a:rPr lang="pt-BR" sz="3200" baseline="-25000" dirty="0">
                <a:solidFill>
                  <a:srgbClr val="FF0000"/>
                </a:solidFill>
              </a:rPr>
              <a:t> </a:t>
            </a:r>
            <a:r>
              <a:rPr lang="pt-BR" sz="3200" dirty="0" smtClean="0">
                <a:solidFill>
                  <a:srgbClr val="FF0000"/>
                </a:solidFill>
              </a:rPr>
              <a:t>I’’</a:t>
            </a:r>
            <a:r>
              <a:rPr lang="pt-BR" sz="3200" baseline="-25000" dirty="0" smtClean="0">
                <a:solidFill>
                  <a:srgbClr val="FF0000"/>
                </a:solidFill>
              </a:rPr>
              <a:t>A</a:t>
            </a:r>
            <a:endParaRPr lang="pt-BR" sz="3200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 rot="5400000">
            <a:off x="-821866" y="3408713"/>
            <a:ext cx="507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714348" y="4371182"/>
            <a:ext cx="6372000" cy="0"/>
          </a:xfrm>
          <a:prstGeom prst="line">
            <a:avLst/>
          </a:prstGeom>
          <a:ln w="38100">
            <a:solidFill>
              <a:schemeClr val="tx1"/>
            </a:solidFill>
            <a:headEnd w="sm" len="med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o 73"/>
          <p:cNvGrpSpPr>
            <a:grpSpLocks/>
          </p:cNvGrpSpPr>
          <p:nvPr/>
        </p:nvGrpSpPr>
        <p:grpSpPr bwMode="auto">
          <a:xfrm>
            <a:off x="1724073" y="3559970"/>
            <a:ext cx="3563937" cy="811212"/>
            <a:chOff x="5906818" y="2759746"/>
            <a:chExt cx="3566088" cy="810387"/>
          </a:xfrm>
        </p:grpSpPr>
        <p:cxnSp>
          <p:nvCxnSpPr>
            <p:cNvPr id="25" name="Conector reto 24"/>
            <p:cNvCxnSpPr/>
            <p:nvPr/>
          </p:nvCxnSpPr>
          <p:spPr>
            <a:xfrm rot="10800000">
              <a:off x="5906818" y="3565376"/>
              <a:ext cx="3566088" cy="4757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  <a:headEnd type="triangle" w="sm" len="lg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68" name="CaixaDeTexto 34"/>
            <p:cNvSpPr txBox="1">
              <a:spLocks noChangeArrowheads="1"/>
            </p:cNvSpPr>
            <p:nvPr/>
          </p:nvSpPr>
          <p:spPr bwMode="auto">
            <a:xfrm>
              <a:off x="8472187" y="2759746"/>
              <a:ext cx="948335" cy="769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4400">
                  <a:sym typeface="Symbol" pitchFamily="18" charset="2"/>
                </a:rPr>
                <a:t>V</a:t>
              </a:r>
              <a:r>
                <a:rPr lang="pt-BR" sz="4400" i="1" baseline="-25000">
                  <a:sym typeface="Symbol" pitchFamily="18" charset="2"/>
                </a:rPr>
                <a:t></a:t>
              </a:r>
              <a:endParaRPr lang="pt-BR" sz="4400" i="1" baseline="-25000"/>
            </a:p>
          </p:txBody>
        </p:sp>
      </p:grpSp>
      <p:sp>
        <p:nvSpPr>
          <p:cNvPr id="56" name="Retângulo 52"/>
          <p:cNvSpPr>
            <a:spLocks noChangeArrowheads="1"/>
          </p:cNvSpPr>
          <p:nvPr/>
        </p:nvSpPr>
        <p:spPr bwMode="auto">
          <a:xfrm>
            <a:off x="7643866" y="2477152"/>
            <a:ext cx="157160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3000" dirty="0" smtClean="0"/>
              <a:t>(K2)</a:t>
            </a:r>
            <a:r>
              <a:rPr lang="pt-BR" sz="3000" i="1" dirty="0" smtClean="0"/>
              <a:t> </a:t>
            </a:r>
            <a:endParaRPr lang="pt-BR" sz="3000" dirty="0"/>
          </a:p>
        </p:txBody>
      </p:sp>
      <p:sp>
        <p:nvSpPr>
          <p:cNvPr id="61" name="Chave direita 60"/>
          <p:cNvSpPr/>
          <p:nvPr/>
        </p:nvSpPr>
        <p:spPr>
          <a:xfrm>
            <a:off x="7429552" y="1303415"/>
            <a:ext cx="252000" cy="3060000"/>
          </a:xfrm>
          <a:prstGeom prst="rightBrac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2" name="Conector reto 61"/>
          <p:cNvCxnSpPr/>
          <p:nvPr/>
        </p:nvCxnSpPr>
        <p:spPr>
          <a:xfrm rot="5400000">
            <a:off x="1486148" y="4205714"/>
            <a:ext cx="3600000" cy="0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ixaDeTexto 45"/>
          <p:cNvSpPr txBox="1">
            <a:spLocks noChangeArrowheads="1"/>
          </p:cNvSpPr>
          <p:nvPr/>
        </p:nvSpPr>
        <p:spPr bwMode="auto">
          <a:xfrm>
            <a:off x="1571636" y="6334804"/>
            <a:ext cx="19288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(K1)</a:t>
            </a:r>
            <a:endParaRPr lang="pt-BR" sz="2800" baseline="-25000" dirty="0"/>
          </a:p>
        </p:txBody>
      </p:sp>
      <p:sp>
        <p:nvSpPr>
          <p:cNvPr id="64" name="Chave direita 63"/>
          <p:cNvSpPr/>
          <p:nvPr/>
        </p:nvSpPr>
        <p:spPr>
          <a:xfrm rot="5400000">
            <a:off x="2376449" y="5516303"/>
            <a:ext cx="252000" cy="15840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5" name="Conector reto 64"/>
          <p:cNvCxnSpPr/>
          <p:nvPr/>
        </p:nvCxnSpPr>
        <p:spPr bwMode="auto">
          <a:xfrm>
            <a:off x="1857388" y="1262706"/>
            <a:ext cx="6480000" cy="0"/>
          </a:xfrm>
          <a:prstGeom prst="line">
            <a:avLst/>
          </a:prstGeom>
          <a:ln w="38100">
            <a:solidFill>
              <a:srgbClr val="0070C0"/>
            </a:solidFill>
            <a:prstDash val="dash"/>
            <a:headEnd type="none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ixaDeTexto 34"/>
          <p:cNvSpPr txBox="1">
            <a:spLocks noChangeArrowheads="1"/>
          </p:cNvSpPr>
          <p:nvPr/>
        </p:nvSpPr>
        <p:spPr bwMode="auto">
          <a:xfrm>
            <a:off x="457290" y="4334540"/>
            <a:ext cx="86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  <a:sym typeface="Symbol"/>
              </a:rPr>
              <a:t> </a:t>
            </a:r>
            <a:r>
              <a:rPr lang="pt-BR" sz="2800" dirty="0" smtClean="0">
                <a:solidFill>
                  <a:srgbClr val="FF0000"/>
                </a:solidFill>
              </a:rPr>
              <a:t>Q’</a:t>
            </a:r>
            <a:endParaRPr lang="pt-BR" sz="3000" dirty="0">
              <a:solidFill>
                <a:srgbClr val="FF0000"/>
              </a:solidFill>
            </a:endParaRPr>
          </a:p>
        </p:txBody>
      </p:sp>
      <p:cxnSp>
        <p:nvCxnSpPr>
          <p:cNvPr id="44" name="Conector reto 43"/>
          <p:cNvCxnSpPr>
            <a:endCxn id="47" idx="2"/>
          </p:cNvCxnSpPr>
          <p:nvPr/>
        </p:nvCxnSpPr>
        <p:spPr bwMode="auto">
          <a:xfrm flipV="1">
            <a:off x="1686194" y="1262706"/>
            <a:ext cx="4243926" cy="3129428"/>
          </a:xfrm>
          <a:prstGeom prst="line">
            <a:avLst/>
          </a:prstGeom>
          <a:ln w="5715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ixaDeTexto 34"/>
          <p:cNvSpPr txBox="1">
            <a:spLocks noChangeArrowheads="1"/>
          </p:cNvSpPr>
          <p:nvPr/>
        </p:nvSpPr>
        <p:spPr bwMode="auto">
          <a:xfrm>
            <a:off x="5430851" y="494356"/>
            <a:ext cx="99853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4400" dirty="0" err="1" smtClean="0">
                <a:solidFill>
                  <a:srgbClr val="FF0000"/>
                </a:solidFill>
                <a:sym typeface="Symbol" pitchFamily="18" charset="2"/>
              </a:rPr>
              <a:t>E’</a:t>
            </a:r>
            <a:r>
              <a:rPr lang="pt-BR" sz="4400" baseline="-25000" dirty="0" err="1" smtClean="0">
                <a:solidFill>
                  <a:srgbClr val="FF0000"/>
                </a:solidFill>
                <a:sym typeface="Symbol" pitchFamily="18" charset="2"/>
              </a:rPr>
              <a:t>A</a:t>
            </a:r>
            <a:endParaRPr lang="pt-BR" sz="4400" i="1" baseline="-25000" dirty="0">
              <a:solidFill>
                <a:srgbClr val="FF0000"/>
              </a:solidFill>
            </a:endParaRPr>
          </a:p>
        </p:txBody>
      </p:sp>
      <p:cxnSp>
        <p:nvCxnSpPr>
          <p:cNvPr id="49" name="Conector reto 48"/>
          <p:cNvCxnSpPr/>
          <p:nvPr/>
        </p:nvCxnSpPr>
        <p:spPr bwMode="auto">
          <a:xfrm rot="5400000">
            <a:off x="4008119" y="2443817"/>
            <a:ext cx="3102315" cy="740093"/>
          </a:xfrm>
          <a:prstGeom prst="line">
            <a:avLst/>
          </a:prstGeom>
          <a:ln w="44450">
            <a:solidFill>
              <a:srgbClr val="FF0000"/>
            </a:solidFill>
            <a:headEnd type="stealth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ixaDeTexto 34"/>
          <p:cNvSpPr txBox="1">
            <a:spLocks noChangeArrowheads="1"/>
          </p:cNvSpPr>
          <p:nvPr/>
        </p:nvSpPr>
        <p:spPr bwMode="auto">
          <a:xfrm rot="17065301">
            <a:off x="4632176" y="2531123"/>
            <a:ext cx="1280219" cy="585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dirty="0" err="1">
                <a:solidFill>
                  <a:srgbClr val="FF0000"/>
                </a:solidFill>
              </a:rPr>
              <a:t>jX</a:t>
            </a:r>
            <a:r>
              <a:rPr lang="pt-BR" sz="3200" baseline="-25000" dirty="0" err="1">
                <a:solidFill>
                  <a:srgbClr val="FF0000"/>
                </a:solidFill>
              </a:rPr>
              <a:t>S</a:t>
            </a:r>
            <a:r>
              <a:rPr lang="pt-BR" sz="3200" baseline="-25000" dirty="0">
                <a:solidFill>
                  <a:srgbClr val="FF0000"/>
                </a:solidFill>
              </a:rPr>
              <a:t> </a:t>
            </a:r>
            <a:r>
              <a:rPr lang="pt-BR" sz="3200" dirty="0" err="1" smtClean="0">
                <a:solidFill>
                  <a:srgbClr val="FF0000"/>
                </a:solidFill>
              </a:rPr>
              <a:t>I’</a:t>
            </a:r>
            <a:r>
              <a:rPr lang="pt-BR" sz="3200" baseline="-25000" dirty="0" err="1" smtClean="0">
                <a:solidFill>
                  <a:srgbClr val="FF0000"/>
                </a:solidFill>
              </a:rPr>
              <a:t>A</a:t>
            </a:r>
            <a:endParaRPr lang="pt-BR" sz="3200" baseline="-25000" dirty="0">
              <a:solidFill>
                <a:srgbClr val="FF0000"/>
              </a:solidFill>
            </a:endParaRPr>
          </a:p>
        </p:txBody>
      </p:sp>
      <p:cxnSp>
        <p:nvCxnSpPr>
          <p:cNvPr id="60" name="Conector reto 59"/>
          <p:cNvCxnSpPr/>
          <p:nvPr/>
        </p:nvCxnSpPr>
        <p:spPr bwMode="auto">
          <a:xfrm>
            <a:off x="1714480" y="4372648"/>
            <a:ext cx="1571636" cy="514346"/>
          </a:xfrm>
          <a:prstGeom prst="line">
            <a:avLst/>
          </a:prstGeom>
          <a:ln w="349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aixaDeTexto 32"/>
          <p:cNvSpPr txBox="1">
            <a:spLocks noChangeArrowheads="1"/>
          </p:cNvSpPr>
          <p:nvPr/>
        </p:nvSpPr>
        <p:spPr bwMode="auto">
          <a:xfrm>
            <a:off x="3286116" y="4548854"/>
            <a:ext cx="4557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dirty="0" err="1" smtClean="0">
                <a:solidFill>
                  <a:srgbClr val="FF0000"/>
                </a:solidFill>
              </a:rPr>
              <a:t>I’</a:t>
            </a:r>
            <a:r>
              <a:rPr lang="pt-BR" sz="2800" baseline="-25000" dirty="0" err="1" smtClean="0">
                <a:solidFill>
                  <a:srgbClr val="FF0000"/>
                </a:solidFill>
              </a:rPr>
              <a:t>A</a:t>
            </a:r>
            <a:endParaRPr lang="pt-BR" sz="2800" baseline="-25000" dirty="0">
              <a:solidFill>
                <a:srgbClr val="FF0000"/>
              </a:solidFill>
            </a:endParaRPr>
          </a:p>
        </p:txBody>
      </p:sp>
      <p:sp>
        <p:nvSpPr>
          <p:cNvPr id="76" name="CaixaDeTexto 21"/>
          <p:cNvSpPr txBox="1">
            <a:spLocks noChangeArrowheads="1"/>
          </p:cNvSpPr>
          <p:nvPr/>
        </p:nvSpPr>
        <p:spPr bwMode="auto">
          <a:xfrm>
            <a:off x="2924992" y="4294852"/>
            <a:ext cx="504000" cy="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  <a:sym typeface="Symbol" pitchFamily="18" charset="2"/>
              </a:rPr>
              <a:t>’</a:t>
            </a:r>
            <a:endParaRPr lang="pt-BR" sz="2800" baseline="-25000" dirty="0">
              <a:solidFill>
                <a:srgbClr val="FF0000"/>
              </a:solidFill>
            </a:endParaRPr>
          </a:p>
        </p:txBody>
      </p:sp>
      <p:sp>
        <p:nvSpPr>
          <p:cNvPr id="77" name="Retângulo 76"/>
          <p:cNvSpPr/>
          <p:nvPr/>
        </p:nvSpPr>
        <p:spPr>
          <a:xfrm>
            <a:off x="2811451" y="3445545"/>
            <a:ext cx="474322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baseline="-25000" dirty="0" smtClean="0">
                <a:solidFill>
                  <a:srgbClr val="FF0000"/>
                </a:solidFill>
                <a:sym typeface="Symbol" pitchFamily="18" charset="2"/>
              </a:rPr>
              <a:t>’</a:t>
            </a:r>
            <a:endParaRPr lang="pt-BR" sz="4000" b="1" baseline="-25000" dirty="0">
              <a:solidFill>
                <a:srgbClr val="FF0000"/>
              </a:solidFill>
            </a:endParaRPr>
          </a:p>
        </p:txBody>
      </p:sp>
      <p:sp>
        <p:nvSpPr>
          <p:cNvPr id="79" name="Chave direita 78"/>
          <p:cNvSpPr/>
          <p:nvPr/>
        </p:nvSpPr>
        <p:spPr>
          <a:xfrm rot="10800000">
            <a:off x="1285853" y="4405978"/>
            <a:ext cx="108000" cy="432000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ysClr val="windowText" lastClr="000000"/>
              </a:solidFill>
            </a:endParaRPr>
          </a:p>
        </p:txBody>
      </p:sp>
      <p:sp>
        <p:nvSpPr>
          <p:cNvPr id="81" name="Forma livre 80"/>
          <p:cNvSpPr/>
          <p:nvPr/>
        </p:nvSpPr>
        <p:spPr bwMode="auto">
          <a:xfrm rot="20528230">
            <a:off x="2532004" y="3613055"/>
            <a:ext cx="405710" cy="736276"/>
          </a:xfrm>
          <a:custGeom>
            <a:avLst/>
            <a:gdLst>
              <a:gd name="connsiteX0" fmla="*/ 0 w 58208"/>
              <a:gd name="connsiteY0" fmla="*/ 63500 h 63500"/>
              <a:gd name="connsiteX1" fmla="*/ 50800 w 58208"/>
              <a:gd name="connsiteY1" fmla="*/ 34925 h 63500"/>
              <a:gd name="connsiteX2" fmla="*/ 44450 w 58208"/>
              <a:gd name="connsiteY2" fmla="*/ 0 h 6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208" h="63500">
                <a:moveTo>
                  <a:pt x="0" y="63500"/>
                </a:moveTo>
                <a:cubicBezTo>
                  <a:pt x="21696" y="54504"/>
                  <a:pt x="43392" y="45508"/>
                  <a:pt x="50800" y="34925"/>
                </a:cubicBezTo>
                <a:cubicBezTo>
                  <a:pt x="58208" y="24342"/>
                  <a:pt x="44450" y="0"/>
                  <a:pt x="44450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83" name="Forma livre 82"/>
          <p:cNvSpPr/>
          <p:nvPr/>
        </p:nvSpPr>
        <p:spPr bwMode="auto">
          <a:xfrm>
            <a:off x="2657464" y="4417090"/>
            <a:ext cx="342900" cy="228600"/>
          </a:xfrm>
          <a:custGeom>
            <a:avLst/>
            <a:gdLst>
              <a:gd name="connsiteX0" fmla="*/ 0 w 58208"/>
              <a:gd name="connsiteY0" fmla="*/ 63500 h 63500"/>
              <a:gd name="connsiteX1" fmla="*/ 50800 w 58208"/>
              <a:gd name="connsiteY1" fmla="*/ 34925 h 63500"/>
              <a:gd name="connsiteX2" fmla="*/ 44450 w 58208"/>
              <a:gd name="connsiteY2" fmla="*/ 0 h 6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208" h="63500">
                <a:moveTo>
                  <a:pt x="0" y="63500"/>
                </a:moveTo>
                <a:cubicBezTo>
                  <a:pt x="21696" y="54504"/>
                  <a:pt x="43392" y="45508"/>
                  <a:pt x="50800" y="34925"/>
                </a:cubicBezTo>
                <a:cubicBezTo>
                  <a:pt x="58208" y="24342"/>
                  <a:pt x="44450" y="0"/>
                  <a:pt x="44450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4" name="Retângulo 53"/>
          <p:cNvSpPr/>
          <p:nvPr/>
        </p:nvSpPr>
        <p:spPr>
          <a:xfrm>
            <a:off x="5643570" y="0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err="1" smtClean="0">
                <a:solidFill>
                  <a:srgbClr val="FF0000"/>
                </a:solidFill>
                <a:sym typeface="Symbol" pitchFamily="18" charset="2"/>
              </a:rPr>
              <a:t>I’</a:t>
            </a:r>
            <a:r>
              <a:rPr lang="pt-BR" sz="2800" b="1" baseline="-25000" dirty="0" err="1" smtClean="0">
                <a:solidFill>
                  <a:srgbClr val="FF0000"/>
                </a:solidFill>
                <a:sym typeface="Symbol" pitchFamily="18" charset="2"/>
              </a:rPr>
              <a:t>F</a:t>
            </a:r>
            <a:endParaRPr lang="pt-BR" sz="2800" b="1" i="1" baseline="-25000" dirty="0">
              <a:solidFill>
                <a:srgbClr val="FF0000"/>
              </a:solidFill>
            </a:endParaRPr>
          </a:p>
        </p:txBody>
      </p:sp>
      <p:sp>
        <p:nvSpPr>
          <p:cNvPr id="57" name="Rectangle 68"/>
          <p:cNvSpPr>
            <a:spLocks noChangeArrowheads="1"/>
          </p:cNvSpPr>
          <p:nvPr/>
        </p:nvSpPr>
        <p:spPr bwMode="auto">
          <a:xfrm>
            <a:off x="6215074" y="6000768"/>
            <a:ext cx="2571768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cs typeface="Times New Roman" pitchFamily="18" charset="0"/>
              </a:rPr>
              <a:t>Super-excitado</a:t>
            </a:r>
            <a:endParaRPr lang="pt-BR" sz="2800" baseline="-250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 rot="5400000">
            <a:off x="-821866" y="3408713"/>
            <a:ext cx="507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714348" y="4371182"/>
            <a:ext cx="6372000" cy="0"/>
          </a:xfrm>
          <a:prstGeom prst="line">
            <a:avLst/>
          </a:prstGeom>
          <a:ln w="38100">
            <a:solidFill>
              <a:schemeClr val="tx1"/>
            </a:solidFill>
            <a:headEnd w="sm" len="med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0" name="CaixaDeTexto 34"/>
          <p:cNvSpPr txBox="1">
            <a:spLocks noChangeArrowheads="1"/>
          </p:cNvSpPr>
          <p:nvPr/>
        </p:nvSpPr>
        <p:spPr bwMode="auto">
          <a:xfrm>
            <a:off x="6288107" y="565794"/>
            <a:ext cx="99853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4400" dirty="0">
                <a:sym typeface="Symbol" pitchFamily="18" charset="2"/>
              </a:rPr>
              <a:t>E</a:t>
            </a:r>
            <a:r>
              <a:rPr lang="pt-BR" sz="4400" baseline="-25000" dirty="0">
                <a:sym typeface="Symbol" pitchFamily="18" charset="2"/>
              </a:rPr>
              <a:t>A</a:t>
            </a:r>
            <a:endParaRPr lang="pt-BR" sz="4400" i="1" baseline="-25000" dirty="0"/>
          </a:p>
        </p:txBody>
      </p:sp>
      <p:cxnSp>
        <p:nvCxnSpPr>
          <p:cNvPr id="9" name="Conector reto 8"/>
          <p:cNvCxnSpPr/>
          <p:nvPr/>
        </p:nvCxnSpPr>
        <p:spPr bwMode="auto">
          <a:xfrm flipV="1">
            <a:off x="1698673" y="1262706"/>
            <a:ext cx="4802153" cy="3122766"/>
          </a:xfrm>
          <a:prstGeom prst="line">
            <a:avLst/>
          </a:prstGeom>
          <a:ln w="66675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o 73"/>
          <p:cNvGrpSpPr>
            <a:grpSpLocks/>
          </p:cNvGrpSpPr>
          <p:nvPr/>
        </p:nvGrpSpPr>
        <p:grpSpPr bwMode="auto">
          <a:xfrm>
            <a:off x="1724073" y="3559970"/>
            <a:ext cx="3563937" cy="811212"/>
            <a:chOff x="5906818" y="2759746"/>
            <a:chExt cx="3566088" cy="810387"/>
          </a:xfrm>
        </p:grpSpPr>
        <p:cxnSp>
          <p:nvCxnSpPr>
            <p:cNvPr id="25" name="Conector reto 24"/>
            <p:cNvCxnSpPr/>
            <p:nvPr/>
          </p:nvCxnSpPr>
          <p:spPr>
            <a:xfrm rot="10800000">
              <a:off x="5906818" y="3565376"/>
              <a:ext cx="3566088" cy="4757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  <a:headEnd type="triangle" w="sm" len="lg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68" name="CaixaDeTexto 34"/>
            <p:cNvSpPr txBox="1">
              <a:spLocks noChangeArrowheads="1"/>
            </p:cNvSpPr>
            <p:nvPr/>
          </p:nvSpPr>
          <p:spPr bwMode="auto">
            <a:xfrm>
              <a:off x="8472187" y="2759746"/>
              <a:ext cx="948335" cy="769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4400">
                  <a:sym typeface="Symbol" pitchFamily="18" charset="2"/>
                </a:rPr>
                <a:t>V</a:t>
              </a:r>
              <a:r>
                <a:rPr lang="pt-BR" sz="4400" i="1" baseline="-25000">
                  <a:sym typeface="Symbol" pitchFamily="18" charset="2"/>
                </a:rPr>
                <a:t></a:t>
              </a:r>
              <a:endParaRPr lang="pt-BR" sz="4400" i="1" baseline="-25000"/>
            </a:p>
          </p:txBody>
        </p:sp>
      </p:grpSp>
      <p:cxnSp>
        <p:nvCxnSpPr>
          <p:cNvPr id="20" name="Conector reto 19"/>
          <p:cNvCxnSpPr/>
          <p:nvPr/>
        </p:nvCxnSpPr>
        <p:spPr bwMode="auto">
          <a:xfrm>
            <a:off x="1728835" y="4399750"/>
            <a:ext cx="1546225" cy="871536"/>
          </a:xfrm>
          <a:prstGeom prst="line">
            <a:avLst/>
          </a:prstGeom>
          <a:ln w="349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64" name="CaixaDeTexto 21"/>
          <p:cNvSpPr txBox="1">
            <a:spLocks noChangeArrowheads="1"/>
          </p:cNvSpPr>
          <p:nvPr/>
        </p:nvSpPr>
        <p:spPr bwMode="auto">
          <a:xfrm>
            <a:off x="2309267" y="4380433"/>
            <a:ext cx="757279" cy="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dirty="0">
                <a:sym typeface="Symbol" pitchFamily="18" charset="2"/>
              </a:rPr>
              <a:t></a:t>
            </a:r>
            <a:endParaRPr lang="pt-BR" sz="2800" baseline="-25000" dirty="0"/>
          </a:p>
        </p:txBody>
      </p:sp>
      <p:sp>
        <p:nvSpPr>
          <p:cNvPr id="9265" name="CaixaDeTexto 32"/>
          <p:cNvSpPr txBox="1">
            <a:spLocks noChangeArrowheads="1"/>
          </p:cNvSpPr>
          <p:nvPr/>
        </p:nvSpPr>
        <p:spPr bwMode="auto">
          <a:xfrm>
            <a:off x="2860303" y="5025491"/>
            <a:ext cx="497251" cy="523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dirty="0"/>
              <a:t>I</a:t>
            </a:r>
            <a:r>
              <a:rPr lang="pt-BR" sz="2800" baseline="-25000" dirty="0"/>
              <a:t>A</a:t>
            </a:r>
          </a:p>
        </p:txBody>
      </p:sp>
      <p:sp>
        <p:nvSpPr>
          <p:cNvPr id="24" name="Forma livre 23"/>
          <p:cNvSpPr/>
          <p:nvPr/>
        </p:nvSpPr>
        <p:spPr bwMode="auto">
          <a:xfrm>
            <a:off x="2090785" y="4406100"/>
            <a:ext cx="342900" cy="228600"/>
          </a:xfrm>
          <a:custGeom>
            <a:avLst/>
            <a:gdLst>
              <a:gd name="connsiteX0" fmla="*/ 0 w 58208"/>
              <a:gd name="connsiteY0" fmla="*/ 63500 h 63500"/>
              <a:gd name="connsiteX1" fmla="*/ 50800 w 58208"/>
              <a:gd name="connsiteY1" fmla="*/ 34925 h 63500"/>
              <a:gd name="connsiteX2" fmla="*/ 44450 w 58208"/>
              <a:gd name="connsiteY2" fmla="*/ 0 h 6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208" h="63500">
                <a:moveTo>
                  <a:pt x="0" y="63500"/>
                </a:moveTo>
                <a:cubicBezTo>
                  <a:pt x="21696" y="54504"/>
                  <a:pt x="43392" y="45508"/>
                  <a:pt x="50800" y="34925"/>
                </a:cubicBezTo>
                <a:cubicBezTo>
                  <a:pt x="58208" y="24342"/>
                  <a:pt x="44450" y="0"/>
                  <a:pt x="44450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259" name="CaixaDeTexto 34"/>
          <p:cNvSpPr txBox="1">
            <a:spLocks noChangeArrowheads="1"/>
          </p:cNvSpPr>
          <p:nvPr/>
        </p:nvSpPr>
        <p:spPr bwMode="auto">
          <a:xfrm rot="17615053">
            <a:off x="5384774" y="2623966"/>
            <a:ext cx="1280219" cy="585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dirty="0" err="1"/>
              <a:t>jX</a:t>
            </a:r>
            <a:r>
              <a:rPr lang="pt-BR" sz="3200" baseline="-25000" dirty="0" err="1"/>
              <a:t>S</a:t>
            </a:r>
            <a:r>
              <a:rPr lang="pt-BR" sz="3200" baseline="-25000" dirty="0"/>
              <a:t> </a:t>
            </a:r>
            <a:r>
              <a:rPr lang="pt-BR" sz="3200" dirty="0"/>
              <a:t>I</a:t>
            </a:r>
            <a:r>
              <a:rPr lang="pt-BR" sz="3200" baseline="-25000" dirty="0"/>
              <a:t>A</a:t>
            </a:r>
          </a:p>
        </p:txBody>
      </p:sp>
      <p:cxnSp>
        <p:nvCxnSpPr>
          <p:cNvPr id="18" name="Conector reto 17"/>
          <p:cNvCxnSpPr/>
          <p:nvPr/>
        </p:nvCxnSpPr>
        <p:spPr bwMode="auto">
          <a:xfrm rot="5400000">
            <a:off x="4304554" y="2176463"/>
            <a:ext cx="3101975" cy="1293813"/>
          </a:xfrm>
          <a:prstGeom prst="line">
            <a:avLst/>
          </a:prstGeom>
          <a:ln w="50800">
            <a:solidFill>
              <a:schemeClr val="tx1"/>
            </a:solidFill>
            <a:headEnd type="stealth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o 60"/>
          <p:cNvGrpSpPr>
            <a:grpSpLocks/>
          </p:cNvGrpSpPr>
          <p:nvPr/>
        </p:nvGrpSpPr>
        <p:grpSpPr bwMode="auto">
          <a:xfrm>
            <a:off x="2232073" y="3728245"/>
            <a:ext cx="482539" cy="593725"/>
            <a:chOff x="4158956" y="4857760"/>
            <a:chExt cx="627358" cy="594071"/>
          </a:xfrm>
        </p:grpSpPr>
        <p:sp>
          <p:nvSpPr>
            <p:cNvPr id="15" name="Forma livre 14"/>
            <p:cNvSpPr/>
            <p:nvPr/>
          </p:nvSpPr>
          <p:spPr bwMode="auto">
            <a:xfrm rot="20528230">
              <a:off x="4158956" y="5145264"/>
              <a:ext cx="366885" cy="306567"/>
            </a:xfrm>
            <a:custGeom>
              <a:avLst/>
              <a:gdLst>
                <a:gd name="connsiteX0" fmla="*/ 0 w 58208"/>
                <a:gd name="connsiteY0" fmla="*/ 63500 h 63500"/>
                <a:gd name="connsiteX1" fmla="*/ 50800 w 58208"/>
                <a:gd name="connsiteY1" fmla="*/ 34925 h 63500"/>
                <a:gd name="connsiteX2" fmla="*/ 44450 w 58208"/>
                <a:gd name="connsiteY2" fmla="*/ 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208" h="63500">
                  <a:moveTo>
                    <a:pt x="0" y="63500"/>
                  </a:moveTo>
                  <a:cubicBezTo>
                    <a:pt x="21696" y="54504"/>
                    <a:pt x="43392" y="45508"/>
                    <a:pt x="50800" y="34925"/>
                  </a:cubicBezTo>
                  <a:cubicBezTo>
                    <a:pt x="58208" y="24342"/>
                    <a:pt x="44450" y="0"/>
                    <a:pt x="44450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9258" name="Retângulo 48"/>
            <p:cNvSpPr>
              <a:spLocks noChangeArrowheads="1"/>
            </p:cNvSpPr>
            <p:nvPr/>
          </p:nvSpPr>
          <p:spPr bwMode="auto">
            <a:xfrm>
              <a:off x="4431730" y="4857760"/>
              <a:ext cx="354584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4000" b="1" baseline="-25000" dirty="0">
                  <a:sym typeface="Symbol" pitchFamily="18" charset="2"/>
                </a:rPr>
                <a:t></a:t>
              </a:r>
              <a:endParaRPr lang="pt-BR" sz="4000" b="1" baseline="-25000" dirty="0"/>
            </a:p>
          </p:txBody>
        </p:sp>
      </p:grpSp>
      <p:cxnSp>
        <p:nvCxnSpPr>
          <p:cNvPr id="31" name="Conector reto 30"/>
          <p:cNvCxnSpPr/>
          <p:nvPr/>
        </p:nvCxnSpPr>
        <p:spPr bwMode="auto">
          <a:xfrm rot="5400000">
            <a:off x="4952254" y="2822576"/>
            <a:ext cx="3132138" cy="12700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  <a:prstDash val="dash"/>
            <a:headEnd type="none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tângulo 52"/>
          <p:cNvSpPr>
            <a:spLocks noChangeArrowheads="1"/>
          </p:cNvSpPr>
          <p:nvPr/>
        </p:nvSpPr>
        <p:spPr bwMode="auto">
          <a:xfrm>
            <a:off x="7643866" y="2477152"/>
            <a:ext cx="157160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3000" dirty="0" smtClean="0"/>
              <a:t>(K2)</a:t>
            </a:r>
            <a:r>
              <a:rPr lang="pt-BR" sz="3000" i="1" dirty="0" smtClean="0"/>
              <a:t> </a:t>
            </a:r>
            <a:endParaRPr lang="pt-BR" sz="3000" dirty="0"/>
          </a:p>
        </p:txBody>
      </p:sp>
      <p:sp>
        <p:nvSpPr>
          <p:cNvPr id="61" name="Chave direita 60"/>
          <p:cNvSpPr/>
          <p:nvPr/>
        </p:nvSpPr>
        <p:spPr>
          <a:xfrm>
            <a:off x="7429552" y="1303415"/>
            <a:ext cx="252000" cy="3060000"/>
          </a:xfrm>
          <a:prstGeom prst="rightBrac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2" name="Conector reto 61"/>
          <p:cNvCxnSpPr/>
          <p:nvPr/>
        </p:nvCxnSpPr>
        <p:spPr>
          <a:xfrm rot="5400000">
            <a:off x="1486148" y="4205714"/>
            <a:ext cx="3600000" cy="0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ixaDeTexto 45"/>
          <p:cNvSpPr txBox="1">
            <a:spLocks noChangeArrowheads="1"/>
          </p:cNvSpPr>
          <p:nvPr/>
        </p:nvSpPr>
        <p:spPr bwMode="auto">
          <a:xfrm>
            <a:off x="1571636" y="6334804"/>
            <a:ext cx="19288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(K1)</a:t>
            </a:r>
            <a:endParaRPr lang="pt-BR" sz="2800" baseline="-25000" dirty="0"/>
          </a:p>
        </p:txBody>
      </p:sp>
      <p:sp>
        <p:nvSpPr>
          <p:cNvPr id="64" name="Chave direita 63"/>
          <p:cNvSpPr/>
          <p:nvPr/>
        </p:nvSpPr>
        <p:spPr>
          <a:xfrm rot="5400000">
            <a:off x="2376449" y="5516303"/>
            <a:ext cx="252000" cy="15840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5" name="Conector reto 64"/>
          <p:cNvCxnSpPr/>
          <p:nvPr/>
        </p:nvCxnSpPr>
        <p:spPr bwMode="auto">
          <a:xfrm>
            <a:off x="1857388" y="1262706"/>
            <a:ext cx="6480000" cy="0"/>
          </a:xfrm>
          <a:prstGeom prst="line">
            <a:avLst/>
          </a:prstGeom>
          <a:ln w="38100">
            <a:solidFill>
              <a:srgbClr val="0070C0"/>
            </a:solidFill>
            <a:prstDash val="dash"/>
            <a:headEnd type="none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have direita 69"/>
          <p:cNvSpPr/>
          <p:nvPr/>
        </p:nvSpPr>
        <p:spPr>
          <a:xfrm rot="10800000">
            <a:off x="1463636" y="4405978"/>
            <a:ext cx="108000" cy="900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ysClr val="windowText" lastClr="000000"/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6357950" y="-2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sym typeface="Symbol" pitchFamily="18" charset="2"/>
              </a:rPr>
              <a:t>I</a:t>
            </a:r>
            <a:r>
              <a:rPr lang="pt-BR" sz="2800" baseline="-25000" dirty="0" smtClean="0">
                <a:sym typeface="Symbol" pitchFamily="18" charset="2"/>
              </a:rPr>
              <a:t>F</a:t>
            </a:r>
            <a:endParaRPr lang="pt-BR" sz="2800" i="1" baseline="-25000" dirty="0"/>
          </a:p>
        </p:txBody>
      </p:sp>
      <p:sp>
        <p:nvSpPr>
          <p:cNvPr id="78" name="CaixaDeTexto 34"/>
          <p:cNvSpPr txBox="1">
            <a:spLocks noChangeArrowheads="1"/>
          </p:cNvSpPr>
          <p:nvPr/>
        </p:nvSpPr>
        <p:spPr bwMode="auto">
          <a:xfrm>
            <a:off x="428596" y="4906044"/>
            <a:ext cx="86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800" dirty="0" smtClean="0">
                <a:sym typeface="Symbol"/>
              </a:rPr>
              <a:t> </a:t>
            </a:r>
            <a:r>
              <a:rPr lang="pt-BR" sz="2800" dirty="0" smtClean="0"/>
              <a:t>Q</a:t>
            </a:r>
            <a:endParaRPr lang="pt-BR" sz="3000" dirty="0"/>
          </a:p>
        </p:txBody>
      </p:sp>
      <p:sp>
        <p:nvSpPr>
          <p:cNvPr id="57" name="Rectangle 68"/>
          <p:cNvSpPr>
            <a:spLocks noChangeArrowheads="1"/>
          </p:cNvSpPr>
          <p:nvPr/>
        </p:nvSpPr>
        <p:spPr bwMode="auto">
          <a:xfrm>
            <a:off x="6215074" y="6000768"/>
            <a:ext cx="2571768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cs typeface="Times New Roman" pitchFamily="18" charset="0"/>
              </a:rPr>
              <a:t>Super-excitado</a:t>
            </a:r>
            <a:endParaRPr lang="pt-BR" sz="2800" baseline="-250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 bwMode="auto">
          <a:xfrm rot="5400000">
            <a:off x="-594899" y="3704666"/>
            <a:ext cx="4086389" cy="2585"/>
          </a:xfrm>
          <a:prstGeom prst="line">
            <a:avLst/>
          </a:prstGeom>
          <a:ln w="412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 bwMode="auto">
          <a:xfrm rot="10800000">
            <a:off x="1431497" y="5749153"/>
            <a:ext cx="5861237" cy="2454"/>
          </a:xfrm>
          <a:prstGeom prst="line">
            <a:avLst/>
          </a:prstGeom>
          <a:ln w="41275">
            <a:solidFill>
              <a:schemeClr val="tx1"/>
            </a:solidFill>
            <a:headEnd type="triangl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8"/>
          <p:cNvSpPr txBox="1">
            <a:spLocks noChangeArrowheads="1"/>
          </p:cNvSpPr>
          <p:nvPr/>
        </p:nvSpPr>
        <p:spPr bwMode="auto">
          <a:xfrm>
            <a:off x="7233144" y="5307381"/>
            <a:ext cx="4106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800" b="1" dirty="0" smtClean="0">
                <a:latin typeface="Symbol" pitchFamily="18" charset="2"/>
              </a:rPr>
              <a:t>I</a:t>
            </a:r>
            <a:r>
              <a:rPr lang="pt-BR" b="1" dirty="0" smtClean="0">
                <a:latin typeface="+mn-lt"/>
              </a:rPr>
              <a:t>F</a:t>
            </a:r>
            <a:endParaRPr lang="pt-BR" sz="4000" b="1" dirty="0">
              <a:latin typeface="+mn-lt"/>
            </a:endParaRPr>
          </a:p>
        </p:txBody>
      </p:sp>
      <p:sp>
        <p:nvSpPr>
          <p:cNvPr id="7" name="CaixaDeTexto 9"/>
          <p:cNvSpPr txBox="1">
            <a:spLocks noChangeArrowheads="1"/>
          </p:cNvSpPr>
          <p:nvPr/>
        </p:nvSpPr>
        <p:spPr bwMode="auto">
          <a:xfrm>
            <a:off x="1214414" y="1000108"/>
            <a:ext cx="5000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800" b="1" dirty="0"/>
              <a:t>I</a:t>
            </a:r>
            <a:r>
              <a:rPr lang="pt-BR" sz="1800" b="1" dirty="0"/>
              <a:t>A</a:t>
            </a:r>
            <a:endParaRPr lang="pt-BR" sz="2800" b="1" dirty="0"/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6700926" y="3599198"/>
            <a:ext cx="5004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dirty="0"/>
              <a:t>P</a:t>
            </a:r>
            <a:r>
              <a:rPr lang="pt-BR" sz="2000" dirty="0"/>
              <a:t>1</a:t>
            </a:r>
            <a:endParaRPr lang="pt-BR" sz="4000" dirty="0"/>
          </a:p>
        </p:txBody>
      </p:sp>
      <p:grpSp>
        <p:nvGrpSpPr>
          <p:cNvPr id="26" name="Grupo 25"/>
          <p:cNvGrpSpPr/>
          <p:nvPr/>
        </p:nvGrpSpPr>
        <p:grpSpPr>
          <a:xfrm>
            <a:off x="2348931" y="3000372"/>
            <a:ext cx="4651961" cy="2119104"/>
            <a:chOff x="2348931" y="3000372"/>
            <a:chExt cx="4651961" cy="2119104"/>
          </a:xfrm>
        </p:grpSpPr>
        <p:sp>
          <p:nvSpPr>
            <p:cNvPr id="8" name="Forma livre 7"/>
            <p:cNvSpPr/>
            <p:nvPr/>
          </p:nvSpPr>
          <p:spPr bwMode="auto">
            <a:xfrm>
              <a:off x="2348931" y="3286124"/>
              <a:ext cx="4171092" cy="1833352"/>
            </a:xfrm>
            <a:custGeom>
              <a:avLst/>
              <a:gdLst>
                <a:gd name="connsiteX0" fmla="*/ 0 w 2562225"/>
                <a:gd name="connsiteY0" fmla="*/ 85725 h 1185862"/>
                <a:gd name="connsiteX1" fmla="*/ 838200 w 2562225"/>
                <a:gd name="connsiteY1" fmla="*/ 1171575 h 1185862"/>
                <a:gd name="connsiteX2" fmla="*/ 2562225 w 2562225"/>
                <a:gd name="connsiteY2" fmla="*/ 0 h 1185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62225" h="1185862">
                  <a:moveTo>
                    <a:pt x="0" y="85725"/>
                  </a:moveTo>
                  <a:cubicBezTo>
                    <a:pt x="205581" y="635793"/>
                    <a:pt x="411163" y="1185862"/>
                    <a:pt x="838200" y="1171575"/>
                  </a:cubicBezTo>
                  <a:cubicBezTo>
                    <a:pt x="1265237" y="1157288"/>
                    <a:pt x="2562225" y="0"/>
                    <a:pt x="2562225" y="0"/>
                  </a:cubicBezTo>
                </a:path>
              </a:pathLst>
            </a:custGeom>
            <a:ln w="412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11" name="CaixaDeTexto 9"/>
            <p:cNvSpPr txBox="1">
              <a:spLocks noChangeArrowheads="1"/>
            </p:cNvSpPr>
            <p:nvPr/>
          </p:nvSpPr>
          <p:spPr bwMode="auto">
            <a:xfrm>
              <a:off x="6500434" y="3000372"/>
              <a:ext cx="50045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2800" dirty="0"/>
                <a:t>P</a:t>
              </a:r>
              <a:r>
                <a:rPr lang="pt-BR" sz="2000" dirty="0"/>
                <a:t>2</a:t>
              </a:r>
              <a:endParaRPr lang="pt-BR" sz="4000" dirty="0"/>
            </a:p>
          </p:txBody>
        </p:sp>
      </p:grpSp>
      <p:sp>
        <p:nvSpPr>
          <p:cNvPr id="12" name="Forma livre 11"/>
          <p:cNvSpPr/>
          <p:nvPr/>
        </p:nvSpPr>
        <p:spPr bwMode="auto">
          <a:xfrm>
            <a:off x="2144769" y="3694914"/>
            <a:ext cx="4651776" cy="1833353"/>
          </a:xfrm>
          <a:custGeom>
            <a:avLst/>
            <a:gdLst>
              <a:gd name="connsiteX0" fmla="*/ 0 w 2562225"/>
              <a:gd name="connsiteY0" fmla="*/ 85725 h 1185862"/>
              <a:gd name="connsiteX1" fmla="*/ 838200 w 2562225"/>
              <a:gd name="connsiteY1" fmla="*/ 1171575 h 1185862"/>
              <a:gd name="connsiteX2" fmla="*/ 2562225 w 2562225"/>
              <a:gd name="connsiteY2" fmla="*/ 0 h 1185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2225" h="1185862">
                <a:moveTo>
                  <a:pt x="0" y="85725"/>
                </a:moveTo>
                <a:cubicBezTo>
                  <a:pt x="205581" y="635793"/>
                  <a:pt x="411163" y="1185862"/>
                  <a:pt x="838200" y="1171575"/>
                </a:cubicBezTo>
                <a:cubicBezTo>
                  <a:pt x="1265237" y="1157288"/>
                  <a:pt x="2562225" y="0"/>
                  <a:pt x="2562225" y="0"/>
                </a:cubicBezTo>
              </a:path>
            </a:pathLst>
          </a:cu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grpSp>
        <p:nvGrpSpPr>
          <p:cNvPr id="27" name="Grupo 26"/>
          <p:cNvGrpSpPr/>
          <p:nvPr/>
        </p:nvGrpSpPr>
        <p:grpSpPr>
          <a:xfrm>
            <a:off x="2754669" y="2357430"/>
            <a:ext cx="4246223" cy="2261981"/>
            <a:chOff x="2754669" y="2357430"/>
            <a:chExt cx="4246223" cy="2261981"/>
          </a:xfrm>
        </p:grpSpPr>
        <p:sp>
          <p:nvSpPr>
            <p:cNvPr id="9" name="Forma livre 8"/>
            <p:cNvSpPr/>
            <p:nvPr/>
          </p:nvSpPr>
          <p:spPr bwMode="auto">
            <a:xfrm>
              <a:off x="2754669" y="2786058"/>
              <a:ext cx="3721420" cy="1833353"/>
            </a:xfrm>
            <a:custGeom>
              <a:avLst/>
              <a:gdLst>
                <a:gd name="connsiteX0" fmla="*/ 0 w 2562225"/>
                <a:gd name="connsiteY0" fmla="*/ 85725 h 1185862"/>
                <a:gd name="connsiteX1" fmla="*/ 838200 w 2562225"/>
                <a:gd name="connsiteY1" fmla="*/ 1171575 h 1185862"/>
                <a:gd name="connsiteX2" fmla="*/ 2562225 w 2562225"/>
                <a:gd name="connsiteY2" fmla="*/ 0 h 1185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62225" h="1185862">
                  <a:moveTo>
                    <a:pt x="0" y="85725"/>
                  </a:moveTo>
                  <a:cubicBezTo>
                    <a:pt x="205581" y="635793"/>
                    <a:pt x="411163" y="1185862"/>
                    <a:pt x="838200" y="1171575"/>
                  </a:cubicBezTo>
                  <a:cubicBezTo>
                    <a:pt x="1265237" y="1157288"/>
                    <a:pt x="2562225" y="0"/>
                    <a:pt x="2562225" y="0"/>
                  </a:cubicBezTo>
                </a:path>
              </a:pathLst>
            </a:custGeom>
            <a:ln w="412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13" name="CaixaDeTexto 9"/>
            <p:cNvSpPr txBox="1">
              <a:spLocks noChangeArrowheads="1"/>
            </p:cNvSpPr>
            <p:nvPr/>
          </p:nvSpPr>
          <p:spPr bwMode="auto">
            <a:xfrm>
              <a:off x="6500434" y="2357430"/>
              <a:ext cx="50045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2800" dirty="0"/>
                <a:t>P</a:t>
              </a:r>
              <a:r>
                <a:rPr lang="pt-BR" sz="2000" dirty="0"/>
                <a:t>3</a:t>
              </a:r>
              <a:endParaRPr lang="pt-BR" sz="4000" dirty="0"/>
            </a:p>
          </p:txBody>
        </p:sp>
      </p:grpSp>
      <p:sp>
        <p:nvSpPr>
          <p:cNvPr id="15" name="CaixaDeTexto 16"/>
          <p:cNvSpPr txBox="1">
            <a:spLocks noChangeArrowheads="1"/>
          </p:cNvSpPr>
          <p:nvPr/>
        </p:nvSpPr>
        <p:spPr bwMode="auto">
          <a:xfrm>
            <a:off x="4121775" y="2214980"/>
            <a:ext cx="8533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 dirty="0" err="1"/>
              <a:t>fdp</a:t>
            </a:r>
            <a:r>
              <a:rPr lang="pt-BR" sz="2000" b="1" dirty="0"/>
              <a:t> =1</a:t>
            </a:r>
          </a:p>
        </p:txBody>
      </p:sp>
      <p:grpSp>
        <p:nvGrpSpPr>
          <p:cNvPr id="23" name="Grupo 22"/>
          <p:cNvGrpSpPr/>
          <p:nvPr/>
        </p:nvGrpSpPr>
        <p:grpSpPr>
          <a:xfrm>
            <a:off x="3535133" y="2786058"/>
            <a:ext cx="1108306" cy="2931188"/>
            <a:chOff x="3535133" y="2786058"/>
            <a:chExt cx="1108306" cy="2931188"/>
          </a:xfrm>
        </p:grpSpPr>
        <p:sp>
          <p:nvSpPr>
            <p:cNvPr id="14" name="Forma livre 13"/>
            <p:cNvSpPr/>
            <p:nvPr/>
          </p:nvSpPr>
          <p:spPr>
            <a:xfrm>
              <a:off x="3535133" y="4092508"/>
              <a:ext cx="935524" cy="1624738"/>
            </a:xfrm>
            <a:custGeom>
              <a:avLst/>
              <a:gdLst>
                <a:gd name="connsiteX0" fmla="*/ 0 w 474134"/>
                <a:gd name="connsiteY0" fmla="*/ 914400 h 914400"/>
                <a:gd name="connsiteX1" fmla="*/ 59267 w 474134"/>
                <a:gd name="connsiteY1" fmla="*/ 694266 h 914400"/>
                <a:gd name="connsiteX2" fmla="*/ 194734 w 474134"/>
                <a:gd name="connsiteY2" fmla="*/ 406400 h 914400"/>
                <a:gd name="connsiteX3" fmla="*/ 474134 w 474134"/>
                <a:gd name="connsiteY3" fmla="*/ 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4134" h="914400">
                  <a:moveTo>
                    <a:pt x="0" y="914400"/>
                  </a:moveTo>
                  <a:cubicBezTo>
                    <a:pt x="13405" y="846666"/>
                    <a:pt x="26811" y="778933"/>
                    <a:pt x="59267" y="694266"/>
                  </a:cubicBezTo>
                  <a:cubicBezTo>
                    <a:pt x="91723" y="609599"/>
                    <a:pt x="125589" y="522111"/>
                    <a:pt x="194734" y="406400"/>
                  </a:cubicBezTo>
                  <a:cubicBezTo>
                    <a:pt x="263879" y="290689"/>
                    <a:pt x="412045" y="100189"/>
                    <a:pt x="474134" y="0"/>
                  </a:cubicBezTo>
                </a:path>
              </a:pathLst>
            </a:cu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cxnSp>
          <p:nvCxnSpPr>
            <p:cNvPr id="16" name="Conector de seta reta 15"/>
            <p:cNvCxnSpPr/>
            <p:nvPr/>
          </p:nvCxnSpPr>
          <p:spPr>
            <a:xfrm rot="5400000">
              <a:off x="3845677" y="3294746"/>
              <a:ext cx="1306449" cy="289074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aixaDeTexto 20"/>
          <p:cNvSpPr txBox="1">
            <a:spLocks noChangeArrowheads="1"/>
          </p:cNvSpPr>
          <p:nvPr/>
        </p:nvSpPr>
        <p:spPr bwMode="auto">
          <a:xfrm>
            <a:off x="5866190" y="1994094"/>
            <a:ext cx="15249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 dirty="0" err="1"/>
              <a:t>fdp</a:t>
            </a:r>
            <a:r>
              <a:rPr lang="pt-BR" sz="2000" b="1" dirty="0"/>
              <a:t> </a:t>
            </a:r>
            <a:r>
              <a:rPr lang="pt-BR" sz="2000" b="1" dirty="0" smtClean="0"/>
              <a:t>atrasado</a:t>
            </a:r>
            <a:endParaRPr lang="pt-BR" sz="2000" b="1" dirty="0"/>
          </a:p>
        </p:txBody>
      </p:sp>
      <p:sp>
        <p:nvSpPr>
          <p:cNvPr id="18" name="CaixaDeTexto 21"/>
          <p:cNvSpPr txBox="1">
            <a:spLocks noChangeArrowheads="1"/>
          </p:cNvSpPr>
          <p:nvPr/>
        </p:nvSpPr>
        <p:spPr bwMode="auto">
          <a:xfrm>
            <a:off x="1447003" y="2104536"/>
            <a:ext cx="176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 dirty="0" err="1"/>
              <a:t>fdp</a:t>
            </a:r>
            <a:r>
              <a:rPr lang="pt-BR" sz="2000" b="1" dirty="0"/>
              <a:t> </a:t>
            </a:r>
            <a:r>
              <a:rPr lang="pt-BR" sz="2000" b="1" dirty="0" smtClean="0"/>
              <a:t>adiantado</a:t>
            </a:r>
            <a:endParaRPr lang="pt-BR" sz="2000" b="1" dirty="0"/>
          </a:p>
        </p:txBody>
      </p:sp>
      <p:sp>
        <p:nvSpPr>
          <p:cNvPr id="19" name="CaixaDeTexto 22"/>
          <p:cNvSpPr txBox="1">
            <a:spLocks noChangeArrowheads="1"/>
          </p:cNvSpPr>
          <p:nvPr/>
        </p:nvSpPr>
        <p:spPr bwMode="auto">
          <a:xfrm>
            <a:off x="4947768" y="4929198"/>
            <a:ext cx="2196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600" dirty="0"/>
              <a:t>super-excitado</a:t>
            </a:r>
          </a:p>
        </p:txBody>
      </p:sp>
      <p:sp>
        <p:nvSpPr>
          <p:cNvPr id="20" name="CaixaDeTexto 23"/>
          <p:cNvSpPr txBox="1">
            <a:spLocks noChangeArrowheads="1"/>
          </p:cNvSpPr>
          <p:nvPr/>
        </p:nvSpPr>
        <p:spPr bwMode="auto">
          <a:xfrm>
            <a:off x="1494814" y="5236206"/>
            <a:ext cx="16744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dirty="0" err="1" smtClean="0"/>
              <a:t>subexcitado</a:t>
            </a:r>
            <a:endParaRPr lang="pt-BR" sz="2400" dirty="0"/>
          </a:p>
        </p:txBody>
      </p:sp>
      <p:sp>
        <p:nvSpPr>
          <p:cNvPr id="21" name="Retângulo 24"/>
          <p:cNvSpPr>
            <a:spLocks noChangeArrowheads="1"/>
          </p:cNvSpPr>
          <p:nvPr/>
        </p:nvSpPr>
        <p:spPr bwMode="auto">
          <a:xfrm>
            <a:off x="3540297" y="857232"/>
            <a:ext cx="21275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600" dirty="0"/>
              <a:t>P</a:t>
            </a:r>
            <a:r>
              <a:rPr lang="pt-BR" sz="2400" dirty="0"/>
              <a:t>1</a:t>
            </a:r>
            <a:r>
              <a:rPr lang="pt-BR" sz="3200" dirty="0"/>
              <a:t> </a:t>
            </a:r>
            <a:r>
              <a:rPr lang="pt-BR" sz="3600" dirty="0"/>
              <a:t>&lt; P</a:t>
            </a:r>
            <a:r>
              <a:rPr lang="pt-BR" sz="2400" dirty="0"/>
              <a:t>2</a:t>
            </a:r>
            <a:r>
              <a:rPr lang="pt-BR" sz="3600" dirty="0"/>
              <a:t>&lt; P</a:t>
            </a:r>
            <a:r>
              <a:rPr lang="pt-BR" sz="2400" dirty="0"/>
              <a:t>3</a:t>
            </a:r>
            <a:endParaRPr lang="pt-BR" sz="3600" dirty="0"/>
          </a:p>
        </p:txBody>
      </p:sp>
      <p:sp>
        <p:nvSpPr>
          <p:cNvPr id="24" name="Retângulo 24"/>
          <p:cNvSpPr>
            <a:spLocks noChangeArrowheads="1"/>
          </p:cNvSpPr>
          <p:nvPr/>
        </p:nvSpPr>
        <p:spPr bwMode="auto">
          <a:xfrm>
            <a:off x="1571604" y="5996271"/>
            <a:ext cx="5508000" cy="576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600" dirty="0" smtClean="0"/>
              <a:t>Curva V do Gerador Síncrono</a:t>
            </a:r>
            <a:endParaRPr lang="pt-BR" sz="3600" dirty="0"/>
          </a:p>
        </p:txBody>
      </p:sp>
      <p:sp>
        <p:nvSpPr>
          <p:cNvPr id="25" name="Retângulo 24"/>
          <p:cNvSpPr/>
          <p:nvPr/>
        </p:nvSpPr>
        <p:spPr>
          <a:xfrm>
            <a:off x="5221999" y="5286388"/>
            <a:ext cx="1707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(sobre-excitado)</a:t>
            </a:r>
            <a:endParaRPr lang="pt-BR" dirty="0"/>
          </a:p>
        </p:txBody>
      </p:sp>
      <p:sp>
        <p:nvSpPr>
          <p:cNvPr id="22" name="Elipse 21"/>
          <p:cNvSpPr/>
          <p:nvPr/>
        </p:nvSpPr>
        <p:spPr>
          <a:xfrm>
            <a:off x="3546150" y="5460062"/>
            <a:ext cx="71438" cy="71438"/>
          </a:xfrm>
          <a:prstGeom prst="ellipse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5" grpId="0"/>
      <p:bldP spid="17" grpId="0"/>
      <p:bldP spid="18" grpId="0"/>
      <p:bldP spid="19" grpId="0"/>
      <p:bldP spid="20" grpId="0"/>
      <p:bldP spid="21" grpId="0"/>
      <p:bldP spid="24" grpId="0" animBg="1"/>
      <p:bldP spid="25" grpId="0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aixaDeTexto 3"/>
          <p:cNvSpPr txBox="1">
            <a:spLocks noChangeArrowheads="1"/>
          </p:cNvSpPr>
          <p:nvPr/>
        </p:nvSpPr>
        <p:spPr bwMode="auto">
          <a:xfrm>
            <a:off x="214282" y="1000108"/>
            <a:ext cx="864399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/>
              <a:t>Para um gerador ligado a um barramento infinito com torque constante:</a:t>
            </a:r>
            <a:endParaRPr lang="pt-BR" sz="3200" dirty="0"/>
          </a:p>
        </p:txBody>
      </p:sp>
      <p:sp>
        <p:nvSpPr>
          <p:cNvPr id="3" name="CaixaDeTexto 8"/>
          <p:cNvSpPr txBox="1">
            <a:spLocks noChangeArrowheads="1"/>
          </p:cNvSpPr>
          <p:nvPr/>
        </p:nvSpPr>
        <p:spPr bwMode="auto">
          <a:xfrm>
            <a:off x="71406" y="71438"/>
            <a:ext cx="1440000" cy="553998"/>
          </a:xfrm>
          <a:prstGeom prst="rect">
            <a:avLst/>
          </a:prstGeom>
          <a:solidFill>
            <a:srgbClr val="D3D5A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pt-BR" sz="3000" dirty="0" smtClean="0"/>
              <a:t>Resumo</a:t>
            </a:r>
            <a:endParaRPr lang="pt-BR" sz="3000" dirty="0"/>
          </a:p>
        </p:txBody>
      </p:sp>
      <p:pic>
        <p:nvPicPr>
          <p:cNvPr id="4" name="Picture 2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30338"/>
            <a:ext cx="83820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3"/>
          <p:cNvSpPr txBox="1">
            <a:spLocks noChangeArrowheads="1"/>
          </p:cNvSpPr>
          <p:nvPr/>
        </p:nvSpPr>
        <p:spPr bwMode="auto">
          <a:xfrm>
            <a:off x="357158" y="2214554"/>
            <a:ext cx="702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/>
              <a:t>- O </a:t>
            </a:r>
            <a:r>
              <a:rPr lang="pt-BR" sz="3200" dirty="0" err="1" smtClean="0"/>
              <a:t>fdp</a:t>
            </a:r>
            <a:r>
              <a:rPr lang="pt-BR" sz="3200" dirty="0" smtClean="0"/>
              <a:t> pode ser controlado variando a I</a:t>
            </a:r>
            <a:r>
              <a:rPr lang="pt-BR" sz="3200" baseline="-25000" dirty="0" smtClean="0"/>
              <a:t>F</a:t>
            </a:r>
            <a:endParaRPr lang="pt-BR" sz="3200" baseline="-25000" dirty="0"/>
          </a:p>
        </p:txBody>
      </p:sp>
      <p:sp>
        <p:nvSpPr>
          <p:cNvPr id="6" name="CaixaDeTexto 3"/>
          <p:cNvSpPr txBox="1">
            <a:spLocks noChangeArrowheads="1"/>
          </p:cNvSpPr>
          <p:nvPr/>
        </p:nvSpPr>
        <p:spPr bwMode="auto">
          <a:xfrm>
            <a:off x="357158" y="4429132"/>
            <a:ext cx="84296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/>
              <a:t>- A corrente de armadura I</a:t>
            </a:r>
            <a:r>
              <a:rPr lang="pt-BR" sz="3200" baseline="-25000" dirty="0" smtClean="0"/>
              <a:t>A</a:t>
            </a:r>
            <a:r>
              <a:rPr lang="pt-BR" sz="3200" dirty="0" smtClean="0"/>
              <a:t> atinge seu valor mínimo em </a:t>
            </a:r>
            <a:r>
              <a:rPr lang="pt-BR" sz="3200" dirty="0" err="1" smtClean="0"/>
              <a:t>fdp</a:t>
            </a:r>
            <a:r>
              <a:rPr lang="pt-BR" sz="3200" dirty="0" smtClean="0"/>
              <a:t>=1.</a:t>
            </a:r>
            <a:endParaRPr lang="pt-BR" sz="3200" dirty="0"/>
          </a:p>
        </p:txBody>
      </p:sp>
      <p:sp>
        <p:nvSpPr>
          <p:cNvPr id="7" name="CaixaDeTexto 3"/>
          <p:cNvSpPr txBox="1">
            <a:spLocks noChangeArrowheads="1"/>
          </p:cNvSpPr>
          <p:nvPr/>
        </p:nvSpPr>
        <p:spPr bwMode="auto">
          <a:xfrm>
            <a:off x="357158" y="5630307"/>
            <a:ext cx="82868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/>
              <a:t>- A curva V do gerador síncrono relaciona I</a:t>
            </a:r>
            <a:r>
              <a:rPr lang="pt-BR" sz="3200" baseline="-25000" dirty="0" smtClean="0"/>
              <a:t>F </a:t>
            </a:r>
            <a:r>
              <a:rPr lang="pt-BR" sz="3200" dirty="0" smtClean="0"/>
              <a:t>x I</a:t>
            </a:r>
            <a:r>
              <a:rPr lang="pt-BR" sz="3200" baseline="-25000" dirty="0" smtClean="0"/>
              <a:t>A</a:t>
            </a:r>
            <a:endParaRPr lang="pt-BR" sz="3200" baseline="-25000" dirty="0"/>
          </a:p>
        </p:txBody>
      </p:sp>
      <p:sp>
        <p:nvSpPr>
          <p:cNvPr id="8" name="CaixaDeTexto 3"/>
          <p:cNvSpPr txBox="1">
            <a:spLocks noChangeArrowheads="1"/>
          </p:cNvSpPr>
          <p:nvPr/>
        </p:nvSpPr>
        <p:spPr bwMode="auto">
          <a:xfrm>
            <a:off x="357158" y="3071810"/>
            <a:ext cx="84296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 smtClean="0"/>
              <a:t>- Para I</a:t>
            </a:r>
            <a:r>
              <a:rPr lang="pt-BR" sz="3200" baseline="-25000" dirty="0" smtClean="0"/>
              <a:t>F </a:t>
            </a:r>
            <a:r>
              <a:rPr lang="pt-BR" sz="3200" dirty="0" smtClean="0"/>
              <a:t> baixo, o gerador opera </a:t>
            </a:r>
            <a:r>
              <a:rPr lang="pt-BR" sz="3200" dirty="0" err="1" smtClean="0"/>
              <a:t>subexcitado</a:t>
            </a:r>
            <a:r>
              <a:rPr lang="pt-BR" sz="3200" dirty="0" smtClean="0"/>
              <a:t>. Para I</a:t>
            </a:r>
            <a:r>
              <a:rPr lang="pt-BR" sz="3200" baseline="-25000" dirty="0" smtClean="0"/>
              <a:t>F </a:t>
            </a:r>
            <a:r>
              <a:rPr lang="pt-BR" sz="3200" dirty="0" smtClean="0"/>
              <a:t> alto, o gerador opera super-excitado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aixaDeTexto 3"/>
          <p:cNvSpPr txBox="1">
            <a:spLocks noChangeArrowheads="1"/>
          </p:cNvSpPr>
          <p:nvPr/>
        </p:nvSpPr>
        <p:spPr bwMode="auto">
          <a:xfrm>
            <a:off x="642938" y="2857500"/>
            <a:ext cx="7731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000"/>
              <a:t>Questões para fixar o conhecimento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7150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57150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5364" name="Retângulo 99"/>
          <p:cNvSpPr>
            <a:spLocks noChangeArrowheads="1"/>
          </p:cNvSpPr>
          <p:nvPr/>
        </p:nvSpPr>
        <p:spPr bwMode="auto">
          <a:xfrm>
            <a:off x="290513" y="285750"/>
            <a:ext cx="8496300" cy="1292662"/>
          </a:xfrm>
          <a:prstGeom prst="rect">
            <a:avLst/>
          </a:prstGeom>
          <a:solidFill>
            <a:srgbClr val="DEDFC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600" dirty="0"/>
              <a:t>Q1: </a:t>
            </a:r>
            <a:r>
              <a:rPr lang="pt-BR" sz="2600" dirty="0" smtClean="0"/>
              <a:t>Para um gerador </a:t>
            </a:r>
            <a:r>
              <a:rPr lang="pt-BR" sz="2600" dirty="0" err="1" smtClean="0"/>
              <a:t>subexcitado</a:t>
            </a:r>
            <a:r>
              <a:rPr lang="pt-BR" sz="2600" dirty="0" smtClean="0"/>
              <a:t> ligado a um barramento infinito com torque constante. Aumentar a corrente de campo implica em aumentar o fator de potência? </a:t>
            </a:r>
            <a:endParaRPr lang="pt-BR" sz="2600" dirty="0"/>
          </a:p>
        </p:txBody>
      </p:sp>
      <p:sp>
        <p:nvSpPr>
          <p:cNvPr id="15365" name="CaixaDeTexto 17"/>
          <p:cNvSpPr txBox="1">
            <a:spLocks noChangeArrowheads="1"/>
          </p:cNvSpPr>
          <p:nvPr/>
        </p:nvSpPr>
        <p:spPr bwMode="auto">
          <a:xfrm>
            <a:off x="142844" y="2000250"/>
            <a:ext cx="27079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600" dirty="0"/>
              <a:t>a) </a:t>
            </a:r>
            <a:r>
              <a:rPr lang="pt-BR" sz="3600" dirty="0" smtClean="0"/>
              <a:t>Verdadeiro</a:t>
            </a:r>
            <a:endParaRPr lang="pt-BR" sz="3600" dirty="0"/>
          </a:p>
        </p:txBody>
      </p:sp>
      <p:sp>
        <p:nvSpPr>
          <p:cNvPr id="15366" name="CaixaDeTexto 18"/>
          <p:cNvSpPr txBox="1">
            <a:spLocks noChangeArrowheads="1"/>
          </p:cNvSpPr>
          <p:nvPr/>
        </p:nvSpPr>
        <p:spPr bwMode="auto">
          <a:xfrm>
            <a:off x="142844" y="2857500"/>
            <a:ext cx="16214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600" dirty="0"/>
              <a:t>b) </a:t>
            </a:r>
            <a:r>
              <a:rPr lang="pt-BR" sz="3600" dirty="0" smtClean="0"/>
              <a:t>Falso</a:t>
            </a:r>
            <a:endParaRPr lang="pt-BR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928801"/>
            <a:ext cx="5760602" cy="4244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Elipse 11"/>
          <p:cNvSpPr/>
          <p:nvPr/>
        </p:nvSpPr>
        <p:spPr>
          <a:xfrm>
            <a:off x="3286116" y="4643446"/>
            <a:ext cx="1714512" cy="157163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119802" y="2071678"/>
            <a:ext cx="2736000" cy="540000"/>
          </a:xfrm>
          <a:prstGeom prst="round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lum bright="11000" contrast="-1000"/>
          </a:blip>
          <a:srcRect b="37961"/>
          <a:stretch>
            <a:fillRect/>
          </a:stretch>
        </p:blipFill>
        <p:spPr bwMode="auto">
          <a:xfrm>
            <a:off x="5214942" y="3714752"/>
            <a:ext cx="3714776" cy="28575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6767514" y="6356350"/>
            <a:ext cx="2133600" cy="365125"/>
          </a:xfrm>
          <a:noFill/>
        </p:spPr>
        <p:txBody>
          <a:bodyPr/>
          <a:lstStyle/>
          <a:p>
            <a:fld id="{0E6E3124-F2C5-4339-B541-B904877AAA93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3075" name="Line 6"/>
          <p:cNvSpPr>
            <a:spLocks noChangeShapeType="1"/>
          </p:cNvSpPr>
          <p:nvPr/>
        </p:nvSpPr>
        <p:spPr bwMode="auto">
          <a:xfrm flipV="1">
            <a:off x="5097463" y="1781175"/>
            <a:ext cx="147637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6" name="Line 7"/>
          <p:cNvSpPr>
            <a:spLocks noChangeShapeType="1"/>
          </p:cNvSpPr>
          <p:nvPr/>
        </p:nvSpPr>
        <p:spPr bwMode="auto">
          <a:xfrm>
            <a:off x="5246688" y="1779588"/>
            <a:ext cx="1176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7" name="Line 8"/>
          <p:cNvSpPr>
            <a:spLocks noChangeShapeType="1"/>
          </p:cNvSpPr>
          <p:nvPr/>
        </p:nvSpPr>
        <p:spPr bwMode="auto">
          <a:xfrm>
            <a:off x="5243513" y="2365375"/>
            <a:ext cx="1206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8" name="Line 11"/>
          <p:cNvSpPr>
            <a:spLocks noChangeShapeType="1"/>
          </p:cNvSpPr>
          <p:nvPr/>
        </p:nvSpPr>
        <p:spPr bwMode="auto">
          <a:xfrm flipV="1">
            <a:off x="5326063" y="2882900"/>
            <a:ext cx="113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9" name="Line 12"/>
          <p:cNvSpPr>
            <a:spLocks noChangeShapeType="1"/>
          </p:cNvSpPr>
          <p:nvPr/>
        </p:nvSpPr>
        <p:spPr bwMode="auto">
          <a:xfrm flipH="1" flipV="1">
            <a:off x="3830638" y="1714500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80" name="Line 13"/>
          <p:cNvSpPr>
            <a:spLocks noChangeShapeType="1"/>
          </p:cNvSpPr>
          <p:nvPr/>
        </p:nvSpPr>
        <p:spPr bwMode="auto">
          <a:xfrm flipH="1" flipV="1">
            <a:off x="3903663" y="1627188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81" name="Freeform 14"/>
          <p:cNvSpPr>
            <a:spLocks/>
          </p:cNvSpPr>
          <p:nvPr/>
        </p:nvSpPr>
        <p:spPr bwMode="auto">
          <a:xfrm>
            <a:off x="3819525" y="1635125"/>
            <a:ext cx="73025" cy="73025"/>
          </a:xfrm>
          <a:custGeom>
            <a:avLst/>
            <a:gdLst>
              <a:gd name="T0" fmla="*/ 0 w 46"/>
              <a:gd name="T1" fmla="*/ 2147483647 h 46"/>
              <a:gd name="T2" fmla="*/ 2147483647 w 46"/>
              <a:gd name="T3" fmla="*/ 0 h 46"/>
              <a:gd name="T4" fmla="*/ 0 60000 65536"/>
              <a:gd name="T5" fmla="*/ 0 60000 65536"/>
              <a:gd name="T6" fmla="*/ 0 w 46"/>
              <a:gd name="T7" fmla="*/ 0 h 46"/>
              <a:gd name="T8" fmla="*/ 46 w 46"/>
              <a:gd name="T9" fmla="*/ 46 h 4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6" h="46">
                <a:moveTo>
                  <a:pt x="0" y="46"/>
                </a:moveTo>
                <a:cubicBezTo>
                  <a:pt x="19" y="23"/>
                  <a:pt x="38" y="0"/>
                  <a:pt x="4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82" name="Freeform 15"/>
          <p:cNvSpPr>
            <a:spLocks/>
          </p:cNvSpPr>
          <p:nvPr/>
        </p:nvSpPr>
        <p:spPr bwMode="auto">
          <a:xfrm>
            <a:off x="4106863" y="1838325"/>
            <a:ext cx="228600" cy="277813"/>
          </a:xfrm>
          <a:custGeom>
            <a:avLst/>
            <a:gdLst>
              <a:gd name="T0" fmla="*/ 2147483647 w 106"/>
              <a:gd name="T1" fmla="*/ 2147483647 h 136"/>
              <a:gd name="T2" fmla="*/ 2147483647 w 106"/>
              <a:gd name="T3" fmla="*/ 2147483647 h 136"/>
              <a:gd name="T4" fmla="*/ 2147483647 w 106"/>
              <a:gd name="T5" fmla="*/ 0 h 136"/>
              <a:gd name="T6" fmla="*/ 0 60000 65536"/>
              <a:gd name="T7" fmla="*/ 0 60000 65536"/>
              <a:gd name="T8" fmla="*/ 0 60000 65536"/>
              <a:gd name="T9" fmla="*/ 0 w 106"/>
              <a:gd name="T10" fmla="*/ 0 h 136"/>
              <a:gd name="T11" fmla="*/ 106 w 106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136">
                <a:moveTo>
                  <a:pt x="15" y="136"/>
                </a:moveTo>
                <a:cubicBezTo>
                  <a:pt x="7" y="102"/>
                  <a:pt x="0" y="68"/>
                  <a:pt x="15" y="45"/>
                </a:cubicBezTo>
                <a:cubicBezTo>
                  <a:pt x="30" y="22"/>
                  <a:pt x="91" y="7"/>
                  <a:pt x="10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pt-BR"/>
          </a:p>
        </p:txBody>
      </p:sp>
      <p:sp>
        <p:nvSpPr>
          <p:cNvPr id="3083" name="Line 50"/>
          <p:cNvSpPr>
            <a:spLocks noChangeShapeType="1"/>
          </p:cNvSpPr>
          <p:nvPr/>
        </p:nvSpPr>
        <p:spPr bwMode="auto">
          <a:xfrm flipH="1">
            <a:off x="3902075" y="2816225"/>
            <a:ext cx="246063" cy="12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84" name="Text Box 51"/>
          <p:cNvSpPr txBox="1">
            <a:spLocks noChangeArrowheads="1"/>
          </p:cNvSpPr>
          <p:nvPr/>
        </p:nvSpPr>
        <p:spPr bwMode="auto">
          <a:xfrm>
            <a:off x="2082800" y="2846388"/>
            <a:ext cx="1573213" cy="5143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pt-BR" sz="1600"/>
              <a:t>Regulador de Tensão</a:t>
            </a:r>
          </a:p>
        </p:txBody>
      </p:sp>
      <p:sp>
        <p:nvSpPr>
          <p:cNvPr id="3085" name="Line 52"/>
          <p:cNvSpPr>
            <a:spLocks noChangeShapeType="1"/>
          </p:cNvSpPr>
          <p:nvPr/>
        </p:nvSpPr>
        <p:spPr bwMode="auto">
          <a:xfrm flipH="1">
            <a:off x="3662363" y="2936875"/>
            <a:ext cx="250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86" name="Line 55"/>
          <p:cNvSpPr>
            <a:spLocks noChangeShapeType="1"/>
          </p:cNvSpPr>
          <p:nvPr/>
        </p:nvSpPr>
        <p:spPr bwMode="auto">
          <a:xfrm>
            <a:off x="1571625" y="302895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087" name="Line 56"/>
          <p:cNvSpPr>
            <a:spLocks noChangeShapeType="1"/>
          </p:cNvSpPr>
          <p:nvPr/>
        </p:nvSpPr>
        <p:spPr bwMode="auto">
          <a:xfrm>
            <a:off x="5489575" y="2882900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88" name="Line 57"/>
          <p:cNvSpPr>
            <a:spLocks noChangeShapeType="1"/>
          </p:cNvSpPr>
          <p:nvPr/>
        </p:nvSpPr>
        <p:spPr bwMode="auto">
          <a:xfrm flipH="1">
            <a:off x="1428750" y="3590925"/>
            <a:ext cx="4068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89" name="Line 58"/>
          <p:cNvSpPr>
            <a:spLocks noChangeShapeType="1"/>
          </p:cNvSpPr>
          <p:nvPr/>
        </p:nvSpPr>
        <p:spPr bwMode="auto">
          <a:xfrm flipV="1">
            <a:off x="1430338" y="3132138"/>
            <a:ext cx="0" cy="468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pt-BR"/>
          </a:p>
        </p:txBody>
      </p:sp>
      <p:sp>
        <p:nvSpPr>
          <p:cNvPr id="18" name="Text Box 68"/>
          <p:cNvSpPr txBox="1">
            <a:spLocks noChangeArrowheads="1"/>
          </p:cNvSpPr>
          <p:nvPr/>
        </p:nvSpPr>
        <p:spPr bwMode="auto">
          <a:xfrm>
            <a:off x="1566863" y="1427163"/>
            <a:ext cx="1152525" cy="7842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1500" dirty="0"/>
              <a:t>Regulador de velocidade</a:t>
            </a:r>
          </a:p>
        </p:txBody>
      </p:sp>
      <p:sp>
        <p:nvSpPr>
          <p:cNvPr id="3091" name="Line 69"/>
          <p:cNvSpPr>
            <a:spLocks noChangeShapeType="1"/>
          </p:cNvSpPr>
          <p:nvPr/>
        </p:nvSpPr>
        <p:spPr bwMode="auto">
          <a:xfrm>
            <a:off x="2725738" y="1752600"/>
            <a:ext cx="179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092" name="Line 71"/>
          <p:cNvSpPr>
            <a:spLocks noChangeShapeType="1"/>
          </p:cNvSpPr>
          <p:nvPr/>
        </p:nvSpPr>
        <p:spPr bwMode="auto">
          <a:xfrm flipV="1">
            <a:off x="1336675" y="862013"/>
            <a:ext cx="3240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93" name="Line 72"/>
          <p:cNvSpPr>
            <a:spLocks noChangeShapeType="1"/>
          </p:cNvSpPr>
          <p:nvPr/>
        </p:nvSpPr>
        <p:spPr bwMode="auto">
          <a:xfrm flipH="1">
            <a:off x="4157663" y="1316038"/>
            <a:ext cx="428625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94" name="Line 73"/>
          <p:cNvSpPr>
            <a:spLocks noChangeShapeType="1"/>
          </p:cNvSpPr>
          <p:nvPr/>
        </p:nvSpPr>
        <p:spPr bwMode="auto">
          <a:xfrm>
            <a:off x="1338263" y="86201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pt-BR"/>
          </a:p>
        </p:txBody>
      </p:sp>
      <p:sp>
        <p:nvSpPr>
          <p:cNvPr id="3095" name="Line 74"/>
          <p:cNvSpPr>
            <a:spLocks noChangeShapeType="1"/>
          </p:cNvSpPr>
          <p:nvPr/>
        </p:nvSpPr>
        <p:spPr bwMode="auto">
          <a:xfrm>
            <a:off x="1425575" y="1743075"/>
            <a:ext cx="107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96" name="Line 75"/>
          <p:cNvSpPr>
            <a:spLocks noChangeShapeType="1"/>
          </p:cNvSpPr>
          <p:nvPr/>
        </p:nvSpPr>
        <p:spPr bwMode="auto">
          <a:xfrm flipH="1">
            <a:off x="1049338" y="17351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sm" len="med"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97" name="Text Box 77"/>
          <p:cNvSpPr txBox="1">
            <a:spLocks noChangeArrowheads="1"/>
          </p:cNvSpPr>
          <p:nvPr/>
        </p:nvSpPr>
        <p:spPr bwMode="auto">
          <a:xfrm>
            <a:off x="5391150" y="1739900"/>
            <a:ext cx="285750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0409" tIns="35204" rIns="70409" bIns="35204"/>
          <a:lstStyle/>
          <a:p>
            <a:r>
              <a:rPr lang="pt-BR" sz="1100">
                <a:solidFill>
                  <a:srgbClr val="000000"/>
                </a:solidFill>
              </a:rPr>
              <a:t>A</a:t>
            </a:r>
            <a:endParaRPr lang="pt-BR" sz="1100"/>
          </a:p>
        </p:txBody>
      </p:sp>
      <p:sp>
        <p:nvSpPr>
          <p:cNvPr id="3098" name="Text Box 87"/>
          <p:cNvSpPr txBox="1">
            <a:spLocks noChangeArrowheads="1"/>
          </p:cNvSpPr>
          <p:nvPr/>
        </p:nvSpPr>
        <p:spPr bwMode="auto">
          <a:xfrm>
            <a:off x="357188" y="1409700"/>
            <a:ext cx="9286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Comic Sans MS" pitchFamily="66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1800" baseline="-25000">
                <a:latin typeface="Comic Sans MS" pitchFamily="66" charset="0"/>
                <a:cs typeface="Times New Roman" pitchFamily="18" charset="0"/>
              </a:rPr>
              <a:t>ref</a:t>
            </a:r>
            <a:endParaRPr lang="pt-BR" sz="1800" baseline="-25000"/>
          </a:p>
          <a:p>
            <a:pPr>
              <a:spcBef>
                <a:spcPct val="50000"/>
              </a:spcBef>
            </a:pPr>
            <a:endParaRPr lang="pt-BR" sz="1800" baseline="-25000"/>
          </a:p>
        </p:txBody>
      </p:sp>
      <p:sp>
        <p:nvSpPr>
          <p:cNvPr id="3099" name="Text Box 88"/>
          <p:cNvSpPr txBox="1">
            <a:spLocks noChangeArrowheads="1"/>
          </p:cNvSpPr>
          <p:nvPr/>
        </p:nvSpPr>
        <p:spPr bwMode="auto">
          <a:xfrm>
            <a:off x="428625" y="2557463"/>
            <a:ext cx="8620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/>
              <a:t>V</a:t>
            </a:r>
            <a:r>
              <a:rPr lang="pt-BR" sz="2400" baseline="-25000"/>
              <a:t>Tref</a:t>
            </a:r>
          </a:p>
        </p:txBody>
      </p:sp>
      <p:sp>
        <p:nvSpPr>
          <p:cNvPr id="3100" name="Line 89"/>
          <p:cNvSpPr>
            <a:spLocks noChangeShapeType="1"/>
          </p:cNvSpPr>
          <p:nvPr/>
        </p:nvSpPr>
        <p:spPr bwMode="auto">
          <a:xfrm rot="-5400000">
            <a:off x="1245394" y="2942432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3101" name="Line 97"/>
          <p:cNvSpPr>
            <a:spLocks noChangeShapeType="1"/>
          </p:cNvSpPr>
          <p:nvPr/>
        </p:nvSpPr>
        <p:spPr bwMode="auto">
          <a:xfrm flipH="1" flipV="1">
            <a:off x="5173663" y="272415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02" name="Oval 98"/>
          <p:cNvSpPr>
            <a:spLocks noChangeArrowheads="1"/>
          </p:cNvSpPr>
          <p:nvPr/>
        </p:nvSpPr>
        <p:spPr bwMode="auto">
          <a:xfrm>
            <a:off x="4098925" y="1800225"/>
            <a:ext cx="1223963" cy="1222375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03" name="AutoShape 99"/>
          <p:cNvSpPr>
            <a:spLocks noChangeArrowheads="1"/>
          </p:cNvSpPr>
          <p:nvPr/>
        </p:nvSpPr>
        <p:spPr bwMode="auto">
          <a:xfrm>
            <a:off x="1335088" y="2905125"/>
            <a:ext cx="215900" cy="215900"/>
          </a:xfrm>
          <a:prstGeom prst="flowChartSummingJunction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04" name="AutoShape 100"/>
          <p:cNvSpPr>
            <a:spLocks noChangeArrowheads="1"/>
          </p:cNvSpPr>
          <p:nvPr/>
        </p:nvSpPr>
        <p:spPr bwMode="auto">
          <a:xfrm>
            <a:off x="1258888" y="1657350"/>
            <a:ext cx="152400" cy="152400"/>
          </a:xfrm>
          <a:prstGeom prst="flowChartSummingJunction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05" name="Text Box 101"/>
          <p:cNvSpPr txBox="1">
            <a:spLocks noChangeArrowheads="1"/>
          </p:cNvSpPr>
          <p:nvPr/>
        </p:nvSpPr>
        <p:spPr bwMode="auto">
          <a:xfrm>
            <a:off x="4214813" y="3090863"/>
            <a:ext cx="11255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600" dirty="0"/>
              <a:t>Gerador</a:t>
            </a:r>
          </a:p>
        </p:txBody>
      </p:sp>
      <p:sp>
        <p:nvSpPr>
          <p:cNvPr id="34" name="Text Box 102"/>
          <p:cNvSpPr txBox="1">
            <a:spLocks noChangeArrowheads="1"/>
          </p:cNvSpPr>
          <p:nvPr/>
        </p:nvSpPr>
        <p:spPr bwMode="auto">
          <a:xfrm>
            <a:off x="2928938" y="1571625"/>
            <a:ext cx="1101725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10000"/>
              </a:spcBef>
              <a:defRPr/>
            </a:pPr>
            <a:r>
              <a:rPr lang="pt-BR" sz="1600" dirty="0"/>
              <a:t>Turbina</a:t>
            </a:r>
          </a:p>
        </p:txBody>
      </p:sp>
      <p:sp>
        <p:nvSpPr>
          <p:cNvPr id="3107" name="Oval 104"/>
          <p:cNvSpPr>
            <a:spLocks noChangeArrowheads="1"/>
          </p:cNvSpPr>
          <p:nvPr/>
        </p:nvSpPr>
        <p:spPr bwMode="auto">
          <a:xfrm>
            <a:off x="6415088" y="1751013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08" name="Text Box 105"/>
          <p:cNvSpPr txBox="1">
            <a:spLocks noChangeArrowheads="1"/>
          </p:cNvSpPr>
          <p:nvPr/>
        </p:nvSpPr>
        <p:spPr bwMode="auto">
          <a:xfrm>
            <a:off x="5010150" y="2816225"/>
            <a:ext cx="468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/>
              <a:t>V</a:t>
            </a:r>
            <a:r>
              <a:rPr lang="pt-BR" sz="1000"/>
              <a:t>1</a:t>
            </a:r>
            <a:r>
              <a:rPr lang="pt-BR" sz="1000">
                <a:sym typeface="Symbol" pitchFamily="18" charset="2"/>
              </a:rPr>
              <a:t></a:t>
            </a:r>
            <a:endParaRPr lang="pt-BR" sz="1400" baseline="-25000"/>
          </a:p>
        </p:txBody>
      </p:sp>
      <p:sp>
        <p:nvSpPr>
          <p:cNvPr id="3109" name="CaixaDeTexto 103"/>
          <p:cNvSpPr txBox="1">
            <a:spLocks noChangeArrowheads="1"/>
          </p:cNvSpPr>
          <p:nvPr/>
        </p:nvSpPr>
        <p:spPr bwMode="auto">
          <a:xfrm>
            <a:off x="2905125" y="965200"/>
            <a:ext cx="1166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/>
              <a:t>Máquina Motriz</a:t>
            </a:r>
          </a:p>
        </p:txBody>
      </p:sp>
      <p:sp>
        <p:nvSpPr>
          <p:cNvPr id="3110" name="Text Box 77"/>
          <p:cNvSpPr txBox="1">
            <a:spLocks noChangeArrowheads="1"/>
          </p:cNvSpPr>
          <p:nvPr/>
        </p:nvSpPr>
        <p:spPr bwMode="auto">
          <a:xfrm>
            <a:off x="5429250" y="2168525"/>
            <a:ext cx="285750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0409" tIns="35204" rIns="70409" bIns="35204"/>
          <a:lstStyle/>
          <a:p>
            <a:r>
              <a:rPr lang="pt-BR" sz="1100">
                <a:solidFill>
                  <a:srgbClr val="000000"/>
                </a:solidFill>
              </a:rPr>
              <a:t>B</a:t>
            </a:r>
            <a:endParaRPr lang="pt-BR" sz="1100"/>
          </a:p>
        </p:txBody>
      </p:sp>
      <p:sp>
        <p:nvSpPr>
          <p:cNvPr id="3111" name="Text Box 77"/>
          <p:cNvSpPr txBox="1">
            <a:spLocks noChangeArrowheads="1"/>
          </p:cNvSpPr>
          <p:nvPr/>
        </p:nvSpPr>
        <p:spPr bwMode="auto">
          <a:xfrm>
            <a:off x="5429250" y="2628900"/>
            <a:ext cx="285750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0409" tIns="35204" rIns="70409" bIns="35204"/>
          <a:lstStyle/>
          <a:p>
            <a:r>
              <a:rPr lang="pt-BR" sz="1100">
                <a:solidFill>
                  <a:srgbClr val="000000"/>
                </a:solidFill>
              </a:rPr>
              <a:t>C</a:t>
            </a:r>
            <a:endParaRPr lang="pt-BR" sz="1100"/>
          </a:p>
        </p:txBody>
      </p:sp>
      <p:sp>
        <p:nvSpPr>
          <p:cNvPr id="40" name="Seta para a direita 39"/>
          <p:cNvSpPr/>
          <p:nvPr/>
        </p:nvSpPr>
        <p:spPr>
          <a:xfrm>
            <a:off x="5561013" y="2946400"/>
            <a:ext cx="215900" cy="144463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113" name="CaixaDeTexto 139"/>
          <p:cNvSpPr txBox="1">
            <a:spLocks noChangeArrowheads="1"/>
          </p:cNvSpPr>
          <p:nvPr/>
        </p:nvSpPr>
        <p:spPr bwMode="auto">
          <a:xfrm>
            <a:off x="3648075" y="2530475"/>
            <a:ext cx="346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/>
              <a:t>I</a:t>
            </a:r>
            <a:r>
              <a:rPr lang="pt-BR" sz="1200"/>
              <a:t>F</a:t>
            </a:r>
            <a:endParaRPr lang="pt-BR"/>
          </a:p>
        </p:txBody>
      </p:sp>
      <p:sp>
        <p:nvSpPr>
          <p:cNvPr id="42" name="CaixaDeTexto 41"/>
          <p:cNvSpPr txBox="1"/>
          <p:nvPr/>
        </p:nvSpPr>
        <p:spPr>
          <a:xfrm>
            <a:off x="3752850" y="1936750"/>
            <a:ext cx="4476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Comic Sans MS" pitchFamily="66" charset="0"/>
                <a:cs typeface="Times New Roman" pitchFamily="18" charset="0"/>
                <a:sym typeface="Symbol"/>
              </a:rPr>
              <a:t></a:t>
            </a:r>
            <a:r>
              <a:rPr lang="en-US" sz="1050" dirty="0">
                <a:latin typeface="Comic Sans MS" pitchFamily="66" charset="0"/>
                <a:cs typeface="Times New Roman" pitchFamily="18" charset="0"/>
              </a:rPr>
              <a:t>m</a:t>
            </a:r>
            <a:endParaRPr lang="pt-BR" sz="1400" dirty="0"/>
          </a:p>
        </p:txBody>
      </p:sp>
      <p:sp>
        <p:nvSpPr>
          <p:cNvPr id="3115" name="Line 72"/>
          <p:cNvSpPr>
            <a:spLocks noChangeShapeType="1"/>
          </p:cNvSpPr>
          <p:nvPr/>
        </p:nvSpPr>
        <p:spPr bwMode="auto">
          <a:xfrm>
            <a:off x="4581525" y="857250"/>
            <a:ext cx="0" cy="468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4" name="Retângulo 43"/>
          <p:cNvSpPr/>
          <p:nvPr/>
        </p:nvSpPr>
        <p:spPr>
          <a:xfrm>
            <a:off x="4148138" y="1816100"/>
            <a:ext cx="71437" cy="460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117" name="Text Box 90"/>
          <p:cNvSpPr txBox="1">
            <a:spLocks noChangeArrowheads="1"/>
          </p:cNvSpPr>
          <p:nvPr/>
        </p:nvSpPr>
        <p:spPr bwMode="auto">
          <a:xfrm>
            <a:off x="5505450" y="3124200"/>
            <a:ext cx="566748" cy="30777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pt-BR" sz="1400" dirty="0" smtClean="0"/>
              <a:t>Q</a:t>
            </a:r>
            <a:r>
              <a:rPr lang="pt-BR" sz="1400" baseline="-25000" dirty="0" smtClean="0"/>
              <a:t>G</a:t>
            </a:r>
            <a:endParaRPr lang="pt-BR" sz="1400" baseline="-25000" dirty="0"/>
          </a:p>
        </p:txBody>
      </p:sp>
      <p:sp>
        <p:nvSpPr>
          <p:cNvPr id="3118" name="Oval 104"/>
          <p:cNvSpPr>
            <a:spLocks noChangeArrowheads="1"/>
          </p:cNvSpPr>
          <p:nvPr/>
        </p:nvSpPr>
        <p:spPr bwMode="auto">
          <a:xfrm>
            <a:off x="6445250" y="2333625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19" name="Oval 104"/>
          <p:cNvSpPr>
            <a:spLocks noChangeArrowheads="1"/>
          </p:cNvSpPr>
          <p:nvPr/>
        </p:nvSpPr>
        <p:spPr bwMode="auto">
          <a:xfrm>
            <a:off x="6457950" y="2849563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20" name="Oval 104"/>
          <p:cNvSpPr>
            <a:spLocks noChangeArrowheads="1"/>
          </p:cNvSpPr>
          <p:nvPr/>
        </p:nvSpPr>
        <p:spPr bwMode="auto">
          <a:xfrm>
            <a:off x="6627813" y="1744663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21" name="Oval 104"/>
          <p:cNvSpPr>
            <a:spLocks noChangeArrowheads="1"/>
          </p:cNvSpPr>
          <p:nvPr/>
        </p:nvSpPr>
        <p:spPr bwMode="auto">
          <a:xfrm>
            <a:off x="6656388" y="2327275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22" name="Oval 104"/>
          <p:cNvSpPr>
            <a:spLocks noChangeArrowheads="1"/>
          </p:cNvSpPr>
          <p:nvPr/>
        </p:nvSpPr>
        <p:spPr bwMode="auto">
          <a:xfrm>
            <a:off x="6670675" y="2843213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" name="Grupo 155"/>
          <p:cNvGrpSpPr>
            <a:grpSpLocks/>
          </p:cNvGrpSpPr>
          <p:nvPr/>
        </p:nvGrpSpPr>
        <p:grpSpPr bwMode="auto">
          <a:xfrm>
            <a:off x="6675438" y="1779588"/>
            <a:ext cx="539750" cy="1103312"/>
            <a:chOff x="5387975" y="1246188"/>
            <a:chExt cx="1300163" cy="1103312"/>
          </a:xfrm>
        </p:grpSpPr>
        <p:sp>
          <p:nvSpPr>
            <p:cNvPr id="3177" name="Line 7"/>
            <p:cNvSpPr>
              <a:spLocks noChangeShapeType="1"/>
            </p:cNvSpPr>
            <p:nvPr/>
          </p:nvSpPr>
          <p:spPr bwMode="auto">
            <a:xfrm>
              <a:off x="5392738" y="1246188"/>
              <a:ext cx="12588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178" name="Line 8"/>
            <p:cNvSpPr>
              <a:spLocks noChangeShapeType="1"/>
            </p:cNvSpPr>
            <p:nvPr/>
          </p:nvSpPr>
          <p:spPr bwMode="auto">
            <a:xfrm>
              <a:off x="5387975" y="1831975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179" name="Line 11"/>
            <p:cNvSpPr>
              <a:spLocks noChangeShapeType="1"/>
            </p:cNvSpPr>
            <p:nvPr/>
          </p:nvSpPr>
          <p:spPr bwMode="auto">
            <a:xfrm flipV="1">
              <a:off x="5464175" y="2349500"/>
              <a:ext cx="12239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" name="Grupo 204"/>
          <p:cNvGrpSpPr>
            <a:grpSpLocks/>
          </p:cNvGrpSpPr>
          <p:nvPr/>
        </p:nvGrpSpPr>
        <p:grpSpPr bwMode="auto">
          <a:xfrm>
            <a:off x="4291013" y="1958975"/>
            <a:ext cx="857250" cy="714375"/>
            <a:chOff x="2945856" y="3533825"/>
            <a:chExt cx="1040351" cy="990433"/>
          </a:xfrm>
        </p:grpSpPr>
        <p:sp>
          <p:nvSpPr>
            <p:cNvPr id="3158" name="Freeform 131"/>
            <p:cNvSpPr>
              <a:spLocks/>
            </p:cNvSpPr>
            <p:nvPr/>
          </p:nvSpPr>
          <p:spPr bwMode="auto">
            <a:xfrm rot="10800000" flipH="1">
              <a:off x="3428991" y="3700912"/>
              <a:ext cx="53424" cy="85278"/>
            </a:xfrm>
            <a:custGeom>
              <a:avLst/>
              <a:gdLst>
                <a:gd name="T0" fmla="*/ 0 w 192"/>
                <a:gd name="T1" fmla="*/ 0 h 90"/>
                <a:gd name="T2" fmla="*/ 0 w 192"/>
                <a:gd name="T3" fmla="*/ 2147483647 h 90"/>
                <a:gd name="T4" fmla="*/ 0 w 192"/>
                <a:gd name="T5" fmla="*/ 2147483647 h 90"/>
                <a:gd name="T6" fmla="*/ 0 w 192"/>
                <a:gd name="T7" fmla="*/ 2147483647 h 90"/>
                <a:gd name="T8" fmla="*/ 0 w 192"/>
                <a:gd name="T9" fmla="*/ 2147483647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90"/>
                <a:gd name="T17" fmla="*/ 192 w 192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90">
                  <a:moveTo>
                    <a:pt x="0" y="0"/>
                  </a:moveTo>
                  <a:cubicBezTo>
                    <a:pt x="20" y="2"/>
                    <a:pt x="88" y="5"/>
                    <a:pt x="120" y="12"/>
                  </a:cubicBezTo>
                  <a:cubicBezTo>
                    <a:pt x="152" y="19"/>
                    <a:pt x="192" y="31"/>
                    <a:pt x="192" y="42"/>
                  </a:cubicBezTo>
                  <a:cubicBezTo>
                    <a:pt x="192" y="53"/>
                    <a:pt x="152" y="70"/>
                    <a:pt x="120" y="78"/>
                  </a:cubicBezTo>
                  <a:cubicBezTo>
                    <a:pt x="88" y="86"/>
                    <a:pt x="25" y="88"/>
                    <a:pt x="0" y="9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159" name="Freeform 132"/>
            <p:cNvSpPr>
              <a:spLocks/>
            </p:cNvSpPr>
            <p:nvPr/>
          </p:nvSpPr>
          <p:spPr bwMode="auto">
            <a:xfrm rot="10800000" flipH="1">
              <a:off x="3431662" y="3617121"/>
              <a:ext cx="53424" cy="84287"/>
            </a:xfrm>
            <a:custGeom>
              <a:avLst/>
              <a:gdLst>
                <a:gd name="T0" fmla="*/ 0 w 192"/>
                <a:gd name="T1" fmla="*/ 0 h 90"/>
                <a:gd name="T2" fmla="*/ 0 w 192"/>
                <a:gd name="T3" fmla="*/ 2147483647 h 90"/>
                <a:gd name="T4" fmla="*/ 0 w 192"/>
                <a:gd name="T5" fmla="*/ 2147483647 h 90"/>
                <a:gd name="T6" fmla="*/ 0 w 192"/>
                <a:gd name="T7" fmla="*/ 2147483647 h 90"/>
                <a:gd name="T8" fmla="*/ 0 w 192"/>
                <a:gd name="T9" fmla="*/ 2147483647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90"/>
                <a:gd name="T17" fmla="*/ 192 w 192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90">
                  <a:moveTo>
                    <a:pt x="0" y="0"/>
                  </a:moveTo>
                  <a:cubicBezTo>
                    <a:pt x="20" y="2"/>
                    <a:pt x="88" y="5"/>
                    <a:pt x="120" y="12"/>
                  </a:cubicBezTo>
                  <a:cubicBezTo>
                    <a:pt x="152" y="19"/>
                    <a:pt x="192" y="31"/>
                    <a:pt x="192" y="42"/>
                  </a:cubicBezTo>
                  <a:cubicBezTo>
                    <a:pt x="192" y="53"/>
                    <a:pt x="152" y="70"/>
                    <a:pt x="120" y="78"/>
                  </a:cubicBezTo>
                  <a:cubicBezTo>
                    <a:pt x="88" y="86"/>
                    <a:pt x="25" y="88"/>
                    <a:pt x="0" y="9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160" name="Freeform 133"/>
            <p:cNvSpPr>
              <a:spLocks/>
            </p:cNvSpPr>
            <p:nvPr/>
          </p:nvSpPr>
          <p:spPr bwMode="auto">
            <a:xfrm rot="10800000" flipH="1">
              <a:off x="3429525" y="3533825"/>
              <a:ext cx="53424" cy="84287"/>
            </a:xfrm>
            <a:custGeom>
              <a:avLst/>
              <a:gdLst>
                <a:gd name="T0" fmla="*/ 0 w 192"/>
                <a:gd name="T1" fmla="*/ 0 h 90"/>
                <a:gd name="T2" fmla="*/ 0 w 192"/>
                <a:gd name="T3" fmla="*/ 2147483647 h 90"/>
                <a:gd name="T4" fmla="*/ 0 w 192"/>
                <a:gd name="T5" fmla="*/ 2147483647 h 90"/>
                <a:gd name="T6" fmla="*/ 0 w 192"/>
                <a:gd name="T7" fmla="*/ 2147483647 h 90"/>
                <a:gd name="T8" fmla="*/ 0 w 192"/>
                <a:gd name="T9" fmla="*/ 2147483647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90"/>
                <a:gd name="T17" fmla="*/ 192 w 192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90">
                  <a:moveTo>
                    <a:pt x="0" y="0"/>
                  </a:moveTo>
                  <a:cubicBezTo>
                    <a:pt x="20" y="2"/>
                    <a:pt x="88" y="5"/>
                    <a:pt x="120" y="12"/>
                  </a:cubicBezTo>
                  <a:cubicBezTo>
                    <a:pt x="152" y="19"/>
                    <a:pt x="192" y="31"/>
                    <a:pt x="192" y="42"/>
                  </a:cubicBezTo>
                  <a:cubicBezTo>
                    <a:pt x="192" y="53"/>
                    <a:pt x="152" y="70"/>
                    <a:pt x="120" y="78"/>
                  </a:cubicBezTo>
                  <a:cubicBezTo>
                    <a:pt x="88" y="86"/>
                    <a:pt x="25" y="88"/>
                    <a:pt x="0" y="9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161" name="Oval 165"/>
            <p:cNvSpPr>
              <a:spLocks noChangeArrowheads="1"/>
            </p:cNvSpPr>
            <p:nvPr/>
          </p:nvSpPr>
          <p:spPr bwMode="auto">
            <a:xfrm>
              <a:off x="3317866" y="3786190"/>
              <a:ext cx="287337" cy="2873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t-BR" sz="1400"/>
            </a:p>
          </p:txBody>
        </p:sp>
        <p:sp>
          <p:nvSpPr>
            <p:cNvPr id="3162" name="CaixaDeTexto 85"/>
            <p:cNvSpPr txBox="1">
              <a:spLocks noChangeArrowheads="1"/>
            </p:cNvSpPr>
            <p:nvPr/>
          </p:nvSpPr>
          <p:spPr bwMode="auto">
            <a:xfrm>
              <a:off x="3273417" y="3786190"/>
              <a:ext cx="405028" cy="341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000"/>
                <a:t>E</a:t>
              </a:r>
              <a:r>
                <a:rPr lang="pt-BR" sz="700"/>
                <a:t>A</a:t>
              </a:r>
              <a:endParaRPr lang="pt-BR" sz="1000"/>
            </a:p>
          </p:txBody>
        </p:sp>
        <p:sp>
          <p:nvSpPr>
            <p:cNvPr id="3163" name="Line 56"/>
            <p:cNvSpPr>
              <a:spLocks noChangeShapeType="1"/>
            </p:cNvSpPr>
            <p:nvPr/>
          </p:nvSpPr>
          <p:spPr bwMode="auto">
            <a:xfrm>
              <a:off x="3468680" y="4071942"/>
              <a:ext cx="0" cy="7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164" name="Freeform 131"/>
            <p:cNvSpPr>
              <a:spLocks/>
            </p:cNvSpPr>
            <p:nvPr/>
          </p:nvSpPr>
          <p:spPr bwMode="auto">
            <a:xfrm rot="3063787" flipH="1">
              <a:off x="3091974" y="4350004"/>
              <a:ext cx="53424" cy="85278"/>
            </a:xfrm>
            <a:custGeom>
              <a:avLst/>
              <a:gdLst>
                <a:gd name="T0" fmla="*/ 0 w 192"/>
                <a:gd name="T1" fmla="*/ 0 h 90"/>
                <a:gd name="T2" fmla="*/ 0 w 192"/>
                <a:gd name="T3" fmla="*/ 2147483647 h 90"/>
                <a:gd name="T4" fmla="*/ 0 w 192"/>
                <a:gd name="T5" fmla="*/ 2147483647 h 90"/>
                <a:gd name="T6" fmla="*/ 0 w 192"/>
                <a:gd name="T7" fmla="*/ 2147483647 h 90"/>
                <a:gd name="T8" fmla="*/ 0 w 192"/>
                <a:gd name="T9" fmla="*/ 2147483647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90"/>
                <a:gd name="T17" fmla="*/ 192 w 192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90">
                  <a:moveTo>
                    <a:pt x="0" y="0"/>
                  </a:moveTo>
                  <a:cubicBezTo>
                    <a:pt x="20" y="2"/>
                    <a:pt x="88" y="5"/>
                    <a:pt x="120" y="12"/>
                  </a:cubicBezTo>
                  <a:cubicBezTo>
                    <a:pt x="152" y="19"/>
                    <a:pt x="192" y="31"/>
                    <a:pt x="192" y="42"/>
                  </a:cubicBezTo>
                  <a:cubicBezTo>
                    <a:pt x="192" y="53"/>
                    <a:pt x="152" y="70"/>
                    <a:pt x="120" y="78"/>
                  </a:cubicBezTo>
                  <a:cubicBezTo>
                    <a:pt x="88" y="86"/>
                    <a:pt x="25" y="88"/>
                    <a:pt x="0" y="9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165" name="Freeform 132"/>
            <p:cNvSpPr>
              <a:spLocks/>
            </p:cNvSpPr>
            <p:nvPr/>
          </p:nvSpPr>
          <p:spPr bwMode="auto">
            <a:xfrm rot="3063787" flipH="1">
              <a:off x="3024734" y="4401393"/>
              <a:ext cx="53424" cy="84286"/>
            </a:xfrm>
            <a:custGeom>
              <a:avLst/>
              <a:gdLst>
                <a:gd name="T0" fmla="*/ 0 w 192"/>
                <a:gd name="T1" fmla="*/ 0 h 90"/>
                <a:gd name="T2" fmla="*/ 0 w 192"/>
                <a:gd name="T3" fmla="*/ 2147483647 h 90"/>
                <a:gd name="T4" fmla="*/ 0 w 192"/>
                <a:gd name="T5" fmla="*/ 2147483647 h 90"/>
                <a:gd name="T6" fmla="*/ 0 w 192"/>
                <a:gd name="T7" fmla="*/ 2147483647 h 90"/>
                <a:gd name="T8" fmla="*/ 0 w 192"/>
                <a:gd name="T9" fmla="*/ 2147483647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90"/>
                <a:gd name="T17" fmla="*/ 192 w 192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90">
                  <a:moveTo>
                    <a:pt x="0" y="0"/>
                  </a:moveTo>
                  <a:cubicBezTo>
                    <a:pt x="20" y="2"/>
                    <a:pt x="88" y="5"/>
                    <a:pt x="120" y="12"/>
                  </a:cubicBezTo>
                  <a:cubicBezTo>
                    <a:pt x="152" y="19"/>
                    <a:pt x="192" y="31"/>
                    <a:pt x="192" y="42"/>
                  </a:cubicBezTo>
                  <a:cubicBezTo>
                    <a:pt x="192" y="53"/>
                    <a:pt x="152" y="70"/>
                    <a:pt x="120" y="78"/>
                  </a:cubicBezTo>
                  <a:cubicBezTo>
                    <a:pt x="88" y="86"/>
                    <a:pt x="25" y="88"/>
                    <a:pt x="0" y="9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166" name="Freeform 133"/>
            <p:cNvSpPr>
              <a:spLocks/>
            </p:cNvSpPr>
            <p:nvPr/>
          </p:nvSpPr>
          <p:spPr bwMode="auto">
            <a:xfrm rot="3063787" flipH="1">
              <a:off x="2961287" y="4455403"/>
              <a:ext cx="53424" cy="84286"/>
            </a:xfrm>
            <a:custGeom>
              <a:avLst/>
              <a:gdLst>
                <a:gd name="T0" fmla="*/ 0 w 192"/>
                <a:gd name="T1" fmla="*/ 0 h 90"/>
                <a:gd name="T2" fmla="*/ 0 w 192"/>
                <a:gd name="T3" fmla="*/ 2147483647 h 90"/>
                <a:gd name="T4" fmla="*/ 0 w 192"/>
                <a:gd name="T5" fmla="*/ 2147483647 h 90"/>
                <a:gd name="T6" fmla="*/ 0 w 192"/>
                <a:gd name="T7" fmla="*/ 2147483647 h 90"/>
                <a:gd name="T8" fmla="*/ 0 w 192"/>
                <a:gd name="T9" fmla="*/ 2147483647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90"/>
                <a:gd name="T17" fmla="*/ 192 w 192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90">
                  <a:moveTo>
                    <a:pt x="0" y="0"/>
                  </a:moveTo>
                  <a:cubicBezTo>
                    <a:pt x="20" y="2"/>
                    <a:pt x="88" y="5"/>
                    <a:pt x="120" y="12"/>
                  </a:cubicBezTo>
                  <a:cubicBezTo>
                    <a:pt x="152" y="19"/>
                    <a:pt x="192" y="31"/>
                    <a:pt x="192" y="42"/>
                  </a:cubicBezTo>
                  <a:cubicBezTo>
                    <a:pt x="192" y="53"/>
                    <a:pt x="152" y="70"/>
                    <a:pt x="120" y="78"/>
                  </a:cubicBezTo>
                  <a:cubicBezTo>
                    <a:pt x="88" y="86"/>
                    <a:pt x="25" y="88"/>
                    <a:pt x="0" y="9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167" name="Oval 165"/>
            <p:cNvSpPr>
              <a:spLocks noChangeArrowheads="1"/>
            </p:cNvSpPr>
            <p:nvPr/>
          </p:nvSpPr>
          <p:spPr bwMode="auto">
            <a:xfrm>
              <a:off x="3127362" y="4133855"/>
              <a:ext cx="287337" cy="2873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t-BR" sz="1400"/>
            </a:p>
          </p:txBody>
        </p:sp>
        <p:sp>
          <p:nvSpPr>
            <p:cNvPr id="3168" name="CaixaDeTexto 85"/>
            <p:cNvSpPr txBox="1">
              <a:spLocks noChangeArrowheads="1"/>
            </p:cNvSpPr>
            <p:nvPr/>
          </p:nvSpPr>
          <p:spPr bwMode="auto">
            <a:xfrm>
              <a:off x="3082914" y="4133855"/>
              <a:ext cx="416701" cy="341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000"/>
                <a:t>E</a:t>
              </a:r>
              <a:r>
                <a:rPr lang="pt-BR" sz="800"/>
                <a:t>A</a:t>
              </a:r>
              <a:endParaRPr lang="pt-BR" sz="1000"/>
            </a:p>
          </p:txBody>
        </p:sp>
        <p:sp>
          <p:nvSpPr>
            <p:cNvPr id="3169" name="Line 56"/>
            <p:cNvSpPr>
              <a:spLocks noChangeShapeType="1"/>
            </p:cNvSpPr>
            <p:nvPr/>
          </p:nvSpPr>
          <p:spPr bwMode="auto">
            <a:xfrm flipH="1">
              <a:off x="3395654" y="4124330"/>
              <a:ext cx="71438" cy="71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170" name="Line 56"/>
            <p:cNvSpPr>
              <a:spLocks noChangeShapeType="1"/>
            </p:cNvSpPr>
            <p:nvPr/>
          </p:nvSpPr>
          <p:spPr bwMode="auto">
            <a:xfrm flipH="1">
              <a:off x="3463383" y="4071942"/>
              <a:ext cx="0" cy="7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171" name="Freeform 131"/>
            <p:cNvSpPr>
              <a:spLocks/>
            </p:cNvSpPr>
            <p:nvPr/>
          </p:nvSpPr>
          <p:spPr bwMode="auto">
            <a:xfrm rot="-3063787">
              <a:off x="3786665" y="4350002"/>
              <a:ext cx="53424" cy="85278"/>
            </a:xfrm>
            <a:custGeom>
              <a:avLst/>
              <a:gdLst>
                <a:gd name="T0" fmla="*/ 0 w 192"/>
                <a:gd name="T1" fmla="*/ 0 h 90"/>
                <a:gd name="T2" fmla="*/ 0 w 192"/>
                <a:gd name="T3" fmla="*/ 2147483647 h 90"/>
                <a:gd name="T4" fmla="*/ 0 w 192"/>
                <a:gd name="T5" fmla="*/ 2147483647 h 90"/>
                <a:gd name="T6" fmla="*/ 0 w 192"/>
                <a:gd name="T7" fmla="*/ 2147483647 h 90"/>
                <a:gd name="T8" fmla="*/ 0 w 192"/>
                <a:gd name="T9" fmla="*/ 2147483647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90"/>
                <a:gd name="T17" fmla="*/ 192 w 192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90">
                  <a:moveTo>
                    <a:pt x="0" y="0"/>
                  </a:moveTo>
                  <a:cubicBezTo>
                    <a:pt x="20" y="2"/>
                    <a:pt x="88" y="5"/>
                    <a:pt x="120" y="12"/>
                  </a:cubicBezTo>
                  <a:cubicBezTo>
                    <a:pt x="152" y="19"/>
                    <a:pt x="192" y="31"/>
                    <a:pt x="192" y="42"/>
                  </a:cubicBezTo>
                  <a:cubicBezTo>
                    <a:pt x="192" y="53"/>
                    <a:pt x="152" y="70"/>
                    <a:pt x="120" y="78"/>
                  </a:cubicBezTo>
                  <a:cubicBezTo>
                    <a:pt x="88" y="86"/>
                    <a:pt x="25" y="88"/>
                    <a:pt x="0" y="9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172" name="Freeform 132"/>
            <p:cNvSpPr>
              <a:spLocks/>
            </p:cNvSpPr>
            <p:nvPr/>
          </p:nvSpPr>
          <p:spPr bwMode="auto">
            <a:xfrm rot="-3063787">
              <a:off x="3853905" y="4401391"/>
              <a:ext cx="53424" cy="84286"/>
            </a:xfrm>
            <a:custGeom>
              <a:avLst/>
              <a:gdLst>
                <a:gd name="T0" fmla="*/ 0 w 192"/>
                <a:gd name="T1" fmla="*/ 0 h 90"/>
                <a:gd name="T2" fmla="*/ 0 w 192"/>
                <a:gd name="T3" fmla="*/ 2147483647 h 90"/>
                <a:gd name="T4" fmla="*/ 0 w 192"/>
                <a:gd name="T5" fmla="*/ 2147483647 h 90"/>
                <a:gd name="T6" fmla="*/ 0 w 192"/>
                <a:gd name="T7" fmla="*/ 2147483647 h 90"/>
                <a:gd name="T8" fmla="*/ 0 w 192"/>
                <a:gd name="T9" fmla="*/ 2147483647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90"/>
                <a:gd name="T17" fmla="*/ 192 w 192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90">
                  <a:moveTo>
                    <a:pt x="0" y="0"/>
                  </a:moveTo>
                  <a:cubicBezTo>
                    <a:pt x="20" y="2"/>
                    <a:pt x="88" y="5"/>
                    <a:pt x="120" y="12"/>
                  </a:cubicBezTo>
                  <a:cubicBezTo>
                    <a:pt x="152" y="19"/>
                    <a:pt x="192" y="31"/>
                    <a:pt x="192" y="42"/>
                  </a:cubicBezTo>
                  <a:cubicBezTo>
                    <a:pt x="192" y="53"/>
                    <a:pt x="152" y="70"/>
                    <a:pt x="120" y="78"/>
                  </a:cubicBezTo>
                  <a:cubicBezTo>
                    <a:pt x="88" y="86"/>
                    <a:pt x="25" y="88"/>
                    <a:pt x="0" y="9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173" name="Freeform 133"/>
            <p:cNvSpPr>
              <a:spLocks/>
            </p:cNvSpPr>
            <p:nvPr/>
          </p:nvSpPr>
          <p:spPr bwMode="auto">
            <a:xfrm rot="-3063787">
              <a:off x="3917352" y="4455401"/>
              <a:ext cx="53424" cy="84286"/>
            </a:xfrm>
            <a:custGeom>
              <a:avLst/>
              <a:gdLst>
                <a:gd name="T0" fmla="*/ 0 w 192"/>
                <a:gd name="T1" fmla="*/ 0 h 90"/>
                <a:gd name="T2" fmla="*/ 0 w 192"/>
                <a:gd name="T3" fmla="*/ 2147483647 h 90"/>
                <a:gd name="T4" fmla="*/ 0 w 192"/>
                <a:gd name="T5" fmla="*/ 2147483647 h 90"/>
                <a:gd name="T6" fmla="*/ 0 w 192"/>
                <a:gd name="T7" fmla="*/ 2147483647 h 90"/>
                <a:gd name="T8" fmla="*/ 0 w 192"/>
                <a:gd name="T9" fmla="*/ 2147483647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90"/>
                <a:gd name="T17" fmla="*/ 192 w 192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90">
                  <a:moveTo>
                    <a:pt x="0" y="0"/>
                  </a:moveTo>
                  <a:cubicBezTo>
                    <a:pt x="20" y="2"/>
                    <a:pt x="88" y="5"/>
                    <a:pt x="120" y="12"/>
                  </a:cubicBezTo>
                  <a:cubicBezTo>
                    <a:pt x="152" y="19"/>
                    <a:pt x="192" y="31"/>
                    <a:pt x="192" y="42"/>
                  </a:cubicBezTo>
                  <a:cubicBezTo>
                    <a:pt x="192" y="53"/>
                    <a:pt x="152" y="70"/>
                    <a:pt x="120" y="78"/>
                  </a:cubicBezTo>
                  <a:cubicBezTo>
                    <a:pt x="88" y="86"/>
                    <a:pt x="25" y="88"/>
                    <a:pt x="0" y="9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174" name="Oval 165"/>
            <p:cNvSpPr>
              <a:spLocks noChangeArrowheads="1"/>
            </p:cNvSpPr>
            <p:nvPr/>
          </p:nvSpPr>
          <p:spPr bwMode="auto">
            <a:xfrm flipH="1">
              <a:off x="3517364" y="4133855"/>
              <a:ext cx="287337" cy="2873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t-BR" sz="1400"/>
            </a:p>
          </p:txBody>
        </p:sp>
        <p:sp>
          <p:nvSpPr>
            <p:cNvPr id="3175" name="CaixaDeTexto 85"/>
            <p:cNvSpPr txBox="1">
              <a:spLocks noChangeArrowheads="1"/>
            </p:cNvSpPr>
            <p:nvPr/>
          </p:nvSpPr>
          <p:spPr bwMode="auto">
            <a:xfrm flipH="1">
              <a:off x="3447511" y="4133855"/>
              <a:ext cx="416701" cy="341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000"/>
                <a:t>E</a:t>
              </a:r>
              <a:r>
                <a:rPr lang="pt-BR" sz="800"/>
                <a:t>A</a:t>
              </a:r>
              <a:endParaRPr lang="pt-BR" sz="1000"/>
            </a:p>
          </p:txBody>
        </p:sp>
        <p:sp>
          <p:nvSpPr>
            <p:cNvPr id="3176" name="Line 56"/>
            <p:cNvSpPr>
              <a:spLocks noChangeShapeType="1"/>
            </p:cNvSpPr>
            <p:nvPr/>
          </p:nvSpPr>
          <p:spPr bwMode="auto">
            <a:xfrm>
              <a:off x="3464971" y="4124330"/>
              <a:ext cx="71438" cy="71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cxnSp>
        <p:nvCxnSpPr>
          <p:cNvPr id="78" name="Conector reto 77"/>
          <p:cNvCxnSpPr/>
          <p:nvPr/>
        </p:nvCxnSpPr>
        <p:spPr>
          <a:xfrm rot="5400000">
            <a:off x="4271169" y="2721769"/>
            <a:ext cx="714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/>
          <p:cNvCxnSpPr/>
          <p:nvPr/>
        </p:nvCxnSpPr>
        <p:spPr>
          <a:xfrm rot="10800000">
            <a:off x="4718050" y="1957388"/>
            <a:ext cx="3952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to 79"/>
          <p:cNvCxnSpPr/>
          <p:nvPr/>
        </p:nvCxnSpPr>
        <p:spPr>
          <a:xfrm>
            <a:off x="5124450" y="2686050"/>
            <a:ext cx="714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/>
          <p:cNvCxnSpPr/>
          <p:nvPr/>
        </p:nvCxnSpPr>
        <p:spPr>
          <a:xfrm rot="5400000">
            <a:off x="5029200" y="2530475"/>
            <a:ext cx="323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to 81"/>
          <p:cNvCxnSpPr/>
          <p:nvPr/>
        </p:nvCxnSpPr>
        <p:spPr>
          <a:xfrm rot="10800000">
            <a:off x="4306888" y="2763838"/>
            <a:ext cx="898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/>
          <p:nvPr/>
        </p:nvCxnSpPr>
        <p:spPr>
          <a:xfrm rot="10800000">
            <a:off x="5189538" y="2368550"/>
            <a:ext cx="1428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42"/>
          <p:cNvGrpSpPr>
            <a:grpSpLocks/>
          </p:cNvGrpSpPr>
          <p:nvPr/>
        </p:nvGrpSpPr>
        <p:grpSpPr bwMode="auto">
          <a:xfrm rot="3271650">
            <a:off x="4000501" y="2784475"/>
            <a:ext cx="341312" cy="52387"/>
            <a:chOff x="2917" y="687"/>
            <a:chExt cx="218" cy="54"/>
          </a:xfrm>
        </p:grpSpPr>
        <p:sp>
          <p:nvSpPr>
            <p:cNvPr id="3154" name="Freeform 236"/>
            <p:cNvSpPr>
              <a:spLocks/>
            </p:cNvSpPr>
            <p:nvPr/>
          </p:nvSpPr>
          <p:spPr bwMode="auto">
            <a:xfrm rot="5400000" flipH="1">
              <a:off x="3082" y="687"/>
              <a:ext cx="52" cy="55"/>
            </a:xfrm>
            <a:custGeom>
              <a:avLst/>
              <a:gdLst>
                <a:gd name="T0" fmla="*/ 0 w 192"/>
                <a:gd name="T1" fmla="*/ 0 h 90"/>
                <a:gd name="T2" fmla="*/ 0 w 192"/>
                <a:gd name="T3" fmla="*/ 1 h 90"/>
                <a:gd name="T4" fmla="*/ 0 w 192"/>
                <a:gd name="T5" fmla="*/ 1 h 90"/>
                <a:gd name="T6" fmla="*/ 0 w 192"/>
                <a:gd name="T7" fmla="*/ 1 h 90"/>
                <a:gd name="T8" fmla="*/ 0 w 192"/>
                <a:gd name="T9" fmla="*/ 1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90"/>
                <a:gd name="T17" fmla="*/ 192 w 192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90">
                  <a:moveTo>
                    <a:pt x="0" y="0"/>
                  </a:moveTo>
                  <a:cubicBezTo>
                    <a:pt x="20" y="2"/>
                    <a:pt x="88" y="5"/>
                    <a:pt x="120" y="12"/>
                  </a:cubicBezTo>
                  <a:cubicBezTo>
                    <a:pt x="152" y="19"/>
                    <a:pt x="192" y="31"/>
                    <a:pt x="192" y="42"/>
                  </a:cubicBezTo>
                  <a:cubicBezTo>
                    <a:pt x="192" y="53"/>
                    <a:pt x="152" y="70"/>
                    <a:pt x="120" y="78"/>
                  </a:cubicBezTo>
                  <a:cubicBezTo>
                    <a:pt x="88" y="86"/>
                    <a:pt x="25" y="88"/>
                    <a:pt x="0" y="9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155" name="Freeform 237"/>
            <p:cNvSpPr>
              <a:spLocks/>
            </p:cNvSpPr>
            <p:nvPr/>
          </p:nvSpPr>
          <p:spPr bwMode="auto">
            <a:xfrm rot="5400000" flipH="1">
              <a:off x="3027" y="686"/>
              <a:ext cx="52" cy="54"/>
            </a:xfrm>
            <a:custGeom>
              <a:avLst/>
              <a:gdLst>
                <a:gd name="T0" fmla="*/ 0 w 192"/>
                <a:gd name="T1" fmla="*/ 0 h 90"/>
                <a:gd name="T2" fmla="*/ 0 w 192"/>
                <a:gd name="T3" fmla="*/ 1 h 90"/>
                <a:gd name="T4" fmla="*/ 0 w 192"/>
                <a:gd name="T5" fmla="*/ 1 h 90"/>
                <a:gd name="T6" fmla="*/ 0 w 192"/>
                <a:gd name="T7" fmla="*/ 1 h 90"/>
                <a:gd name="T8" fmla="*/ 0 w 192"/>
                <a:gd name="T9" fmla="*/ 1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90"/>
                <a:gd name="T17" fmla="*/ 192 w 192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90">
                  <a:moveTo>
                    <a:pt x="0" y="0"/>
                  </a:moveTo>
                  <a:cubicBezTo>
                    <a:pt x="20" y="2"/>
                    <a:pt x="88" y="5"/>
                    <a:pt x="120" y="12"/>
                  </a:cubicBezTo>
                  <a:cubicBezTo>
                    <a:pt x="152" y="19"/>
                    <a:pt x="192" y="31"/>
                    <a:pt x="192" y="42"/>
                  </a:cubicBezTo>
                  <a:cubicBezTo>
                    <a:pt x="192" y="53"/>
                    <a:pt x="152" y="70"/>
                    <a:pt x="120" y="78"/>
                  </a:cubicBezTo>
                  <a:cubicBezTo>
                    <a:pt x="88" y="86"/>
                    <a:pt x="25" y="88"/>
                    <a:pt x="0" y="9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156" name="Freeform 238"/>
            <p:cNvSpPr>
              <a:spLocks/>
            </p:cNvSpPr>
            <p:nvPr/>
          </p:nvSpPr>
          <p:spPr bwMode="auto">
            <a:xfrm rot="5400000" flipH="1">
              <a:off x="2973" y="688"/>
              <a:ext cx="52" cy="54"/>
            </a:xfrm>
            <a:custGeom>
              <a:avLst/>
              <a:gdLst>
                <a:gd name="T0" fmla="*/ 0 w 192"/>
                <a:gd name="T1" fmla="*/ 0 h 90"/>
                <a:gd name="T2" fmla="*/ 0 w 192"/>
                <a:gd name="T3" fmla="*/ 1 h 90"/>
                <a:gd name="T4" fmla="*/ 0 w 192"/>
                <a:gd name="T5" fmla="*/ 1 h 90"/>
                <a:gd name="T6" fmla="*/ 0 w 192"/>
                <a:gd name="T7" fmla="*/ 1 h 90"/>
                <a:gd name="T8" fmla="*/ 0 w 192"/>
                <a:gd name="T9" fmla="*/ 1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90"/>
                <a:gd name="T17" fmla="*/ 192 w 192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90">
                  <a:moveTo>
                    <a:pt x="0" y="0"/>
                  </a:moveTo>
                  <a:cubicBezTo>
                    <a:pt x="20" y="2"/>
                    <a:pt x="88" y="5"/>
                    <a:pt x="120" y="12"/>
                  </a:cubicBezTo>
                  <a:cubicBezTo>
                    <a:pt x="152" y="19"/>
                    <a:pt x="192" y="31"/>
                    <a:pt x="192" y="42"/>
                  </a:cubicBezTo>
                  <a:cubicBezTo>
                    <a:pt x="192" y="53"/>
                    <a:pt x="152" y="70"/>
                    <a:pt x="120" y="78"/>
                  </a:cubicBezTo>
                  <a:cubicBezTo>
                    <a:pt x="88" y="86"/>
                    <a:pt x="25" y="88"/>
                    <a:pt x="0" y="9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157" name="Freeform 239"/>
            <p:cNvSpPr>
              <a:spLocks/>
            </p:cNvSpPr>
            <p:nvPr/>
          </p:nvSpPr>
          <p:spPr bwMode="auto">
            <a:xfrm rot="5400000" flipH="1">
              <a:off x="2919" y="685"/>
              <a:ext cx="52" cy="55"/>
            </a:xfrm>
            <a:custGeom>
              <a:avLst/>
              <a:gdLst>
                <a:gd name="T0" fmla="*/ 0 w 192"/>
                <a:gd name="T1" fmla="*/ 0 h 90"/>
                <a:gd name="T2" fmla="*/ 0 w 192"/>
                <a:gd name="T3" fmla="*/ 1 h 90"/>
                <a:gd name="T4" fmla="*/ 0 w 192"/>
                <a:gd name="T5" fmla="*/ 1 h 90"/>
                <a:gd name="T6" fmla="*/ 0 w 192"/>
                <a:gd name="T7" fmla="*/ 1 h 90"/>
                <a:gd name="T8" fmla="*/ 0 w 192"/>
                <a:gd name="T9" fmla="*/ 1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90"/>
                <a:gd name="T17" fmla="*/ 192 w 192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90">
                  <a:moveTo>
                    <a:pt x="0" y="0"/>
                  </a:moveTo>
                  <a:cubicBezTo>
                    <a:pt x="20" y="2"/>
                    <a:pt x="88" y="5"/>
                    <a:pt x="120" y="12"/>
                  </a:cubicBezTo>
                  <a:cubicBezTo>
                    <a:pt x="152" y="19"/>
                    <a:pt x="192" y="31"/>
                    <a:pt x="192" y="42"/>
                  </a:cubicBezTo>
                  <a:cubicBezTo>
                    <a:pt x="192" y="53"/>
                    <a:pt x="152" y="70"/>
                    <a:pt x="120" y="78"/>
                  </a:cubicBezTo>
                  <a:cubicBezTo>
                    <a:pt x="88" y="86"/>
                    <a:pt x="25" y="88"/>
                    <a:pt x="0" y="9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89" name="Seta para a direita 88"/>
          <p:cNvSpPr/>
          <p:nvPr/>
        </p:nvSpPr>
        <p:spPr>
          <a:xfrm>
            <a:off x="5524500" y="1519238"/>
            <a:ext cx="252413" cy="144462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133" name="Text Box 90"/>
          <p:cNvSpPr txBox="1">
            <a:spLocks noChangeArrowheads="1"/>
          </p:cNvSpPr>
          <p:nvPr/>
        </p:nvSpPr>
        <p:spPr bwMode="auto">
          <a:xfrm>
            <a:off x="5472113" y="1162050"/>
            <a:ext cx="457200" cy="304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dirty="0" smtClean="0"/>
              <a:t>P</a:t>
            </a:r>
            <a:r>
              <a:rPr lang="pt-BR" sz="1400" baseline="-25000" dirty="0" smtClean="0"/>
              <a:t>G</a:t>
            </a:r>
            <a:endParaRPr lang="pt-BR" sz="1400" baseline="-25000" dirty="0"/>
          </a:p>
        </p:txBody>
      </p:sp>
      <p:sp>
        <p:nvSpPr>
          <p:cNvPr id="3134" name="Rectangle 116"/>
          <p:cNvSpPr>
            <a:spLocks noChangeArrowheads="1"/>
          </p:cNvSpPr>
          <p:nvPr/>
        </p:nvSpPr>
        <p:spPr bwMode="auto">
          <a:xfrm>
            <a:off x="7132638" y="1687513"/>
            <a:ext cx="1868518" cy="1331912"/>
          </a:xfrm>
          <a:prstGeom prst="rect">
            <a:avLst/>
          </a:prstGeom>
          <a:solidFill>
            <a:srgbClr val="9AD9D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35" name="Text Box 117"/>
          <p:cNvSpPr txBox="1">
            <a:spLocks noChangeArrowheads="1"/>
          </p:cNvSpPr>
          <p:nvPr/>
        </p:nvSpPr>
        <p:spPr bwMode="auto">
          <a:xfrm>
            <a:off x="7000892" y="1068157"/>
            <a:ext cx="18573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800" b="1" dirty="0" err="1" smtClean="0"/>
              <a:t>SIN-Brasil</a:t>
            </a:r>
            <a:endParaRPr lang="pt-BR" sz="1800" b="1" dirty="0" smtClean="0"/>
          </a:p>
          <a:p>
            <a:pPr algn="ctr"/>
            <a:r>
              <a:rPr lang="pt-BR" b="1" dirty="0" smtClean="0"/>
              <a:t>MD:98GW/2021</a:t>
            </a:r>
            <a:endParaRPr lang="pt-BR" sz="1800" b="1" dirty="0"/>
          </a:p>
        </p:txBody>
      </p:sp>
      <p:sp>
        <p:nvSpPr>
          <p:cNvPr id="3136" name="CaixaDeTexto 8"/>
          <p:cNvSpPr txBox="1">
            <a:spLocks noChangeArrowheads="1"/>
          </p:cNvSpPr>
          <p:nvPr/>
        </p:nvSpPr>
        <p:spPr bwMode="auto">
          <a:xfrm>
            <a:off x="71406" y="71438"/>
            <a:ext cx="8784000" cy="468000"/>
          </a:xfrm>
          <a:prstGeom prst="rect">
            <a:avLst/>
          </a:prstGeom>
          <a:solidFill>
            <a:srgbClr val="D3D5A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pt-BR" sz="3000" dirty="0"/>
              <a:t>Gerador </a:t>
            </a:r>
            <a:r>
              <a:rPr lang="pt-BR" sz="3000" dirty="0" smtClean="0"/>
              <a:t>ligado a um barramento infinito (rede elétrica)</a:t>
            </a:r>
            <a:endParaRPr lang="pt-BR" sz="3000" dirty="0"/>
          </a:p>
        </p:txBody>
      </p:sp>
      <p:pic>
        <p:nvPicPr>
          <p:cNvPr id="3137" name="Picture 2" descr="paint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30338"/>
            <a:ext cx="83820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38" name="Text Box 117"/>
          <p:cNvSpPr txBox="1">
            <a:spLocks noChangeArrowheads="1"/>
          </p:cNvSpPr>
          <p:nvPr/>
        </p:nvSpPr>
        <p:spPr bwMode="auto">
          <a:xfrm>
            <a:off x="7132638" y="1794393"/>
            <a:ext cx="186851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200" b="1" dirty="0" smtClean="0"/>
              <a:t>Barramento Infinito</a:t>
            </a:r>
          </a:p>
          <a:p>
            <a:pPr algn="ctr"/>
            <a:r>
              <a:rPr lang="pt-BR" sz="2200" b="1" dirty="0" smtClean="0"/>
              <a:t>(rede elétrica)</a:t>
            </a:r>
            <a:endParaRPr lang="pt-BR" sz="2200" b="1" dirty="0"/>
          </a:p>
        </p:txBody>
      </p:sp>
      <p:sp>
        <p:nvSpPr>
          <p:cNvPr id="3139" name="Oval 104"/>
          <p:cNvSpPr>
            <a:spLocks noChangeArrowheads="1"/>
          </p:cNvSpPr>
          <p:nvPr/>
        </p:nvSpPr>
        <p:spPr bwMode="auto">
          <a:xfrm>
            <a:off x="6299200" y="1749425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40" name="Oval 104"/>
          <p:cNvSpPr>
            <a:spLocks noChangeArrowheads="1"/>
          </p:cNvSpPr>
          <p:nvPr/>
        </p:nvSpPr>
        <p:spPr bwMode="auto">
          <a:xfrm>
            <a:off x="6181725" y="2335213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41" name="Oval 104"/>
          <p:cNvSpPr>
            <a:spLocks noChangeArrowheads="1"/>
          </p:cNvSpPr>
          <p:nvPr/>
        </p:nvSpPr>
        <p:spPr bwMode="auto">
          <a:xfrm>
            <a:off x="6059488" y="2849563"/>
            <a:ext cx="53975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cxnSp>
        <p:nvCxnSpPr>
          <p:cNvPr id="3142" name="Conector reto 126"/>
          <p:cNvCxnSpPr>
            <a:cxnSpLocks noChangeShapeType="1"/>
          </p:cNvCxnSpPr>
          <p:nvPr/>
        </p:nvCxnSpPr>
        <p:spPr bwMode="auto">
          <a:xfrm rot="5400000">
            <a:off x="5414169" y="1788319"/>
            <a:ext cx="107950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43" name="Conector reto 127"/>
          <p:cNvCxnSpPr>
            <a:cxnSpLocks noChangeShapeType="1"/>
          </p:cNvCxnSpPr>
          <p:nvPr/>
        </p:nvCxnSpPr>
        <p:spPr bwMode="auto">
          <a:xfrm rot="5400000">
            <a:off x="5434807" y="2355056"/>
            <a:ext cx="107950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44" name="Conector reto 128"/>
          <p:cNvCxnSpPr>
            <a:cxnSpLocks noChangeShapeType="1"/>
          </p:cNvCxnSpPr>
          <p:nvPr/>
        </p:nvCxnSpPr>
        <p:spPr bwMode="auto">
          <a:xfrm rot="5400000">
            <a:off x="5461794" y="2885281"/>
            <a:ext cx="107950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145" name="Forma livre 129"/>
          <p:cNvSpPr>
            <a:spLocks noChangeArrowheads="1"/>
          </p:cNvSpPr>
          <p:nvPr/>
        </p:nvSpPr>
        <p:spPr bwMode="auto">
          <a:xfrm>
            <a:off x="5765800" y="1822450"/>
            <a:ext cx="92075" cy="520700"/>
          </a:xfrm>
          <a:custGeom>
            <a:avLst/>
            <a:gdLst>
              <a:gd name="T0" fmla="*/ 0 w 144992"/>
              <a:gd name="T1" fmla="*/ 520700 h 520700"/>
              <a:gd name="T2" fmla="*/ 22721 w 144992"/>
              <a:gd name="T3" fmla="*/ 260350 h 520700"/>
              <a:gd name="T4" fmla="*/ 5164 w 144992"/>
              <a:gd name="T5" fmla="*/ 0 h 520700"/>
              <a:gd name="T6" fmla="*/ 0 60000 65536"/>
              <a:gd name="T7" fmla="*/ 0 60000 65536"/>
              <a:gd name="T8" fmla="*/ 0 60000 65536"/>
              <a:gd name="T9" fmla="*/ 0 w 144992"/>
              <a:gd name="T10" fmla="*/ 0 h 520700"/>
              <a:gd name="T11" fmla="*/ 144992 w 144992"/>
              <a:gd name="T12" fmla="*/ 520700 h 5207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992" h="520700">
                <a:moveTo>
                  <a:pt x="0" y="520700"/>
                </a:moveTo>
                <a:cubicBezTo>
                  <a:pt x="67204" y="433916"/>
                  <a:pt x="134408" y="347133"/>
                  <a:pt x="139700" y="260350"/>
                </a:cubicBezTo>
                <a:cubicBezTo>
                  <a:pt x="144992" y="173567"/>
                  <a:pt x="88371" y="86783"/>
                  <a:pt x="31750" y="0"/>
                </a:cubicBezTo>
              </a:path>
            </a:pathLst>
          </a:custGeom>
          <a:noFill/>
          <a:ln w="19050" algn="ctr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pt-BR"/>
          </a:p>
        </p:txBody>
      </p:sp>
      <p:sp>
        <p:nvSpPr>
          <p:cNvPr id="3146" name="Text Box 105"/>
          <p:cNvSpPr txBox="1">
            <a:spLocks noChangeArrowheads="1"/>
          </p:cNvSpPr>
          <p:nvPr/>
        </p:nvSpPr>
        <p:spPr bwMode="auto">
          <a:xfrm>
            <a:off x="5715000" y="1876425"/>
            <a:ext cx="539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/>
              <a:t>V</a:t>
            </a:r>
            <a:r>
              <a:rPr lang="pt-BR" sz="1000"/>
              <a:t>L</a:t>
            </a:r>
            <a:endParaRPr lang="pt-BR" sz="1400" baseline="-25000"/>
          </a:p>
        </p:txBody>
      </p:sp>
      <p:grpSp>
        <p:nvGrpSpPr>
          <p:cNvPr id="6" name="Grupo 135"/>
          <p:cNvGrpSpPr/>
          <p:nvPr/>
        </p:nvGrpSpPr>
        <p:grpSpPr>
          <a:xfrm>
            <a:off x="6450553" y="1698054"/>
            <a:ext cx="233247" cy="1169681"/>
            <a:chOff x="6447773" y="2464306"/>
            <a:chExt cx="233247" cy="1169681"/>
          </a:xfrm>
          <a:solidFill>
            <a:srgbClr val="FF0000"/>
          </a:solidFill>
        </p:grpSpPr>
        <p:cxnSp>
          <p:nvCxnSpPr>
            <p:cNvPr id="137" name="Conector reto 136"/>
            <p:cNvCxnSpPr/>
            <p:nvPr/>
          </p:nvCxnSpPr>
          <p:spPr>
            <a:xfrm rot="6029122" flipH="1" flipV="1">
              <a:off x="6538920" y="2402609"/>
              <a:ext cx="36000" cy="218293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ector reto 137"/>
            <p:cNvCxnSpPr/>
            <p:nvPr/>
          </p:nvCxnSpPr>
          <p:spPr>
            <a:xfrm rot="6029122" flipH="1" flipV="1">
              <a:off x="6553617" y="2997117"/>
              <a:ext cx="36513" cy="218293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ector reto 138"/>
            <p:cNvCxnSpPr/>
            <p:nvPr/>
          </p:nvCxnSpPr>
          <p:spPr>
            <a:xfrm rot="6029122" flipH="1" flipV="1">
              <a:off x="6551485" y="3506584"/>
              <a:ext cx="36513" cy="218293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Retângulo 139"/>
            <p:cNvSpPr/>
            <p:nvPr/>
          </p:nvSpPr>
          <p:spPr bwMode="auto">
            <a:xfrm>
              <a:off x="6513525" y="2464306"/>
              <a:ext cx="72000" cy="36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 dirty="0"/>
            </a:p>
          </p:txBody>
        </p:sp>
        <p:sp>
          <p:nvSpPr>
            <p:cNvPr id="141" name="Retângulo 140"/>
            <p:cNvSpPr/>
            <p:nvPr/>
          </p:nvSpPr>
          <p:spPr bwMode="auto">
            <a:xfrm>
              <a:off x="6534167" y="3059111"/>
              <a:ext cx="72000" cy="36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 dirty="0"/>
            </a:p>
          </p:txBody>
        </p:sp>
        <p:sp>
          <p:nvSpPr>
            <p:cNvPr id="142" name="Retângulo 141"/>
            <p:cNvSpPr/>
            <p:nvPr/>
          </p:nvSpPr>
          <p:spPr bwMode="auto">
            <a:xfrm>
              <a:off x="6538400" y="3567643"/>
              <a:ext cx="72000" cy="36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 dirty="0"/>
            </a:p>
          </p:txBody>
        </p:sp>
      </p:grpSp>
      <p:sp>
        <p:nvSpPr>
          <p:cNvPr id="3153" name="Text Box 105"/>
          <p:cNvSpPr txBox="1">
            <a:spLocks noChangeArrowheads="1"/>
          </p:cNvSpPr>
          <p:nvPr/>
        </p:nvSpPr>
        <p:spPr bwMode="auto">
          <a:xfrm>
            <a:off x="142844" y="3929066"/>
            <a:ext cx="4716000" cy="49244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sz="2600" b="1" u="sng" dirty="0" smtClean="0"/>
              <a:t>O que é um barramento infinito?</a:t>
            </a:r>
            <a:endParaRPr lang="pt-BR" sz="2600" b="1" u="sng" baseline="-25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lum bright="30000" contrast="9000"/>
          </a:blip>
          <a:srcRect/>
          <a:stretch>
            <a:fillRect/>
          </a:stretch>
        </p:blipFill>
        <p:spPr bwMode="auto">
          <a:xfrm>
            <a:off x="8350276" y="3897316"/>
            <a:ext cx="296991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39202" y="4126034"/>
            <a:ext cx="718747" cy="731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6" name="CaixaDeTexto 135"/>
          <p:cNvSpPr txBox="1"/>
          <p:nvPr/>
        </p:nvSpPr>
        <p:spPr>
          <a:xfrm>
            <a:off x="5349692" y="3668126"/>
            <a:ext cx="1415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002060"/>
                </a:solidFill>
              </a:rPr>
              <a:t>pêndulo</a:t>
            </a:r>
            <a:endParaRPr lang="pt-BR" sz="2800" b="1" dirty="0">
              <a:solidFill>
                <a:srgbClr val="002060"/>
              </a:solidFill>
            </a:endParaRPr>
          </a:p>
        </p:txBody>
      </p:sp>
      <p:sp>
        <p:nvSpPr>
          <p:cNvPr id="143" name="Elipse 142"/>
          <p:cNvSpPr/>
          <p:nvPr/>
        </p:nvSpPr>
        <p:spPr>
          <a:xfrm>
            <a:off x="5639337" y="4618048"/>
            <a:ext cx="108000" cy="108000"/>
          </a:xfrm>
          <a:prstGeom prst="ellipse">
            <a:avLst/>
          </a:prstGeom>
          <a:solidFill>
            <a:srgbClr val="FFFF00"/>
          </a:solidFill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900"/>
          </a:p>
        </p:txBody>
      </p:sp>
      <p:sp>
        <p:nvSpPr>
          <p:cNvPr id="145" name="Text Box 101"/>
          <p:cNvSpPr txBox="1">
            <a:spLocks noChangeArrowheads="1"/>
          </p:cNvSpPr>
          <p:nvPr/>
        </p:nvSpPr>
        <p:spPr bwMode="auto">
          <a:xfrm>
            <a:off x="37124" y="4579631"/>
            <a:ext cx="4392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600" dirty="0" smtClean="0"/>
              <a:t>-Gerador com inércia infinita.</a:t>
            </a:r>
            <a:endParaRPr lang="pt-BR" sz="2600" dirty="0"/>
          </a:p>
        </p:txBody>
      </p:sp>
      <p:sp>
        <p:nvSpPr>
          <p:cNvPr id="147" name="Text Box 101"/>
          <p:cNvSpPr txBox="1">
            <a:spLocks noChangeArrowheads="1"/>
          </p:cNvSpPr>
          <p:nvPr/>
        </p:nvSpPr>
        <p:spPr bwMode="auto">
          <a:xfrm>
            <a:off x="-32" y="6079829"/>
            <a:ext cx="507209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600" dirty="0" smtClean="0"/>
              <a:t>-A rede elétrica um </a:t>
            </a:r>
            <a:r>
              <a:rPr lang="pt-BR" sz="2600" dirty="0" err="1" smtClean="0"/>
              <a:t>barr</a:t>
            </a:r>
            <a:r>
              <a:rPr lang="pt-BR" sz="2600" dirty="0" smtClean="0"/>
              <a:t>. Infinito.</a:t>
            </a:r>
            <a:endParaRPr lang="pt-BR" sz="2600" dirty="0"/>
          </a:p>
        </p:txBody>
      </p:sp>
      <p:sp>
        <p:nvSpPr>
          <p:cNvPr id="148" name="Text Box 101"/>
          <p:cNvSpPr txBox="1">
            <a:spLocks noChangeArrowheads="1"/>
          </p:cNvSpPr>
          <p:nvPr/>
        </p:nvSpPr>
        <p:spPr bwMode="auto">
          <a:xfrm>
            <a:off x="0" y="5143512"/>
            <a:ext cx="50040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600" dirty="0" smtClean="0"/>
              <a:t>-Pode entregar e absorver potência infinita sem alterar a tensão e freq.</a:t>
            </a:r>
            <a:endParaRPr lang="pt-BR" sz="2600" dirty="0"/>
          </a:p>
        </p:txBody>
      </p:sp>
      <p:sp>
        <p:nvSpPr>
          <p:cNvPr id="149" name="Text Box 117"/>
          <p:cNvSpPr txBox="1">
            <a:spLocks noChangeArrowheads="1"/>
          </p:cNvSpPr>
          <p:nvPr/>
        </p:nvSpPr>
        <p:spPr bwMode="auto">
          <a:xfrm>
            <a:off x="7000892" y="3000372"/>
            <a:ext cx="2000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800" b="1" dirty="0" smtClean="0"/>
              <a:t>(EPE, 2018)</a:t>
            </a:r>
            <a:endParaRPr lang="pt-BR" sz="1800" b="1" dirty="0"/>
          </a:p>
        </p:txBody>
      </p:sp>
      <p:sp>
        <p:nvSpPr>
          <p:cNvPr id="150" name="CaixaDeTexto 149"/>
          <p:cNvSpPr txBox="1"/>
          <p:nvPr/>
        </p:nvSpPr>
        <p:spPr>
          <a:xfrm>
            <a:off x="5143504" y="6500834"/>
            <a:ext cx="2212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002060"/>
                </a:solidFill>
              </a:rPr>
              <a:t>Linhas de </a:t>
            </a:r>
            <a:r>
              <a:rPr lang="pt-BR" b="1" dirty="0" err="1" smtClean="0">
                <a:solidFill>
                  <a:srgbClr val="002060"/>
                </a:solidFill>
              </a:rPr>
              <a:t>Nasca-Peru</a:t>
            </a:r>
            <a:endParaRPr lang="pt-B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00185 C 0.00764 0.00625 0.01476 0.01481 0.02587 0.01551 C 0.03698 0.01644 0.06146 0.00347 0.06719 0.00162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0" y="900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5" grpId="0"/>
      <p:bldP spid="143" grpId="1" animBg="1"/>
      <p:bldP spid="145" grpId="0"/>
      <p:bldP spid="147" grpId="0"/>
      <p:bldP spid="148" grpId="0"/>
      <p:bldP spid="14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7150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57150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5364" name="Retângulo 99"/>
          <p:cNvSpPr>
            <a:spLocks noChangeArrowheads="1"/>
          </p:cNvSpPr>
          <p:nvPr/>
        </p:nvSpPr>
        <p:spPr bwMode="auto">
          <a:xfrm>
            <a:off x="290512" y="285750"/>
            <a:ext cx="8710643" cy="1692771"/>
          </a:xfrm>
          <a:prstGeom prst="rect">
            <a:avLst/>
          </a:prstGeom>
          <a:solidFill>
            <a:srgbClr val="DEDFC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pt-BR" sz="2600" dirty="0" smtClean="0"/>
              <a:t>Q2: Para um gerador ligado a rede elétrica com torque constante foi verificado que ao aumentar a corrente de campo, a corrente de armadura também aumentou. O gerador </a:t>
            </a:r>
            <a:r>
              <a:rPr lang="pt-BR" sz="2600" dirty="0" smtClean="0"/>
              <a:t>opera em </a:t>
            </a:r>
            <a:r>
              <a:rPr lang="pt-BR" sz="2600" smtClean="0"/>
              <a:t>qual modo? </a:t>
            </a:r>
            <a:endParaRPr lang="pt-BR" sz="2600" dirty="0"/>
          </a:p>
        </p:txBody>
      </p:sp>
      <p:sp>
        <p:nvSpPr>
          <p:cNvPr id="15365" name="CaixaDeTexto 17"/>
          <p:cNvSpPr txBox="1">
            <a:spLocks noChangeArrowheads="1"/>
          </p:cNvSpPr>
          <p:nvPr/>
        </p:nvSpPr>
        <p:spPr bwMode="auto">
          <a:xfrm>
            <a:off x="142844" y="2292842"/>
            <a:ext cx="22859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dirty="0"/>
              <a:t>a) </a:t>
            </a:r>
            <a:r>
              <a:rPr lang="pt-BR" sz="2800" dirty="0" err="1" smtClean="0"/>
              <a:t>subexcitado</a:t>
            </a:r>
            <a:endParaRPr lang="pt-BR" sz="2800" dirty="0"/>
          </a:p>
        </p:txBody>
      </p:sp>
      <p:sp>
        <p:nvSpPr>
          <p:cNvPr id="15366" name="CaixaDeTexto 18"/>
          <p:cNvSpPr txBox="1">
            <a:spLocks noChangeArrowheads="1"/>
          </p:cNvSpPr>
          <p:nvPr/>
        </p:nvSpPr>
        <p:spPr bwMode="auto">
          <a:xfrm>
            <a:off x="71406" y="3007212"/>
            <a:ext cx="33658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dirty="0"/>
              <a:t>b) </a:t>
            </a:r>
            <a:r>
              <a:rPr lang="pt-BR" sz="2400" dirty="0" smtClean="0"/>
              <a:t>Normalmente excitado</a:t>
            </a:r>
            <a:endParaRPr lang="pt-B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1992" y="2113015"/>
            <a:ext cx="5760602" cy="4244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tângulo de cantos arredondados 12"/>
          <p:cNvSpPr/>
          <p:nvPr/>
        </p:nvSpPr>
        <p:spPr>
          <a:xfrm>
            <a:off x="119802" y="3753096"/>
            <a:ext cx="2736000" cy="540000"/>
          </a:xfrm>
          <a:prstGeom prst="round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18"/>
          <p:cNvSpPr txBox="1">
            <a:spLocks noChangeArrowheads="1"/>
          </p:cNvSpPr>
          <p:nvPr/>
        </p:nvSpPr>
        <p:spPr bwMode="auto">
          <a:xfrm>
            <a:off x="142844" y="3793030"/>
            <a:ext cx="23429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dirty="0" smtClean="0"/>
              <a:t>c) Super-excitado</a:t>
            </a:r>
            <a:endParaRPr lang="pt-BR" sz="2400" dirty="0"/>
          </a:p>
        </p:txBody>
      </p:sp>
      <p:sp>
        <p:nvSpPr>
          <p:cNvPr id="11" name="Elipse 10"/>
          <p:cNvSpPr/>
          <p:nvPr/>
        </p:nvSpPr>
        <p:spPr>
          <a:xfrm>
            <a:off x="6143636" y="5072074"/>
            <a:ext cx="1928826" cy="157163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28596" y="496653"/>
            <a:ext cx="8572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/>
              <a:t>Referência</a:t>
            </a:r>
          </a:p>
          <a:p>
            <a:pPr algn="just"/>
            <a:r>
              <a:rPr lang="pt-BR" dirty="0" smtClean="0"/>
              <a:t>(EPE, 2018) 2a Revisão Quadrimestral das Projeções da demanda de energia elétrica do Sistema Interligado Nacional 2018-2022. Rio de Janeiro Agosto de 2018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8"/>
          <p:cNvSpPr txBox="1">
            <a:spLocks noChangeArrowheads="1"/>
          </p:cNvSpPr>
          <p:nvPr/>
        </p:nvSpPr>
        <p:spPr bwMode="auto">
          <a:xfrm>
            <a:off x="142844" y="2071678"/>
            <a:ext cx="878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36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Um gerador opera super-excitado.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36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Qual é o efeito de diminuir a corrente de campo quando opera ligado a um barramento infinito (torque constante)?</a:t>
            </a:r>
            <a:endParaRPr lang="pt-BR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7150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57150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pSp>
        <p:nvGrpSpPr>
          <p:cNvPr id="2" name="Grupo 65"/>
          <p:cNvGrpSpPr>
            <a:grpSpLocks/>
          </p:cNvGrpSpPr>
          <p:nvPr/>
        </p:nvGrpSpPr>
        <p:grpSpPr bwMode="auto">
          <a:xfrm>
            <a:off x="3911600" y="2095500"/>
            <a:ext cx="5089525" cy="4619625"/>
            <a:chOff x="4768887" y="2095104"/>
            <a:chExt cx="5089525" cy="4620044"/>
          </a:xfrm>
        </p:grpSpPr>
        <p:cxnSp>
          <p:nvCxnSpPr>
            <p:cNvPr id="26" name="Conector reto 25"/>
            <p:cNvCxnSpPr/>
            <p:nvPr/>
          </p:nvCxnSpPr>
          <p:spPr>
            <a:xfrm rot="5400000">
              <a:off x="3346356" y="5275155"/>
              <a:ext cx="287998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/>
            <p:nvPr/>
          </p:nvCxnSpPr>
          <p:spPr>
            <a:xfrm>
              <a:off x="4818100" y="5500601"/>
              <a:ext cx="5040312" cy="0"/>
            </a:xfrm>
            <a:prstGeom prst="line">
              <a:avLst/>
            </a:prstGeom>
            <a:ln w="38100">
              <a:solidFill>
                <a:schemeClr val="tx1"/>
              </a:solidFill>
              <a:headEnd w="sm" len="med"/>
              <a:tailEnd type="non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8" name="CaixaDeTexto 34"/>
            <p:cNvSpPr txBox="1">
              <a:spLocks noChangeArrowheads="1"/>
            </p:cNvSpPr>
            <p:nvPr/>
          </p:nvSpPr>
          <p:spPr bwMode="auto">
            <a:xfrm rot="-1876309">
              <a:off x="7943917" y="2095104"/>
              <a:ext cx="998888" cy="769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4400">
                  <a:sym typeface="Symbol" pitchFamily="18" charset="2"/>
                </a:rPr>
                <a:t>E</a:t>
              </a:r>
              <a:r>
                <a:rPr lang="pt-BR" sz="4400" baseline="-25000">
                  <a:sym typeface="Symbol" pitchFamily="18" charset="2"/>
                </a:rPr>
                <a:t>A</a:t>
              </a:r>
              <a:endParaRPr lang="pt-BR" sz="4400" i="1" baseline="-25000"/>
            </a:p>
          </p:txBody>
        </p:sp>
        <p:cxnSp>
          <p:nvCxnSpPr>
            <p:cNvPr id="31" name="Conector reto 30"/>
            <p:cNvCxnSpPr/>
            <p:nvPr/>
          </p:nvCxnSpPr>
          <p:spPr bwMode="auto">
            <a:xfrm flipV="1">
              <a:off x="4768887" y="2499954"/>
              <a:ext cx="4732338" cy="3014935"/>
            </a:xfrm>
            <a:prstGeom prst="line">
              <a:avLst/>
            </a:prstGeom>
            <a:ln w="76200">
              <a:solidFill>
                <a:schemeClr val="tx1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upo 73"/>
            <p:cNvGrpSpPr>
              <a:grpSpLocks/>
            </p:cNvGrpSpPr>
            <p:nvPr/>
          </p:nvGrpSpPr>
          <p:grpSpPr bwMode="auto">
            <a:xfrm>
              <a:off x="4794287" y="4689475"/>
              <a:ext cx="3563938" cy="811213"/>
              <a:chOff x="5906818" y="2759746"/>
              <a:chExt cx="3566088" cy="810387"/>
            </a:xfrm>
          </p:grpSpPr>
          <p:cxnSp>
            <p:nvCxnSpPr>
              <p:cNvPr id="35" name="Conector reto 34"/>
              <p:cNvCxnSpPr/>
              <p:nvPr/>
            </p:nvCxnSpPr>
            <p:spPr>
              <a:xfrm rot="10800000">
                <a:off x="5906818" y="3565287"/>
                <a:ext cx="3566088" cy="4759"/>
              </a:xfrm>
              <a:prstGeom prst="line">
                <a:avLst/>
              </a:prstGeom>
              <a:ln w="76200">
                <a:solidFill>
                  <a:schemeClr val="accent2">
                    <a:lumMod val="75000"/>
                  </a:schemeClr>
                </a:solidFill>
                <a:headEnd type="triangle" w="sm" len="lg"/>
                <a:tailEnd type="non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36" name="CaixaDeTexto 34"/>
              <p:cNvSpPr txBox="1">
                <a:spLocks noChangeArrowheads="1"/>
              </p:cNvSpPr>
              <p:nvPr/>
            </p:nvSpPr>
            <p:spPr bwMode="auto">
              <a:xfrm>
                <a:off x="8472187" y="2759746"/>
                <a:ext cx="948335" cy="769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pt-BR" sz="4400">
                    <a:sym typeface="Symbol" pitchFamily="18" charset="2"/>
                  </a:rPr>
                  <a:t>V</a:t>
                </a:r>
                <a:r>
                  <a:rPr lang="pt-BR" sz="4400" i="1" baseline="-25000">
                    <a:sym typeface="Symbol" pitchFamily="18" charset="2"/>
                  </a:rPr>
                  <a:t></a:t>
                </a:r>
                <a:endParaRPr lang="pt-BR" sz="4400" i="1" baseline="-25000"/>
              </a:p>
            </p:txBody>
          </p:sp>
        </p:grpSp>
        <p:grpSp>
          <p:nvGrpSpPr>
            <p:cNvPr id="4" name="Grupo 50"/>
            <p:cNvGrpSpPr>
              <a:grpSpLocks/>
            </p:cNvGrpSpPr>
            <p:nvPr/>
          </p:nvGrpSpPr>
          <p:grpSpPr bwMode="auto">
            <a:xfrm>
              <a:off x="4799050" y="5429250"/>
              <a:ext cx="1546225" cy="1238250"/>
              <a:chOff x="3655999" y="5429264"/>
              <a:chExt cx="1546225" cy="1237600"/>
            </a:xfrm>
          </p:grpSpPr>
          <p:cxnSp>
            <p:nvCxnSpPr>
              <p:cNvPr id="38" name="Conector reto 37"/>
              <p:cNvCxnSpPr/>
              <p:nvPr/>
            </p:nvCxnSpPr>
            <p:spPr bwMode="auto">
              <a:xfrm>
                <a:off x="3655999" y="5529140"/>
                <a:ext cx="1546225" cy="871158"/>
              </a:xfrm>
              <a:prstGeom prst="line">
                <a:avLst/>
              </a:prstGeom>
              <a:ln w="50800">
                <a:solidFill>
                  <a:srgbClr val="FF0000"/>
                </a:solidFill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" name="Grupo 49"/>
              <p:cNvGrpSpPr>
                <a:grpSpLocks/>
              </p:cNvGrpSpPr>
              <p:nvPr/>
            </p:nvGrpSpPr>
            <p:grpSpPr bwMode="auto">
              <a:xfrm>
                <a:off x="4017949" y="5429264"/>
                <a:ext cx="1122740" cy="1237600"/>
                <a:chOff x="4017949" y="5429264"/>
                <a:chExt cx="1122740" cy="1237600"/>
              </a:xfrm>
            </p:grpSpPr>
            <p:sp>
              <p:nvSpPr>
                <p:cNvPr id="8232" name="CaixaDeTexto 21"/>
                <p:cNvSpPr txBox="1">
                  <a:spLocks noChangeArrowheads="1"/>
                </p:cNvSpPr>
                <p:nvPr/>
              </p:nvSpPr>
              <p:spPr bwMode="auto">
                <a:xfrm>
                  <a:off x="4314775" y="5429264"/>
                  <a:ext cx="757279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pt-BR" sz="2800" dirty="0">
                      <a:sym typeface="Symbol" pitchFamily="18" charset="2"/>
                    </a:rPr>
                    <a:t></a:t>
                  </a:r>
                  <a:endParaRPr lang="pt-BR" sz="2800" baseline="-25000" dirty="0"/>
                </a:p>
              </p:txBody>
            </p:sp>
            <p:sp>
              <p:nvSpPr>
                <p:cNvPr id="8233" name="CaixaDeTexto 32"/>
                <p:cNvSpPr txBox="1">
                  <a:spLocks noChangeArrowheads="1"/>
                </p:cNvSpPr>
                <p:nvPr/>
              </p:nvSpPr>
              <p:spPr bwMode="auto">
                <a:xfrm>
                  <a:off x="4643438" y="6143644"/>
                  <a:ext cx="497251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t-BR" sz="2800"/>
                    <a:t>I</a:t>
                  </a:r>
                  <a:r>
                    <a:rPr lang="pt-BR" sz="2800" baseline="-25000"/>
                    <a:t>A</a:t>
                  </a:r>
                </a:p>
              </p:txBody>
            </p:sp>
            <p:sp>
              <p:nvSpPr>
                <p:cNvPr id="40" name="Forma livre 39"/>
                <p:cNvSpPr/>
                <p:nvPr/>
              </p:nvSpPr>
              <p:spPr bwMode="auto">
                <a:xfrm>
                  <a:off x="4017949" y="5535487"/>
                  <a:ext cx="342900" cy="228501"/>
                </a:xfrm>
                <a:custGeom>
                  <a:avLst/>
                  <a:gdLst>
                    <a:gd name="connsiteX0" fmla="*/ 0 w 58208"/>
                    <a:gd name="connsiteY0" fmla="*/ 63500 h 63500"/>
                    <a:gd name="connsiteX1" fmla="*/ 50800 w 58208"/>
                    <a:gd name="connsiteY1" fmla="*/ 34925 h 63500"/>
                    <a:gd name="connsiteX2" fmla="*/ 44450 w 58208"/>
                    <a:gd name="connsiteY2" fmla="*/ 0 h 63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8208" h="63500">
                      <a:moveTo>
                        <a:pt x="0" y="63500"/>
                      </a:moveTo>
                      <a:cubicBezTo>
                        <a:pt x="21696" y="54504"/>
                        <a:pt x="43392" y="45508"/>
                        <a:pt x="50800" y="34925"/>
                      </a:cubicBezTo>
                      <a:cubicBezTo>
                        <a:pt x="58208" y="24342"/>
                        <a:pt x="44450" y="0"/>
                        <a:pt x="44450" y="0"/>
                      </a:cubicBezTo>
                    </a:path>
                  </a:pathLst>
                </a:cu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pt-BR"/>
                </a:p>
              </p:txBody>
            </p:sp>
          </p:grpSp>
        </p:grpSp>
        <p:grpSp>
          <p:nvGrpSpPr>
            <p:cNvPr id="6" name="Grupo 57"/>
            <p:cNvGrpSpPr>
              <a:grpSpLocks/>
            </p:cNvGrpSpPr>
            <p:nvPr/>
          </p:nvGrpSpPr>
          <p:grpSpPr bwMode="auto">
            <a:xfrm>
              <a:off x="8278877" y="2401973"/>
              <a:ext cx="1293812" cy="3136900"/>
              <a:chOff x="7422265" y="2571745"/>
              <a:chExt cx="1293140" cy="3137562"/>
            </a:xfrm>
          </p:grpSpPr>
          <p:sp>
            <p:nvSpPr>
              <p:cNvPr id="8227" name="CaixaDeTexto 34"/>
              <p:cNvSpPr txBox="1">
                <a:spLocks noChangeArrowheads="1"/>
              </p:cNvSpPr>
              <p:nvPr/>
            </p:nvSpPr>
            <p:spPr bwMode="auto">
              <a:xfrm rot="-3984947">
                <a:off x="7099651" y="3869124"/>
                <a:ext cx="1280489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pt-BR" sz="3200"/>
                  <a:t>jX</a:t>
                </a:r>
                <a:r>
                  <a:rPr lang="pt-BR" sz="3200" baseline="-25000"/>
                  <a:t>S </a:t>
                </a:r>
                <a:r>
                  <a:rPr lang="pt-BR" sz="3200"/>
                  <a:t>I</a:t>
                </a:r>
                <a:r>
                  <a:rPr lang="pt-BR" sz="3200" baseline="-25000"/>
                  <a:t>A</a:t>
                </a:r>
              </a:p>
            </p:txBody>
          </p:sp>
          <p:cxnSp>
            <p:nvCxnSpPr>
              <p:cNvPr id="33" name="Conector reto 32"/>
              <p:cNvCxnSpPr/>
              <p:nvPr/>
            </p:nvCxnSpPr>
            <p:spPr bwMode="auto">
              <a:xfrm rot="5400000">
                <a:off x="6517352" y="3476178"/>
                <a:ext cx="3102911" cy="1293140"/>
              </a:xfrm>
              <a:prstGeom prst="line">
                <a:avLst/>
              </a:prstGeom>
              <a:ln w="66675">
                <a:solidFill>
                  <a:srgbClr val="FF0000"/>
                </a:solidFill>
                <a:headEnd type="stealth" w="sm" len="med"/>
                <a:tailEnd type="non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29" name="Retângulo 40"/>
              <p:cNvSpPr>
                <a:spLocks noChangeArrowheads="1"/>
              </p:cNvSpPr>
              <p:nvPr/>
            </p:nvSpPr>
            <p:spPr bwMode="auto">
              <a:xfrm rot="1493192">
                <a:off x="7484896" y="5566432"/>
                <a:ext cx="142875" cy="142875"/>
              </a:xfrm>
              <a:prstGeom prst="rect">
                <a:avLst/>
              </a:prstGeom>
              <a:noFill/>
              <a:ln w="25400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cxnSp>
          <p:nvCxnSpPr>
            <p:cNvPr id="42" name="Conector reto 41"/>
            <p:cNvCxnSpPr/>
            <p:nvPr/>
          </p:nvCxnSpPr>
          <p:spPr bwMode="auto">
            <a:xfrm>
              <a:off x="8248687" y="5500601"/>
              <a:ext cx="1546225" cy="871616"/>
            </a:xfrm>
            <a:prstGeom prst="line">
              <a:avLst/>
            </a:prstGeom>
            <a:ln w="50800">
              <a:solidFill>
                <a:srgbClr val="FF0000"/>
              </a:solidFill>
              <a:prstDash val="sysDot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upo 60"/>
            <p:cNvGrpSpPr>
              <a:grpSpLocks/>
            </p:cNvGrpSpPr>
            <p:nvPr/>
          </p:nvGrpSpPr>
          <p:grpSpPr bwMode="auto">
            <a:xfrm>
              <a:off x="5302287" y="4857750"/>
              <a:ext cx="627063" cy="593725"/>
              <a:chOff x="4158956" y="4857760"/>
              <a:chExt cx="627358" cy="594071"/>
            </a:xfrm>
          </p:grpSpPr>
          <p:sp>
            <p:nvSpPr>
              <p:cNvPr id="47" name="Forma livre 46"/>
              <p:cNvSpPr/>
              <p:nvPr/>
            </p:nvSpPr>
            <p:spPr bwMode="auto">
              <a:xfrm rot="20528230">
                <a:off x="4158956" y="5145147"/>
                <a:ext cx="366886" cy="306593"/>
              </a:xfrm>
              <a:custGeom>
                <a:avLst/>
                <a:gdLst>
                  <a:gd name="connsiteX0" fmla="*/ 0 w 58208"/>
                  <a:gd name="connsiteY0" fmla="*/ 63500 h 63500"/>
                  <a:gd name="connsiteX1" fmla="*/ 50800 w 58208"/>
                  <a:gd name="connsiteY1" fmla="*/ 34925 h 63500"/>
                  <a:gd name="connsiteX2" fmla="*/ 44450 w 58208"/>
                  <a:gd name="connsiteY2" fmla="*/ 0 h 63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8208" h="63500">
                    <a:moveTo>
                      <a:pt x="0" y="63500"/>
                    </a:moveTo>
                    <a:cubicBezTo>
                      <a:pt x="21696" y="54504"/>
                      <a:pt x="43392" y="45508"/>
                      <a:pt x="50800" y="34925"/>
                    </a:cubicBezTo>
                    <a:cubicBezTo>
                      <a:pt x="58208" y="24342"/>
                      <a:pt x="44450" y="0"/>
                      <a:pt x="44450" y="0"/>
                    </a:cubicBezTo>
                  </a:path>
                </a:pathLst>
              </a:cu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/>
              </a:p>
            </p:txBody>
          </p:sp>
          <p:sp>
            <p:nvSpPr>
              <p:cNvPr id="8226" name="Retângulo 48"/>
              <p:cNvSpPr>
                <a:spLocks noChangeArrowheads="1"/>
              </p:cNvSpPr>
              <p:nvPr/>
            </p:nvSpPr>
            <p:spPr bwMode="auto">
              <a:xfrm>
                <a:off x="4431730" y="4857760"/>
                <a:ext cx="354584" cy="502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sz="4000" baseline="-25000">
                    <a:sym typeface="Symbol" pitchFamily="18" charset="2"/>
                  </a:rPr>
                  <a:t></a:t>
                </a:r>
                <a:endParaRPr lang="pt-BR" sz="4000" baseline="-25000"/>
              </a:p>
            </p:txBody>
          </p:sp>
        </p:grpSp>
      </p:grpSp>
      <p:grpSp>
        <p:nvGrpSpPr>
          <p:cNvPr id="67" name="Grupo 66"/>
          <p:cNvGrpSpPr/>
          <p:nvPr/>
        </p:nvGrpSpPr>
        <p:grpSpPr>
          <a:xfrm>
            <a:off x="284165" y="214290"/>
            <a:ext cx="5002215" cy="2999777"/>
            <a:chOff x="284165" y="214290"/>
            <a:chExt cx="5002215" cy="2999777"/>
          </a:xfrm>
        </p:grpSpPr>
        <p:pic>
          <p:nvPicPr>
            <p:cNvPr id="820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03330" y="214290"/>
              <a:ext cx="4083050" cy="2999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1" name="Retângulo 40"/>
            <p:cNvSpPr>
              <a:spLocks noChangeArrowheads="1"/>
            </p:cNvSpPr>
            <p:nvPr/>
          </p:nvSpPr>
          <p:spPr bwMode="auto">
            <a:xfrm>
              <a:off x="3346470" y="332404"/>
              <a:ext cx="1214446" cy="647871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pic>
          <p:nvPicPr>
            <p:cNvPr id="8202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46338" y="343344"/>
              <a:ext cx="958315" cy="714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3" name="Retângulo 43"/>
            <p:cNvSpPr>
              <a:spLocks noChangeArrowheads="1"/>
            </p:cNvSpPr>
            <p:nvPr/>
          </p:nvSpPr>
          <p:spPr bwMode="auto">
            <a:xfrm>
              <a:off x="2115548" y="354760"/>
              <a:ext cx="276228" cy="647871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cxnSp>
          <p:nvCxnSpPr>
            <p:cNvPr id="8204" name="Conector reto 45"/>
            <p:cNvCxnSpPr>
              <a:cxnSpLocks noChangeShapeType="1"/>
            </p:cNvCxnSpPr>
            <p:nvPr/>
          </p:nvCxnSpPr>
          <p:spPr bwMode="auto">
            <a:xfrm>
              <a:off x="2060586" y="961449"/>
              <a:ext cx="357190" cy="1588"/>
            </a:xfrm>
            <a:prstGeom prst="line">
              <a:avLst/>
            </a:prstGeom>
            <a:noFill/>
            <a:ln w="349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205" name="Conector reto 47"/>
            <p:cNvCxnSpPr>
              <a:cxnSpLocks noChangeShapeType="1"/>
            </p:cNvCxnSpPr>
            <p:nvPr/>
          </p:nvCxnSpPr>
          <p:spPr bwMode="auto">
            <a:xfrm>
              <a:off x="3203594" y="965394"/>
              <a:ext cx="1476000" cy="1588"/>
            </a:xfrm>
            <a:prstGeom prst="line">
              <a:avLst/>
            </a:prstGeom>
            <a:noFill/>
            <a:ln w="34925" algn="ctr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55" name="Group 242"/>
            <p:cNvGrpSpPr>
              <a:grpSpLocks/>
            </p:cNvGrpSpPr>
            <p:nvPr/>
          </p:nvGrpSpPr>
          <p:grpSpPr bwMode="auto">
            <a:xfrm rot="5400000">
              <a:off x="969965" y="1835142"/>
              <a:ext cx="346075" cy="85725"/>
              <a:chOff x="2917" y="687"/>
              <a:chExt cx="218" cy="54"/>
            </a:xfrm>
          </p:grpSpPr>
          <p:sp>
            <p:nvSpPr>
              <p:cNvPr id="56" name="Freeform 236"/>
              <p:cNvSpPr>
                <a:spLocks/>
              </p:cNvSpPr>
              <p:nvPr/>
            </p:nvSpPr>
            <p:spPr bwMode="auto">
              <a:xfrm rot="5400000" flipH="1">
                <a:off x="3082" y="687"/>
                <a:ext cx="52" cy="55"/>
              </a:xfrm>
              <a:custGeom>
                <a:avLst/>
                <a:gdLst>
                  <a:gd name="T0" fmla="*/ 0 w 192"/>
                  <a:gd name="T1" fmla="*/ 0 h 90"/>
                  <a:gd name="T2" fmla="*/ 0 w 192"/>
                  <a:gd name="T3" fmla="*/ 1 h 90"/>
                  <a:gd name="T4" fmla="*/ 0 w 192"/>
                  <a:gd name="T5" fmla="*/ 1 h 90"/>
                  <a:gd name="T6" fmla="*/ 0 w 192"/>
                  <a:gd name="T7" fmla="*/ 1 h 90"/>
                  <a:gd name="T8" fmla="*/ 0 w 192"/>
                  <a:gd name="T9" fmla="*/ 1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90"/>
                  <a:gd name="T17" fmla="*/ 192 w 192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90">
                    <a:moveTo>
                      <a:pt x="0" y="0"/>
                    </a:moveTo>
                    <a:cubicBezTo>
                      <a:pt x="20" y="2"/>
                      <a:pt x="88" y="5"/>
                      <a:pt x="120" y="12"/>
                    </a:cubicBezTo>
                    <a:cubicBezTo>
                      <a:pt x="152" y="19"/>
                      <a:pt x="192" y="31"/>
                      <a:pt x="192" y="42"/>
                    </a:cubicBezTo>
                    <a:cubicBezTo>
                      <a:pt x="192" y="53"/>
                      <a:pt x="152" y="70"/>
                      <a:pt x="120" y="78"/>
                    </a:cubicBezTo>
                    <a:cubicBezTo>
                      <a:pt x="88" y="86"/>
                      <a:pt x="25" y="88"/>
                      <a:pt x="0" y="9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7" name="Freeform 237"/>
              <p:cNvSpPr>
                <a:spLocks/>
              </p:cNvSpPr>
              <p:nvPr/>
            </p:nvSpPr>
            <p:spPr bwMode="auto">
              <a:xfrm rot="5400000" flipH="1">
                <a:off x="3027" y="686"/>
                <a:ext cx="52" cy="54"/>
              </a:xfrm>
              <a:custGeom>
                <a:avLst/>
                <a:gdLst>
                  <a:gd name="T0" fmla="*/ 0 w 192"/>
                  <a:gd name="T1" fmla="*/ 0 h 90"/>
                  <a:gd name="T2" fmla="*/ 0 w 192"/>
                  <a:gd name="T3" fmla="*/ 1 h 90"/>
                  <a:gd name="T4" fmla="*/ 0 w 192"/>
                  <a:gd name="T5" fmla="*/ 1 h 90"/>
                  <a:gd name="T6" fmla="*/ 0 w 192"/>
                  <a:gd name="T7" fmla="*/ 1 h 90"/>
                  <a:gd name="T8" fmla="*/ 0 w 192"/>
                  <a:gd name="T9" fmla="*/ 1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90"/>
                  <a:gd name="T17" fmla="*/ 192 w 192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90">
                    <a:moveTo>
                      <a:pt x="0" y="0"/>
                    </a:moveTo>
                    <a:cubicBezTo>
                      <a:pt x="20" y="2"/>
                      <a:pt x="88" y="5"/>
                      <a:pt x="120" y="12"/>
                    </a:cubicBezTo>
                    <a:cubicBezTo>
                      <a:pt x="152" y="19"/>
                      <a:pt x="192" y="31"/>
                      <a:pt x="192" y="42"/>
                    </a:cubicBezTo>
                    <a:cubicBezTo>
                      <a:pt x="192" y="53"/>
                      <a:pt x="152" y="70"/>
                      <a:pt x="120" y="78"/>
                    </a:cubicBezTo>
                    <a:cubicBezTo>
                      <a:pt x="88" y="86"/>
                      <a:pt x="25" y="88"/>
                      <a:pt x="0" y="9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8" name="Freeform 238"/>
              <p:cNvSpPr>
                <a:spLocks/>
              </p:cNvSpPr>
              <p:nvPr/>
            </p:nvSpPr>
            <p:spPr bwMode="auto">
              <a:xfrm rot="5400000" flipH="1">
                <a:off x="2973" y="688"/>
                <a:ext cx="52" cy="54"/>
              </a:xfrm>
              <a:custGeom>
                <a:avLst/>
                <a:gdLst>
                  <a:gd name="T0" fmla="*/ 0 w 192"/>
                  <a:gd name="T1" fmla="*/ 0 h 90"/>
                  <a:gd name="T2" fmla="*/ 0 w 192"/>
                  <a:gd name="T3" fmla="*/ 1 h 90"/>
                  <a:gd name="T4" fmla="*/ 0 w 192"/>
                  <a:gd name="T5" fmla="*/ 1 h 90"/>
                  <a:gd name="T6" fmla="*/ 0 w 192"/>
                  <a:gd name="T7" fmla="*/ 1 h 90"/>
                  <a:gd name="T8" fmla="*/ 0 w 192"/>
                  <a:gd name="T9" fmla="*/ 1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90"/>
                  <a:gd name="T17" fmla="*/ 192 w 192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90">
                    <a:moveTo>
                      <a:pt x="0" y="0"/>
                    </a:moveTo>
                    <a:cubicBezTo>
                      <a:pt x="20" y="2"/>
                      <a:pt x="88" y="5"/>
                      <a:pt x="120" y="12"/>
                    </a:cubicBezTo>
                    <a:cubicBezTo>
                      <a:pt x="152" y="19"/>
                      <a:pt x="192" y="31"/>
                      <a:pt x="192" y="42"/>
                    </a:cubicBezTo>
                    <a:cubicBezTo>
                      <a:pt x="192" y="53"/>
                      <a:pt x="152" y="70"/>
                      <a:pt x="120" y="78"/>
                    </a:cubicBezTo>
                    <a:cubicBezTo>
                      <a:pt x="88" y="86"/>
                      <a:pt x="25" y="88"/>
                      <a:pt x="0" y="9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9" name="Freeform 239"/>
              <p:cNvSpPr>
                <a:spLocks/>
              </p:cNvSpPr>
              <p:nvPr/>
            </p:nvSpPr>
            <p:spPr bwMode="auto">
              <a:xfrm rot="5400000" flipH="1">
                <a:off x="2919" y="685"/>
                <a:ext cx="52" cy="55"/>
              </a:xfrm>
              <a:custGeom>
                <a:avLst/>
                <a:gdLst>
                  <a:gd name="T0" fmla="*/ 0 w 192"/>
                  <a:gd name="T1" fmla="*/ 0 h 90"/>
                  <a:gd name="T2" fmla="*/ 0 w 192"/>
                  <a:gd name="T3" fmla="*/ 1 h 90"/>
                  <a:gd name="T4" fmla="*/ 0 w 192"/>
                  <a:gd name="T5" fmla="*/ 1 h 90"/>
                  <a:gd name="T6" fmla="*/ 0 w 192"/>
                  <a:gd name="T7" fmla="*/ 1 h 90"/>
                  <a:gd name="T8" fmla="*/ 0 w 192"/>
                  <a:gd name="T9" fmla="*/ 1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90"/>
                  <a:gd name="T17" fmla="*/ 192 w 192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90">
                    <a:moveTo>
                      <a:pt x="0" y="0"/>
                    </a:moveTo>
                    <a:cubicBezTo>
                      <a:pt x="20" y="2"/>
                      <a:pt x="88" y="5"/>
                      <a:pt x="120" y="12"/>
                    </a:cubicBezTo>
                    <a:cubicBezTo>
                      <a:pt x="152" y="19"/>
                      <a:pt x="192" y="31"/>
                      <a:pt x="192" y="42"/>
                    </a:cubicBezTo>
                    <a:cubicBezTo>
                      <a:pt x="192" y="53"/>
                      <a:pt x="152" y="70"/>
                      <a:pt x="120" y="78"/>
                    </a:cubicBezTo>
                    <a:cubicBezTo>
                      <a:pt x="88" y="86"/>
                      <a:pt x="25" y="88"/>
                      <a:pt x="0" y="9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60" name="Line 2"/>
            <p:cNvSpPr>
              <a:spLocks noChangeShapeType="1"/>
            </p:cNvSpPr>
            <p:nvPr/>
          </p:nvSpPr>
          <p:spPr bwMode="auto">
            <a:xfrm rot="16200000">
              <a:off x="428628" y="1300154"/>
              <a:ext cx="0" cy="28892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61" name="Group 52"/>
            <p:cNvGrpSpPr>
              <a:grpSpLocks/>
            </p:cNvGrpSpPr>
            <p:nvPr/>
          </p:nvGrpSpPr>
          <p:grpSpPr bwMode="auto">
            <a:xfrm>
              <a:off x="569915" y="1336667"/>
              <a:ext cx="361950" cy="107950"/>
              <a:chOff x="1537" y="3645"/>
              <a:chExt cx="216" cy="100"/>
            </a:xfrm>
          </p:grpSpPr>
          <p:grpSp>
            <p:nvGrpSpPr>
              <p:cNvPr id="62" name="Group 53"/>
              <p:cNvGrpSpPr>
                <a:grpSpLocks/>
              </p:cNvGrpSpPr>
              <p:nvPr/>
            </p:nvGrpSpPr>
            <p:grpSpPr bwMode="auto">
              <a:xfrm rot="-5400000">
                <a:off x="1523" y="3659"/>
                <a:ext cx="100" cy="72"/>
                <a:chOff x="1152" y="1920"/>
                <a:chExt cx="100" cy="96"/>
              </a:xfrm>
            </p:grpSpPr>
            <p:sp>
              <p:nvSpPr>
                <p:cNvPr id="70" name="Line 54"/>
                <p:cNvSpPr>
                  <a:spLocks noChangeShapeType="1"/>
                </p:cNvSpPr>
                <p:nvPr/>
              </p:nvSpPr>
              <p:spPr bwMode="auto">
                <a:xfrm>
                  <a:off x="1152" y="1920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71" name="Line 55"/>
                <p:cNvSpPr>
                  <a:spLocks noChangeShapeType="1"/>
                </p:cNvSpPr>
                <p:nvPr/>
              </p:nvSpPr>
              <p:spPr bwMode="auto">
                <a:xfrm rot="5400000">
                  <a:off x="1180" y="1944"/>
                  <a:ext cx="44" cy="10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63" name="Group 56"/>
              <p:cNvGrpSpPr>
                <a:grpSpLocks/>
              </p:cNvGrpSpPr>
              <p:nvPr/>
            </p:nvGrpSpPr>
            <p:grpSpPr bwMode="auto">
              <a:xfrm rot="-5400000">
                <a:off x="1595" y="3659"/>
                <a:ext cx="100" cy="72"/>
                <a:chOff x="1152" y="1920"/>
                <a:chExt cx="100" cy="96"/>
              </a:xfrm>
            </p:grpSpPr>
            <p:sp>
              <p:nvSpPr>
                <p:cNvPr id="68" name="Line 57"/>
                <p:cNvSpPr>
                  <a:spLocks noChangeShapeType="1"/>
                </p:cNvSpPr>
                <p:nvPr/>
              </p:nvSpPr>
              <p:spPr bwMode="auto">
                <a:xfrm>
                  <a:off x="1152" y="1920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69" name="Line 58"/>
                <p:cNvSpPr>
                  <a:spLocks noChangeShapeType="1"/>
                </p:cNvSpPr>
                <p:nvPr/>
              </p:nvSpPr>
              <p:spPr bwMode="auto">
                <a:xfrm rot="5400000">
                  <a:off x="1180" y="1944"/>
                  <a:ext cx="44" cy="10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64" name="Group 59"/>
              <p:cNvGrpSpPr>
                <a:grpSpLocks/>
              </p:cNvGrpSpPr>
              <p:nvPr/>
            </p:nvGrpSpPr>
            <p:grpSpPr bwMode="auto">
              <a:xfrm rot="-5400000">
                <a:off x="1667" y="3659"/>
                <a:ext cx="100" cy="72"/>
                <a:chOff x="1152" y="1920"/>
                <a:chExt cx="100" cy="96"/>
              </a:xfrm>
            </p:grpSpPr>
            <p:sp>
              <p:nvSpPr>
                <p:cNvPr id="65" name="Line 60"/>
                <p:cNvSpPr>
                  <a:spLocks noChangeShapeType="1"/>
                </p:cNvSpPr>
                <p:nvPr/>
              </p:nvSpPr>
              <p:spPr bwMode="auto">
                <a:xfrm>
                  <a:off x="1152" y="1920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66" name="Line 61"/>
                <p:cNvSpPr>
                  <a:spLocks noChangeShapeType="1"/>
                </p:cNvSpPr>
                <p:nvPr/>
              </p:nvSpPr>
              <p:spPr bwMode="auto">
                <a:xfrm rot="5400000">
                  <a:off x="1180" y="1944"/>
                  <a:ext cx="44" cy="10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sp>
          <p:nvSpPr>
            <p:cNvPr id="73" name="Line 2"/>
            <p:cNvSpPr>
              <a:spLocks noChangeShapeType="1"/>
            </p:cNvSpPr>
            <p:nvPr/>
          </p:nvSpPr>
          <p:spPr bwMode="auto">
            <a:xfrm rot="16200000">
              <a:off x="1015209" y="1354923"/>
              <a:ext cx="0" cy="17938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4" name="Line 2"/>
            <p:cNvSpPr>
              <a:spLocks noChangeShapeType="1"/>
            </p:cNvSpPr>
            <p:nvPr/>
          </p:nvSpPr>
          <p:spPr bwMode="auto">
            <a:xfrm>
              <a:off x="1106490" y="1439855"/>
              <a:ext cx="0" cy="25241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5" name="Line 2"/>
            <p:cNvSpPr>
              <a:spLocks noChangeShapeType="1"/>
            </p:cNvSpPr>
            <p:nvPr/>
          </p:nvSpPr>
          <p:spPr bwMode="auto">
            <a:xfrm>
              <a:off x="1106490" y="2060567"/>
              <a:ext cx="0" cy="28733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6" name="Line 2"/>
            <p:cNvSpPr>
              <a:spLocks noChangeShapeType="1"/>
            </p:cNvSpPr>
            <p:nvPr/>
          </p:nvSpPr>
          <p:spPr bwMode="auto">
            <a:xfrm rot="16200000">
              <a:off x="699296" y="1943886"/>
              <a:ext cx="0" cy="8270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7" name="Rectangle 68"/>
            <p:cNvSpPr>
              <a:spLocks noChangeArrowheads="1"/>
            </p:cNvSpPr>
            <p:nvPr/>
          </p:nvSpPr>
          <p:spPr bwMode="auto">
            <a:xfrm>
              <a:off x="528640" y="1441442"/>
              <a:ext cx="40322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2800" dirty="0">
                  <a:cs typeface="Times New Roman" pitchFamily="18" charset="0"/>
                </a:rPr>
                <a:t>I</a:t>
              </a:r>
              <a:r>
                <a:rPr lang="pt-BR" sz="2800" baseline="-25000" dirty="0">
                  <a:cs typeface="Times New Roman" pitchFamily="18" charset="0"/>
                </a:rPr>
                <a:t>F</a:t>
              </a:r>
            </a:p>
          </p:txBody>
        </p:sp>
        <p:cxnSp>
          <p:nvCxnSpPr>
            <p:cNvPr id="78" name="Conector de seta reta 77"/>
            <p:cNvCxnSpPr/>
            <p:nvPr/>
          </p:nvCxnSpPr>
          <p:spPr>
            <a:xfrm>
              <a:off x="428596" y="1500174"/>
              <a:ext cx="457231" cy="4769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0" name="Tabela 79"/>
          <p:cNvGraphicFramePr>
            <a:graphicFrameLocks noGrp="1"/>
          </p:cNvGraphicFramePr>
          <p:nvPr/>
        </p:nvGraphicFramePr>
        <p:xfrm>
          <a:off x="285720" y="4038621"/>
          <a:ext cx="1500198" cy="2632902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5297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E’</a:t>
                      </a:r>
                      <a:r>
                        <a:rPr lang="pt-BR" sz="2400" b="1" baseline="-25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pt-B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4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δ’</a:t>
                      </a:r>
                      <a:endParaRPr lang="pt-B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4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pt-BR" sz="2400" b="1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pt-BR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’</a:t>
                      </a:r>
                      <a:endParaRPr lang="pt-B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46">
                <a:tc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err="1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</a:t>
                      </a:r>
                      <a:r>
                        <a:rPr lang="pt-BR" sz="2400" b="1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’</a:t>
                      </a:r>
                      <a:endParaRPr lang="pt-BR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46">
                <a:tc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cos</a:t>
                      </a:r>
                      <a:r>
                        <a:rPr lang="pt-BR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pt-BR" sz="2400" b="1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</a:t>
                      </a:r>
                      <a:r>
                        <a:rPr lang="pt-BR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)’</a:t>
                      </a:r>
                      <a:endParaRPr lang="pt-BR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4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Q’</a:t>
                      </a:r>
                      <a:endParaRPr lang="pt-B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2" name="Rectangle 68"/>
          <p:cNvSpPr>
            <a:spLocks noChangeArrowheads="1"/>
          </p:cNvSpPr>
          <p:nvPr/>
        </p:nvSpPr>
        <p:spPr bwMode="auto">
          <a:xfrm>
            <a:off x="214282" y="3357562"/>
            <a:ext cx="1793256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cs typeface="Times New Roman" pitchFamily="18" charset="0"/>
              </a:rPr>
              <a:t>Se </a:t>
            </a:r>
            <a:r>
              <a:rPr lang="pt-BR" sz="2800" b="1" dirty="0" err="1" smtClean="0">
                <a:cs typeface="Times New Roman" pitchFamily="18" charset="0"/>
              </a:rPr>
              <a:t>I’</a:t>
            </a:r>
            <a:r>
              <a:rPr lang="pt-BR" sz="2800" b="1" baseline="-25000" dirty="0" err="1" smtClean="0">
                <a:cs typeface="Times New Roman" pitchFamily="18" charset="0"/>
              </a:rPr>
              <a:t>F</a:t>
            </a:r>
            <a:r>
              <a:rPr lang="pt-BR" sz="2800" b="1" baseline="-25000" dirty="0" smtClean="0">
                <a:cs typeface="Times New Roman" pitchFamily="18" charset="0"/>
              </a:rPr>
              <a:t> </a:t>
            </a:r>
            <a:r>
              <a:rPr lang="pt-BR" sz="2800" b="1" dirty="0" smtClean="0">
                <a:cs typeface="Times New Roman" pitchFamily="18" charset="0"/>
              </a:rPr>
              <a:t>&lt;I</a:t>
            </a:r>
            <a:r>
              <a:rPr lang="pt-BR" sz="2800" b="1" baseline="-25000" dirty="0" smtClean="0">
                <a:cs typeface="Times New Roman" pitchFamily="18" charset="0"/>
              </a:rPr>
              <a:t>F</a:t>
            </a:r>
            <a:endParaRPr lang="pt-BR" sz="2800" b="1" baseline="-25000" dirty="0">
              <a:cs typeface="Times New Roman" pitchFamily="18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4643446"/>
            <a:ext cx="656166" cy="114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3" name="Rectangle 68"/>
          <p:cNvSpPr>
            <a:spLocks noChangeArrowheads="1"/>
          </p:cNvSpPr>
          <p:nvPr/>
        </p:nvSpPr>
        <p:spPr bwMode="auto">
          <a:xfrm>
            <a:off x="6500826" y="6215082"/>
            <a:ext cx="1793256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u="sng" dirty="0" smtClean="0">
                <a:cs typeface="Times New Roman" pitchFamily="18" charset="0"/>
              </a:rPr>
              <a:t>Inicial</a:t>
            </a:r>
            <a:endParaRPr lang="pt-BR" sz="2800" u="sng" baseline="-25000" dirty="0">
              <a:cs typeface="Times New Roman" pitchFamily="18" charset="0"/>
            </a:endParaRPr>
          </a:p>
        </p:txBody>
      </p:sp>
      <p:sp>
        <p:nvSpPr>
          <p:cNvPr id="85" name="CaixaDeTexto 45"/>
          <p:cNvSpPr txBox="1">
            <a:spLocks noChangeArrowheads="1"/>
          </p:cNvSpPr>
          <p:nvPr/>
        </p:nvSpPr>
        <p:spPr bwMode="auto">
          <a:xfrm>
            <a:off x="4714876" y="142852"/>
            <a:ext cx="2928958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dirty="0" err="1"/>
              <a:t>P</a:t>
            </a:r>
            <a:r>
              <a:rPr lang="pt-BR" sz="2800" baseline="-25000" dirty="0" err="1"/>
              <a:t>convertida</a:t>
            </a:r>
            <a:r>
              <a:rPr lang="pt-BR" sz="2800" baseline="-25000" dirty="0"/>
              <a:t> </a:t>
            </a:r>
            <a:r>
              <a:rPr lang="pt-BR" sz="2800" dirty="0"/>
              <a:t>= </a:t>
            </a:r>
            <a:r>
              <a:rPr lang="pt-BR" sz="2800" dirty="0" err="1" smtClean="0"/>
              <a:t>P</a:t>
            </a:r>
            <a:r>
              <a:rPr lang="pt-BR" sz="2800" baseline="-25000" dirty="0" err="1" smtClean="0"/>
              <a:t>saída</a:t>
            </a:r>
            <a:r>
              <a:rPr lang="pt-BR" sz="2800" baseline="-25000" dirty="0" smtClean="0"/>
              <a:t> </a:t>
            </a:r>
            <a:r>
              <a:rPr lang="pt-BR" sz="2800" dirty="0" smtClean="0"/>
              <a:t>= P</a:t>
            </a:r>
            <a:endParaRPr lang="pt-BR" sz="2800" dirty="0"/>
          </a:p>
        </p:txBody>
      </p:sp>
      <p:sp>
        <p:nvSpPr>
          <p:cNvPr id="86" name="Seta para a direita 85"/>
          <p:cNvSpPr/>
          <p:nvPr/>
        </p:nvSpPr>
        <p:spPr>
          <a:xfrm>
            <a:off x="7858180" y="285728"/>
            <a:ext cx="21431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7" name="CaixaDeTexto 45"/>
          <p:cNvSpPr txBox="1">
            <a:spLocks noChangeArrowheads="1"/>
          </p:cNvSpPr>
          <p:nvPr/>
        </p:nvSpPr>
        <p:spPr bwMode="auto">
          <a:xfrm>
            <a:off x="7922280" y="142852"/>
            <a:ext cx="93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dirty="0" err="1" smtClean="0"/>
              <a:t>cte</a:t>
            </a:r>
            <a:endParaRPr lang="pt-BR" sz="28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85" grpId="0" animBg="1"/>
      <p:bldP spid="86" grpId="0" animBg="1"/>
      <p:bldP spid="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7150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57150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67" name="CaixaDeTexto 45"/>
          <p:cNvSpPr txBox="1">
            <a:spLocks noChangeArrowheads="1"/>
          </p:cNvSpPr>
          <p:nvPr/>
        </p:nvSpPr>
        <p:spPr bwMode="auto">
          <a:xfrm>
            <a:off x="2428860" y="142852"/>
            <a:ext cx="3857652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dirty="0" err="1"/>
              <a:t>P</a:t>
            </a:r>
            <a:r>
              <a:rPr lang="pt-BR" sz="2800" baseline="-25000" dirty="0" err="1"/>
              <a:t>convertida</a:t>
            </a:r>
            <a:r>
              <a:rPr lang="pt-BR" sz="2800" baseline="-25000" dirty="0"/>
              <a:t> </a:t>
            </a:r>
            <a:r>
              <a:rPr lang="pt-BR" sz="2800" dirty="0"/>
              <a:t>= </a:t>
            </a:r>
            <a:r>
              <a:rPr lang="pt-BR" sz="2800" dirty="0" err="1" smtClean="0"/>
              <a:t>P</a:t>
            </a:r>
            <a:r>
              <a:rPr lang="pt-BR" sz="2800" baseline="-25000" dirty="0" err="1" smtClean="0"/>
              <a:t>saída</a:t>
            </a:r>
            <a:r>
              <a:rPr lang="pt-BR" sz="2800" baseline="-25000" dirty="0" smtClean="0"/>
              <a:t> </a:t>
            </a:r>
            <a:r>
              <a:rPr lang="pt-BR" sz="2800" dirty="0" smtClean="0"/>
              <a:t>= P (</a:t>
            </a:r>
            <a:r>
              <a:rPr lang="pt-BR" sz="2800" dirty="0" err="1" smtClean="0"/>
              <a:t>cte</a:t>
            </a:r>
            <a:r>
              <a:rPr lang="pt-BR" sz="2800" dirty="0" smtClean="0"/>
              <a:t>)</a:t>
            </a:r>
            <a:endParaRPr lang="pt-BR" sz="2800" dirty="0"/>
          </a:p>
        </p:txBody>
      </p:sp>
      <p:sp>
        <p:nvSpPr>
          <p:cNvPr id="45" name="CaixaDeTexto 34"/>
          <p:cNvSpPr txBox="1">
            <a:spLocks noChangeArrowheads="1"/>
          </p:cNvSpPr>
          <p:nvPr/>
        </p:nvSpPr>
        <p:spPr bwMode="auto">
          <a:xfrm>
            <a:off x="571472" y="928670"/>
            <a:ext cx="2643156" cy="58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3200" dirty="0" smtClean="0"/>
              <a:t>P=3V</a:t>
            </a:r>
            <a:r>
              <a:rPr lang="pt-BR" sz="3200" baseline="-25000" dirty="0">
                <a:sym typeface="Symbol" pitchFamily="18" charset="2"/>
              </a:rPr>
              <a:t></a:t>
            </a:r>
            <a:r>
              <a:rPr lang="pt-BR" sz="3000" dirty="0" err="1"/>
              <a:t>I</a:t>
            </a:r>
            <a:r>
              <a:rPr lang="pt-BR" sz="3000" baseline="-25000" dirty="0" err="1"/>
              <a:t>A</a:t>
            </a:r>
            <a:r>
              <a:rPr lang="pt-BR" sz="3000" dirty="0" err="1"/>
              <a:t>cos</a:t>
            </a:r>
            <a:r>
              <a:rPr lang="pt-BR" sz="3000" dirty="0"/>
              <a:t>(</a:t>
            </a:r>
            <a:r>
              <a:rPr lang="pt-BR" sz="3000" dirty="0">
                <a:sym typeface="Symbol" pitchFamily="18" charset="2"/>
              </a:rPr>
              <a:t></a:t>
            </a:r>
            <a:r>
              <a:rPr lang="pt-BR" sz="3000" dirty="0" smtClean="0"/>
              <a:t>)</a:t>
            </a:r>
            <a:endParaRPr lang="pt-BR" sz="3000" dirty="0"/>
          </a:p>
        </p:txBody>
      </p:sp>
      <p:grpSp>
        <p:nvGrpSpPr>
          <p:cNvPr id="13" name="Grupo 61"/>
          <p:cNvGrpSpPr>
            <a:grpSpLocks/>
          </p:cNvGrpSpPr>
          <p:nvPr/>
        </p:nvGrpSpPr>
        <p:grpSpPr bwMode="auto">
          <a:xfrm>
            <a:off x="4714774" y="857232"/>
            <a:ext cx="2929060" cy="1116013"/>
            <a:chOff x="6000587" y="5670049"/>
            <a:chExt cx="2928876" cy="1116537"/>
          </a:xfrm>
        </p:grpSpPr>
        <p:sp>
          <p:nvSpPr>
            <p:cNvPr id="49" name="CaixaDeTexto 34"/>
            <p:cNvSpPr txBox="1">
              <a:spLocks noChangeArrowheads="1"/>
            </p:cNvSpPr>
            <p:nvPr/>
          </p:nvSpPr>
          <p:spPr bwMode="auto">
            <a:xfrm>
              <a:off x="6000587" y="5916059"/>
              <a:ext cx="171450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3200" dirty="0" smtClean="0"/>
                <a:t>P </a:t>
              </a:r>
              <a:r>
                <a:rPr lang="pt-BR" sz="3000" dirty="0"/>
                <a:t>=</a:t>
              </a:r>
            </a:p>
          </p:txBody>
        </p:sp>
        <p:sp>
          <p:nvSpPr>
            <p:cNvPr id="50" name="Retângulo 51"/>
            <p:cNvSpPr>
              <a:spLocks noChangeArrowheads="1"/>
            </p:cNvSpPr>
            <p:nvPr/>
          </p:nvSpPr>
          <p:spPr bwMode="auto">
            <a:xfrm>
              <a:off x="7189536" y="6232588"/>
              <a:ext cx="561371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3000"/>
                <a:t>X</a:t>
              </a:r>
              <a:r>
                <a:rPr lang="pt-BR" sz="3000" baseline="-25000"/>
                <a:t>s</a:t>
              </a:r>
              <a:endParaRPr lang="pt-BR" sz="3000"/>
            </a:p>
          </p:txBody>
        </p:sp>
        <p:sp>
          <p:nvSpPr>
            <p:cNvPr id="51" name="Retângulo 52"/>
            <p:cNvSpPr>
              <a:spLocks noChangeArrowheads="1"/>
            </p:cNvSpPr>
            <p:nvPr/>
          </p:nvSpPr>
          <p:spPr bwMode="auto">
            <a:xfrm>
              <a:off x="6526246" y="5670049"/>
              <a:ext cx="2403217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3000" dirty="0">
                  <a:sym typeface="Symbol" pitchFamily="18" charset="2"/>
                </a:rPr>
                <a:t>3</a:t>
              </a:r>
              <a:r>
                <a:rPr lang="pt-BR" sz="3000" dirty="0"/>
                <a:t>V</a:t>
              </a:r>
              <a:r>
                <a:rPr lang="pt-BR" sz="3000" baseline="-25000" dirty="0">
                  <a:sym typeface="Symbol" pitchFamily="18" charset="2"/>
                </a:rPr>
                <a:t></a:t>
              </a:r>
              <a:r>
                <a:rPr lang="pt-BR" sz="3000" dirty="0" err="1">
                  <a:sym typeface="Symbol" pitchFamily="18" charset="2"/>
                </a:rPr>
                <a:t>E</a:t>
              </a:r>
              <a:r>
                <a:rPr lang="pt-BR" sz="3000" baseline="-25000" dirty="0" err="1">
                  <a:sym typeface="Symbol" pitchFamily="18" charset="2"/>
                </a:rPr>
                <a:t>A</a:t>
              </a:r>
              <a:r>
                <a:rPr lang="pt-BR" sz="3000" dirty="0" err="1">
                  <a:sym typeface="Symbol" pitchFamily="18" charset="2"/>
                </a:rPr>
                <a:t>sen</a:t>
              </a:r>
              <a:r>
                <a:rPr lang="pt-BR" sz="3000" dirty="0">
                  <a:sym typeface="Symbol" pitchFamily="18" charset="2"/>
                </a:rPr>
                <a:t> (</a:t>
              </a:r>
              <a:r>
                <a:rPr lang="pt-BR" sz="3000" i="1" dirty="0"/>
                <a:t>) </a:t>
              </a:r>
              <a:endParaRPr lang="pt-BR" sz="3000" dirty="0"/>
            </a:p>
          </p:txBody>
        </p:sp>
        <p:cxnSp>
          <p:nvCxnSpPr>
            <p:cNvPr id="52" name="Conector reto 53"/>
            <p:cNvCxnSpPr>
              <a:cxnSpLocks noChangeShapeType="1"/>
            </p:cNvCxnSpPr>
            <p:nvPr/>
          </p:nvCxnSpPr>
          <p:spPr bwMode="auto">
            <a:xfrm>
              <a:off x="6760908" y="6232588"/>
              <a:ext cx="2071702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55" name="Seta para a direita 54"/>
          <p:cNvSpPr/>
          <p:nvPr/>
        </p:nvSpPr>
        <p:spPr>
          <a:xfrm rot="5400000">
            <a:off x="6036479" y="1893083"/>
            <a:ext cx="28575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9" name="Retângulo 52"/>
          <p:cNvSpPr>
            <a:spLocks noChangeArrowheads="1"/>
          </p:cNvSpPr>
          <p:nvPr/>
        </p:nvSpPr>
        <p:spPr bwMode="auto">
          <a:xfrm>
            <a:off x="5572132" y="2414795"/>
            <a:ext cx="193745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000" dirty="0" smtClean="0">
                <a:sym typeface="Symbol" pitchFamily="18" charset="2"/>
              </a:rPr>
              <a:t>= </a:t>
            </a:r>
            <a:r>
              <a:rPr lang="pt-BR" sz="3000" dirty="0" err="1" smtClean="0">
                <a:sym typeface="Symbol" pitchFamily="18" charset="2"/>
              </a:rPr>
              <a:t>E</a:t>
            </a:r>
            <a:r>
              <a:rPr lang="pt-BR" sz="3000" baseline="-25000" dirty="0" err="1" smtClean="0">
                <a:sym typeface="Symbol" pitchFamily="18" charset="2"/>
              </a:rPr>
              <a:t>A</a:t>
            </a:r>
            <a:r>
              <a:rPr lang="pt-BR" sz="3000" dirty="0" err="1" smtClean="0">
                <a:sym typeface="Symbol" pitchFamily="18" charset="2"/>
              </a:rPr>
              <a:t>sen</a:t>
            </a:r>
            <a:r>
              <a:rPr lang="pt-BR" sz="3000" dirty="0" smtClean="0">
                <a:sym typeface="Symbol" pitchFamily="18" charset="2"/>
              </a:rPr>
              <a:t> </a:t>
            </a:r>
            <a:r>
              <a:rPr lang="pt-BR" sz="3000" dirty="0">
                <a:sym typeface="Symbol" pitchFamily="18" charset="2"/>
              </a:rPr>
              <a:t>(</a:t>
            </a:r>
            <a:r>
              <a:rPr lang="pt-BR" sz="3000" i="1" dirty="0"/>
              <a:t>) </a:t>
            </a:r>
            <a:endParaRPr lang="pt-BR" sz="3000" dirty="0"/>
          </a:p>
        </p:txBody>
      </p:sp>
      <p:grpSp>
        <p:nvGrpSpPr>
          <p:cNvPr id="41" name="Grupo 40"/>
          <p:cNvGrpSpPr/>
          <p:nvPr/>
        </p:nvGrpSpPr>
        <p:grpSpPr>
          <a:xfrm>
            <a:off x="4786314" y="2071678"/>
            <a:ext cx="928694" cy="1124700"/>
            <a:chOff x="4786314" y="2071678"/>
            <a:chExt cx="928694" cy="1124700"/>
          </a:xfrm>
        </p:grpSpPr>
        <p:sp>
          <p:nvSpPr>
            <p:cNvPr id="57" name="CaixaDeTexto 34"/>
            <p:cNvSpPr txBox="1">
              <a:spLocks noChangeArrowheads="1"/>
            </p:cNvSpPr>
            <p:nvPr/>
          </p:nvSpPr>
          <p:spPr bwMode="auto">
            <a:xfrm>
              <a:off x="4857752" y="2071678"/>
              <a:ext cx="85725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pt-BR" sz="3200" dirty="0" smtClean="0"/>
                <a:t>P </a:t>
              </a:r>
              <a:r>
                <a:rPr lang="pt-BR" sz="3000" dirty="0" err="1" smtClean="0"/>
                <a:t>X</a:t>
              </a:r>
              <a:r>
                <a:rPr lang="pt-BR" sz="3000" baseline="-25000" dirty="0" err="1" smtClean="0"/>
                <a:t>s</a:t>
              </a:r>
              <a:endParaRPr lang="pt-BR" sz="3000" dirty="0"/>
            </a:p>
          </p:txBody>
        </p:sp>
        <p:cxnSp>
          <p:nvCxnSpPr>
            <p:cNvPr id="60" name="Conector reto 53"/>
            <p:cNvCxnSpPr>
              <a:cxnSpLocks noChangeShapeType="1"/>
            </p:cNvCxnSpPr>
            <p:nvPr/>
          </p:nvCxnSpPr>
          <p:spPr bwMode="auto">
            <a:xfrm>
              <a:off x="4786314" y="2683041"/>
              <a:ext cx="756000" cy="158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1" name="Retângulo 60"/>
            <p:cNvSpPr/>
            <p:nvPr/>
          </p:nvSpPr>
          <p:spPr>
            <a:xfrm>
              <a:off x="4875411" y="2611603"/>
              <a:ext cx="76815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3200" dirty="0" smtClean="0">
                  <a:sym typeface="Symbol" pitchFamily="18" charset="2"/>
                </a:rPr>
                <a:t>3</a:t>
              </a:r>
              <a:r>
                <a:rPr lang="pt-BR" sz="3200" dirty="0" smtClean="0"/>
                <a:t>V</a:t>
              </a:r>
              <a:r>
                <a:rPr lang="pt-BR" sz="3200" baseline="-25000" dirty="0" smtClean="0">
                  <a:sym typeface="Symbol" pitchFamily="18" charset="2"/>
                </a:rPr>
                <a:t></a:t>
              </a:r>
              <a:endParaRPr lang="pt-BR" sz="3200" dirty="0"/>
            </a:p>
          </p:txBody>
        </p:sp>
      </p:grpSp>
      <p:sp>
        <p:nvSpPr>
          <p:cNvPr id="65" name="Retângulo 52"/>
          <p:cNvSpPr>
            <a:spLocks noChangeArrowheads="1"/>
          </p:cNvSpPr>
          <p:nvPr/>
        </p:nvSpPr>
        <p:spPr bwMode="auto">
          <a:xfrm>
            <a:off x="1348663" y="2261737"/>
            <a:ext cx="165622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000" dirty="0" smtClean="0">
                <a:sym typeface="Symbol" pitchFamily="18" charset="2"/>
              </a:rPr>
              <a:t>= </a:t>
            </a:r>
            <a:r>
              <a:rPr lang="pt-BR" sz="3000" dirty="0" err="1" smtClean="0"/>
              <a:t>I</a:t>
            </a:r>
            <a:r>
              <a:rPr lang="pt-BR" sz="3000" baseline="-25000" dirty="0" err="1" smtClean="0"/>
              <a:t>A</a:t>
            </a:r>
            <a:r>
              <a:rPr lang="pt-BR" sz="3000" dirty="0" err="1" smtClean="0"/>
              <a:t>cos</a:t>
            </a:r>
            <a:r>
              <a:rPr lang="pt-BR" sz="3000" dirty="0" smtClean="0"/>
              <a:t>(</a:t>
            </a:r>
            <a:r>
              <a:rPr lang="pt-BR" sz="3000" dirty="0" smtClean="0">
                <a:sym typeface="Symbol" pitchFamily="18" charset="2"/>
              </a:rPr>
              <a:t></a:t>
            </a:r>
            <a:r>
              <a:rPr lang="pt-BR" sz="3000" dirty="0" smtClean="0"/>
              <a:t>)</a:t>
            </a:r>
            <a:endParaRPr lang="pt-BR" sz="3000" dirty="0"/>
          </a:p>
        </p:txBody>
      </p:sp>
      <p:grpSp>
        <p:nvGrpSpPr>
          <p:cNvPr id="75" name="Grupo 74"/>
          <p:cNvGrpSpPr/>
          <p:nvPr/>
        </p:nvGrpSpPr>
        <p:grpSpPr>
          <a:xfrm>
            <a:off x="562845" y="2067090"/>
            <a:ext cx="857256" cy="1004720"/>
            <a:chOff x="4920563" y="2209966"/>
            <a:chExt cx="857256" cy="1004720"/>
          </a:xfrm>
        </p:grpSpPr>
        <p:sp>
          <p:nvSpPr>
            <p:cNvPr id="64" name="CaixaDeTexto 34"/>
            <p:cNvSpPr txBox="1">
              <a:spLocks noChangeArrowheads="1"/>
            </p:cNvSpPr>
            <p:nvPr/>
          </p:nvSpPr>
          <p:spPr bwMode="auto">
            <a:xfrm>
              <a:off x="5134877" y="2209966"/>
              <a:ext cx="50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pt-BR" sz="3200" dirty="0" smtClean="0"/>
                <a:t>P </a:t>
              </a:r>
              <a:endParaRPr lang="pt-BR" sz="3000" dirty="0"/>
            </a:p>
          </p:txBody>
        </p:sp>
        <p:cxnSp>
          <p:nvCxnSpPr>
            <p:cNvPr id="66" name="Conector reto 53"/>
            <p:cNvCxnSpPr>
              <a:cxnSpLocks noChangeShapeType="1"/>
            </p:cNvCxnSpPr>
            <p:nvPr/>
          </p:nvCxnSpPr>
          <p:spPr bwMode="auto">
            <a:xfrm>
              <a:off x="4920563" y="2701349"/>
              <a:ext cx="756000" cy="158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8" name="Retângulo 67"/>
            <p:cNvSpPr/>
            <p:nvPr/>
          </p:nvSpPr>
          <p:spPr>
            <a:xfrm>
              <a:off x="5009660" y="2629911"/>
              <a:ext cx="76815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3200" dirty="0" smtClean="0">
                  <a:sym typeface="Symbol" pitchFamily="18" charset="2"/>
                </a:rPr>
                <a:t>3</a:t>
              </a:r>
              <a:r>
                <a:rPr lang="pt-BR" sz="3200" dirty="0" smtClean="0"/>
                <a:t>V</a:t>
              </a:r>
              <a:r>
                <a:rPr lang="pt-BR" sz="3200" baseline="-25000" dirty="0" smtClean="0">
                  <a:sym typeface="Symbol" pitchFamily="18" charset="2"/>
                </a:rPr>
                <a:t></a:t>
              </a:r>
              <a:endParaRPr lang="pt-BR" sz="3200" dirty="0"/>
            </a:p>
          </p:txBody>
        </p:sp>
      </p:grpSp>
      <p:sp>
        <p:nvSpPr>
          <p:cNvPr id="72" name="Seta para a direita 71"/>
          <p:cNvSpPr/>
          <p:nvPr/>
        </p:nvSpPr>
        <p:spPr>
          <a:xfrm rot="5400000">
            <a:off x="1678761" y="1607331"/>
            <a:ext cx="28575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7" name="Retângulo 52"/>
          <p:cNvSpPr>
            <a:spLocks noChangeArrowheads="1"/>
          </p:cNvSpPr>
          <p:nvPr/>
        </p:nvSpPr>
        <p:spPr bwMode="auto">
          <a:xfrm>
            <a:off x="1357290" y="3786190"/>
            <a:ext cx="165622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000" dirty="0" smtClean="0">
                <a:sym typeface="Symbol" pitchFamily="18" charset="2"/>
              </a:rPr>
              <a:t>= </a:t>
            </a:r>
            <a:r>
              <a:rPr lang="pt-BR" sz="3000" dirty="0" err="1" smtClean="0"/>
              <a:t>I</a:t>
            </a:r>
            <a:r>
              <a:rPr lang="pt-BR" sz="3000" baseline="-25000" dirty="0" err="1" smtClean="0"/>
              <a:t>A</a:t>
            </a:r>
            <a:r>
              <a:rPr lang="pt-BR" sz="3000" dirty="0" err="1" smtClean="0"/>
              <a:t>cos</a:t>
            </a:r>
            <a:r>
              <a:rPr lang="pt-BR" sz="3000" dirty="0" smtClean="0"/>
              <a:t>(</a:t>
            </a:r>
            <a:r>
              <a:rPr lang="pt-BR" sz="3000" dirty="0" smtClean="0">
                <a:sym typeface="Symbol" pitchFamily="18" charset="2"/>
              </a:rPr>
              <a:t></a:t>
            </a:r>
            <a:r>
              <a:rPr lang="pt-BR" sz="3000" dirty="0" smtClean="0"/>
              <a:t>)</a:t>
            </a:r>
            <a:endParaRPr lang="pt-BR" sz="3000" dirty="0"/>
          </a:p>
        </p:txBody>
      </p:sp>
      <p:sp>
        <p:nvSpPr>
          <p:cNvPr id="82" name="CaixaDeTexto 45"/>
          <p:cNvSpPr txBox="1">
            <a:spLocks noChangeArrowheads="1"/>
          </p:cNvSpPr>
          <p:nvPr/>
        </p:nvSpPr>
        <p:spPr bwMode="auto">
          <a:xfrm>
            <a:off x="707604" y="3824690"/>
            <a:ext cx="86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K1</a:t>
            </a:r>
            <a:r>
              <a:rPr lang="pt-BR" sz="2800" i="1" dirty="0" smtClean="0"/>
              <a:t> </a:t>
            </a:r>
            <a:endParaRPr lang="pt-BR" sz="2800" baseline="-25000" dirty="0"/>
          </a:p>
        </p:txBody>
      </p:sp>
      <p:sp>
        <p:nvSpPr>
          <p:cNvPr id="83" name="Retângulo de cantos arredondados 82"/>
          <p:cNvSpPr/>
          <p:nvPr/>
        </p:nvSpPr>
        <p:spPr>
          <a:xfrm>
            <a:off x="857224" y="3714752"/>
            <a:ext cx="2214578" cy="71438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4" name="Seta para a direita 83"/>
          <p:cNvSpPr/>
          <p:nvPr/>
        </p:nvSpPr>
        <p:spPr>
          <a:xfrm rot="5400000">
            <a:off x="964381" y="3036091"/>
            <a:ext cx="28575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5" name="Seta para a direita 84"/>
          <p:cNvSpPr/>
          <p:nvPr/>
        </p:nvSpPr>
        <p:spPr>
          <a:xfrm rot="5400000">
            <a:off x="5179223" y="3112534"/>
            <a:ext cx="28575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6" name="Retângulo 52"/>
          <p:cNvSpPr>
            <a:spLocks noChangeArrowheads="1"/>
          </p:cNvSpPr>
          <p:nvPr/>
        </p:nvSpPr>
        <p:spPr bwMode="auto">
          <a:xfrm>
            <a:off x="5004691" y="3652156"/>
            <a:ext cx="58060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000" dirty="0" smtClean="0">
                <a:sym typeface="Symbol" pitchFamily="18" charset="2"/>
              </a:rPr>
              <a:t>K2</a:t>
            </a:r>
            <a:endParaRPr lang="pt-BR" sz="3000" dirty="0"/>
          </a:p>
        </p:txBody>
      </p:sp>
      <p:sp>
        <p:nvSpPr>
          <p:cNvPr id="87" name="Retângulo de cantos arredondados 86"/>
          <p:cNvSpPr/>
          <p:nvPr/>
        </p:nvSpPr>
        <p:spPr>
          <a:xfrm>
            <a:off x="5023941" y="3571876"/>
            <a:ext cx="2286016" cy="71438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9" name="CaixaDeTexto 34"/>
          <p:cNvSpPr txBox="1">
            <a:spLocks noChangeArrowheads="1"/>
          </p:cNvSpPr>
          <p:nvPr/>
        </p:nvSpPr>
        <p:spPr bwMode="auto">
          <a:xfrm>
            <a:off x="642910" y="5857892"/>
            <a:ext cx="2643156" cy="58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3200" dirty="0" smtClean="0"/>
              <a:t>Q=3V</a:t>
            </a:r>
            <a:r>
              <a:rPr lang="pt-BR" sz="3200" baseline="-25000" dirty="0">
                <a:sym typeface="Symbol" pitchFamily="18" charset="2"/>
              </a:rPr>
              <a:t></a:t>
            </a:r>
            <a:r>
              <a:rPr lang="pt-BR" sz="3000" dirty="0" err="1" smtClean="0"/>
              <a:t>I</a:t>
            </a:r>
            <a:r>
              <a:rPr lang="pt-BR" sz="3000" baseline="-25000" dirty="0" err="1" smtClean="0"/>
              <a:t>A</a:t>
            </a:r>
            <a:r>
              <a:rPr lang="pt-BR" sz="3000" dirty="0" err="1" smtClean="0"/>
              <a:t>sen</a:t>
            </a:r>
            <a:r>
              <a:rPr lang="pt-BR" sz="3000" dirty="0" smtClean="0"/>
              <a:t>(</a:t>
            </a:r>
            <a:r>
              <a:rPr lang="pt-BR" sz="3000" dirty="0">
                <a:sym typeface="Symbol" pitchFamily="18" charset="2"/>
              </a:rPr>
              <a:t></a:t>
            </a:r>
            <a:r>
              <a:rPr lang="pt-BR" sz="3000" dirty="0" smtClean="0"/>
              <a:t>)</a:t>
            </a:r>
            <a:endParaRPr lang="pt-BR" sz="3000" dirty="0"/>
          </a:p>
        </p:txBody>
      </p:sp>
      <p:sp>
        <p:nvSpPr>
          <p:cNvPr id="90" name="CaixaDeTexto 34"/>
          <p:cNvSpPr txBox="1">
            <a:spLocks noChangeArrowheads="1"/>
          </p:cNvSpPr>
          <p:nvPr/>
        </p:nvSpPr>
        <p:spPr bwMode="auto">
          <a:xfrm>
            <a:off x="571472" y="5286388"/>
            <a:ext cx="288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pt-BR" sz="3200" u="sng" dirty="0" smtClean="0"/>
              <a:t>Potência reativa</a:t>
            </a:r>
            <a:endParaRPr lang="pt-BR" sz="3000" u="sng" dirty="0"/>
          </a:p>
        </p:txBody>
      </p:sp>
      <p:sp>
        <p:nvSpPr>
          <p:cNvPr id="91" name="CaixaDeTexto 34"/>
          <p:cNvSpPr txBox="1">
            <a:spLocks noChangeArrowheads="1"/>
          </p:cNvSpPr>
          <p:nvPr/>
        </p:nvSpPr>
        <p:spPr bwMode="auto">
          <a:xfrm>
            <a:off x="4572050" y="5857892"/>
            <a:ext cx="2196000" cy="58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3200" dirty="0" smtClean="0"/>
              <a:t>Q </a:t>
            </a:r>
            <a:r>
              <a:rPr lang="pt-BR" sz="3200" dirty="0" smtClean="0">
                <a:sym typeface="Symbol"/>
              </a:rPr>
              <a:t> </a:t>
            </a:r>
            <a:r>
              <a:rPr lang="pt-BR" sz="3000" dirty="0" err="1" smtClean="0"/>
              <a:t>I</a:t>
            </a:r>
            <a:r>
              <a:rPr lang="pt-BR" sz="3000" baseline="-25000" dirty="0" err="1" smtClean="0"/>
              <a:t>A</a:t>
            </a:r>
            <a:r>
              <a:rPr lang="pt-BR" sz="3000" dirty="0" err="1" smtClean="0"/>
              <a:t>sen</a:t>
            </a:r>
            <a:r>
              <a:rPr lang="pt-BR" sz="3000" dirty="0" smtClean="0"/>
              <a:t>(</a:t>
            </a:r>
            <a:r>
              <a:rPr lang="pt-BR" sz="3000" dirty="0">
                <a:sym typeface="Symbol" pitchFamily="18" charset="2"/>
              </a:rPr>
              <a:t></a:t>
            </a:r>
            <a:r>
              <a:rPr lang="pt-BR" sz="3000" dirty="0" smtClean="0"/>
              <a:t>)</a:t>
            </a:r>
            <a:endParaRPr lang="pt-BR" sz="3000" dirty="0"/>
          </a:p>
        </p:txBody>
      </p:sp>
      <p:sp>
        <p:nvSpPr>
          <p:cNvPr id="92" name="Seta para a direita 91"/>
          <p:cNvSpPr/>
          <p:nvPr/>
        </p:nvSpPr>
        <p:spPr>
          <a:xfrm>
            <a:off x="3857620" y="5929330"/>
            <a:ext cx="28575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3" name="Retângulo de cantos arredondados 92"/>
          <p:cNvSpPr/>
          <p:nvPr/>
        </p:nvSpPr>
        <p:spPr>
          <a:xfrm>
            <a:off x="4572000" y="5786454"/>
            <a:ext cx="2214578" cy="71438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Retângulo 52"/>
          <p:cNvSpPr>
            <a:spLocks noChangeArrowheads="1"/>
          </p:cNvSpPr>
          <p:nvPr/>
        </p:nvSpPr>
        <p:spPr bwMode="auto">
          <a:xfrm>
            <a:off x="5572132" y="3660820"/>
            <a:ext cx="193745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000" dirty="0" smtClean="0">
                <a:sym typeface="Symbol" pitchFamily="18" charset="2"/>
              </a:rPr>
              <a:t>= </a:t>
            </a:r>
            <a:r>
              <a:rPr lang="pt-BR" sz="3000" dirty="0" err="1" smtClean="0">
                <a:sym typeface="Symbol" pitchFamily="18" charset="2"/>
              </a:rPr>
              <a:t>E</a:t>
            </a:r>
            <a:r>
              <a:rPr lang="pt-BR" sz="3000" baseline="-25000" dirty="0" err="1" smtClean="0">
                <a:sym typeface="Symbol" pitchFamily="18" charset="2"/>
              </a:rPr>
              <a:t>A</a:t>
            </a:r>
            <a:r>
              <a:rPr lang="pt-BR" sz="3000" dirty="0" err="1" smtClean="0">
                <a:sym typeface="Symbol" pitchFamily="18" charset="2"/>
              </a:rPr>
              <a:t>sen</a:t>
            </a:r>
            <a:r>
              <a:rPr lang="pt-BR" sz="3000" dirty="0" smtClean="0">
                <a:sym typeface="Symbol" pitchFamily="18" charset="2"/>
              </a:rPr>
              <a:t> </a:t>
            </a:r>
            <a:r>
              <a:rPr lang="pt-BR" sz="3000" dirty="0">
                <a:sym typeface="Symbol" pitchFamily="18" charset="2"/>
              </a:rPr>
              <a:t>(</a:t>
            </a:r>
            <a:r>
              <a:rPr lang="pt-BR" sz="3000" i="1" dirty="0"/>
              <a:t>) </a:t>
            </a:r>
            <a:endParaRPr lang="pt-BR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5" grpId="0" animBg="1"/>
      <p:bldP spid="59" grpId="0"/>
      <p:bldP spid="65" grpId="0"/>
      <p:bldP spid="72" grpId="0" animBg="1"/>
      <p:bldP spid="77" grpId="0"/>
      <p:bldP spid="82" grpId="0"/>
      <p:bldP spid="83" grpId="0" animBg="1"/>
      <p:bldP spid="84" grpId="0" animBg="1"/>
      <p:bldP spid="85" grpId="0" animBg="1"/>
      <p:bldP spid="86" grpId="0"/>
      <p:bldP spid="87" grpId="0" animBg="1"/>
      <p:bldP spid="89" grpId="0"/>
      <p:bldP spid="90" grpId="0"/>
      <p:bldP spid="91" grpId="0"/>
      <p:bldP spid="92" grpId="0" animBg="1"/>
      <p:bldP spid="93" grpId="0" animBg="1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 rot="5400000">
            <a:off x="-821866" y="2931801"/>
            <a:ext cx="507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714348" y="3894270"/>
            <a:ext cx="6372000" cy="0"/>
          </a:xfrm>
          <a:prstGeom prst="line">
            <a:avLst/>
          </a:prstGeom>
          <a:ln w="38100">
            <a:solidFill>
              <a:schemeClr val="tx1"/>
            </a:solidFill>
            <a:headEnd w="sm" len="med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0" name="CaixaDeTexto 34"/>
          <p:cNvSpPr txBox="1">
            <a:spLocks noChangeArrowheads="1"/>
          </p:cNvSpPr>
          <p:nvPr/>
        </p:nvSpPr>
        <p:spPr bwMode="auto">
          <a:xfrm>
            <a:off x="6288107" y="88882"/>
            <a:ext cx="99853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4400" dirty="0">
                <a:sym typeface="Symbol" pitchFamily="18" charset="2"/>
              </a:rPr>
              <a:t>E</a:t>
            </a:r>
            <a:r>
              <a:rPr lang="pt-BR" sz="4400" baseline="-25000" dirty="0">
                <a:sym typeface="Symbol" pitchFamily="18" charset="2"/>
              </a:rPr>
              <a:t>A</a:t>
            </a:r>
            <a:endParaRPr lang="pt-BR" sz="4400" i="1" baseline="-25000" dirty="0"/>
          </a:p>
        </p:txBody>
      </p:sp>
      <p:cxnSp>
        <p:nvCxnSpPr>
          <p:cNvPr id="9" name="Conector reto 8"/>
          <p:cNvCxnSpPr/>
          <p:nvPr/>
        </p:nvCxnSpPr>
        <p:spPr bwMode="auto">
          <a:xfrm flipV="1">
            <a:off x="1698673" y="785794"/>
            <a:ext cx="4802153" cy="3122766"/>
          </a:xfrm>
          <a:prstGeom prst="line">
            <a:avLst/>
          </a:prstGeom>
          <a:ln w="66675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o 73"/>
          <p:cNvGrpSpPr>
            <a:grpSpLocks/>
          </p:cNvGrpSpPr>
          <p:nvPr/>
        </p:nvGrpSpPr>
        <p:grpSpPr bwMode="auto">
          <a:xfrm>
            <a:off x="1724073" y="3083058"/>
            <a:ext cx="3563937" cy="811212"/>
            <a:chOff x="5906818" y="2759746"/>
            <a:chExt cx="3566088" cy="810387"/>
          </a:xfrm>
        </p:grpSpPr>
        <p:cxnSp>
          <p:nvCxnSpPr>
            <p:cNvPr id="25" name="Conector reto 24"/>
            <p:cNvCxnSpPr/>
            <p:nvPr/>
          </p:nvCxnSpPr>
          <p:spPr>
            <a:xfrm rot="10800000">
              <a:off x="5906818" y="3565376"/>
              <a:ext cx="3566088" cy="4757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  <a:headEnd type="triangle" w="sm" len="lg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68" name="CaixaDeTexto 34"/>
            <p:cNvSpPr txBox="1">
              <a:spLocks noChangeArrowheads="1"/>
            </p:cNvSpPr>
            <p:nvPr/>
          </p:nvSpPr>
          <p:spPr bwMode="auto">
            <a:xfrm>
              <a:off x="8472187" y="2759746"/>
              <a:ext cx="948335" cy="769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4400">
                  <a:sym typeface="Symbol" pitchFamily="18" charset="2"/>
                </a:rPr>
                <a:t>V</a:t>
              </a:r>
              <a:r>
                <a:rPr lang="pt-BR" sz="4400" i="1" baseline="-25000">
                  <a:sym typeface="Symbol" pitchFamily="18" charset="2"/>
                </a:rPr>
                <a:t></a:t>
              </a:r>
              <a:endParaRPr lang="pt-BR" sz="4400" i="1" baseline="-25000"/>
            </a:p>
          </p:txBody>
        </p:sp>
      </p:grpSp>
      <p:cxnSp>
        <p:nvCxnSpPr>
          <p:cNvPr id="20" name="Conector reto 19"/>
          <p:cNvCxnSpPr/>
          <p:nvPr/>
        </p:nvCxnSpPr>
        <p:spPr bwMode="auto">
          <a:xfrm>
            <a:off x="1728835" y="3922838"/>
            <a:ext cx="1546225" cy="871536"/>
          </a:xfrm>
          <a:prstGeom prst="line">
            <a:avLst/>
          </a:prstGeom>
          <a:ln w="508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o 49"/>
          <p:cNvGrpSpPr>
            <a:grpSpLocks/>
          </p:cNvGrpSpPr>
          <p:nvPr/>
        </p:nvGrpSpPr>
        <p:grpSpPr bwMode="auto">
          <a:xfrm>
            <a:off x="2090785" y="3822826"/>
            <a:ext cx="1266769" cy="1249248"/>
            <a:chOff x="4017949" y="5429264"/>
            <a:chExt cx="1266769" cy="1248594"/>
          </a:xfrm>
        </p:grpSpPr>
        <p:sp>
          <p:nvSpPr>
            <p:cNvPr id="9264" name="CaixaDeTexto 21"/>
            <p:cNvSpPr txBox="1">
              <a:spLocks noChangeArrowheads="1"/>
            </p:cNvSpPr>
            <p:nvPr/>
          </p:nvSpPr>
          <p:spPr bwMode="auto">
            <a:xfrm>
              <a:off x="4368725" y="5429264"/>
              <a:ext cx="75727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2800" dirty="0">
                  <a:sym typeface="Symbol" pitchFamily="18" charset="2"/>
                </a:rPr>
                <a:t></a:t>
              </a:r>
              <a:endParaRPr lang="pt-BR" sz="2800" baseline="-25000" dirty="0"/>
            </a:p>
          </p:txBody>
        </p:sp>
        <p:sp>
          <p:nvSpPr>
            <p:cNvPr id="9265" name="CaixaDeTexto 32"/>
            <p:cNvSpPr txBox="1">
              <a:spLocks noChangeArrowheads="1"/>
            </p:cNvSpPr>
            <p:nvPr/>
          </p:nvSpPr>
          <p:spPr bwMode="auto">
            <a:xfrm>
              <a:off x="4787467" y="6154637"/>
              <a:ext cx="497251" cy="523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2800" dirty="0"/>
                <a:t>I</a:t>
              </a:r>
              <a:r>
                <a:rPr lang="pt-BR" sz="2800" baseline="-25000" dirty="0"/>
                <a:t>A</a:t>
              </a:r>
            </a:p>
          </p:txBody>
        </p:sp>
        <p:sp>
          <p:nvSpPr>
            <p:cNvPr id="24" name="Forma livre 23"/>
            <p:cNvSpPr/>
            <p:nvPr/>
          </p:nvSpPr>
          <p:spPr bwMode="auto">
            <a:xfrm>
              <a:off x="4017949" y="5535570"/>
              <a:ext cx="342900" cy="228480"/>
            </a:xfrm>
            <a:custGeom>
              <a:avLst/>
              <a:gdLst>
                <a:gd name="connsiteX0" fmla="*/ 0 w 58208"/>
                <a:gd name="connsiteY0" fmla="*/ 63500 h 63500"/>
                <a:gd name="connsiteX1" fmla="*/ 50800 w 58208"/>
                <a:gd name="connsiteY1" fmla="*/ 34925 h 63500"/>
                <a:gd name="connsiteX2" fmla="*/ 44450 w 58208"/>
                <a:gd name="connsiteY2" fmla="*/ 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208" h="63500">
                  <a:moveTo>
                    <a:pt x="0" y="63500"/>
                  </a:moveTo>
                  <a:cubicBezTo>
                    <a:pt x="21696" y="54504"/>
                    <a:pt x="43392" y="45508"/>
                    <a:pt x="50800" y="34925"/>
                  </a:cubicBezTo>
                  <a:cubicBezTo>
                    <a:pt x="58208" y="24342"/>
                    <a:pt x="44450" y="0"/>
                    <a:pt x="44450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  <p:sp>
        <p:nvSpPr>
          <p:cNvPr id="9259" name="CaixaDeTexto 34"/>
          <p:cNvSpPr txBox="1">
            <a:spLocks noChangeArrowheads="1"/>
          </p:cNvSpPr>
          <p:nvPr/>
        </p:nvSpPr>
        <p:spPr bwMode="auto">
          <a:xfrm rot="17615053">
            <a:off x="5384774" y="2147054"/>
            <a:ext cx="1280219" cy="585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/>
              <a:t>jX</a:t>
            </a:r>
            <a:r>
              <a:rPr lang="pt-BR" sz="3200" baseline="-25000"/>
              <a:t>S </a:t>
            </a:r>
            <a:r>
              <a:rPr lang="pt-BR" sz="3200"/>
              <a:t>I</a:t>
            </a:r>
            <a:r>
              <a:rPr lang="pt-BR" sz="3200" baseline="-25000"/>
              <a:t>A</a:t>
            </a:r>
          </a:p>
        </p:txBody>
      </p:sp>
      <p:cxnSp>
        <p:nvCxnSpPr>
          <p:cNvPr id="18" name="Conector reto 17"/>
          <p:cNvCxnSpPr/>
          <p:nvPr/>
        </p:nvCxnSpPr>
        <p:spPr bwMode="auto">
          <a:xfrm rot="5400000">
            <a:off x="4304554" y="1699551"/>
            <a:ext cx="3101975" cy="1293813"/>
          </a:xfrm>
          <a:prstGeom prst="line">
            <a:avLst/>
          </a:prstGeom>
          <a:ln w="50800">
            <a:solidFill>
              <a:schemeClr val="tx1"/>
            </a:solidFill>
            <a:headEnd type="stealth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61" name="Retângulo 40"/>
          <p:cNvSpPr>
            <a:spLocks noChangeArrowheads="1"/>
          </p:cNvSpPr>
          <p:nvPr/>
        </p:nvSpPr>
        <p:spPr bwMode="auto">
          <a:xfrm rot="1493192">
            <a:off x="5271398" y="3789525"/>
            <a:ext cx="142938" cy="142845"/>
          </a:xfrm>
          <a:prstGeom prst="rect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cxnSp>
        <p:nvCxnSpPr>
          <p:cNvPr id="13" name="Conector reto 12"/>
          <p:cNvCxnSpPr/>
          <p:nvPr/>
        </p:nvCxnSpPr>
        <p:spPr bwMode="auto">
          <a:xfrm>
            <a:off x="5178473" y="3894270"/>
            <a:ext cx="949325" cy="500063"/>
          </a:xfrm>
          <a:prstGeom prst="line">
            <a:avLst/>
          </a:prstGeom>
          <a:ln w="50800">
            <a:solidFill>
              <a:srgbClr val="FF0000"/>
            </a:solidFill>
            <a:prstDash val="sysDot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o 60"/>
          <p:cNvGrpSpPr>
            <a:grpSpLocks/>
          </p:cNvGrpSpPr>
          <p:nvPr/>
        </p:nvGrpSpPr>
        <p:grpSpPr bwMode="auto">
          <a:xfrm>
            <a:off x="2232073" y="3251333"/>
            <a:ext cx="627062" cy="593725"/>
            <a:chOff x="4158956" y="4857760"/>
            <a:chExt cx="627358" cy="594071"/>
          </a:xfrm>
        </p:grpSpPr>
        <p:sp>
          <p:nvSpPr>
            <p:cNvPr id="15" name="Forma livre 14"/>
            <p:cNvSpPr/>
            <p:nvPr/>
          </p:nvSpPr>
          <p:spPr bwMode="auto">
            <a:xfrm rot="20528230">
              <a:off x="4158956" y="5145264"/>
              <a:ext cx="366885" cy="306567"/>
            </a:xfrm>
            <a:custGeom>
              <a:avLst/>
              <a:gdLst>
                <a:gd name="connsiteX0" fmla="*/ 0 w 58208"/>
                <a:gd name="connsiteY0" fmla="*/ 63500 h 63500"/>
                <a:gd name="connsiteX1" fmla="*/ 50800 w 58208"/>
                <a:gd name="connsiteY1" fmla="*/ 34925 h 63500"/>
                <a:gd name="connsiteX2" fmla="*/ 44450 w 58208"/>
                <a:gd name="connsiteY2" fmla="*/ 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208" h="63500">
                  <a:moveTo>
                    <a:pt x="0" y="63500"/>
                  </a:moveTo>
                  <a:cubicBezTo>
                    <a:pt x="21696" y="54504"/>
                    <a:pt x="43392" y="45508"/>
                    <a:pt x="50800" y="34925"/>
                  </a:cubicBezTo>
                  <a:cubicBezTo>
                    <a:pt x="58208" y="24342"/>
                    <a:pt x="44450" y="0"/>
                    <a:pt x="44450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9258" name="Retângulo 48"/>
            <p:cNvSpPr>
              <a:spLocks noChangeArrowheads="1"/>
            </p:cNvSpPr>
            <p:nvPr/>
          </p:nvSpPr>
          <p:spPr bwMode="auto">
            <a:xfrm>
              <a:off x="4431730" y="4857760"/>
              <a:ext cx="354584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4000" b="1" baseline="-25000" dirty="0">
                  <a:sym typeface="Symbol" pitchFamily="18" charset="2"/>
                </a:rPr>
                <a:t></a:t>
              </a:r>
              <a:endParaRPr lang="pt-BR" sz="4000" b="1" baseline="-25000" dirty="0"/>
            </a:p>
          </p:txBody>
        </p:sp>
      </p:grpSp>
      <p:cxnSp>
        <p:nvCxnSpPr>
          <p:cNvPr id="31" name="Conector reto 30"/>
          <p:cNvCxnSpPr/>
          <p:nvPr/>
        </p:nvCxnSpPr>
        <p:spPr bwMode="auto">
          <a:xfrm rot="5400000">
            <a:off x="4952254" y="2345664"/>
            <a:ext cx="3132138" cy="12700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  <a:prstDash val="dash"/>
            <a:headEnd type="none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o 54"/>
          <p:cNvGrpSpPr>
            <a:grpSpLocks/>
          </p:cNvGrpSpPr>
          <p:nvPr/>
        </p:nvGrpSpPr>
        <p:grpSpPr bwMode="auto">
          <a:xfrm>
            <a:off x="6127798" y="1498733"/>
            <a:ext cx="430212" cy="433387"/>
            <a:chOff x="4643438" y="1461360"/>
            <a:chExt cx="430302" cy="434249"/>
          </a:xfrm>
        </p:grpSpPr>
        <p:sp>
          <p:nvSpPr>
            <p:cNvPr id="9255" name="CaixaDeTexto 33"/>
            <p:cNvSpPr txBox="1">
              <a:spLocks noChangeArrowheads="1"/>
            </p:cNvSpPr>
            <p:nvPr/>
          </p:nvSpPr>
          <p:spPr bwMode="auto">
            <a:xfrm>
              <a:off x="4643438" y="1571609"/>
              <a:ext cx="180000" cy="3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2800">
                  <a:sym typeface="Symbol" pitchFamily="18" charset="2"/>
                </a:rPr>
                <a:t></a:t>
              </a:r>
              <a:endParaRPr lang="pt-BR" sz="2800" baseline="-25000"/>
            </a:p>
          </p:txBody>
        </p:sp>
        <p:sp>
          <p:nvSpPr>
            <p:cNvPr id="35" name="Forma livre 34"/>
            <p:cNvSpPr/>
            <p:nvPr/>
          </p:nvSpPr>
          <p:spPr bwMode="auto">
            <a:xfrm rot="2243969">
              <a:off x="4730768" y="1461360"/>
              <a:ext cx="342972" cy="229055"/>
            </a:xfrm>
            <a:custGeom>
              <a:avLst/>
              <a:gdLst>
                <a:gd name="connsiteX0" fmla="*/ 0 w 58208"/>
                <a:gd name="connsiteY0" fmla="*/ 63500 h 63500"/>
                <a:gd name="connsiteX1" fmla="*/ 50800 w 58208"/>
                <a:gd name="connsiteY1" fmla="*/ 34925 h 63500"/>
                <a:gd name="connsiteX2" fmla="*/ 44450 w 58208"/>
                <a:gd name="connsiteY2" fmla="*/ 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208" h="63500">
                  <a:moveTo>
                    <a:pt x="0" y="63500"/>
                  </a:moveTo>
                  <a:cubicBezTo>
                    <a:pt x="21696" y="54504"/>
                    <a:pt x="43392" y="45508"/>
                    <a:pt x="50800" y="34925"/>
                  </a:cubicBezTo>
                  <a:cubicBezTo>
                    <a:pt x="58208" y="24342"/>
                    <a:pt x="44450" y="0"/>
                    <a:pt x="44450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  <p:grpSp>
        <p:nvGrpSpPr>
          <p:cNvPr id="10" name="Grupo 48"/>
          <p:cNvGrpSpPr>
            <a:grpSpLocks/>
          </p:cNvGrpSpPr>
          <p:nvPr/>
        </p:nvGrpSpPr>
        <p:grpSpPr bwMode="auto">
          <a:xfrm>
            <a:off x="5662660" y="3916495"/>
            <a:ext cx="608013" cy="396875"/>
            <a:chOff x="4178176" y="3880119"/>
            <a:chExt cx="608138" cy="396935"/>
          </a:xfrm>
        </p:grpSpPr>
        <p:sp>
          <p:nvSpPr>
            <p:cNvPr id="28" name="Forma livre 27"/>
            <p:cNvSpPr/>
            <p:nvPr/>
          </p:nvSpPr>
          <p:spPr bwMode="auto">
            <a:xfrm>
              <a:off x="4178176" y="3880119"/>
              <a:ext cx="342970" cy="228635"/>
            </a:xfrm>
            <a:custGeom>
              <a:avLst/>
              <a:gdLst>
                <a:gd name="connsiteX0" fmla="*/ 0 w 58208"/>
                <a:gd name="connsiteY0" fmla="*/ 63500 h 63500"/>
                <a:gd name="connsiteX1" fmla="*/ 50800 w 58208"/>
                <a:gd name="connsiteY1" fmla="*/ 34925 h 63500"/>
                <a:gd name="connsiteX2" fmla="*/ 44450 w 58208"/>
                <a:gd name="connsiteY2" fmla="*/ 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208" h="63500">
                  <a:moveTo>
                    <a:pt x="0" y="63500"/>
                  </a:moveTo>
                  <a:cubicBezTo>
                    <a:pt x="21696" y="54504"/>
                    <a:pt x="43392" y="45508"/>
                    <a:pt x="50800" y="34925"/>
                  </a:cubicBezTo>
                  <a:cubicBezTo>
                    <a:pt x="58208" y="24342"/>
                    <a:pt x="44450" y="0"/>
                    <a:pt x="44450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9254" name="CaixaDeTexto 35"/>
            <p:cNvSpPr txBox="1">
              <a:spLocks noChangeArrowheads="1"/>
            </p:cNvSpPr>
            <p:nvPr/>
          </p:nvSpPr>
          <p:spPr bwMode="auto">
            <a:xfrm>
              <a:off x="4426314" y="3881054"/>
              <a:ext cx="360000" cy="39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2800">
                  <a:sym typeface="Symbol" pitchFamily="18" charset="2"/>
                </a:rPr>
                <a:t></a:t>
              </a:r>
              <a:endParaRPr lang="pt-BR" sz="2800" baseline="-25000"/>
            </a:p>
          </p:txBody>
        </p:sp>
      </p:grpSp>
      <p:sp>
        <p:nvSpPr>
          <p:cNvPr id="56" name="Retângulo 52"/>
          <p:cNvSpPr>
            <a:spLocks noChangeArrowheads="1"/>
          </p:cNvSpPr>
          <p:nvPr/>
        </p:nvSpPr>
        <p:spPr bwMode="auto">
          <a:xfrm>
            <a:off x="7595741" y="2000240"/>
            <a:ext cx="1476000" cy="95410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dirty="0" err="1" smtClean="0">
                <a:sym typeface="Symbol" pitchFamily="18" charset="2"/>
              </a:rPr>
              <a:t>E</a:t>
            </a:r>
            <a:r>
              <a:rPr lang="pt-BR" sz="2800" baseline="-25000" dirty="0" err="1" smtClean="0">
                <a:sym typeface="Symbol" pitchFamily="18" charset="2"/>
              </a:rPr>
              <a:t>A</a:t>
            </a:r>
            <a:r>
              <a:rPr lang="pt-BR" sz="2800" dirty="0" err="1" smtClean="0">
                <a:sym typeface="Symbol" pitchFamily="18" charset="2"/>
              </a:rPr>
              <a:t>sen</a:t>
            </a:r>
            <a:r>
              <a:rPr lang="pt-BR" sz="2800" dirty="0" smtClean="0">
                <a:sym typeface="Symbol" pitchFamily="18" charset="2"/>
              </a:rPr>
              <a:t> </a:t>
            </a:r>
            <a:r>
              <a:rPr lang="pt-BR" sz="2800" dirty="0">
                <a:sym typeface="Symbol" pitchFamily="18" charset="2"/>
              </a:rPr>
              <a:t>(</a:t>
            </a:r>
            <a:r>
              <a:rPr lang="pt-BR" sz="2800" i="1" dirty="0" smtClean="0"/>
              <a:t>)</a:t>
            </a:r>
            <a:endParaRPr lang="pt-BR" sz="2800" dirty="0" smtClean="0"/>
          </a:p>
          <a:p>
            <a:pPr algn="ctr"/>
            <a:r>
              <a:rPr lang="pt-BR" sz="2800" dirty="0" smtClean="0"/>
              <a:t>(K2)</a:t>
            </a:r>
            <a:r>
              <a:rPr lang="pt-BR" sz="2800" i="1" dirty="0" smtClean="0"/>
              <a:t> </a:t>
            </a:r>
            <a:endParaRPr lang="pt-BR" sz="2800" dirty="0"/>
          </a:p>
        </p:txBody>
      </p:sp>
      <p:sp>
        <p:nvSpPr>
          <p:cNvPr id="61" name="Chave direita 60"/>
          <p:cNvSpPr/>
          <p:nvPr/>
        </p:nvSpPr>
        <p:spPr>
          <a:xfrm>
            <a:off x="7323677" y="826503"/>
            <a:ext cx="252000" cy="3060000"/>
          </a:xfrm>
          <a:prstGeom prst="rightBrac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2" name="Conector reto 61"/>
          <p:cNvCxnSpPr/>
          <p:nvPr/>
        </p:nvCxnSpPr>
        <p:spPr>
          <a:xfrm rot="5400000">
            <a:off x="1486148" y="3728802"/>
            <a:ext cx="3600000" cy="0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ixaDeTexto 45"/>
          <p:cNvSpPr txBox="1">
            <a:spLocks noChangeArrowheads="1"/>
          </p:cNvSpPr>
          <p:nvPr/>
        </p:nvSpPr>
        <p:spPr bwMode="auto">
          <a:xfrm>
            <a:off x="1775802" y="5922586"/>
            <a:ext cx="1296000" cy="864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dirty="0" err="1" smtClean="0"/>
              <a:t>I</a:t>
            </a:r>
            <a:r>
              <a:rPr lang="pt-BR" sz="2800" baseline="-25000" dirty="0" err="1" smtClean="0"/>
              <a:t>A</a:t>
            </a:r>
            <a:r>
              <a:rPr lang="pt-BR" sz="2800" dirty="0" err="1" smtClean="0"/>
              <a:t>cos</a:t>
            </a:r>
            <a:r>
              <a:rPr lang="pt-BR" sz="2800" dirty="0" smtClean="0"/>
              <a:t>(</a:t>
            </a:r>
            <a:r>
              <a:rPr lang="pt-BR" sz="2800" dirty="0" smtClean="0">
                <a:sym typeface="Symbol" pitchFamily="18" charset="2"/>
              </a:rPr>
              <a:t></a:t>
            </a:r>
            <a:r>
              <a:rPr lang="pt-BR" sz="2800" dirty="0" smtClean="0"/>
              <a:t>)</a:t>
            </a:r>
          </a:p>
          <a:p>
            <a:pPr algn="ctr"/>
            <a:r>
              <a:rPr lang="pt-BR" sz="2800" dirty="0" smtClean="0"/>
              <a:t>(K1)</a:t>
            </a:r>
            <a:endParaRPr lang="pt-BR" sz="2800" baseline="-25000" dirty="0"/>
          </a:p>
        </p:txBody>
      </p:sp>
      <p:sp>
        <p:nvSpPr>
          <p:cNvPr id="64" name="Chave direita 63"/>
          <p:cNvSpPr/>
          <p:nvPr/>
        </p:nvSpPr>
        <p:spPr>
          <a:xfrm rot="5400000">
            <a:off x="2376449" y="5039391"/>
            <a:ext cx="252000" cy="15840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5" name="Conector reto 64"/>
          <p:cNvCxnSpPr/>
          <p:nvPr/>
        </p:nvCxnSpPr>
        <p:spPr bwMode="auto">
          <a:xfrm>
            <a:off x="1857388" y="785794"/>
            <a:ext cx="6480000" cy="0"/>
          </a:xfrm>
          <a:prstGeom prst="line">
            <a:avLst/>
          </a:prstGeom>
          <a:ln w="38100">
            <a:solidFill>
              <a:srgbClr val="0070C0"/>
            </a:solidFill>
            <a:prstDash val="dash"/>
            <a:headEnd type="none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ixaDeTexto 65"/>
          <p:cNvSpPr txBox="1"/>
          <p:nvPr/>
        </p:nvSpPr>
        <p:spPr>
          <a:xfrm>
            <a:off x="1285852" y="-71462"/>
            <a:ext cx="3699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Lugar geométrico de E</a:t>
            </a:r>
            <a:r>
              <a:rPr lang="pt-BR" sz="2800" b="1" baseline="-25000" dirty="0" smtClean="0"/>
              <a:t>A</a:t>
            </a:r>
            <a:endParaRPr lang="pt-BR" sz="2800" b="1" baseline="-25000" dirty="0"/>
          </a:p>
        </p:txBody>
      </p:sp>
      <p:sp>
        <p:nvSpPr>
          <p:cNvPr id="67" name="CaixaDeTexto 66"/>
          <p:cNvSpPr txBox="1"/>
          <p:nvPr/>
        </p:nvSpPr>
        <p:spPr>
          <a:xfrm>
            <a:off x="4500562" y="6000768"/>
            <a:ext cx="36249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Lugar geométrico de I</a:t>
            </a:r>
            <a:r>
              <a:rPr lang="pt-BR" sz="2800" b="1" baseline="-25000" dirty="0" smtClean="0"/>
              <a:t>A</a:t>
            </a:r>
            <a:endParaRPr lang="pt-BR" sz="2800" b="1" baseline="-25000" dirty="0"/>
          </a:p>
        </p:txBody>
      </p:sp>
      <p:sp>
        <p:nvSpPr>
          <p:cNvPr id="68" name="Forma livre 67"/>
          <p:cNvSpPr/>
          <p:nvPr/>
        </p:nvSpPr>
        <p:spPr>
          <a:xfrm>
            <a:off x="3357586" y="5214950"/>
            <a:ext cx="1143008" cy="785818"/>
          </a:xfrm>
          <a:custGeom>
            <a:avLst/>
            <a:gdLst>
              <a:gd name="connsiteX0" fmla="*/ 856648 w 856648"/>
              <a:gd name="connsiteY0" fmla="*/ 596767 h 596767"/>
              <a:gd name="connsiteX1" fmla="*/ 269507 w 856648"/>
              <a:gd name="connsiteY1" fmla="*/ 250257 h 596767"/>
              <a:gd name="connsiteX2" fmla="*/ 0 w 856648"/>
              <a:gd name="connsiteY2" fmla="*/ 0 h 596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6648" h="596767">
                <a:moveTo>
                  <a:pt x="856648" y="596767"/>
                </a:moveTo>
                <a:cubicBezTo>
                  <a:pt x="634465" y="473242"/>
                  <a:pt x="412282" y="349718"/>
                  <a:pt x="269507" y="250257"/>
                </a:cubicBezTo>
                <a:cubicBezTo>
                  <a:pt x="126732" y="150796"/>
                  <a:pt x="63366" y="75398"/>
                  <a:pt x="0" y="0"/>
                </a:cubicBezTo>
              </a:path>
            </a:pathLst>
          </a:custGeom>
          <a:ln w="34925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Forma livre 68"/>
          <p:cNvSpPr/>
          <p:nvPr/>
        </p:nvSpPr>
        <p:spPr>
          <a:xfrm rot="1665421" flipH="1" flipV="1">
            <a:off x="3163730" y="372280"/>
            <a:ext cx="286481" cy="327123"/>
          </a:xfrm>
          <a:custGeom>
            <a:avLst/>
            <a:gdLst>
              <a:gd name="connsiteX0" fmla="*/ 856648 w 856648"/>
              <a:gd name="connsiteY0" fmla="*/ 596767 h 596767"/>
              <a:gd name="connsiteX1" fmla="*/ 269507 w 856648"/>
              <a:gd name="connsiteY1" fmla="*/ 250257 h 596767"/>
              <a:gd name="connsiteX2" fmla="*/ 0 w 856648"/>
              <a:gd name="connsiteY2" fmla="*/ 0 h 596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6648" h="596767">
                <a:moveTo>
                  <a:pt x="856648" y="596767"/>
                </a:moveTo>
                <a:cubicBezTo>
                  <a:pt x="634465" y="473242"/>
                  <a:pt x="412282" y="349718"/>
                  <a:pt x="269507" y="250257"/>
                </a:cubicBezTo>
                <a:cubicBezTo>
                  <a:pt x="126732" y="150796"/>
                  <a:pt x="63366" y="75398"/>
                  <a:pt x="0" y="0"/>
                </a:cubicBezTo>
              </a:path>
            </a:pathLst>
          </a:custGeom>
          <a:ln w="34925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Chave direita 69"/>
          <p:cNvSpPr/>
          <p:nvPr/>
        </p:nvSpPr>
        <p:spPr>
          <a:xfrm rot="10800000">
            <a:off x="1429736" y="3916941"/>
            <a:ext cx="180000" cy="864000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1" name="CaixaDeTexto 34"/>
          <p:cNvSpPr txBox="1">
            <a:spLocks noChangeArrowheads="1"/>
          </p:cNvSpPr>
          <p:nvPr/>
        </p:nvSpPr>
        <p:spPr bwMode="auto">
          <a:xfrm>
            <a:off x="96166" y="3944313"/>
            <a:ext cx="1404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pt-BR" sz="3000" dirty="0" err="1" smtClean="0"/>
              <a:t>I</a:t>
            </a:r>
            <a:r>
              <a:rPr lang="pt-BR" sz="3000" baseline="-25000" dirty="0" err="1" smtClean="0"/>
              <a:t>A</a:t>
            </a:r>
            <a:r>
              <a:rPr lang="pt-BR" sz="3000" dirty="0" err="1" smtClean="0"/>
              <a:t>sen</a:t>
            </a:r>
            <a:r>
              <a:rPr lang="pt-BR" sz="3000" dirty="0" smtClean="0"/>
              <a:t>(</a:t>
            </a:r>
            <a:r>
              <a:rPr lang="pt-BR" sz="3000" dirty="0">
                <a:sym typeface="Symbol" pitchFamily="18" charset="2"/>
              </a:rPr>
              <a:t></a:t>
            </a:r>
            <a:r>
              <a:rPr lang="pt-BR" sz="3000" dirty="0" smtClean="0"/>
              <a:t>)</a:t>
            </a:r>
          </a:p>
          <a:p>
            <a:r>
              <a:rPr lang="pt-BR" sz="2800" dirty="0" smtClean="0">
                <a:sym typeface="Symbol"/>
              </a:rPr>
              <a:t>( </a:t>
            </a:r>
            <a:r>
              <a:rPr lang="pt-BR" sz="2800" dirty="0" smtClean="0"/>
              <a:t>Q)</a:t>
            </a:r>
            <a:endParaRPr lang="pt-BR" sz="3000" dirty="0"/>
          </a:p>
        </p:txBody>
      </p:sp>
      <p:sp>
        <p:nvSpPr>
          <p:cNvPr id="72" name="Rectangle 68"/>
          <p:cNvSpPr>
            <a:spLocks noChangeArrowheads="1"/>
          </p:cNvSpPr>
          <p:nvPr/>
        </p:nvSpPr>
        <p:spPr bwMode="auto">
          <a:xfrm>
            <a:off x="133852" y="68042"/>
            <a:ext cx="115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u="sng" dirty="0" smtClean="0">
                <a:cs typeface="Times New Roman" pitchFamily="18" charset="0"/>
              </a:rPr>
              <a:t>Inicial </a:t>
            </a:r>
            <a:r>
              <a:rPr lang="pt-BR" sz="2800" dirty="0" smtClean="0">
                <a:cs typeface="Times New Roman" pitchFamily="18" charset="0"/>
              </a:rPr>
              <a:t>(I</a:t>
            </a:r>
            <a:r>
              <a:rPr lang="pt-BR" sz="2800" baseline="-25000" dirty="0" smtClean="0">
                <a:cs typeface="Times New Roman" pitchFamily="18" charset="0"/>
              </a:rPr>
              <a:t>F</a:t>
            </a:r>
            <a:r>
              <a:rPr lang="pt-BR" sz="2800" dirty="0" smtClean="0">
                <a:cs typeface="Times New Roman" pitchFamily="18" charset="0"/>
              </a:rPr>
              <a:t>)</a:t>
            </a:r>
            <a:endParaRPr lang="pt-BR" sz="2800" baseline="-25000" dirty="0">
              <a:cs typeface="Times New Roman" pitchFamily="18" charset="0"/>
            </a:endParaRPr>
          </a:p>
        </p:txBody>
      </p:sp>
      <p:cxnSp>
        <p:nvCxnSpPr>
          <p:cNvPr id="42" name="Conector reto 41"/>
          <p:cNvCxnSpPr>
            <a:endCxn id="70" idx="0"/>
          </p:cNvCxnSpPr>
          <p:nvPr/>
        </p:nvCxnSpPr>
        <p:spPr>
          <a:xfrm rot="10800000">
            <a:off x="1704216" y="4786322"/>
            <a:ext cx="1620000" cy="0"/>
          </a:xfrm>
          <a:prstGeom prst="line">
            <a:avLst/>
          </a:prstGeom>
          <a:ln w="95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61" grpId="0" animBg="1"/>
      <p:bldP spid="63" grpId="0" animBg="1"/>
      <p:bldP spid="64" grpId="0" animBg="1"/>
      <p:bldP spid="66" grpId="0"/>
      <p:bldP spid="67" grpId="0"/>
      <p:bldP spid="68" grpId="0" animBg="1"/>
      <p:bldP spid="69" grpId="0" animBg="1"/>
      <p:bldP spid="70" grpId="0" animBg="1"/>
      <p:bldP spid="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 rot="5400000">
            <a:off x="-821866" y="2931801"/>
            <a:ext cx="507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714348" y="3894270"/>
            <a:ext cx="6372000" cy="0"/>
          </a:xfrm>
          <a:prstGeom prst="line">
            <a:avLst/>
          </a:prstGeom>
          <a:ln w="38100">
            <a:solidFill>
              <a:schemeClr val="tx1"/>
            </a:solidFill>
            <a:headEnd w="sm" len="med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0" name="CaixaDeTexto 34"/>
          <p:cNvSpPr txBox="1">
            <a:spLocks noChangeArrowheads="1"/>
          </p:cNvSpPr>
          <p:nvPr/>
        </p:nvSpPr>
        <p:spPr bwMode="auto">
          <a:xfrm>
            <a:off x="6288107" y="88882"/>
            <a:ext cx="99853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4400" dirty="0">
                <a:sym typeface="Symbol" pitchFamily="18" charset="2"/>
              </a:rPr>
              <a:t>E</a:t>
            </a:r>
            <a:r>
              <a:rPr lang="pt-BR" sz="4400" baseline="-25000" dirty="0">
                <a:sym typeface="Symbol" pitchFamily="18" charset="2"/>
              </a:rPr>
              <a:t>A</a:t>
            </a:r>
            <a:endParaRPr lang="pt-BR" sz="4400" i="1" baseline="-25000" dirty="0"/>
          </a:p>
        </p:txBody>
      </p:sp>
      <p:cxnSp>
        <p:nvCxnSpPr>
          <p:cNvPr id="9" name="Conector reto 8"/>
          <p:cNvCxnSpPr/>
          <p:nvPr/>
        </p:nvCxnSpPr>
        <p:spPr bwMode="auto">
          <a:xfrm flipV="1">
            <a:off x="1698673" y="785794"/>
            <a:ext cx="4802153" cy="3122766"/>
          </a:xfrm>
          <a:prstGeom prst="line">
            <a:avLst/>
          </a:prstGeom>
          <a:ln w="66675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o 73"/>
          <p:cNvGrpSpPr>
            <a:grpSpLocks/>
          </p:cNvGrpSpPr>
          <p:nvPr/>
        </p:nvGrpSpPr>
        <p:grpSpPr bwMode="auto">
          <a:xfrm>
            <a:off x="1724073" y="3083058"/>
            <a:ext cx="3563937" cy="811212"/>
            <a:chOff x="5906818" y="2759746"/>
            <a:chExt cx="3566088" cy="810387"/>
          </a:xfrm>
        </p:grpSpPr>
        <p:cxnSp>
          <p:nvCxnSpPr>
            <p:cNvPr id="25" name="Conector reto 24"/>
            <p:cNvCxnSpPr/>
            <p:nvPr/>
          </p:nvCxnSpPr>
          <p:spPr>
            <a:xfrm rot="10800000">
              <a:off x="5906818" y="3565376"/>
              <a:ext cx="3566088" cy="4757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  <a:headEnd type="triangle" w="sm" len="lg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68" name="CaixaDeTexto 34"/>
            <p:cNvSpPr txBox="1">
              <a:spLocks noChangeArrowheads="1"/>
            </p:cNvSpPr>
            <p:nvPr/>
          </p:nvSpPr>
          <p:spPr bwMode="auto">
            <a:xfrm>
              <a:off x="8472187" y="2759746"/>
              <a:ext cx="948335" cy="769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4400">
                  <a:sym typeface="Symbol" pitchFamily="18" charset="2"/>
                </a:rPr>
                <a:t>V</a:t>
              </a:r>
              <a:r>
                <a:rPr lang="pt-BR" sz="4400" i="1" baseline="-25000">
                  <a:sym typeface="Symbol" pitchFamily="18" charset="2"/>
                </a:rPr>
                <a:t></a:t>
              </a:r>
              <a:endParaRPr lang="pt-BR" sz="4400" i="1" baseline="-25000"/>
            </a:p>
          </p:txBody>
        </p:sp>
      </p:grpSp>
      <p:cxnSp>
        <p:nvCxnSpPr>
          <p:cNvPr id="20" name="Conector reto 19"/>
          <p:cNvCxnSpPr/>
          <p:nvPr/>
        </p:nvCxnSpPr>
        <p:spPr bwMode="auto">
          <a:xfrm>
            <a:off x="1728835" y="3922838"/>
            <a:ext cx="1546225" cy="871536"/>
          </a:xfrm>
          <a:prstGeom prst="line">
            <a:avLst/>
          </a:prstGeom>
          <a:ln w="349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64" name="CaixaDeTexto 21"/>
          <p:cNvSpPr txBox="1">
            <a:spLocks noChangeArrowheads="1"/>
          </p:cNvSpPr>
          <p:nvPr/>
        </p:nvSpPr>
        <p:spPr bwMode="auto">
          <a:xfrm>
            <a:off x="2309267" y="3903521"/>
            <a:ext cx="757279" cy="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dirty="0">
                <a:sym typeface="Symbol" pitchFamily="18" charset="2"/>
              </a:rPr>
              <a:t></a:t>
            </a:r>
            <a:endParaRPr lang="pt-BR" sz="2800" baseline="-25000" dirty="0"/>
          </a:p>
        </p:txBody>
      </p:sp>
      <p:sp>
        <p:nvSpPr>
          <p:cNvPr id="9265" name="CaixaDeTexto 32"/>
          <p:cNvSpPr txBox="1">
            <a:spLocks noChangeArrowheads="1"/>
          </p:cNvSpPr>
          <p:nvPr/>
        </p:nvSpPr>
        <p:spPr bwMode="auto">
          <a:xfrm>
            <a:off x="2860303" y="4548579"/>
            <a:ext cx="497251" cy="523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dirty="0"/>
              <a:t>I</a:t>
            </a:r>
            <a:r>
              <a:rPr lang="pt-BR" sz="2800" baseline="-25000" dirty="0"/>
              <a:t>A</a:t>
            </a:r>
          </a:p>
        </p:txBody>
      </p:sp>
      <p:sp>
        <p:nvSpPr>
          <p:cNvPr id="24" name="Forma livre 23"/>
          <p:cNvSpPr/>
          <p:nvPr/>
        </p:nvSpPr>
        <p:spPr bwMode="auto">
          <a:xfrm>
            <a:off x="2090785" y="3929188"/>
            <a:ext cx="342900" cy="228600"/>
          </a:xfrm>
          <a:custGeom>
            <a:avLst/>
            <a:gdLst>
              <a:gd name="connsiteX0" fmla="*/ 0 w 58208"/>
              <a:gd name="connsiteY0" fmla="*/ 63500 h 63500"/>
              <a:gd name="connsiteX1" fmla="*/ 50800 w 58208"/>
              <a:gd name="connsiteY1" fmla="*/ 34925 h 63500"/>
              <a:gd name="connsiteX2" fmla="*/ 44450 w 58208"/>
              <a:gd name="connsiteY2" fmla="*/ 0 h 6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208" h="63500">
                <a:moveTo>
                  <a:pt x="0" y="63500"/>
                </a:moveTo>
                <a:cubicBezTo>
                  <a:pt x="21696" y="54504"/>
                  <a:pt x="43392" y="45508"/>
                  <a:pt x="50800" y="34925"/>
                </a:cubicBezTo>
                <a:cubicBezTo>
                  <a:pt x="58208" y="24342"/>
                  <a:pt x="44450" y="0"/>
                  <a:pt x="44450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259" name="CaixaDeTexto 34"/>
          <p:cNvSpPr txBox="1">
            <a:spLocks noChangeArrowheads="1"/>
          </p:cNvSpPr>
          <p:nvPr/>
        </p:nvSpPr>
        <p:spPr bwMode="auto">
          <a:xfrm rot="17615053">
            <a:off x="5384774" y="2147054"/>
            <a:ext cx="1280219" cy="585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dirty="0" err="1"/>
              <a:t>jX</a:t>
            </a:r>
            <a:r>
              <a:rPr lang="pt-BR" sz="3200" baseline="-25000" dirty="0" err="1"/>
              <a:t>S</a:t>
            </a:r>
            <a:r>
              <a:rPr lang="pt-BR" sz="3200" baseline="-25000" dirty="0"/>
              <a:t> </a:t>
            </a:r>
            <a:r>
              <a:rPr lang="pt-BR" sz="3200" dirty="0"/>
              <a:t>I</a:t>
            </a:r>
            <a:r>
              <a:rPr lang="pt-BR" sz="3200" baseline="-25000" dirty="0"/>
              <a:t>A</a:t>
            </a:r>
          </a:p>
        </p:txBody>
      </p:sp>
      <p:cxnSp>
        <p:nvCxnSpPr>
          <p:cNvPr id="18" name="Conector reto 17"/>
          <p:cNvCxnSpPr/>
          <p:nvPr/>
        </p:nvCxnSpPr>
        <p:spPr bwMode="auto">
          <a:xfrm rot="5400000">
            <a:off x="4304554" y="1699551"/>
            <a:ext cx="3101975" cy="1293813"/>
          </a:xfrm>
          <a:prstGeom prst="line">
            <a:avLst/>
          </a:prstGeom>
          <a:ln w="50800">
            <a:solidFill>
              <a:schemeClr val="tx1"/>
            </a:solidFill>
            <a:headEnd type="stealth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o 60"/>
          <p:cNvGrpSpPr>
            <a:grpSpLocks/>
          </p:cNvGrpSpPr>
          <p:nvPr/>
        </p:nvGrpSpPr>
        <p:grpSpPr bwMode="auto">
          <a:xfrm>
            <a:off x="2232073" y="3251333"/>
            <a:ext cx="482539" cy="593725"/>
            <a:chOff x="4158956" y="4857760"/>
            <a:chExt cx="627358" cy="594071"/>
          </a:xfrm>
        </p:grpSpPr>
        <p:sp>
          <p:nvSpPr>
            <p:cNvPr id="15" name="Forma livre 14"/>
            <p:cNvSpPr/>
            <p:nvPr/>
          </p:nvSpPr>
          <p:spPr bwMode="auto">
            <a:xfrm rot="20528230">
              <a:off x="4158956" y="5145264"/>
              <a:ext cx="366885" cy="306567"/>
            </a:xfrm>
            <a:custGeom>
              <a:avLst/>
              <a:gdLst>
                <a:gd name="connsiteX0" fmla="*/ 0 w 58208"/>
                <a:gd name="connsiteY0" fmla="*/ 63500 h 63500"/>
                <a:gd name="connsiteX1" fmla="*/ 50800 w 58208"/>
                <a:gd name="connsiteY1" fmla="*/ 34925 h 63500"/>
                <a:gd name="connsiteX2" fmla="*/ 44450 w 58208"/>
                <a:gd name="connsiteY2" fmla="*/ 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208" h="63500">
                  <a:moveTo>
                    <a:pt x="0" y="63500"/>
                  </a:moveTo>
                  <a:cubicBezTo>
                    <a:pt x="21696" y="54504"/>
                    <a:pt x="43392" y="45508"/>
                    <a:pt x="50800" y="34925"/>
                  </a:cubicBezTo>
                  <a:cubicBezTo>
                    <a:pt x="58208" y="24342"/>
                    <a:pt x="44450" y="0"/>
                    <a:pt x="44450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9258" name="Retângulo 48"/>
            <p:cNvSpPr>
              <a:spLocks noChangeArrowheads="1"/>
            </p:cNvSpPr>
            <p:nvPr/>
          </p:nvSpPr>
          <p:spPr bwMode="auto">
            <a:xfrm>
              <a:off x="4431730" y="4857760"/>
              <a:ext cx="354584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4000" b="1" baseline="-25000" dirty="0">
                  <a:sym typeface="Symbol" pitchFamily="18" charset="2"/>
                </a:rPr>
                <a:t></a:t>
              </a:r>
              <a:endParaRPr lang="pt-BR" sz="4000" b="1" baseline="-25000" dirty="0"/>
            </a:p>
          </p:txBody>
        </p:sp>
      </p:grpSp>
      <p:cxnSp>
        <p:nvCxnSpPr>
          <p:cNvPr id="31" name="Conector reto 30"/>
          <p:cNvCxnSpPr/>
          <p:nvPr/>
        </p:nvCxnSpPr>
        <p:spPr bwMode="auto">
          <a:xfrm rot="5400000">
            <a:off x="4952254" y="2345664"/>
            <a:ext cx="3132138" cy="12700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  <a:prstDash val="dash"/>
            <a:headEnd type="none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o 54"/>
          <p:cNvGrpSpPr>
            <a:grpSpLocks/>
          </p:cNvGrpSpPr>
          <p:nvPr/>
        </p:nvGrpSpPr>
        <p:grpSpPr bwMode="auto">
          <a:xfrm>
            <a:off x="6127798" y="1498733"/>
            <a:ext cx="430212" cy="433387"/>
            <a:chOff x="4643438" y="1461360"/>
            <a:chExt cx="430302" cy="434249"/>
          </a:xfrm>
        </p:grpSpPr>
        <p:sp>
          <p:nvSpPr>
            <p:cNvPr id="9255" name="CaixaDeTexto 33"/>
            <p:cNvSpPr txBox="1">
              <a:spLocks noChangeArrowheads="1"/>
            </p:cNvSpPr>
            <p:nvPr/>
          </p:nvSpPr>
          <p:spPr bwMode="auto">
            <a:xfrm>
              <a:off x="4643438" y="1571609"/>
              <a:ext cx="180000" cy="3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2800">
                  <a:sym typeface="Symbol" pitchFamily="18" charset="2"/>
                </a:rPr>
                <a:t></a:t>
              </a:r>
              <a:endParaRPr lang="pt-BR" sz="2800" baseline="-25000"/>
            </a:p>
          </p:txBody>
        </p:sp>
        <p:sp>
          <p:nvSpPr>
            <p:cNvPr id="35" name="Forma livre 34"/>
            <p:cNvSpPr/>
            <p:nvPr/>
          </p:nvSpPr>
          <p:spPr bwMode="auto">
            <a:xfrm rot="2243969">
              <a:off x="4730768" y="1461360"/>
              <a:ext cx="342972" cy="229055"/>
            </a:xfrm>
            <a:custGeom>
              <a:avLst/>
              <a:gdLst>
                <a:gd name="connsiteX0" fmla="*/ 0 w 58208"/>
                <a:gd name="connsiteY0" fmla="*/ 63500 h 63500"/>
                <a:gd name="connsiteX1" fmla="*/ 50800 w 58208"/>
                <a:gd name="connsiteY1" fmla="*/ 34925 h 63500"/>
                <a:gd name="connsiteX2" fmla="*/ 44450 w 58208"/>
                <a:gd name="connsiteY2" fmla="*/ 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208" h="63500">
                  <a:moveTo>
                    <a:pt x="0" y="63500"/>
                  </a:moveTo>
                  <a:cubicBezTo>
                    <a:pt x="21696" y="54504"/>
                    <a:pt x="43392" y="45508"/>
                    <a:pt x="50800" y="34925"/>
                  </a:cubicBezTo>
                  <a:cubicBezTo>
                    <a:pt x="58208" y="24342"/>
                    <a:pt x="44450" y="0"/>
                    <a:pt x="44450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  <p:sp>
        <p:nvSpPr>
          <p:cNvPr id="56" name="Retângulo 52"/>
          <p:cNvSpPr>
            <a:spLocks noChangeArrowheads="1"/>
          </p:cNvSpPr>
          <p:nvPr/>
        </p:nvSpPr>
        <p:spPr bwMode="auto">
          <a:xfrm>
            <a:off x="7643866" y="2000240"/>
            <a:ext cx="157160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3000" dirty="0" err="1" smtClean="0">
                <a:sym typeface="Symbol" pitchFamily="18" charset="2"/>
              </a:rPr>
              <a:t>E</a:t>
            </a:r>
            <a:r>
              <a:rPr lang="pt-BR" sz="3000" baseline="-25000" dirty="0" err="1" smtClean="0">
                <a:sym typeface="Symbol" pitchFamily="18" charset="2"/>
              </a:rPr>
              <a:t>A</a:t>
            </a:r>
            <a:r>
              <a:rPr lang="pt-BR" sz="3000" dirty="0" err="1" smtClean="0">
                <a:sym typeface="Symbol" pitchFamily="18" charset="2"/>
              </a:rPr>
              <a:t>sen</a:t>
            </a:r>
            <a:r>
              <a:rPr lang="pt-BR" sz="3000" dirty="0" smtClean="0">
                <a:sym typeface="Symbol" pitchFamily="18" charset="2"/>
              </a:rPr>
              <a:t> </a:t>
            </a:r>
            <a:r>
              <a:rPr lang="pt-BR" sz="3000" dirty="0">
                <a:sym typeface="Symbol" pitchFamily="18" charset="2"/>
              </a:rPr>
              <a:t>(</a:t>
            </a:r>
            <a:r>
              <a:rPr lang="pt-BR" sz="3000" i="1" dirty="0" smtClean="0"/>
              <a:t>)</a:t>
            </a:r>
            <a:endParaRPr lang="pt-BR" sz="3000" dirty="0" smtClean="0"/>
          </a:p>
          <a:p>
            <a:pPr algn="ctr"/>
            <a:r>
              <a:rPr lang="pt-BR" sz="3000" dirty="0" smtClean="0"/>
              <a:t>(K2)</a:t>
            </a:r>
            <a:r>
              <a:rPr lang="pt-BR" sz="3000" i="1" dirty="0" smtClean="0"/>
              <a:t> </a:t>
            </a:r>
            <a:endParaRPr lang="pt-BR" sz="3000" dirty="0"/>
          </a:p>
        </p:txBody>
      </p:sp>
      <p:sp>
        <p:nvSpPr>
          <p:cNvPr id="61" name="Chave direita 60"/>
          <p:cNvSpPr/>
          <p:nvPr/>
        </p:nvSpPr>
        <p:spPr>
          <a:xfrm>
            <a:off x="7429552" y="826503"/>
            <a:ext cx="252000" cy="3060000"/>
          </a:xfrm>
          <a:prstGeom prst="rightBrac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2" name="Conector reto 61"/>
          <p:cNvCxnSpPr/>
          <p:nvPr/>
        </p:nvCxnSpPr>
        <p:spPr>
          <a:xfrm rot="5400000">
            <a:off x="1486148" y="3728802"/>
            <a:ext cx="3600000" cy="0"/>
          </a:xfrm>
          <a:prstGeom prst="line">
            <a:avLst/>
          </a:prstGeom>
          <a:ln w="222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ixaDeTexto 45"/>
          <p:cNvSpPr txBox="1">
            <a:spLocks noChangeArrowheads="1"/>
          </p:cNvSpPr>
          <p:nvPr/>
        </p:nvSpPr>
        <p:spPr bwMode="auto">
          <a:xfrm>
            <a:off x="1571636" y="5857892"/>
            <a:ext cx="192882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dirty="0" err="1" smtClean="0"/>
              <a:t>I</a:t>
            </a:r>
            <a:r>
              <a:rPr lang="pt-BR" sz="2800" baseline="-25000" dirty="0" err="1" smtClean="0"/>
              <a:t>A</a:t>
            </a:r>
            <a:r>
              <a:rPr lang="pt-BR" sz="2800" dirty="0" err="1" smtClean="0"/>
              <a:t>cos</a:t>
            </a:r>
            <a:r>
              <a:rPr lang="pt-BR" sz="2800" dirty="0" smtClean="0"/>
              <a:t>(</a:t>
            </a:r>
            <a:r>
              <a:rPr lang="pt-BR" sz="2800" dirty="0" smtClean="0">
                <a:sym typeface="Symbol" pitchFamily="18" charset="2"/>
              </a:rPr>
              <a:t></a:t>
            </a:r>
            <a:r>
              <a:rPr lang="pt-BR" sz="2800" dirty="0" smtClean="0"/>
              <a:t>)</a:t>
            </a:r>
          </a:p>
          <a:p>
            <a:pPr algn="ctr"/>
            <a:r>
              <a:rPr lang="pt-BR" sz="2800" dirty="0" smtClean="0"/>
              <a:t>(K1)</a:t>
            </a:r>
            <a:endParaRPr lang="pt-BR" sz="2800" baseline="-25000" dirty="0"/>
          </a:p>
        </p:txBody>
      </p:sp>
      <p:sp>
        <p:nvSpPr>
          <p:cNvPr id="64" name="Chave direita 63"/>
          <p:cNvSpPr/>
          <p:nvPr/>
        </p:nvSpPr>
        <p:spPr>
          <a:xfrm rot="5400000">
            <a:off x="2376449" y="5039391"/>
            <a:ext cx="252000" cy="15840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5" name="Conector reto 64"/>
          <p:cNvCxnSpPr/>
          <p:nvPr/>
        </p:nvCxnSpPr>
        <p:spPr bwMode="auto">
          <a:xfrm>
            <a:off x="1857388" y="785794"/>
            <a:ext cx="6480000" cy="0"/>
          </a:xfrm>
          <a:prstGeom prst="line">
            <a:avLst/>
          </a:prstGeom>
          <a:ln w="38100">
            <a:solidFill>
              <a:srgbClr val="0070C0"/>
            </a:solidFill>
            <a:prstDash val="dash"/>
            <a:headEnd type="none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have direita 69"/>
          <p:cNvSpPr/>
          <p:nvPr/>
        </p:nvSpPr>
        <p:spPr>
          <a:xfrm rot="10800000">
            <a:off x="1463636" y="3913266"/>
            <a:ext cx="108000" cy="864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ysClr val="windowText" lastClr="000000"/>
              </a:solidFill>
            </a:endParaRPr>
          </a:p>
        </p:txBody>
      </p:sp>
      <p:sp>
        <p:nvSpPr>
          <p:cNvPr id="72" name="Rectangle 68"/>
          <p:cNvSpPr>
            <a:spLocks noChangeArrowheads="1"/>
          </p:cNvSpPr>
          <p:nvPr/>
        </p:nvSpPr>
        <p:spPr bwMode="auto">
          <a:xfrm>
            <a:off x="133852" y="68042"/>
            <a:ext cx="115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u="sng" dirty="0" smtClean="0">
                <a:cs typeface="Times New Roman" pitchFamily="18" charset="0"/>
              </a:rPr>
              <a:t>Inicial </a:t>
            </a:r>
            <a:r>
              <a:rPr lang="pt-BR" sz="2800" dirty="0" smtClean="0">
                <a:cs typeface="Times New Roman" pitchFamily="18" charset="0"/>
              </a:rPr>
              <a:t>(I</a:t>
            </a:r>
            <a:r>
              <a:rPr lang="pt-BR" sz="2800" baseline="-25000" dirty="0" smtClean="0">
                <a:cs typeface="Times New Roman" pitchFamily="18" charset="0"/>
              </a:rPr>
              <a:t>F</a:t>
            </a:r>
            <a:r>
              <a:rPr lang="pt-BR" sz="2800" dirty="0" smtClean="0">
                <a:cs typeface="Times New Roman" pitchFamily="18" charset="0"/>
              </a:rPr>
              <a:t>)</a:t>
            </a:r>
            <a:endParaRPr lang="pt-BR" sz="2800" baseline="-25000" dirty="0">
              <a:cs typeface="Times New Roman" pitchFamily="18" charset="0"/>
            </a:endParaRPr>
          </a:p>
        </p:txBody>
      </p:sp>
      <p:sp>
        <p:nvSpPr>
          <p:cNvPr id="75" name="Rectangle 68"/>
          <p:cNvSpPr>
            <a:spLocks noChangeArrowheads="1"/>
          </p:cNvSpPr>
          <p:nvPr/>
        </p:nvSpPr>
        <p:spPr bwMode="auto">
          <a:xfrm>
            <a:off x="71406" y="1142984"/>
            <a:ext cx="1152000" cy="95410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u="sng" dirty="0" smtClean="0">
                <a:cs typeface="Times New Roman" pitchFamily="18" charset="0"/>
              </a:rPr>
              <a:t>Final </a:t>
            </a:r>
            <a:r>
              <a:rPr lang="pt-BR" sz="2800" dirty="0" err="1" smtClean="0">
                <a:cs typeface="Times New Roman" pitchFamily="18" charset="0"/>
              </a:rPr>
              <a:t>I’</a:t>
            </a:r>
            <a:r>
              <a:rPr lang="pt-BR" sz="2800" baseline="-25000" dirty="0" err="1" smtClean="0">
                <a:cs typeface="Times New Roman" pitchFamily="18" charset="0"/>
              </a:rPr>
              <a:t>F</a:t>
            </a:r>
            <a:r>
              <a:rPr lang="pt-BR" sz="2800" dirty="0" smtClean="0">
                <a:cs typeface="Times New Roman" pitchFamily="18" charset="0"/>
              </a:rPr>
              <a:t>&lt;I</a:t>
            </a:r>
            <a:r>
              <a:rPr lang="pt-BR" sz="2800" baseline="-25000" dirty="0" smtClean="0">
                <a:cs typeface="Times New Roman" pitchFamily="18" charset="0"/>
              </a:rPr>
              <a:t>F</a:t>
            </a:r>
            <a:endParaRPr lang="pt-BR" sz="2800" baseline="-25000" dirty="0">
              <a:cs typeface="Times New Roman" pitchFamily="18" charset="0"/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71406" y="2143116"/>
            <a:ext cx="1145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err="1" smtClean="0">
                <a:sym typeface="Symbol" pitchFamily="18" charset="2"/>
              </a:rPr>
              <a:t>E’</a:t>
            </a:r>
            <a:r>
              <a:rPr lang="pt-BR" sz="2800" baseline="-25000" dirty="0" err="1" smtClean="0">
                <a:sym typeface="Symbol" pitchFamily="18" charset="2"/>
              </a:rPr>
              <a:t>A</a:t>
            </a:r>
            <a:r>
              <a:rPr lang="pt-BR" sz="2800" dirty="0" smtClean="0">
                <a:sym typeface="Symbol" pitchFamily="18" charset="2"/>
              </a:rPr>
              <a:t>&lt; E</a:t>
            </a:r>
            <a:r>
              <a:rPr lang="pt-BR" sz="2800" baseline="-25000" dirty="0" smtClean="0">
                <a:sym typeface="Symbol" pitchFamily="18" charset="2"/>
              </a:rPr>
              <a:t>A</a:t>
            </a:r>
            <a:endParaRPr lang="pt-BR" sz="2800" i="1" baseline="-25000" dirty="0"/>
          </a:p>
        </p:txBody>
      </p:sp>
      <p:cxnSp>
        <p:nvCxnSpPr>
          <p:cNvPr id="44" name="Conector reto 43"/>
          <p:cNvCxnSpPr>
            <a:endCxn id="47" idx="2"/>
          </p:cNvCxnSpPr>
          <p:nvPr/>
        </p:nvCxnSpPr>
        <p:spPr bwMode="auto">
          <a:xfrm flipV="1">
            <a:off x="1686194" y="785794"/>
            <a:ext cx="4243926" cy="3129428"/>
          </a:xfrm>
          <a:prstGeom prst="line">
            <a:avLst/>
          </a:prstGeom>
          <a:ln w="5715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ixaDeTexto 34"/>
          <p:cNvSpPr txBox="1">
            <a:spLocks noChangeArrowheads="1"/>
          </p:cNvSpPr>
          <p:nvPr/>
        </p:nvSpPr>
        <p:spPr bwMode="auto">
          <a:xfrm>
            <a:off x="5430851" y="17444"/>
            <a:ext cx="99853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4400" dirty="0" err="1" smtClean="0">
                <a:solidFill>
                  <a:srgbClr val="FF0000"/>
                </a:solidFill>
                <a:sym typeface="Symbol" pitchFamily="18" charset="2"/>
              </a:rPr>
              <a:t>E’</a:t>
            </a:r>
            <a:r>
              <a:rPr lang="pt-BR" sz="4400" baseline="-25000" dirty="0" err="1" smtClean="0">
                <a:solidFill>
                  <a:srgbClr val="FF0000"/>
                </a:solidFill>
                <a:sym typeface="Symbol" pitchFamily="18" charset="2"/>
              </a:rPr>
              <a:t>A</a:t>
            </a:r>
            <a:endParaRPr lang="pt-BR" sz="4400" i="1" baseline="-25000" dirty="0">
              <a:solidFill>
                <a:srgbClr val="FF0000"/>
              </a:solidFill>
            </a:endParaRPr>
          </a:p>
        </p:txBody>
      </p:sp>
      <p:cxnSp>
        <p:nvCxnSpPr>
          <p:cNvPr id="49" name="Conector reto 48"/>
          <p:cNvCxnSpPr/>
          <p:nvPr/>
        </p:nvCxnSpPr>
        <p:spPr bwMode="auto">
          <a:xfrm rot="5400000">
            <a:off x="4008119" y="1966905"/>
            <a:ext cx="3102315" cy="740093"/>
          </a:xfrm>
          <a:prstGeom prst="line">
            <a:avLst/>
          </a:prstGeom>
          <a:ln w="44450">
            <a:solidFill>
              <a:srgbClr val="FF0000"/>
            </a:solidFill>
            <a:headEnd type="stealth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ixaDeTexto 34"/>
          <p:cNvSpPr txBox="1">
            <a:spLocks noChangeArrowheads="1"/>
          </p:cNvSpPr>
          <p:nvPr/>
        </p:nvSpPr>
        <p:spPr bwMode="auto">
          <a:xfrm rot="17065301">
            <a:off x="4632176" y="2054211"/>
            <a:ext cx="1280219" cy="585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dirty="0" err="1">
                <a:solidFill>
                  <a:srgbClr val="FF0000"/>
                </a:solidFill>
              </a:rPr>
              <a:t>jX</a:t>
            </a:r>
            <a:r>
              <a:rPr lang="pt-BR" sz="3200" baseline="-25000" dirty="0" err="1">
                <a:solidFill>
                  <a:srgbClr val="FF0000"/>
                </a:solidFill>
              </a:rPr>
              <a:t>S</a:t>
            </a:r>
            <a:r>
              <a:rPr lang="pt-BR" sz="3200" baseline="-25000" dirty="0">
                <a:solidFill>
                  <a:srgbClr val="FF0000"/>
                </a:solidFill>
              </a:rPr>
              <a:t> </a:t>
            </a:r>
            <a:r>
              <a:rPr lang="pt-BR" sz="3200" dirty="0" err="1" smtClean="0">
                <a:solidFill>
                  <a:srgbClr val="FF0000"/>
                </a:solidFill>
              </a:rPr>
              <a:t>I’</a:t>
            </a:r>
            <a:r>
              <a:rPr lang="pt-BR" sz="3200" baseline="-25000" dirty="0" err="1" smtClean="0">
                <a:solidFill>
                  <a:srgbClr val="FF0000"/>
                </a:solidFill>
              </a:rPr>
              <a:t>A</a:t>
            </a:r>
            <a:endParaRPr lang="pt-BR" sz="3200" baseline="-25000" dirty="0">
              <a:solidFill>
                <a:srgbClr val="FF0000"/>
              </a:solidFill>
            </a:endParaRPr>
          </a:p>
        </p:txBody>
      </p:sp>
      <p:grpSp>
        <p:nvGrpSpPr>
          <p:cNvPr id="57" name="Grupo 56"/>
          <p:cNvGrpSpPr/>
          <p:nvPr/>
        </p:nvGrpSpPr>
        <p:grpSpPr>
          <a:xfrm>
            <a:off x="1714480" y="3895736"/>
            <a:ext cx="2027402" cy="699426"/>
            <a:chOff x="1714480" y="3895736"/>
            <a:chExt cx="2027402" cy="699426"/>
          </a:xfrm>
        </p:grpSpPr>
        <p:cxnSp>
          <p:nvCxnSpPr>
            <p:cNvPr id="60" name="Conector reto 59"/>
            <p:cNvCxnSpPr/>
            <p:nvPr/>
          </p:nvCxnSpPr>
          <p:spPr bwMode="auto">
            <a:xfrm>
              <a:off x="1714480" y="3895736"/>
              <a:ext cx="1571636" cy="514346"/>
            </a:xfrm>
            <a:prstGeom prst="line">
              <a:avLst/>
            </a:prstGeom>
            <a:ln w="34925"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CaixaDeTexto 32"/>
            <p:cNvSpPr txBox="1">
              <a:spLocks noChangeArrowheads="1"/>
            </p:cNvSpPr>
            <p:nvPr/>
          </p:nvSpPr>
          <p:spPr bwMode="auto">
            <a:xfrm>
              <a:off x="3286116" y="4071942"/>
              <a:ext cx="45576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2800" dirty="0" err="1" smtClean="0">
                  <a:solidFill>
                    <a:srgbClr val="FF0000"/>
                  </a:solidFill>
                </a:rPr>
                <a:t>I’</a:t>
              </a:r>
              <a:r>
                <a:rPr lang="pt-BR" sz="2800" baseline="-25000" dirty="0" err="1" smtClean="0">
                  <a:solidFill>
                    <a:srgbClr val="FF0000"/>
                  </a:solidFill>
                </a:rPr>
                <a:t>A</a:t>
              </a:r>
              <a:endParaRPr lang="pt-BR" sz="2800" baseline="-25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78" name="CaixaDeTexto 34"/>
          <p:cNvSpPr txBox="1">
            <a:spLocks noChangeArrowheads="1"/>
          </p:cNvSpPr>
          <p:nvPr/>
        </p:nvSpPr>
        <p:spPr bwMode="auto">
          <a:xfrm>
            <a:off x="428596" y="4429132"/>
            <a:ext cx="86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800" dirty="0" smtClean="0">
                <a:sym typeface="Symbol"/>
              </a:rPr>
              <a:t> </a:t>
            </a:r>
            <a:r>
              <a:rPr lang="pt-BR" sz="2800" dirty="0" smtClean="0"/>
              <a:t>Q</a:t>
            </a:r>
            <a:endParaRPr lang="pt-BR" sz="3000" dirty="0"/>
          </a:p>
        </p:txBody>
      </p:sp>
      <p:grpSp>
        <p:nvGrpSpPr>
          <p:cNvPr id="66" name="Grupo 65"/>
          <p:cNvGrpSpPr/>
          <p:nvPr/>
        </p:nvGrpSpPr>
        <p:grpSpPr>
          <a:xfrm>
            <a:off x="457290" y="3857628"/>
            <a:ext cx="936563" cy="523220"/>
            <a:chOff x="457290" y="3857628"/>
            <a:chExt cx="936563" cy="523220"/>
          </a:xfrm>
        </p:grpSpPr>
        <p:sp>
          <p:nvSpPr>
            <p:cNvPr id="71" name="CaixaDeTexto 34"/>
            <p:cNvSpPr txBox="1">
              <a:spLocks noChangeArrowheads="1"/>
            </p:cNvSpPr>
            <p:nvPr/>
          </p:nvSpPr>
          <p:spPr bwMode="auto">
            <a:xfrm>
              <a:off x="457290" y="3857628"/>
              <a:ext cx="864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pt-BR" sz="2800" dirty="0" smtClean="0">
                  <a:solidFill>
                    <a:srgbClr val="FF0000"/>
                  </a:solidFill>
                  <a:sym typeface="Symbol"/>
                </a:rPr>
                <a:t> </a:t>
              </a:r>
              <a:r>
                <a:rPr lang="pt-BR" sz="2800" dirty="0" smtClean="0">
                  <a:solidFill>
                    <a:srgbClr val="FF0000"/>
                  </a:solidFill>
                </a:rPr>
                <a:t>Q’</a:t>
              </a:r>
              <a:endParaRPr lang="pt-BR" sz="3000" dirty="0">
                <a:solidFill>
                  <a:srgbClr val="FF0000"/>
                </a:solidFill>
              </a:endParaRPr>
            </a:p>
          </p:txBody>
        </p:sp>
        <p:sp>
          <p:nvSpPr>
            <p:cNvPr id="79" name="Chave direita 78"/>
            <p:cNvSpPr/>
            <p:nvPr/>
          </p:nvSpPr>
          <p:spPr>
            <a:xfrm rot="10800000">
              <a:off x="1285853" y="3929066"/>
              <a:ext cx="108000" cy="43200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55" name="Grupo 54"/>
          <p:cNvGrpSpPr/>
          <p:nvPr/>
        </p:nvGrpSpPr>
        <p:grpSpPr>
          <a:xfrm>
            <a:off x="2532004" y="2968633"/>
            <a:ext cx="753769" cy="903786"/>
            <a:chOff x="2532004" y="2968633"/>
            <a:chExt cx="753769" cy="903786"/>
          </a:xfrm>
        </p:grpSpPr>
        <p:sp>
          <p:nvSpPr>
            <p:cNvPr id="77" name="Retângulo 76"/>
            <p:cNvSpPr/>
            <p:nvPr/>
          </p:nvSpPr>
          <p:spPr>
            <a:xfrm>
              <a:off x="2811451" y="2968633"/>
              <a:ext cx="474322" cy="5027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4000" b="1" baseline="-25000" dirty="0" smtClean="0">
                  <a:solidFill>
                    <a:srgbClr val="FF0000"/>
                  </a:solidFill>
                  <a:sym typeface="Symbol" pitchFamily="18" charset="2"/>
                </a:rPr>
                <a:t>’</a:t>
              </a:r>
              <a:endParaRPr lang="pt-BR" sz="4000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81" name="Forma livre 80"/>
            <p:cNvSpPr/>
            <p:nvPr/>
          </p:nvSpPr>
          <p:spPr bwMode="auto">
            <a:xfrm rot="20528230">
              <a:off x="2532004" y="3136143"/>
              <a:ext cx="405710" cy="736276"/>
            </a:xfrm>
            <a:custGeom>
              <a:avLst/>
              <a:gdLst>
                <a:gd name="connsiteX0" fmla="*/ 0 w 58208"/>
                <a:gd name="connsiteY0" fmla="*/ 63500 h 63500"/>
                <a:gd name="connsiteX1" fmla="*/ 50800 w 58208"/>
                <a:gd name="connsiteY1" fmla="*/ 34925 h 63500"/>
                <a:gd name="connsiteX2" fmla="*/ 44450 w 58208"/>
                <a:gd name="connsiteY2" fmla="*/ 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208" h="63500">
                  <a:moveTo>
                    <a:pt x="0" y="63500"/>
                  </a:moveTo>
                  <a:cubicBezTo>
                    <a:pt x="21696" y="54504"/>
                    <a:pt x="43392" y="45508"/>
                    <a:pt x="50800" y="34925"/>
                  </a:cubicBezTo>
                  <a:cubicBezTo>
                    <a:pt x="58208" y="24342"/>
                    <a:pt x="44450" y="0"/>
                    <a:pt x="44450" y="0"/>
                  </a:cubicBez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  <p:grpSp>
        <p:nvGrpSpPr>
          <p:cNvPr id="58" name="Grupo 57"/>
          <p:cNvGrpSpPr/>
          <p:nvPr/>
        </p:nvGrpSpPr>
        <p:grpSpPr>
          <a:xfrm>
            <a:off x="2657464" y="3817940"/>
            <a:ext cx="771528" cy="523494"/>
            <a:chOff x="2657464" y="3817940"/>
            <a:chExt cx="771528" cy="523494"/>
          </a:xfrm>
        </p:grpSpPr>
        <p:sp>
          <p:nvSpPr>
            <p:cNvPr id="76" name="CaixaDeTexto 21"/>
            <p:cNvSpPr txBox="1">
              <a:spLocks noChangeArrowheads="1"/>
            </p:cNvSpPr>
            <p:nvPr/>
          </p:nvSpPr>
          <p:spPr bwMode="auto">
            <a:xfrm>
              <a:off x="2924992" y="3817940"/>
              <a:ext cx="504000" cy="523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2800" dirty="0" smtClean="0">
                  <a:solidFill>
                    <a:srgbClr val="FF0000"/>
                  </a:solidFill>
                  <a:sym typeface="Symbol" pitchFamily="18" charset="2"/>
                </a:rPr>
                <a:t>’</a:t>
              </a:r>
              <a:endParaRPr lang="pt-BR" sz="2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83" name="Forma livre 82"/>
            <p:cNvSpPr/>
            <p:nvPr/>
          </p:nvSpPr>
          <p:spPr bwMode="auto">
            <a:xfrm>
              <a:off x="2657464" y="3940178"/>
              <a:ext cx="342900" cy="228600"/>
            </a:xfrm>
            <a:custGeom>
              <a:avLst/>
              <a:gdLst>
                <a:gd name="connsiteX0" fmla="*/ 0 w 58208"/>
                <a:gd name="connsiteY0" fmla="*/ 63500 h 63500"/>
                <a:gd name="connsiteX1" fmla="*/ 50800 w 58208"/>
                <a:gd name="connsiteY1" fmla="*/ 34925 h 63500"/>
                <a:gd name="connsiteX2" fmla="*/ 44450 w 58208"/>
                <a:gd name="connsiteY2" fmla="*/ 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208" h="63500">
                  <a:moveTo>
                    <a:pt x="0" y="63500"/>
                  </a:moveTo>
                  <a:cubicBezTo>
                    <a:pt x="21696" y="54504"/>
                    <a:pt x="43392" y="45508"/>
                    <a:pt x="50800" y="34925"/>
                  </a:cubicBezTo>
                  <a:cubicBezTo>
                    <a:pt x="58208" y="24342"/>
                    <a:pt x="44450" y="0"/>
                    <a:pt x="44450" y="0"/>
                  </a:cubicBez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  <p:graphicFrame>
        <p:nvGraphicFramePr>
          <p:cNvPr id="84" name="Tabela 83"/>
          <p:cNvGraphicFramePr>
            <a:graphicFrameLocks noGrp="1"/>
          </p:cNvGraphicFramePr>
          <p:nvPr/>
        </p:nvGraphicFramePr>
        <p:xfrm>
          <a:off x="5886759" y="4082246"/>
          <a:ext cx="1500198" cy="2632902"/>
        </p:xfrm>
        <a:graphic>
          <a:graphicData uri="http://schemas.openxmlformats.org/drawingml/2006/table">
            <a:tbl>
              <a:tblPr/>
              <a:tblGrid>
                <a:gridCol w="1500198"/>
              </a:tblGrid>
              <a:tr h="5297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E’</a:t>
                      </a:r>
                      <a:r>
                        <a:rPr lang="pt-BR" sz="2400" b="1" baseline="-25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pt-B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4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δ’</a:t>
                      </a:r>
                      <a:endParaRPr lang="pt-B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4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pt-BR" sz="2400" b="1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pt-BR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’</a:t>
                      </a:r>
                      <a:endParaRPr lang="pt-B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46">
                <a:tc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err="1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</a:t>
                      </a:r>
                      <a:r>
                        <a:rPr lang="pt-BR" sz="2400" b="1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’</a:t>
                      </a:r>
                      <a:endParaRPr lang="pt-BR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46">
                <a:tc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cos</a:t>
                      </a:r>
                      <a:r>
                        <a:rPr lang="pt-BR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pt-BR" sz="2400" b="1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</a:t>
                      </a:r>
                      <a:r>
                        <a:rPr lang="pt-BR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)’</a:t>
                      </a:r>
                      <a:endParaRPr lang="pt-BR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4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Q’(+)</a:t>
                      </a:r>
                      <a:endParaRPr lang="pt-B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7" name="Conector de seta reta 86"/>
          <p:cNvCxnSpPr/>
          <p:nvPr/>
        </p:nvCxnSpPr>
        <p:spPr>
          <a:xfrm rot="5400000" flipH="1" flipV="1">
            <a:off x="7107438" y="4789714"/>
            <a:ext cx="360000" cy="1588"/>
          </a:xfrm>
          <a:prstGeom prst="straightConnector1">
            <a:avLst/>
          </a:prstGeom>
          <a:ln w="635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de seta reta 88"/>
          <p:cNvCxnSpPr/>
          <p:nvPr/>
        </p:nvCxnSpPr>
        <p:spPr>
          <a:xfrm rot="16200000" flipH="1">
            <a:off x="7122625" y="4348961"/>
            <a:ext cx="360000" cy="1588"/>
          </a:xfrm>
          <a:prstGeom prst="straightConnector1">
            <a:avLst/>
          </a:prstGeom>
          <a:ln w="635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de seta reta 89"/>
          <p:cNvCxnSpPr/>
          <p:nvPr/>
        </p:nvCxnSpPr>
        <p:spPr>
          <a:xfrm rot="5400000" flipH="1" flipV="1">
            <a:off x="7287226" y="6057601"/>
            <a:ext cx="360000" cy="1588"/>
          </a:xfrm>
          <a:prstGeom prst="straightConnector1">
            <a:avLst/>
          </a:prstGeom>
          <a:ln w="635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de seta reta 90"/>
          <p:cNvCxnSpPr/>
          <p:nvPr/>
        </p:nvCxnSpPr>
        <p:spPr>
          <a:xfrm rot="16200000" flipH="1">
            <a:off x="7107438" y="5258094"/>
            <a:ext cx="360000" cy="1588"/>
          </a:xfrm>
          <a:prstGeom prst="straightConnector1">
            <a:avLst/>
          </a:prstGeom>
          <a:ln w="635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de seta reta 91"/>
          <p:cNvCxnSpPr/>
          <p:nvPr/>
        </p:nvCxnSpPr>
        <p:spPr>
          <a:xfrm rot="16200000" flipH="1">
            <a:off x="7097813" y="5673034"/>
            <a:ext cx="360000" cy="1588"/>
          </a:xfrm>
          <a:prstGeom prst="straightConnector1">
            <a:avLst/>
          </a:prstGeom>
          <a:ln w="635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de seta reta 93"/>
          <p:cNvCxnSpPr/>
          <p:nvPr/>
        </p:nvCxnSpPr>
        <p:spPr>
          <a:xfrm rot="16200000" flipH="1">
            <a:off x="7049688" y="6537164"/>
            <a:ext cx="360000" cy="1588"/>
          </a:xfrm>
          <a:prstGeom prst="straightConnector1">
            <a:avLst/>
          </a:prstGeom>
          <a:ln w="635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tângulo 52"/>
          <p:cNvSpPr>
            <a:spLocks noChangeArrowheads="1"/>
          </p:cNvSpPr>
          <p:nvPr/>
        </p:nvSpPr>
        <p:spPr bwMode="auto">
          <a:xfrm>
            <a:off x="7358082" y="6357958"/>
            <a:ext cx="18573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ym typeface="Symbol" pitchFamily="18" charset="2"/>
              </a:rPr>
              <a:t>(menos indutivo)</a:t>
            </a:r>
            <a:endParaRPr lang="pt-BR" b="1" dirty="0"/>
          </a:p>
        </p:txBody>
      </p:sp>
      <p:cxnSp>
        <p:nvCxnSpPr>
          <p:cNvPr id="54" name="Conector reto 53"/>
          <p:cNvCxnSpPr/>
          <p:nvPr/>
        </p:nvCxnSpPr>
        <p:spPr>
          <a:xfrm rot="10800000">
            <a:off x="1704216" y="4786322"/>
            <a:ext cx="1620000" cy="0"/>
          </a:xfrm>
          <a:prstGeom prst="line">
            <a:avLst/>
          </a:prstGeom>
          <a:ln w="95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to 66"/>
          <p:cNvCxnSpPr/>
          <p:nvPr/>
        </p:nvCxnSpPr>
        <p:spPr>
          <a:xfrm rot="10800000">
            <a:off x="1391483" y="4393254"/>
            <a:ext cx="1836000" cy="0"/>
          </a:xfrm>
          <a:prstGeom prst="line">
            <a:avLst/>
          </a:prstGeom>
          <a:ln w="95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43" grpId="0"/>
      <p:bldP spid="47" grpId="0"/>
      <p:bldP spid="59" grpId="0"/>
      <p:bldP spid="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 rot="5400000">
            <a:off x="-821866" y="3408713"/>
            <a:ext cx="507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714348" y="4371182"/>
            <a:ext cx="6372000" cy="0"/>
          </a:xfrm>
          <a:prstGeom prst="line">
            <a:avLst/>
          </a:prstGeom>
          <a:ln w="38100">
            <a:solidFill>
              <a:schemeClr val="tx1"/>
            </a:solidFill>
            <a:headEnd w="sm" len="med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0" name="CaixaDeTexto 34"/>
          <p:cNvSpPr txBox="1">
            <a:spLocks noChangeArrowheads="1"/>
          </p:cNvSpPr>
          <p:nvPr/>
        </p:nvSpPr>
        <p:spPr bwMode="auto">
          <a:xfrm>
            <a:off x="6288107" y="565794"/>
            <a:ext cx="99853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4400" dirty="0">
                <a:sym typeface="Symbol" pitchFamily="18" charset="2"/>
              </a:rPr>
              <a:t>E</a:t>
            </a:r>
            <a:r>
              <a:rPr lang="pt-BR" sz="4400" baseline="-25000" dirty="0">
                <a:sym typeface="Symbol" pitchFamily="18" charset="2"/>
              </a:rPr>
              <a:t>A</a:t>
            </a:r>
            <a:endParaRPr lang="pt-BR" sz="4400" i="1" baseline="-25000" dirty="0"/>
          </a:p>
        </p:txBody>
      </p:sp>
      <p:cxnSp>
        <p:nvCxnSpPr>
          <p:cNvPr id="9" name="Conector reto 8"/>
          <p:cNvCxnSpPr/>
          <p:nvPr/>
        </p:nvCxnSpPr>
        <p:spPr bwMode="auto">
          <a:xfrm flipV="1">
            <a:off x="1698673" y="1262706"/>
            <a:ext cx="4802153" cy="3122766"/>
          </a:xfrm>
          <a:prstGeom prst="line">
            <a:avLst/>
          </a:prstGeom>
          <a:ln w="66675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o 73"/>
          <p:cNvGrpSpPr>
            <a:grpSpLocks/>
          </p:cNvGrpSpPr>
          <p:nvPr/>
        </p:nvGrpSpPr>
        <p:grpSpPr bwMode="auto">
          <a:xfrm>
            <a:off x="1724073" y="3559970"/>
            <a:ext cx="3563937" cy="811212"/>
            <a:chOff x="5906818" y="2759746"/>
            <a:chExt cx="3566088" cy="810387"/>
          </a:xfrm>
        </p:grpSpPr>
        <p:cxnSp>
          <p:nvCxnSpPr>
            <p:cNvPr id="25" name="Conector reto 24"/>
            <p:cNvCxnSpPr/>
            <p:nvPr/>
          </p:nvCxnSpPr>
          <p:spPr>
            <a:xfrm rot="10800000">
              <a:off x="5906818" y="3565376"/>
              <a:ext cx="3566088" cy="4757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  <a:headEnd type="triangle" w="sm" len="lg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68" name="CaixaDeTexto 34"/>
            <p:cNvSpPr txBox="1">
              <a:spLocks noChangeArrowheads="1"/>
            </p:cNvSpPr>
            <p:nvPr/>
          </p:nvSpPr>
          <p:spPr bwMode="auto">
            <a:xfrm>
              <a:off x="8472187" y="2759746"/>
              <a:ext cx="948335" cy="769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4400">
                  <a:sym typeface="Symbol" pitchFamily="18" charset="2"/>
                </a:rPr>
                <a:t>V</a:t>
              </a:r>
              <a:r>
                <a:rPr lang="pt-BR" sz="4400" i="1" baseline="-25000">
                  <a:sym typeface="Symbol" pitchFamily="18" charset="2"/>
                </a:rPr>
                <a:t></a:t>
              </a:r>
              <a:endParaRPr lang="pt-BR" sz="4400" i="1" baseline="-25000"/>
            </a:p>
          </p:txBody>
        </p:sp>
      </p:grpSp>
      <p:cxnSp>
        <p:nvCxnSpPr>
          <p:cNvPr id="20" name="Conector reto 19"/>
          <p:cNvCxnSpPr/>
          <p:nvPr/>
        </p:nvCxnSpPr>
        <p:spPr bwMode="auto">
          <a:xfrm>
            <a:off x="1728835" y="4399750"/>
            <a:ext cx="1546225" cy="871536"/>
          </a:xfrm>
          <a:prstGeom prst="line">
            <a:avLst/>
          </a:prstGeom>
          <a:ln w="349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64" name="CaixaDeTexto 21"/>
          <p:cNvSpPr txBox="1">
            <a:spLocks noChangeArrowheads="1"/>
          </p:cNvSpPr>
          <p:nvPr/>
        </p:nvSpPr>
        <p:spPr bwMode="auto">
          <a:xfrm>
            <a:off x="2309267" y="4380433"/>
            <a:ext cx="757279" cy="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dirty="0">
                <a:sym typeface="Symbol" pitchFamily="18" charset="2"/>
              </a:rPr>
              <a:t></a:t>
            </a:r>
            <a:endParaRPr lang="pt-BR" sz="2800" baseline="-25000" dirty="0"/>
          </a:p>
        </p:txBody>
      </p:sp>
      <p:sp>
        <p:nvSpPr>
          <p:cNvPr id="9265" name="CaixaDeTexto 32"/>
          <p:cNvSpPr txBox="1">
            <a:spLocks noChangeArrowheads="1"/>
          </p:cNvSpPr>
          <p:nvPr/>
        </p:nvSpPr>
        <p:spPr bwMode="auto">
          <a:xfrm>
            <a:off x="2860303" y="5025491"/>
            <a:ext cx="497251" cy="523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dirty="0"/>
              <a:t>I</a:t>
            </a:r>
            <a:r>
              <a:rPr lang="pt-BR" sz="2800" baseline="-25000" dirty="0"/>
              <a:t>A</a:t>
            </a:r>
          </a:p>
        </p:txBody>
      </p:sp>
      <p:sp>
        <p:nvSpPr>
          <p:cNvPr id="24" name="Forma livre 23"/>
          <p:cNvSpPr/>
          <p:nvPr/>
        </p:nvSpPr>
        <p:spPr bwMode="auto">
          <a:xfrm>
            <a:off x="2090785" y="4406100"/>
            <a:ext cx="342900" cy="228600"/>
          </a:xfrm>
          <a:custGeom>
            <a:avLst/>
            <a:gdLst>
              <a:gd name="connsiteX0" fmla="*/ 0 w 58208"/>
              <a:gd name="connsiteY0" fmla="*/ 63500 h 63500"/>
              <a:gd name="connsiteX1" fmla="*/ 50800 w 58208"/>
              <a:gd name="connsiteY1" fmla="*/ 34925 h 63500"/>
              <a:gd name="connsiteX2" fmla="*/ 44450 w 58208"/>
              <a:gd name="connsiteY2" fmla="*/ 0 h 6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208" h="63500">
                <a:moveTo>
                  <a:pt x="0" y="63500"/>
                </a:moveTo>
                <a:cubicBezTo>
                  <a:pt x="21696" y="54504"/>
                  <a:pt x="43392" y="45508"/>
                  <a:pt x="50800" y="34925"/>
                </a:cubicBezTo>
                <a:cubicBezTo>
                  <a:pt x="58208" y="24342"/>
                  <a:pt x="44450" y="0"/>
                  <a:pt x="44450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259" name="CaixaDeTexto 34"/>
          <p:cNvSpPr txBox="1">
            <a:spLocks noChangeArrowheads="1"/>
          </p:cNvSpPr>
          <p:nvPr/>
        </p:nvSpPr>
        <p:spPr bwMode="auto">
          <a:xfrm rot="17615053">
            <a:off x="5384774" y="2623966"/>
            <a:ext cx="1280219" cy="585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dirty="0" err="1"/>
              <a:t>jX</a:t>
            </a:r>
            <a:r>
              <a:rPr lang="pt-BR" sz="3200" baseline="-25000" dirty="0" err="1"/>
              <a:t>S</a:t>
            </a:r>
            <a:r>
              <a:rPr lang="pt-BR" sz="3200" baseline="-25000" dirty="0"/>
              <a:t> </a:t>
            </a:r>
            <a:r>
              <a:rPr lang="pt-BR" sz="3200" dirty="0"/>
              <a:t>I</a:t>
            </a:r>
            <a:r>
              <a:rPr lang="pt-BR" sz="3200" baseline="-25000" dirty="0"/>
              <a:t>A</a:t>
            </a:r>
          </a:p>
        </p:txBody>
      </p:sp>
      <p:cxnSp>
        <p:nvCxnSpPr>
          <p:cNvPr id="18" name="Conector reto 17"/>
          <p:cNvCxnSpPr/>
          <p:nvPr/>
        </p:nvCxnSpPr>
        <p:spPr bwMode="auto">
          <a:xfrm rot="5400000">
            <a:off x="4304554" y="2176463"/>
            <a:ext cx="3101975" cy="1293813"/>
          </a:xfrm>
          <a:prstGeom prst="line">
            <a:avLst/>
          </a:prstGeom>
          <a:ln w="50800">
            <a:solidFill>
              <a:schemeClr val="tx1"/>
            </a:solidFill>
            <a:headEnd type="stealth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o 60"/>
          <p:cNvGrpSpPr>
            <a:grpSpLocks/>
          </p:cNvGrpSpPr>
          <p:nvPr/>
        </p:nvGrpSpPr>
        <p:grpSpPr bwMode="auto">
          <a:xfrm>
            <a:off x="2232073" y="3728245"/>
            <a:ext cx="482539" cy="593725"/>
            <a:chOff x="4158956" y="4857760"/>
            <a:chExt cx="627358" cy="594071"/>
          </a:xfrm>
        </p:grpSpPr>
        <p:sp>
          <p:nvSpPr>
            <p:cNvPr id="15" name="Forma livre 14"/>
            <p:cNvSpPr/>
            <p:nvPr/>
          </p:nvSpPr>
          <p:spPr bwMode="auto">
            <a:xfrm rot="20528230">
              <a:off x="4158956" y="5145264"/>
              <a:ext cx="366885" cy="306567"/>
            </a:xfrm>
            <a:custGeom>
              <a:avLst/>
              <a:gdLst>
                <a:gd name="connsiteX0" fmla="*/ 0 w 58208"/>
                <a:gd name="connsiteY0" fmla="*/ 63500 h 63500"/>
                <a:gd name="connsiteX1" fmla="*/ 50800 w 58208"/>
                <a:gd name="connsiteY1" fmla="*/ 34925 h 63500"/>
                <a:gd name="connsiteX2" fmla="*/ 44450 w 58208"/>
                <a:gd name="connsiteY2" fmla="*/ 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208" h="63500">
                  <a:moveTo>
                    <a:pt x="0" y="63500"/>
                  </a:moveTo>
                  <a:cubicBezTo>
                    <a:pt x="21696" y="54504"/>
                    <a:pt x="43392" y="45508"/>
                    <a:pt x="50800" y="34925"/>
                  </a:cubicBezTo>
                  <a:cubicBezTo>
                    <a:pt x="58208" y="24342"/>
                    <a:pt x="44450" y="0"/>
                    <a:pt x="44450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9258" name="Retângulo 48"/>
            <p:cNvSpPr>
              <a:spLocks noChangeArrowheads="1"/>
            </p:cNvSpPr>
            <p:nvPr/>
          </p:nvSpPr>
          <p:spPr bwMode="auto">
            <a:xfrm>
              <a:off x="4431730" y="4857760"/>
              <a:ext cx="354584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4000" b="1" baseline="-25000" dirty="0">
                  <a:sym typeface="Symbol" pitchFamily="18" charset="2"/>
                </a:rPr>
                <a:t></a:t>
              </a:r>
              <a:endParaRPr lang="pt-BR" sz="4000" b="1" baseline="-25000" dirty="0"/>
            </a:p>
          </p:txBody>
        </p:sp>
      </p:grpSp>
      <p:cxnSp>
        <p:nvCxnSpPr>
          <p:cNvPr id="31" name="Conector reto 30"/>
          <p:cNvCxnSpPr/>
          <p:nvPr/>
        </p:nvCxnSpPr>
        <p:spPr bwMode="auto">
          <a:xfrm rot="5400000">
            <a:off x="4952254" y="2822576"/>
            <a:ext cx="3132138" cy="12700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  <a:prstDash val="dash"/>
            <a:headEnd type="none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tângulo 52"/>
          <p:cNvSpPr>
            <a:spLocks noChangeArrowheads="1"/>
          </p:cNvSpPr>
          <p:nvPr/>
        </p:nvSpPr>
        <p:spPr bwMode="auto">
          <a:xfrm>
            <a:off x="7643866" y="2477152"/>
            <a:ext cx="157160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3000" dirty="0" smtClean="0"/>
              <a:t>(K2)</a:t>
            </a:r>
            <a:r>
              <a:rPr lang="pt-BR" sz="3000" i="1" dirty="0" smtClean="0"/>
              <a:t> </a:t>
            </a:r>
            <a:endParaRPr lang="pt-BR" sz="3000" dirty="0"/>
          </a:p>
        </p:txBody>
      </p:sp>
      <p:sp>
        <p:nvSpPr>
          <p:cNvPr id="61" name="Chave direita 60"/>
          <p:cNvSpPr/>
          <p:nvPr/>
        </p:nvSpPr>
        <p:spPr>
          <a:xfrm>
            <a:off x="7429552" y="1303415"/>
            <a:ext cx="252000" cy="3060000"/>
          </a:xfrm>
          <a:prstGeom prst="rightBrac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2" name="Conector reto 61"/>
          <p:cNvCxnSpPr/>
          <p:nvPr/>
        </p:nvCxnSpPr>
        <p:spPr>
          <a:xfrm rot="5400000">
            <a:off x="1486148" y="4205714"/>
            <a:ext cx="3600000" cy="0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ixaDeTexto 45"/>
          <p:cNvSpPr txBox="1">
            <a:spLocks noChangeArrowheads="1"/>
          </p:cNvSpPr>
          <p:nvPr/>
        </p:nvSpPr>
        <p:spPr bwMode="auto">
          <a:xfrm>
            <a:off x="1571636" y="6334804"/>
            <a:ext cx="19288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(K1)</a:t>
            </a:r>
            <a:endParaRPr lang="pt-BR" sz="2800" baseline="-25000" dirty="0"/>
          </a:p>
        </p:txBody>
      </p:sp>
      <p:sp>
        <p:nvSpPr>
          <p:cNvPr id="64" name="Chave direita 63"/>
          <p:cNvSpPr/>
          <p:nvPr/>
        </p:nvSpPr>
        <p:spPr>
          <a:xfrm rot="5400000">
            <a:off x="2376449" y="5516303"/>
            <a:ext cx="252000" cy="15840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5" name="Conector reto 64"/>
          <p:cNvCxnSpPr/>
          <p:nvPr/>
        </p:nvCxnSpPr>
        <p:spPr bwMode="auto">
          <a:xfrm>
            <a:off x="1857388" y="1262706"/>
            <a:ext cx="6480000" cy="0"/>
          </a:xfrm>
          <a:prstGeom prst="line">
            <a:avLst/>
          </a:prstGeom>
          <a:ln w="38100">
            <a:solidFill>
              <a:srgbClr val="0070C0"/>
            </a:solidFill>
            <a:prstDash val="dash"/>
            <a:headEnd type="none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have direita 69"/>
          <p:cNvSpPr/>
          <p:nvPr/>
        </p:nvSpPr>
        <p:spPr>
          <a:xfrm rot="10800000">
            <a:off x="1463636" y="4405978"/>
            <a:ext cx="108000" cy="900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ysClr val="windowText" lastClr="000000"/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6357950" y="-2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sym typeface="Symbol" pitchFamily="18" charset="2"/>
              </a:rPr>
              <a:t>I</a:t>
            </a:r>
            <a:r>
              <a:rPr lang="pt-BR" sz="2800" baseline="-25000" dirty="0" smtClean="0">
                <a:sym typeface="Symbol" pitchFamily="18" charset="2"/>
              </a:rPr>
              <a:t>F</a:t>
            </a:r>
            <a:endParaRPr lang="pt-BR" sz="2800" i="1" baseline="-25000" dirty="0"/>
          </a:p>
        </p:txBody>
      </p:sp>
      <p:sp>
        <p:nvSpPr>
          <p:cNvPr id="78" name="CaixaDeTexto 34"/>
          <p:cNvSpPr txBox="1">
            <a:spLocks noChangeArrowheads="1"/>
          </p:cNvSpPr>
          <p:nvPr/>
        </p:nvSpPr>
        <p:spPr bwMode="auto">
          <a:xfrm>
            <a:off x="428596" y="4906044"/>
            <a:ext cx="86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800" dirty="0" smtClean="0">
                <a:sym typeface="Symbol"/>
              </a:rPr>
              <a:t> </a:t>
            </a:r>
            <a:r>
              <a:rPr lang="pt-BR" sz="2800" dirty="0" smtClean="0"/>
              <a:t>Q</a:t>
            </a:r>
            <a:endParaRPr lang="pt-BR" sz="3000" dirty="0"/>
          </a:p>
        </p:txBody>
      </p:sp>
      <p:sp>
        <p:nvSpPr>
          <p:cNvPr id="57" name="Rectangle 68"/>
          <p:cNvSpPr>
            <a:spLocks noChangeArrowheads="1"/>
          </p:cNvSpPr>
          <p:nvPr/>
        </p:nvSpPr>
        <p:spPr bwMode="auto">
          <a:xfrm>
            <a:off x="6215074" y="6000768"/>
            <a:ext cx="2571768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cs typeface="Times New Roman" pitchFamily="18" charset="0"/>
              </a:rPr>
              <a:t>Super-excitado</a:t>
            </a:r>
            <a:endParaRPr lang="pt-BR" sz="2800" baseline="-250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 rot="5400000">
            <a:off x="-821866" y="3408713"/>
            <a:ext cx="507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714348" y="4371182"/>
            <a:ext cx="6372000" cy="0"/>
          </a:xfrm>
          <a:prstGeom prst="line">
            <a:avLst/>
          </a:prstGeom>
          <a:ln w="38100">
            <a:solidFill>
              <a:schemeClr val="tx1"/>
            </a:solidFill>
            <a:headEnd w="sm" len="med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0" name="CaixaDeTexto 34"/>
          <p:cNvSpPr txBox="1">
            <a:spLocks noChangeArrowheads="1"/>
          </p:cNvSpPr>
          <p:nvPr/>
        </p:nvSpPr>
        <p:spPr bwMode="auto">
          <a:xfrm>
            <a:off x="6288107" y="565794"/>
            <a:ext cx="99853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4400" dirty="0">
                <a:sym typeface="Symbol" pitchFamily="18" charset="2"/>
              </a:rPr>
              <a:t>E</a:t>
            </a:r>
            <a:r>
              <a:rPr lang="pt-BR" sz="4400" baseline="-25000" dirty="0">
                <a:sym typeface="Symbol" pitchFamily="18" charset="2"/>
              </a:rPr>
              <a:t>A</a:t>
            </a:r>
            <a:endParaRPr lang="pt-BR" sz="4400" i="1" baseline="-25000" dirty="0"/>
          </a:p>
        </p:txBody>
      </p:sp>
      <p:cxnSp>
        <p:nvCxnSpPr>
          <p:cNvPr id="9" name="Conector reto 8"/>
          <p:cNvCxnSpPr/>
          <p:nvPr/>
        </p:nvCxnSpPr>
        <p:spPr bwMode="auto">
          <a:xfrm flipV="1">
            <a:off x="1698673" y="1262706"/>
            <a:ext cx="4802153" cy="3122766"/>
          </a:xfrm>
          <a:prstGeom prst="line">
            <a:avLst/>
          </a:prstGeom>
          <a:ln w="66675"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o 73"/>
          <p:cNvGrpSpPr>
            <a:grpSpLocks/>
          </p:cNvGrpSpPr>
          <p:nvPr/>
        </p:nvGrpSpPr>
        <p:grpSpPr bwMode="auto">
          <a:xfrm>
            <a:off x="1724073" y="3559970"/>
            <a:ext cx="3563937" cy="811212"/>
            <a:chOff x="5906818" y="2759746"/>
            <a:chExt cx="3566088" cy="810387"/>
          </a:xfrm>
        </p:grpSpPr>
        <p:cxnSp>
          <p:nvCxnSpPr>
            <p:cNvPr id="25" name="Conector reto 24"/>
            <p:cNvCxnSpPr/>
            <p:nvPr/>
          </p:nvCxnSpPr>
          <p:spPr>
            <a:xfrm rot="10800000">
              <a:off x="5906818" y="3565376"/>
              <a:ext cx="3566088" cy="4757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  <a:headEnd type="triangle" w="sm" len="lg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68" name="CaixaDeTexto 34"/>
            <p:cNvSpPr txBox="1">
              <a:spLocks noChangeArrowheads="1"/>
            </p:cNvSpPr>
            <p:nvPr/>
          </p:nvSpPr>
          <p:spPr bwMode="auto">
            <a:xfrm>
              <a:off x="8472187" y="2759746"/>
              <a:ext cx="948335" cy="769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4400">
                  <a:sym typeface="Symbol" pitchFamily="18" charset="2"/>
                </a:rPr>
                <a:t>V</a:t>
              </a:r>
              <a:r>
                <a:rPr lang="pt-BR" sz="4400" i="1" baseline="-25000">
                  <a:sym typeface="Symbol" pitchFamily="18" charset="2"/>
                </a:rPr>
                <a:t></a:t>
              </a:r>
              <a:endParaRPr lang="pt-BR" sz="4400" i="1" baseline="-25000"/>
            </a:p>
          </p:txBody>
        </p:sp>
      </p:grpSp>
      <p:cxnSp>
        <p:nvCxnSpPr>
          <p:cNvPr id="20" name="Conector reto 19"/>
          <p:cNvCxnSpPr/>
          <p:nvPr/>
        </p:nvCxnSpPr>
        <p:spPr bwMode="auto">
          <a:xfrm>
            <a:off x="1728835" y="4399750"/>
            <a:ext cx="1546225" cy="871536"/>
          </a:xfrm>
          <a:prstGeom prst="line">
            <a:avLst/>
          </a:prstGeom>
          <a:ln w="349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64" name="CaixaDeTexto 21"/>
          <p:cNvSpPr txBox="1">
            <a:spLocks noChangeArrowheads="1"/>
          </p:cNvSpPr>
          <p:nvPr/>
        </p:nvSpPr>
        <p:spPr bwMode="auto">
          <a:xfrm>
            <a:off x="2309267" y="4380433"/>
            <a:ext cx="757279" cy="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dirty="0">
                <a:sym typeface="Symbol" pitchFamily="18" charset="2"/>
              </a:rPr>
              <a:t></a:t>
            </a:r>
            <a:endParaRPr lang="pt-BR" sz="2800" baseline="-25000" dirty="0"/>
          </a:p>
        </p:txBody>
      </p:sp>
      <p:sp>
        <p:nvSpPr>
          <p:cNvPr id="9265" name="CaixaDeTexto 32"/>
          <p:cNvSpPr txBox="1">
            <a:spLocks noChangeArrowheads="1"/>
          </p:cNvSpPr>
          <p:nvPr/>
        </p:nvSpPr>
        <p:spPr bwMode="auto">
          <a:xfrm>
            <a:off x="2860303" y="5025491"/>
            <a:ext cx="497251" cy="523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dirty="0"/>
              <a:t>I</a:t>
            </a:r>
            <a:r>
              <a:rPr lang="pt-BR" sz="2800" baseline="-25000" dirty="0"/>
              <a:t>A</a:t>
            </a:r>
          </a:p>
        </p:txBody>
      </p:sp>
      <p:sp>
        <p:nvSpPr>
          <p:cNvPr id="24" name="Forma livre 23"/>
          <p:cNvSpPr/>
          <p:nvPr/>
        </p:nvSpPr>
        <p:spPr bwMode="auto">
          <a:xfrm>
            <a:off x="2090785" y="4406100"/>
            <a:ext cx="342900" cy="228600"/>
          </a:xfrm>
          <a:custGeom>
            <a:avLst/>
            <a:gdLst>
              <a:gd name="connsiteX0" fmla="*/ 0 w 58208"/>
              <a:gd name="connsiteY0" fmla="*/ 63500 h 63500"/>
              <a:gd name="connsiteX1" fmla="*/ 50800 w 58208"/>
              <a:gd name="connsiteY1" fmla="*/ 34925 h 63500"/>
              <a:gd name="connsiteX2" fmla="*/ 44450 w 58208"/>
              <a:gd name="connsiteY2" fmla="*/ 0 h 6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208" h="63500">
                <a:moveTo>
                  <a:pt x="0" y="63500"/>
                </a:moveTo>
                <a:cubicBezTo>
                  <a:pt x="21696" y="54504"/>
                  <a:pt x="43392" y="45508"/>
                  <a:pt x="50800" y="34925"/>
                </a:cubicBezTo>
                <a:cubicBezTo>
                  <a:pt x="58208" y="24342"/>
                  <a:pt x="44450" y="0"/>
                  <a:pt x="44450" y="0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259" name="CaixaDeTexto 34"/>
          <p:cNvSpPr txBox="1">
            <a:spLocks noChangeArrowheads="1"/>
          </p:cNvSpPr>
          <p:nvPr/>
        </p:nvSpPr>
        <p:spPr bwMode="auto">
          <a:xfrm rot="17615053">
            <a:off x="5384774" y="2623966"/>
            <a:ext cx="1280219" cy="585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dirty="0" err="1"/>
              <a:t>jX</a:t>
            </a:r>
            <a:r>
              <a:rPr lang="pt-BR" sz="3200" baseline="-25000" dirty="0" err="1"/>
              <a:t>S</a:t>
            </a:r>
            <a:r>
              <a:rPr lang="pt-BR" sz="3200" baseline="-25000" dirty="0"/>
              <a:t> </a:t>
            </a:r>
            <a:r>
              <a:rPr lang="pt-BR" sz="3200" dirty="0"/>
              <a:t>I</a:t>
            </a:r>
            <a:r>
              <a:rPr lang="pt-BR" sz="3200" baseline="-25000" dirty="0"/>
              <a:t>A</a:t>
            </a:r>
          </a:p>
        </p:txBody>
      </p:sp>
      <p:cxnSp>
        <p:nvCxnSpPr>
          <p:cNvPr id="18" name="Conector reto 17"/>
          <p:cNvCxnSpPr/>
          <p:nvPr/>
        </p:nvCxnSpPr>
        <p:spPr bwMode="auto">
          <a:xfrm rot="5400000">
            <a:off x="4304554" y="2176463"/>
            <a:ext cx="3101975" cy="1293813"/>
          </a:xfrm>
          <a:prstGeom prst="line">
            <a:avLst/>
          </a:prstGeom>
          <a:ln w="50800">
            <a:solidFill>
              <a:schemeClr val="tx1"/>
            </a:solidFill>
            <a:headEnd type="stealth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o 60"/>
          <p:cNvGrpSpPr>
            <a:grpSpLocks/>
          </p:cNvGrpSpPr>
          <p:nvPr/>
        </p:nvGrpSpPr>
        <p:grpSpPr bwMode="auto">
          <a:xfrm>
            <a:off x="2232073" y="3728245"/>
            <a:ext cx="482539" cy="593725"/>
            <a:chOff x="4158956" y="4857760"/>
            <a:chExt cx="627358" cy="594071"/>
          </a:xfrm>
        </p:grpSpPr>
        <p:sp>
          <p:nvSpPr>
            <p:cNvPr id="15" name="Forma livre 14"/>
            <p:cNvSpPr/>
            <p:nvPr/>
          </p:nvSpPr>
          <p:spPr bwMode="auto">
            <a:xfrm rot="20528230">
              <a:off x="4158956" y="5145264"/>
              <a:ext cx="366885" cy="306567"/>
            </a:xfrm>
            <a:custGeom>
              <a:avLst/>
              <a:gdLst>
                <a:gd name="connsiteX0" fmla="*/ 0 w 58208"/>
                <a:gd name="connsiteY0" fmla="*/ 63500 h 63500"/>
                <a:gd name="connsiteX1" fmla="*/ 50800 w 58208"/>
                <a:gd name="connsiteY1" fmla="*/ 34925 h 63500"/>
                <a:gd name="connsiteX2" fmla="*/ 44450 w 58208"/>
                <a:gd name="connsiteY2" fmla="*/ 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208" h="63500">
                  <a:moveTo>
                    <a:pt x="0" y="63500"/>
                  </a:moveTo>
                  <a:cubicBezTo>
                    <a:pt x="21696" y="54504"/>
                    <a:pt x="43392" y="45508"/>
                    <a:pt x="50800" y="34925"/>
                  </a:cubicBezTo>
                  <a:cubicBezTo>
                    <a:pt x="58208" y="24342"/>
                    <a:pt x="44450" y="0"/>
                    <a:pt x="44450" y="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9258" name="Retângulo 48"/>
            <p:cNvSpPr>
              <a:spLocks noChangeArrowheads="1"/>
            </p:cNvSpPr>
            <p:nvPr/>
          </p:nvSpPr>
          <p:spPr bwMode="auto">
            <a:xfrm>
              <a:off x="4431730" y="4857760"/>
              <a:ext cx="354584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4000" b="1" baseline="-25000" dirty="0">
                  <a:sym typeface="Symbol" pitchFamily="18" charset="2"/>
                </a:rPr>
                <a:t></a:t>
              </a:r>
              <a:endParaRPr lang="pt-BR" sz="4000" b="1" baseline="-25000" dirty="0"/>
            </a:p>
          </p:txBody>
        </p:sp>
      </p:grpSp>
      <p:cxnSp>
        <p:nvCxnSpPr>
          <p:cNvPr id="31" name="Conector reto 30"/>
          <p:cNvCxnSpPr/>
          <p:nvPr/>
        </p:nvCxnSpPr>
        <p:spPr bwMode="auto">
          <a:xfrm rot="5400000">
            <a:off x="4952254" y="2822576"/>
            <a:ext cx="3132138" cy="12700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  <a:prstDash val="dash"/>
            <a:headEnd type="none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tângulo 52"/>
          <p:cNvSpPr>
            <a:spLocks noChangeArrowheads="1"/>
          </p:cNvSpPr>
          <p:nvPr/>
        </p:nvSpPr>
        <p:spPr bwMode="auto">
          <a:xfrm>
            <a:off x="7643866" y="2477152"/>
            <a:ext cx="157160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3000" dirty="0" smtClean="0"/>
              <a:t>(K2)</a:t>
            </a:r>
            <a:r>
              <a:rPr lang="pt-BR" sz="3000" i="1" dirty="0" smtClean="0"/>
              <a:t> </a:t>
            </a:r>
            <a:endParaRPr lang="pt-BR" sz="3000" dirty="0"/>
          </a:p>
        </p:txBody>
      </p:sp>
      <p:sp>
        <p:nvSpPr>
          <p:cNvPr id="61" name="Chave direita 60"/>
          <p:cNvSpPr/>
          <p:nvPr/>
        </p:nvSpPr>
        <p:spPr>
          <a:xfrm>
            <a:off x="7429552" y="1303415"/>
            <a:ext cx="252000" cy="3060000"/>
          </a:xfrm>
          <a:prstGeom prst="rightBrac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2" name="Conector reto 61"/>
          <p:cNvCxnSpPr/>
          <p:nvPr/>
        </p:nvCxnSpPr>
        <p:spPr>
          <a:xfrm rot="5400000">
            <a:off x="1486148" y="4205714"/>
            <a:ext cx="3600000" cy="0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ixaDeTexto 45"/>
          <p:cNvSpPr txBox="1">
            <a:spLocks noChangeArrowheads="1"/>
          </p:cNvSpPr>
          <p:nvPr/>
        </p:nvSpPr>
        <p:spPr bwMode="auto">
          <a:xfrm>
            <a:off x="1571636" y="6334804"/>
            <a:ext cx="19288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(K1)</a:t>
            </a:r>
            <a:endParaRPr lang="pt-BR" sz="2800" baseline="-25000" dirty="0"/>
          </a:p>
        </p:txBody>
      </p:sp>
      <p:sp>
        <p:nvSpPr>
          <p:cNvPr id="64" name="Chave direita 63"/>
          <p:cNvSpPr/>
          <p:nvPr/>
        </p:nvSpPr>
        <p:spPr>
          <a:xfrm rot="5400000">
            <a:off x="2376449" y="5516303"/>
            <a:ext cx="252000" cy="15840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5" name="Conector reto 64"/>
          <p:cNvCxnSpPr/>
          <p:nvPr/>
        </p:nvCxnSpPr>
        <p:spPr bwMode="auto">
          <a:xfrm>
            <a:off x="1857388" y="1262706"/>
            <a:ext cx="6480000" cy="0"/>
          </a:xfrm>
          <a:prstGeom prst="line">
            <a:avLst/>
          </a:prstGeom>
          <a:ln w="38100">
            <a:solidFill>
              <a:srgbClr val="0070C0"/>
            </a:solidFill>
            <a:prstDash val="dash"/>
            <a:headEnd type="none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have direita 69"/>
          <p:cNvSpPr/>
          <p:nvPr/>
        </p:nvSpPr>
        <p:spPr>
          <a:xfrm rot="10800000">
            <a:off x="1463636" y="4405978"/>
            <a:ext cx="108000" cy="900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ysClr val="windowText" lastClr="000000"/>
              </a:solidFill>
            </a:endParaRPr>
          </a:p>
        </p:txBody>
      </p:sp>
      <p:sp>
        <p:nvSpPr>
          <p:cNvPr id="71" name="CaixaDeTexto 34"/>
          <p:cNvSpPr txBox="1">
            <a:spLocks noChangeArrowheads="1"/>
          </p:cNvSpPr>
          <p:nvPr/>
        </p:nvSpPr>
        <p:spPr bwMode="auto">
          <a:xfrm>
            <a:off x="457290" y="4334540"/>
            <a:ext cx="86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  <a:sym typeface="Symbol"/>
              </a:rPr>
              <a:t> </a:t>
            </a:r>
            <a:r>
              <a:rPr lang="pt-BR" sz="2800" dirty="0" smtClean="0">
                <a:solidFill>
                  <a:srgbClr val="FF0000"/>
                </a:solidFill>
              </a:rPr>
              <a:t>Q’</a:t>
            </a:r>
            <a:endParaRPr lang="pt-BR" sz="3000" dirty="0">
              <a:solidFill>
                <a:srgbClr val="FF0000"/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6357950" y="-2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sym typeface="Symbol" pitchFamily="18" charset="2"/>
              </a:rPr>
              <a:t>I</a:t>
            </a:r>
            <a:r>
              <a:rPr lang="pt-BR" sz="2800" baseline="-25000" dirty="0" smtClean="0">
                <a:sym typeface="Symbol" pitchFamily="18" charset="2"/>
              </a:rPr>
              <a:t>F</a:t>
            </a:r>
            <a:endParaRPr lang="pt-BR" sz="2800" i="1" baseline="-25000" dirty="0"/>
          </a:p>
        </p:txBody>
      </p:sp>
      <p:cxnSp>
        <p:nvCxnSpPr>
          <p:cNvPr id="44" name="Conector reto 43"/>
          <p:cNvCxnSpPr>
            <a:endCxn id="47" idx="2"/>
          </p:cNvCxnSpPr>
          <p:nvPr/>
        </p:nvCxnSpPr>
        <p:spPr bwMode="auto">
          <a:xfrm flipV="1">
            <a:off x="1686194" y="1262706"/>
            <a:ext cx="4243926" cy="3129428"/>
          </a:xfrm>
          <a:prstGeom prst="line">
            <a:avLst/>
          </a:prstGeom>
          <a:ln w="5715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ixaDeTexto 34"/>
          <p:cNvSpPr txBox="1">
            <a:spLocks noChangeArrowheads="1"/>
          </p:cNvSpPr>
          <p:nvPr/>
        </p:nvSpPr>
        <p:spPr bwMode="auto">
          <a:xfrm>
            <a:off x="5430851" y="494356"/>
            <a:ext cx="99853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4400" dirty="0" err="1" smtClean="0">
                <a:solidFill>
                  <a:srgbClr val="FF0000"/>
                </a:solidFill>
                <a:sym typeface="Symbol" pitchFamily="18" charset="2"/>
              </a:rPr>
              <a:t>E’</a:t>
            </a:r>
            <a:r>
              <a:rPr lang="pt-BR" sz="4400" baseline="-25000" dirty="0" err="1" smtClean="0">
                <a:solidFill>
                  <a:srgbClr val="FF0000"/>
                </a:solidFill>
                <a:sym typeface="Symbol" pitchFamily="18" charset="2"/>
              </a:rPr>
              <a:t>A</a:t>
            </a:r>
            <a:endParaRPr lang="pt-BR" sz="4400" i="1" baseline="-25000" dirty="0">
              <a:solidFill>
                <a:srgbClr val="FF0000"/>
              </a:solidFill>
            </a:endParaRPr>
          </a:p>
        </p:txBody>
      </p:sp>
      <p:cxnSp>
        <p:nvCxnSpPr>
          <p:cNvPr id="49" name="Conector reto 48"/>
          <p:cNvCxnSpPr/>
          <p:nvPr/>
        </p:nvCxnSpPr>
        <p:spPr bwMode="auto">
          <a:xfrm rot="5400000">
            <a:off x="4008119" y="2443817"/>
            <a:ext cx="3102315" cy="740093"/>
          </a:xfrm>
          <a:prstGeom prst="line">
            <a:avLst/>
          </a:prstGeom>
          <a:ln w="44450">
            <a:solidFill>
              <a:srgbClr val="FF0000"/>
            </a:solidFill>
            <a:headEnd type="stealth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ixaDeTexto 34"/>
          <p:cNvSpPr txBox="1">
            <a:spLocks noChangeArrowheads="1"/>
          </p:cNvSpPr>
          <p:nvPr/>
        </p:nvSpPr>
        <p:spPr bwMode="auto">
          <a:xfrm rot="17065301">
            <a:off x="4632176" y="2531123"/>
            <a:ext cx="1280219" cy="585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dirty="0" err="1">
                <a:solidFill>
                  <a:srgbClr val="FF0000"/>
                </a:solidFill>
              </a:rPr>
              <a:t>jX</a:t>
            </a:r>
            <a:r>
              <a:rPr lang="pt-BR" sz="3200" baseline="-25000" dirty="0" err="1">
                <a:solidFill>
                  <a:srgbClr val="FF0000"/>
                </a:solidFill>
              </a:rPr>
              <a:t>S</a:t>
            </a:r>
            <a:r>
              <a:rPr lang="pt-BR" sz="3200" baseline="-25000" dirty="0">
                <a:solidFill>
                  <a:srgbClr val="FF0000"/>
                </a:solidFill>
              </a:rPr>
              <a:t> </a:t>
            </a:r>
            <a:r>
              <a:rPr lang="pt-BR" sz="3200" dirty="0" err="1" smtClean="0">
                <a:solidFill>
                  <a:srgbClr val="FF0000"/>
                </a:solidFill>
              </a:rPr>
              <a:t>I’</a:t>
            </a:r>
            <a:r>
              <a:rPr lang="pt-BR" sz="3200" baseline="-25000" dirty="0" err="1" smtClean="0">
                <a:solidFill>
                  <a:srgbClr val="FF0000"/>
                </a:solidFill>
              </a:rPr>
              <a:t>A</a:t>
            </a:r>
            <a:endParaRPr lang="pt-BR" sz="3200" baseline="-25000" dirty="0">
              <a:solidFill>
                <a:srgbClr val="FF0000"/>
              </a:solidFill>
            </a:endParaRPr>
          </a:p>
        </p:txBody>
      </p:sp>
      <p:cxnSp>
        <p:nvCxnSpPr>
          <p:cNvPr id="60" name="Conector reto 59"/>
          <p:cNvCxnSpPr/>
          <p:nvPr/>
        </p:nvCxnSpPr>
        <p:spPr bwMode="auto">
          <a:xfrm>
            <a:off x="1714480" y="4372648"/>
            <a:ext cx="1571636" cy="514346"/>
          </a:xfrm>
          <a:prstGeom prst="line">
            <a:avLst/>
          </a:prstGeom>
          <a:ln w="349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aixaDeTexto 32"/>
          <p:cNvSpPr txBox="1">
            <a:spLocks noChangeArrowheads="1"/>
          </p:cNvSpPr>
          <p:nvPr/>
        </p:nvSpPr>
        <p:spPr bwMode="auto">
          <a:xfrm>
            <a:off x="3286116" y="4548854"/>
            <a:ext cx="4557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dirty="0" err="1" smtClean="0">
                <a:solidFill>
                  <a:srgbClr val="FF0000"/>
                </a:solidFill>
              </a:rPr>
              <a:t>I’</a:t>
            </a:r>
            <a:r>
              <a:rPr lang="pt-BR" sz="2800" baseline="-25000" dirty="0" err="1" smtClean="0">
                <a:solidFill>
                  <a:srgbClr val="FF0000"/>
                </a:solidFill>
              </a:rPr>
              <a:t>A</a:t>
            </a:r>
            <a:endParaRPr lang="pt-BR" sz="2800" baseline="-25000" dirty="0">
              <a:solidFill>
                <a:srgbClr val="FF0000"/>
              </a:solidFill>
            </a:endParaRPr>
          </a:p>
        </p:txBody>
      </p:sp>
      <p:sp>
        <p:nvSpPr>
          <p:cNvPr id="76" name="CaixaDeTexto 21"/>
          <p:cNvSpPr txBox="1">
            <a:spLocks noChangeArrowheads="1"/>
          </p:cNvSpPr>
          <p:nvPr/>
        </p:nvSpPr>
        <p:spPr bwMode="auto">
          <a:xfrm>
            <a:off x="2924992" y="4294852"/>
            <a:ext cx="504000" cy="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  <a:sym typeface="Symbol" pitchFamily="18" charset="2"/>
              </a:rPr>
              <a:t>’</a:t>
            </a:r>
            <a:endParaRPr lang="pt-BR" sz="2800" baseline="-25000" dirty="0">
              <a:solidFill>
                <a:srgbClr val="FF0000"/>
              </a:solidFill>
            </a:endParaRPr>
          </a:p>
        </p:txBody>
      </p:sp>
      <p:sp>
        <p:nvSpPr>
          <p:cNvPr id="77" name="Retângulo 76"/>
          <p:cNvSpPr/>
          <p:nvPr/>
        </p:nvSpPr>
        <p:spPr>
          <a:xfrm>
            <a:off x="2811451" y="3445545"/>
            <a:ext cx="474322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baseline="-25000" dirty="0" smtClean="0">
                <a:solidFill>
                  <a:srgbClr val="FF0000"/>
                </a:solidFill>
                <a:sym typeface="Symbol" pitchFamily="18" charset="2"/>
              </a:rPr>
              <a:t>’</a:t>
            </a:r>
            <a:endParaRPr lang="pt-BR" sz="4000" b="1" baseline="-25000" dirty="0">
              <a:solidFill>
                <a:srgbClr val="FF0000"/>
              </a:solidFill>
            </a:endParaRPr>
          </a:p>
        </p:txBody>
      </p:sp>
      <p:sp>
        <p:nvSpPr>
          <p:cNvPr id="78" name="CaixaDeTexto 34"/>
          <p:cNvSpPr txBox="1">
            <a:spLocks noChangeArrowheads="1"/>
          </p:cNvSpPr>
          <p:nvPr/>
        </p:nvSpPr>
        <p:spPr bwMode="auto">
          <a:xfrm>
            <a:off x="428596" y="4906044"/>
            <a:ext cx="86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800" dirty="0" smtClean="0">
                <a:sym typeface="Symbol"/>
              </a:rPr>
              <a:t> </a:t>
            </a:r>
            <a:r>
              <a:rPr lang="pt-BR" sz="2800" dirty="0" smtClean="0"/>
              <a:t>Q</a:t>
            </a:r>
            <a:endParaRPr lang="pt-BR" sz="3000" dirty="0"/>
          </a:p>
        </p:txBody>
      </p:sp>
      <p:sp>
        <p:nvSpPr>
          <p:cNvPr id="79" name="Chave direita 78"/>
          <p:cNvSpPr/>
          <p:nvPr/>
        </p:nvSpPr>
        <p:spPr>
          <a:xfrm rot="10800000">
            <a:off x="1285853" y="4405978"/>
            <a:ext cx="108000" cy="432000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ysClr val="windowText" lastClr="000000"/>
              </a:solidFill>
            </a:endParaRPr>
          </a:p>
        </p:txBody>
      </p:sp>
      <p:sp>
        <p:nvSpPr>
          <p:cNvPr id="81" name="Forma livre 80"/>
          <p:cNvSpPr/>
          <p:nvPr/>
        </p:nvSpPr>
        <p:spPr bwMode="auto">
          <a:xfrm rot="20528230">
            <a:off x="2532004" y="3613055"/>
            <a:ext cx="405710" cy="736276"/>
          </a:xfrm>
          <a:custGeom>
            <a:avLst/>
            <a:gdLst>
              <a:gd name="connsiteX0" fmla="*/ 0 w 58208"/>
              <a:gd name="connsiteY0" fmla="*/ 63500 h 63500"/>
              <a:gd name="connsiteX1" fmla="*/ 50800 w 58208"/>
              <a:gd name="connsiteY1" fmla="*/ 34925 h 63500"/>
              <a:gd name="connsiteX2" fmla="*/ 44450 w 58208"/>
              <a:gd name="connsiteY2" fmla="*/ 0 h 6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208" h="63500">
                <a:moveTo>
                  <a:pt x="0" y="63500"/>
                </a:moveTo>
                <a:cubicBezTo>
                  <a:pt x="21696" y="54504"/>
                  <a:pt x="43392" y="45508"/>
                  <a:pt x="50800" y="34925"/>
                </a:cubicBezTo>
                <a:cubicBezTo>
                  <a:pt x="58208" y="24342"/>
                  <a:pt x="44450" y="0"/>
                  <a:pt x="44450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83" name="Forma livre 82"/>
          <p:cNvSpPr/>
          <p:nvPr/>
        </p:nvSpPr>
        <p:spPr bwMode="auto">
          <a:xfrm>
            <a:off x="2657464" y="4417090"/>
            <a:ext cx="342900" cy="228600"/>
          </a:xfrm>
          <a:custGeom>
            <a:avLst/>
            <a:gdLst>
              <a:gd name="connsiteX0" fmla="*/ 0 w 58208"/>
              <a:gd name="connsiteY0" fmla="*/ 63500 h 63500"/>
              <a:gd name="connsiteX1" fmla="*/ 50800 w 58208"/>
              <a:gd name="connsiteY1" fmla="*/ 34925 h 63500"/>
              <a:gd name="connsiteX2" fmla="*/ 44450 w 58208"/>
              <a:gd name="connsiteY2" fmla="*/ 0 h 6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208" h="63500">
                <a:moveTo>
                  <a:pt x="0" y="63500"/>
                </a:moveTo>
                <a:cubicBezTo>
                  <a:pt x="21696" y="54504"/>
                  <a:pt x="43392" y="45508"/>
                  <a:pt x="50800" y="34925"/>
                </a:cubicBezTo>
                <a:cubicBezTo>
                  <a:pt x="58208" y="24342"/>
                  <a:pt x="44450" y="0"/>
                  <a:pt x="44450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4" name="Retângulo 53"/>
          <p:cNvSpPr/>
          <p:nvPr/>
        </p:nvSpPr>
        <p:spPr>
          <a:xfrm>
            <a:off x="5643570" y="0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err="1" smtClean="0">
                <a:solidFill>
                  <a:srgbClr val="FF0000"/>
                </a:solidFill>
                <a:sym typeface="Symbol" pitchFamily="18" charset="2"/>
              </a:rPr>
              <a:t>I’</a:t>
            </a:r>
            <a:r>
              <a:rPr lang="pt-BR" sz="2800" b="1" baseline="-25000" dirty="0" err="1" smtClean="0">
                <a:solidFill>
                  <a:srgbClr val="FF0000"/>
                </a:solidFill>
                <a:sym typeface="Symbol" pitchFamily="18" charset="2"/>
              </a:rPr>
              <a:t>F</a:t>
            </a:r>
            <a:endParaRPr lang="pt-BR" sz="2800" b="1" i="1" baseline="-25000" dirty="0">
              <a:solidFill>
                <a:srgbClr val="FF0000"/>
              </a:solidFill>
            </a:endParaRPr>
          </a:p>
        </p:txBody>
      </p:sp>
      <p:sp>
        <p:nvSpPr>
          <p:cNvPr id="57" name="Rectangle 68"/>
          <p:cNvSpPr>
            <a:spLocks noChangeArrowheads="1"/>
          </p:cNvSpPr>
          <p:nvPr/>
        </p:nvSpPr>
        <p:spPr bwMode="auto">
          <a:xfrm>
            <a:off x="6215074" y="6000768"/>
            <a:ext cx="2571768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cs typeface="Times New Roman" pitchFamily="18" charset="0"/>
              </a:rPr>
              <a:t>Super-excitado</a:t>
            </a:r>
            <a:endParaRPr lang="pt-BR" sz="2800" baseline="-250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</TotalTime>
  <Words>777</Words>
  <Application>Microsoft Office PowerPoint</Application>
  <PresentationFormat>Apresentação na tela (4:3)</PresentationFormat>
  <Paragraphs>253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Elmer</dc:creator>
  <cp:lastModifiedBy>elmer</cp:lastModifiedBy>
  <cp:revision>61</cp:revision>
  <dcterms:created xsi:type="dcterms:W3CDTF">2020-03-24T21:03:43Z</dcterms:created>
  <dcterms:modified xsi:type="dcterms:W3CDTF">2022-03-28T16:47:05Z</dcterms:modified>
</cp:coreProperties>
</file>