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31"/>
  </p:notesMasterIdLst>
  <p:sldIdLst>
    <p:sldId id="273" r:id="rId3"/>
    <p:sldId id="725" r:id="rId4"/>
    <p:sldId id="541" r:id="rId5"/>
    <p:sldId id="735" r:id="rId6"/>
    <p:sldId id="734" r:id="rId7"/>
    <p:sldId id="712" r:id="rId8"/>
    <p:sldId id="723" r:id="rId9"/>
    <p:sldId id="724" r:id="rId10"/>
    <p:sldId id="323" r:id="rId11"/>
    <p:sldId id="736" r:id="rId12"/>
    <p:sldId id="722" r:id="rId13"/>
    <p:sldId id="726" r:id="rId14"/>
    <p:sldId id="733" r:id="rId15"/>
    <p:sldId id="730" r:id="rId16"/>
    <p:sldId id="727" r:id="rId17"/>
    <p:sldId id="716" r:id="rId18"/>
    <p:sldId id="731" r:id="rId19"/>
    <p:sldId id="732" r:id="rId20"/>
    <p:sldId id="719" r:id="rId21"/>
    <p:sldId id="630" r:id="rId22"/>
    <p:sldId id="640" r:id="rId23"/>
    <p:sldId id="633" r:id="rId24"/>
    <p:sldId id="634" r:id="rId25"/>
    <p:sldId id="635" r:id="rId26"/>
    <p:sldId id="636" r:id="rId27"/>
    <p:sldId id="637" r:id="rId28"/>
    <p:sldId id="638" r:id="rId29"/>
    <p:sldId id="639" r:id="rId30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33CCFF"/>
    <a:srgbClr val="339933"/>
    <a:srgbClr val="FF0000"/>
    <a:srgbClr val="000099"/>
    <a:srgbClr val="FFFF66"/>
    <a:srgbClr val="FF99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5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167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67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2037B9C8-418A-42E0-8A55-0FA9845AA86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1892BF6-8C4C-4D5B-ADBD-CB7144B62183}" type="slidenum">
              <a:rPr lang="pt-BR">
                <a:latin typeface="Arial" pitchFamily="34" charset="0"/>
              </a:rPr>
              <a:pPr/>
              <a:t>20</a:t>
            </a:fld>
            <a:endParaRPr lang="pt-BR">
              <a:latin typeface="Arial" pitchFamily="34" charset="0"/>
            </a:endParaRPr>
          </a:p>
        </p:txBody>
      </p:sp>
      <p:sp>
        <p:nvSpPr>
          <p:cNvPr id="2181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181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  <a:ln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1328DFD-7122-4FA6-992D-DA8CCBD2201D}" type="slidenum">
              <a:rPr lang="pt-BR" smtClean="0">
                <a:latin typeface="Arial" pitchFamily="34" charset="0"/>
              </a:rPr>
              <a:pPr/>
              <a:t>22</a:t>
            </a:fld>
            <a:endParaRPr lang="pt-BR">
              <a:latin typeface="Arial" pitchFamily="34" charset="0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solidFill>
            <a:srgbClr val="FFFFFF"/>
          </a:solidFill>
          <a:ln/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  <a:ln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03B14C8-F949-4379-8345-CD41B0F1CD75}" type="slidenum">
              <a:rPr lang="pt-BR" smtClean="0">
                <a:latin typeface="Arial" pitchFamily="34" charset="0"/>
              </a:rPr>
              <a:pPr/>
              <a:t>23</a:t>
            </a:fld>
            <a:endParaRPr lang="pt-BR">
              <a:latin typeface="Arial" pitchFamily="34" charset="0"/>
            </a:endParaRPr>
          </a:p>
        </p:txBody>
      </p:sp>
      <p:sp>
        <p:nvSpPr>
          <p:cNvPr id="204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solidFill>
            <a:srgbClr val="FFFFFF"/>
          </a:solidFill>
          <a:ln/>
        </p:spPr>
      </p:sp>
      <p:sp>
        <p:nvSpPr>
          <p:cNvPr id="204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  <a:ln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F236502-9FD6-4AE2-BAAB-7F81872DC5ED}" type="slidenum">
              <a:rPr lang="pt-BR" smtClean="0">
                <a:latin typeface="Arial" pitchFamily="34" charset="0"/>
              </a:rPr>
              <a:pPr/>
              <a:t>24</a:t>
            </a:fld>
            <a:endParaRPr lang="pt-BR">
              <a:latin typeface="Arial" pitchFamily="34" charset="0"/>
            </a:endParaRPr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solidFill>
            <a:srgbClr val="FFFFFF"/>
          </a:solidFill>
          <a:ln/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  <a:ln/>
        </p:spPr>
        <p:txBody>
          <a:bodyPr wrap="none" anchor="ctr"/>
          <a:lstStyle/>
          <a:p>
            <a:endParaRPr lang="pt-BR"/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3885996" y="8687297"/>
            <a:ext cx="2972004" cy="4567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387" tIns="45860" rIns="91387" bIns="45860" anchor="b"/>
          <a:lstStyle/>
          <a:p>
            <a:pPr algn="r">
              <a:tabLst>
                <a:tab pos="0" algn="l"/>
                <a:tab pos="844083" algn="l"/>
                <a:tab pos="1688165" algn="l"/>
                <a:tab pos="2532248" algn="l"/>
                <a:tab pos="3376331" algn="l"/>
                <a:tab pos="4220413" algn="l"/>
                <a:tab pos="5064496" algn="l"/>
                <a:tab pos="5908578" algn="l"/>
                <a:tab pos="6752661" algn="l"/>
                <a:tab pos="7596744" algn="l"/>
                <a:tab pos="8440826" algn="l"/>
                <a:tab pos="9284909" algn="l"/>
              </a:tabLst>
            </a:pPr>
            <a:fld id="{A26C0BF1-5995-48F7-8360-A9C1D0F92E71}" type="slidenum">
              <a:rPr lang="pt-BR" sz="1200">
                <a:solidFill>
                  <a:srgbClr val="000000"/>
                </a:solidFill>
                <a:latin typeface="Times New Roman" pitchFamily="18" charset="0"/>
              </a:rPr>
              <a:pPr algn="r">
                <a:tabLst>
                  <a:tab pos="0" algn="l"/>
                  <a:tab pos="844083" algn="l"/>
                  <a:tab pos="1688165" algn="l"/>
                  <a:tab pos="2532248" algn="l"/>
                  <a:tab pos="3376331" algn="l"/>
                  <a:tab pos="4220413" algn="l"/>
                  <a:tab pos="5064496" algn="l"/>
                  <a:tab pos="5908578" algn="l"/>
                  <a:tab pos="6752661" algn="l"/>
                  <a:tab pos="7596744" algn="l"/>
                  <a:tab pos="8440826" algn="l"/>
                  <a:tab pos="9284909" algn="l"/>
                </a:tabLst>
              </a:pPr>
              <a:t>24</a:t>
            </a:fld>
            <a:endParaRPr lang="pt-BR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795312D-F2D0-4AF8-B585-D274AF7623B8}" type="slidenum">
              <a:rPr lang="pt-BR" smtClean="0">
                <a:latin typeface="Arial" pitchFamily="34" charset="0"/>
              </a:rPr>
              <a:pPr/>
              <a:t>25</a:t>
            </a:fld>
            <a:endParaRPr lang="pt-BR">
              <a:latin typeface="Arial" pitchFamily="34" charset="0"/>
            </a:endParaRPr>
          </a:p>
        </p:txBody>
      </p:sp>
      <p:sp>
        <p:nvSpPr>
          <p:cNvPr id="225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25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  <a:ln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F4D0C66-30D5-457E-9364-DE18086BE3E9}" type="slidenum">
              <a:rPr lang="pt-BR" smtClean="0">
                <a:latin typeface="Arial" pitchFamily="34" charset="0"/>
              </a:rPr>
              <a:pPr/>
              <a:t>26</a:t>
            </a:fld>
            <a:endParaRPr lang="pt-BR">
              <a:latin typeface="Arial" pitchFamily="34" charset="0"/>
            </a:endParaRPr>
          </a:p>
        </p:txBody>
      </p:sp>
      <p:sp>
        <p:nvSpPr>
          <p:cNvPr id="23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solidFill>
            <a:srgbClr val="FFFFFF"/>
          </a:solidFill>
          <a:ln/>
        </p:spPr>
      </p:sp>
      <p:sp>
        <p:nvSpPr>
          <p:cNvPr id="235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  <a:ln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BBDB261-435F-49E5-ACC2-AD3BC58D2699}" type="slidenum">
              <a:rPr lang="pt-BR" smtClean="0">
                <a:latin typeface="Arial" pitchFamily="34" charset="0"/>
              </a:rPr>
              <a:pPr/>
              <a:t>27</a:t>
            </a:fld>
            <a:endParaRPr lang="pt-BR">
              <a:latin typeface="Arial" pitchFamily="34" charset="0"/>
            </a:endParaRPr>
          </a:p>
        </p:txBody>
      </p:sp>
      <p:sp>
        <p:nvSpPr>
          <p:cNvPr id="245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solidFill>
            <a:srgbClr val="FFFFFF"/>
          </a:solidFill>
          <a:ln/>
        </p:spPr>
      </p:sp>
      <p:sp>
        <p:nvSpPr>
          <p:cNvPr id="245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  <a:ln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10F4A59-5D2D-43F7-A571-B4A5ED927109}" type="slidenum">
              <a:rPr lang="pt-BR" smtClean="0">
                <a:latin typeface="Arial" pitchFamily="34" charset="0"/>
              </a:rPr>
              <a:pPr/>
              <a:t>28</a:t>
            </a:fld>
            <a:endParaRPr lang="pt-BR">
              <a:latin typeface="Arial" pitchFamily="34" charset="0"/>
            </a:endParaRPr>
          </a:p>
        </p:txBody>
      </p:sp>
      <p:sp>
        <p:nvSpPr>
          <p:cNvPr id="25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8465" y="686474"/>
            <a:ext cx="4941072" cy="3428114"/>
          </a:xfrm>
          <a:solidFill>
            <a:srgbClr val="FFFFFF"/>
          </a:solidFill>
          <a:ln/>
        </p:spPr>
      </p:sp>
      <p:sp>
        <p:nvSpPr>
          <p:cNvPr id="256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  <a:ln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F5C2F-CB79-4C87-872A-061C9D74AEF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D8D84-55BA-4127-9C5B-5D4028F2C31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30ADF-198A-4017-BCB9-A74F6D47428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587A3-1E1E-478B-9209-A74BC03C56E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DACB0-BC6B-48FE-AEAC-8297A855462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99B13-3E04-45D7-BD21-9CC66376D3D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A2AD7-06FC-4ABB-93AA-0CC2AE2A55E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6CC8C-A5D5-460A-8435-05564E67C21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20C3B-3A2F-4C5B-A5C4-43FCE0B2560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/>
              <a:ahLst/>
              <a:cxnLst>
                <a:cxn ang="0">
                  <a:pos x="3862" y="3418"/>
                </a:cxn>
                <a:cxn ang="0">
                  <a:pos x="457" y="0"/>
                </a:cxn>
                <a:cxn ang="0">
                  <a:pos x="0" y="0"/>
                </a:cxn>
                <a:cxn ang="0">
                  <a:pos x="0" y="481"/>
                </a:cxn>
                <a:cxn ang="0">
                  <a:pos x="3394" y="3888"/>
                </a:cxn>
                <a:cxn ang="0">
                  <a:pos x="3862" y="3418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Arial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/>
              <a:ahLst/>
              <a:cxnLst>
                <a:cxn ang="0">
                  <a:pos x="370" y="0"/>
                </a:cxn>
                <a:cxn ang="0">
                  <a:pos x="3393" y="3036"/>
                </a:cxn>
                <a:cxn ang="0">
                  <a:pos x="3208" y="3222"/>
                </a:cxn>
                <a:cxn ang="0">
                  <a:pos x="0" y="0"/>
                </a:cxn>
                <a:cxn ang="0">
                  <a:pos x="370" y="0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Arial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/>
              <a:ahLst/>
              <a:cxnLst>
                <a:cxn ang="0">
                  <a:pos x="630" y="0"/>
                </a:cxn>
                <a:cxn ang="0">
                  <a:pos x="2858" y="2238"/>
                </a:cxn>
                <a:cxn ang="0">
                  <a:pos x="2543" y="2555"/>
                </a:cxn>
                <a:cxn ang="0">
                  <a:pos x="0" y="0"/>
                </a:cxn>
                <a:cxn ang="0">
                  <a:pos x="630" y="0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Arial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11" y="2120"/>
                </a:cxn>
                <a:cxn ang="0">
                  <a:pos x="2285" y="1945"/>
                </a:cxn>
                <a:cxn ang="0">
                  <a:pos x="348" y="0"/>
                </a:cxn>
                <a:cxn ang="0">
                  <a:pos x="0" y="0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Arial" pitchFamily="34" charset="0"/>
              </a:endParaRPr>
            </a:p>
          </p:txBody>
        </p:sp>
      </p:grpSp>
      <p:sp>
        <p:nvSpPr>
          <p:cNvPr id="292871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292872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 w="12700" cap="sq"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4E2990D-D6F8-45C2-8768-5B06E205889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94E4A-5370-4080-AC95-D8A4C4802A6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45B76-CAA9-4D85-8683-F1658F8700A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68FDF-557D-4A74-89D2-6FE2D0EE938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E21C6-6D3F-440C-A07A-028BC59EB81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F6F2E-3D2D-4836-B487-473BF658881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37A5D-F6A8-4C12-A14C-9876254FBFE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1E38C-BF76-4FA4-8759-BE21225389E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DCD3D-436E-467A-90A1-F70B73B033D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B9910-4E03-4219-AB38-004D312649F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D2003-CB9A-4F9E-887D-71C0D5BA9FB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CC6C0-E4F5-4374-A3FD-FEA921DA679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ítulo, text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Gráfico 3"/>
          <p:cNvSpPr>
            <a:spLocks noGrp="1"/>
          </p:cNvSpPr>
          <p:nvPr>
            <p:ph type="chart"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D20F3-CF92-46FA-8006-4815CDAA972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A8A8F-215C-4343-AD46-A99E7C09470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5800" y="228600"/>
            <a:ext cx="7772400" cy="58674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30B8B-63C4-4590-984E-E1960FF402B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7D314-9844-44DD-8BC9-65A03B01A99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FF4E3-0993-4639-96E4-A73F192223A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8E98D-C88A-4C3C-9AF0-7E2461F3B30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1F6B6-8ED0-46DE-9954-570C72E73A4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C3D6F-9092-45C4-801D-B47888FD93D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C87CE-1C8C-44A0-86CD-4E2F1B88463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>
              <a:defRPr/>
            </a:pPr>
            <a:fld id="{4F43E0D6-BC16-4DEF-8E2F-DA4A36DB609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3333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291843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/>
              <a:ahLst/>
              <a:cxnLst>
                <a:cxn ang="0">
                  <a:pos x="3862" y="3418"/>
                </a:cxn>
                <a:cxn ang="0">
                  <a:pos x="457" y="0"/>
                </a:cxn>
                <a:cxn ang="0">
                  <a:pos x="0" y="0"/>
                </a:cxn>
                <a:cxn ang="0">
                  <a:pos x="0" y="481"/>
                </a:cxn>
                <a:cxn ang="0">
                  <a:pos x="3394" y="3888"/>
                </a:cxn>
                <a:cxn ang="0">
                  <a:pos x="3862" y="3418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Arial" pitchFamily="34" charset="0"/>
              </a:endParaRPr>
            </a:p>
          </p:txBody>
        </p:sp>
        <p:sp>
          <p:nvSpPr>
            <p:cNvPr id="291844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/>
              <a:ahLst/>
              <a:cxnLst>
                <a:cxn ang="0">
                  <a:pos x="370" y="0"/>
                </a:cxn>
                <a:cxn ang="0">
                  <a:pos x="3393" y="3036"/>
                </a:cxn>
                <a:cxn ang="0">
                  <a:pos x="3208" y="3222"/>
                </a:cxn>
                <a:cxn ang="0">
                  <a:pos x="0" y="0"/>
                </a:cxn>
                <a:cxn ang="0">
                  <a:pos x="370" y="0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Arial" pitchFamily="34" charset="0"/>
              </a:endParaRPr>
            </a:p>
          </p:txBody>
        </p:sp>
        <p:sp>
          <p:nvSpPr>
            <p:cNvPr id="291845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/>
              <a:ahLst/>
              <a:cxnLst>
                <a:cxn ang="0">
                  <a:pos x="630" y="0"/>
                </a:cxn>
                <a:cxn ang="0">
                  <a:pos x="2858" y="2238"/>
                </a:cxn>
                <a:cxn ang="0">
                  <a:pos x="2543" y="2555"/>
                </a:cxn>
                <a:cxn ang="0">
                  <a:pos x="0" y="0"/>
                </a:cxn>
                <a:cxn ang="0">
                  <a:pos x="630" y="0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Arial" pitchFamily="34" charset="0"/>
              </a:endParaRPr>
            </a:p>
          </p:txBody>
        </p:sp>
        <p:sp>
          <p:nvSpPr>
            <p:cNvPr id="291846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11" y="2120"/>
                </a:cxn>
                <a:cxn ang="0">
                  <a:pos x="2285" y="1945"/>
                </a:cxn>
                <a:cxn ang="0">
                  <a:pos x="348" y="0"/>
                </a:cxn>
                <a:cxn ang="0">
                  <a:pos x="0" y="0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000"/>
              </a:schemeClr>
            </a:soli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Arial" pitchFamily="34" charset="0"/>
              </a:endParaRPr>
            </a:p>
          </p:txBody>
        </p:sp>
      </p:grpSp>
      <p:sp>
        <p:nvSpPr>
          <p:cNvPr id="29184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29184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9184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smtClean="0">
                <a:latin typeface="+mn-lt"/>
              </a:defRPr>
            </a:lvl1pPr>
          </a:lstStyle>
          <a:p>
            <a:pPr>
              <a:defRPr/>
            </a:pPr>
            <a:fld id="{CEFC42A1-79B7-4D57-9DAE-845E3E2D888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29185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41475"/>
            <a:ext cx="7772400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15"/>
          <p:cNvPicPr>
            <a:picLocks noChangeAspect="1" noChangeArrowheads="1"/>
          </p:cNvPicPr>
          <p:nvPr/>
        </p:nvPicPr>
        <p:blipFill>
          <a:blip r:embed="rId3" cstate="print"/>
          <a:srcRect t="38466"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16"/>
          <p:cNvSpPr>
            <a:spLocks noChangeArrowheads="1"/>
          </p:cNvSpPr>
          <p:nvPr/>
        </p:nvSpPr>
        <p:spPr bwMode="auto">
          <a:xfrm>
            <a:off x="0" y="188913"/>
            <a:ext cx="9144000" cy="2520007"/>
          </a:xfrm>
          <a:prstGeom prst="rect">
            <a:avLst/>
          </a:prstGeom>
          <a:solidFill>
            <a:srgbClr val="000080">
              <a:alpha val="38039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t-BR" sz="4000" b="1" dirty="0">
                <a:solidFill>
                  <a:srgbClr val="FFFF99"/>
                </a:solidFill>
              </a:rPr>
              <a:t>Tratos culturais na cana-de-açúcar</a:t>
            </a:r>
          </a:p>
        </p:txBody>
      </p:sp>
      <p:sp>
        <p:nvSpPr>
          <p:cNvPr id="21509" name="WordArt 17"/>
          <p:cNvSpPr>
            <a:spLocks noChangeArrowheads="1" noChangeShapeType="1" noTextEdit="1"/>
          </p:cNvSpPr>
          <p:nvPr/>
        </p:nvSpPr>
        <p:spPr bwMode="auto">
          <a:xfrm>
            <a:off x="2328863" y="5876925"/>
            <a:ext cx="6781800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2800" kern="10">
                <a:ln w="9525">
                  <a:solidFill>
                    <a:srgbClr val="FFFF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00"/>
                    </a:gs>
                    <a:gs pos="50000">
                      <a:srgbClr val="009900"/>
                    </a:gs>
                    <a:gs pos="100000">
                      <a:srgbClr val="006600"/>
                    </a:gs>
                  </a:gsLst>
                  <a:lin ang="5400000" scaled="1"/>
                </a:gradFill>
                <a:latin typeface="Arial Black"/>
              </a:rPr>
              <a:t>Marcos S. Bernardes</a:t>
            </a:r>
          </a:p>
          <a:p>
            <a:pPr algn="ctr"/>
            <a:r>
              <a:rPr lang="pt-BR" sz="2800" kern="10">
                <a:ln w="9525">
                  <a:solidFill>
                    <a:srgbClr val="FFFFCC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00"/>
                    </a:gs>
                    <a:gs pos="50000">
                      <a:srgbClr val="009900"/>
                    </a:gs>
                    <a:gs pos="100000">
                      <a:srgbClr val="006600"/>
                    </a:gs>
                  </a:gsLst>
                  <a:lin ang="5400000" scaled="1"/>
                </a:gradFill>
                <a:latin typeface="Arial Black"/>
              </a:rPr>
              <a:t>Depto Prod. Veg. ESALQ/USP</a:t>
            </a:r>
          </a:p>
        </p:txBody>
      </p:sp>
      <p:pic>
        <p:nvPicPr>
          <p:cNvPr id="21510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4463" y="5805488"/>
            <a:ext cx="636587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81BCA669-3E96-451D-9F03-F7D0C61B45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9463" y="447675"/>
          <a:ext cx="7737475" cy="591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lanilha" r:id="rId3" imgW="4734151" imgH="3343637" progId="Excel.Sheet.8">
                  <p:embed/>
                </p:oleObj>
              </mc:Choice>
              <mc:Fallback>
                <p:oleObj name="Planilha" r:id="rId3" imgW="4734151" imgH="3343637" progId="Excel.Sheet.8">
                  <p:embed/>
                  <p:pic>
                    <p:nvPicPr>
                      <p:cNvPr id="52226" name="Object 2">
                        <a:extLst>
                          <a:ext uri="{FF2B5EF4-FFF2-40B4-BE49-F238E27FC236}">
                            <a16:creationId xmlns:a16="http://schemas.microsoft.com/office/drawing/2014/main" id="{5ED28E13-E62D-4C01-9B5F-378E10CA5CE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463" y="447675"/>
                        <a:ext cx="7737475" cy="591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3763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pt-BR" sz="2800" dirty="0">
                <a:latin typeface="Verdana" pitchFamily="34" charset="0"/>
              </a:rPr>
              <a:t>Subsolagem da entrelinha</a:t>
            </a:r>
            <a:br>
              <a:rPr lang="pt-BR" sz="2800" dirty="0">
                <a:latin typeface="Verdana" pitchFamily="34" charset="0"/>
              </a:rPr>
            </a:br>
            <a:r>
              <a:rPr lang="pt-BR" sz="2800" dirty="0">
                <a:latin typeface="Verdana" pitchFamily="34" charset="0"/>
              </a:rPr>
              <a:t>	</a:t>
            </a:r>
            <a:r>
              <a:rPr lang="pt-BR" sz="2000" dirty="0">
                <a:latin typeface="Verdana" pitchFamily="34" charset="0"/>
              </a:rPr>
              <a:t>Resposta a regimes de compacta</a:t>
            </a:r>
            <a:r>
              <a:rPr lang="pt-BR" sz="2000" dirty="0">
                <a:solidFill>
                  <a:srgbClr val="010000"/>
                </a:solidFill>
                <a:cs typeface="Times New Roman" pitchFamily="18" charset="0"/>
              </a:rPr>
              <a:t>ç</a:t>
            </a:r>
            <a:r>
              <a:rPr lang="pt-BR" sz="2000" dirty="0">
                <a:latin typeface="Verdana" pitchFamily="34" charset="0"/>
              </a:rPr>
              <a:t>ã</a:t>
            </a:r>
            <a:r>
              <a:rPr lang="pt-BR" sz="2000" dirty="0">
                <a:solidFill>
                  <a:srgbClr val="010000"/>
                </a:solidFill>
                <a:cs typeface="Times New Roman" pitchFamily="18" charset="0"/>
              </a:rPr>
              <a:t>o diferentes</a:t>
            </a:r>
            <a:br>
              <a:rPr lang="pt-BR" sz="2400" dirty="0">
                <a:latin typeface="Verdana" pitchFamily="34" charset="0"/>
              </a:rPr>
            </a:br>
            <a:br>
              <a:rPr lang="pt-BR" sz="2800" dirty="0">
                <a:latin typeface="Verdana" pitchFamily="34" charset="0"/>
              </a:rPr>
            </a:br>
            <a:endParaRPr lang="pt-BR" sz="2800" dirty="0"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1675" y="862013"/>
            <a:ext cx="5200650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aula Pecege\FOTO CANA\Cana 1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8183" y="1124744"/>
            <a:ext cx="6456150" cy="4968552"/>
          </a:xfrm>
          <a:prstGeom prst="rect">
            <a:avLst/>
          </a:prstGeom>
          <a:noFill/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664" y="332656"/>
            <a:ext cx="3672408" cy="58715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pt-BR" sz="2800" dirty="0" err="1">
                <a:latin typeface="Verdana" pitchFamily="34" charset="0"/>
              </a:rPr>
              <a:t>Triplice</a:t>
            </a:r>
            <a:r>
              <a:rPr lang="pt-BR" sz="2800" dirty="0">
                <a:latin typeface="Verdana" pitchFamily="34" charset="0"/>
              </a:rPr>
              <a:t> operação</a:t>
            </a:r>
            <a:br>
              <a:rPr lang="pt-BR" sz="2800" dirty="0">
                <a:latin typeface="Verdana" pitchFamily="34" charset="0"/>
              </a:rPr>
            </a:br>
            <a:endParaRPr lang="pt-BR" sz="2800" dirty="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664" y="332656"/>
            <a:ext cx="3672408" cy="58715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pt-BR" sz="2800" dirty="0" err="1">
                <a:latin typeface="Verdana" pitchFamily="34" charset="0"/>
              </a:rPr>
              <a:t>Triplice</a:t>
            </a:r>
            <a:r>
              <a:rPr lang="pt-BR" sz="2800" dirty="0">
                <a:latin typeface="Verdana" pitchFamily="34" charset="0"/>
              </a:rPr>
              <a:t> operação</a:t>
            </a:r>
            <a:br>
              <a:rPr lang="pt-BR" sz="2800" dirty="0">
                <a:latin typeface="Verdana" pitchFamily="34" charset="0"/>
              </a:rPr>
            </a:br>
            <a:endParaRPr lang="pt-BR" sz="2800" dirty="0">
              <a:latin typeface="Verdana" pitchFamily="34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4499992" y="908720"/>
            <a:ext cx="4536504" cy="250892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Abertura e profundidade pelo espaçamento e idade </a:t>
            </a:r>
            <a:r>
              <a:rPr lang="pt-BR" sz="2400" kern="0" dirty="0">
                <a:latin typeface="Verdana" pitchFamily="34" charset="0"/>
              </a:rPr>
              <a:t>da brotação</a:t>
            </a: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Umidade do</a:t>
            </a:r>
            <a:r>
              <a:rPr kumimoji="0" lang="pt-BR" sz="24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solo define qualidade da oper</a:t>
            </a: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ação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769" y="980728"/>
            <a:ext cx="3940175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3990677"/>
            <a:ext cx="3902075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pt-BR" sz="2800" dirty="0">
                <a:latin typeface="Verdana" pitchFamily="34" charset="0"/>
              </a:rPr>
              <a:t>Colheita mecanizada</a:t>
            </a:r>
            <a:br>
              <a:rPr lang="pt-BR" sz="2800" dirty="0">
                <a:latin typeface="Verdana" pitchFamily="34" charset="0"/>
              </a:rPr>
            </a:br>
            <a:r>
              <a:rPr lang="pt-BR" sz="2800" dirty="0">
                <a:latin typeface="Verdana" pitchFamily="34" charset="0"/>
              </a:rPr>
              <a:t>	</a:t>
            </a:r>
            <a:r>
              <a:rPr lang="pt-BR" sz="2000" dirty="0">
                <a:latin typeface="Verdana" pitchFamily="34" charset="0"/>
              </a:rPr>
              <a:t>Palha distribuída sobre o solo</a:t>
            </a:r>
            <a:br>
              <a:rPr lang="pt-BR" sz="2400" dirty="0">
                <a:latin typeface="Verdana" pitchFamily="34" charset="0"/>
              </a:rPr>
            </a:br>
            <a:br>
              <a:rPr lang="pt-BR" sz="2800" dirty="0">
                <a:latin typeface="Verdana" pitchFamily="34" charset="0"/>
              </a:rPr>
            </a:br>
            <a:endParaRPr lang="pt-BR" sz="2800" dirty="0">
              <a:latin typeface="Verdana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081088"/>
            <a:ext cx="7010400" cy="470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pt-BR" sz="2800" dirty="0">
                <a:latin typeface="Verdana" pitchFamily="34" charset="0"/>
              </a:rPr>
              <a:t>Tríplice operação em área de colheita mecanizada </a:t>
            </a:r>
            <a:br>
              <a:rPr lang="pt-BR" sz="2800" dirty="0">
                <a:latin typeface="Verdana" pitchFamily="34" charset="0"/>
              </a:rPr>
            </a:br>
            <a:r>
              <a:rPr lang="pt-BR" sz="2800" dirty="0">
                <a:latin typeface="Verdana" pitchFamily="34" charset="0"/>
              </a:rPr>
              <a:t>	</a:t>
            </a:r>
            <a:r>
              <a:rPr lang="pt-BR" sz="2000" dirty="0">
                <a:latin typeface="Verdana" pitchFamily="34" charset="0"/>
              </a:rPr>
              <a:t>Disco posterior cortando a palha </a:t>
            </a:r>
            <a:br>
              <a:rPr lang="pt-BR" sz="2400" dirty="0">
                <a:latin typeface="Verdana" pitchFamily="34" charset="0"/>
              </a:rPr>
            </a:br>
            <a:br>
              <a:rPr lang="pt-BR" sz="2800" dirty="0">
                <a:latin typeface="Verdana" pitchFamily="34" charset="0"/>
              </a:rPr>
            </a:br>
            <a:endParaRPr lang="pt-BR" sz="2800" dirty="0">
              <a:latin typeface="Verdana" pitchFamily="34" charset="0"/>
            </a:endParaRPr>
          </a:p>
        </p:txBody>
      </p:sp>
      <p:pic>
        <p:nvPicPr>
          <p:cNvPr id="2055" name="Picture 7" descr="C:\aula Pecege\FOTO CANA\Cana 49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61452"/>
            <a:ext cx="4856486" cy="3163692"/>
          </a:xfrm>
          <a:prstGeom prst="rect">
            <a:avLst/>
          </a:prstGeom>
          <a:noFill/>
        </p:spPr>
      </p:pic>
      <p:pic>
        <p:nvPicPr>
          <p:cNvPr id="2056" name="Picture 8" descr="C:\aula Pecege\FOTO CANA\Cana 45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7500" y="1558797"/>
            <a:ext cx="3222972" cy="4966547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504" y="4806280"/>
            <a:ext cx="4680520" cy="49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Disco anterior cortando a palha </a:t>
            </a:r>
            <a:b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</a:br>
            <a:b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</a:br>
            <a:endParaRPr kumimoji="0" lang="pt-BR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55576" y="5814392"/>
            <a:ext cx="4680520" cy="78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Grades posteriores </a:t>
            </a:r>
            <a:r>
              <a:rPr kumimoji="0" lang="pt-BR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substituidas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 </a:t>
            </a:r>
            <a:r>
              <a:rPr lang="pt-BR" sz="2000" kern="0" dirty="0">
                <a:solidFill>
                  <a:schemeClr val="tx2"/>
                </a:solidFill>
                <a:latin typeface="Verdana" pitchFamily="34" charset="0"/>
                <a:ea typeface="+mj-ea"/>
                <a:cs typeface="+mj-cs"/>
              </a:rPr>
              <a:t>p</a:t>
            </a:r>
            <a:r>
              <a:rPr kumimoji="0" lang="pt-BR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or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 rolo </a:t>
            </a:r>
            <a:r>
              <a:rPr lang="pt-BR" sz="2000" kern="0" dirty="0">
                <a:solidFill>
                  <a:schemeClr val="tx2"/>
                </a:solidFill>
                <a:latin typeface="Verdana" pitchFamily="34" charset="0"/>
                <a:ea typeface="+mj-ea"/>
                <a:cs typeface="+mj-cs"/>
              </a:rPr>
              <a:t>para aplainar</a:t>
            </a:r>
            <a:endParaRPr kumimoji="0" lang="pt-BR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393576"/>
            <a:ext cx="8496944" cy="65916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pt-BR" sz="2800" dirty="0">
                <a:latin typeface="Verdana" pitchFamily="34" charset="0"/>
              </a:rPr>
              <a:t>Plantas daninhas perenes predominam</a:t>
            </a:r>
            <a:br>
              <a:rPr lang="pt-BR" sz="2800" dirty="0">
                <a:latin typeface="Verdana" pitchFamily="34" charset="0"/>
              </a:rPr>
            </a:br>
            <a:endParaRPr lang="pt-BR" sz="2800" dirty="0">
              <a:latin typeface="Verdana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788024" y="1196752"/>
            <a:ext cx="4248472" cy="317869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pt-BR" sz="2400" kern="0" noProof="0" dirty="0">
                <a:latin typeface="Verdana" pitchFamily="34" charset="0"/>
              </a:rPr>
              <a:t>Desempenho do mato</a:t>
            </a: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</a:rPr>
              <a:t>Rebrota sob</a:t>
            </a:r>
            <a:r>
              <a:rPr kumimoji="0" lang="pt-BR" sz="24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</a:rPr>
              <a:t> palha</a:t>
            </a: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</a:rPr>
              <a:t>Sementes grandes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pt-BR" sz="2400" kern="0" dirty="0">
                <a:latin typeface="Verdana" pitchFamily="34" charset="0"/>
              </a:rPr>
              <a:t>Trepadoras</a:t>
            </a: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4" name="Picture 2" descr="C:\aula Pecege\FOTO CANA\Cana 70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075050"/>
            <a:ext cx="3600400" cy="55998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88640"/>
            <a:ext cx="4032448" cy="58715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pt-BR" sz="2800" dirty="0">
                <a:latin typeface="Verdana" pitchFamily="34" charset="0"/>
              </a:rPr>
              <a:t>Brotação sob palha</a:t>
            </a:r>
            <a:br>
              <a:rPr lang="pt-BR" sz="2800" dirty="0">
                <a:latin typeface="Verdana" pitchFamily="34" charset="0"/>
              </a:rPr>
            </a:br>
            <a:endParaRPr lang="pt-BR" sz="2800" dirty="0">
              <a:latin typeface="Verdana" pitchFamily="34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5148064" y="1568152"/>
            <a:ext cx="3888432" cy="5029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Frio </a:t>
            </a:r>
            <a:r>
              <a:rPr lang="pt-BR" sz="2400" kern="0" dirty="0">
                <a:latin typeface="Verdana" pitchFamily="34" charset="0"/>
              </a:rPr>
              <a:t>dificulta brotação sob palha (efeito </a:t>
            </a:r>
            <a:r>
              <a:rPr lang="pt-BR" sz="2400" kern="0" dirty="0" err="1">
                <a:latin typeface="Verdana" pitchFamily="34" charset="0"/>
              </a:rPr>
              <a:t>exacerbador</a:t>
            </a:r>
            <a:r>
              <a:rPr lang="pt-BR" sz="2400" kern="0" dirty="0">
                <a:latin typeface="Verdana" pitchFamily="34" charset="0"/>
              </a:rPr>
              <a:t>)</a:t>
            </a: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pt-BR" sz="2400" kern="0" dirty="0">
                <a:latin typeface="Verdana" pitchFamily="34" charset="0"/>
              </a:rPr>
              <a:t>Variedades com diferente </a:t>
            </a:r>
            <a:r>
              <a:rPr lang="pt-BR" sz="2400" kern="0" dirty="0" err="1">
                <a:latin typeface="Verdana" pitchFamily="34" charset="0"/>
              </a:rPr>
              <a:t>tolerancia</a:t>
            </a: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Aumento de pragas como cigarrinha</a:t>
            </a:r>
            <a:r>
              <a:rPr kumimoji="0" lang="pt-BR" sz="24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e lagarta </a:t>
            </a:r>
            <a:r>
              <a:rPr kumimoji="0" lang="pt-BR" sz="24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elasmo</a:t>
            </a: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04888"/>
            <a:ext cx="3744416" cy="5534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41277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pt-BR" sz="2800" dirty="0">
                <a:latin typeface="Verdana" pitchFamily="34" charset="0"/>
              </a:rPr>
              <a:t>Tríplice operação tardia e cana falhada</a:t>
            </a:r>
            <a:br>
              <a:rPr lang="pt-BR" sz="2800" dirty="0">
                <a:latin typeface="Verdana" pitchFamily="34" charset="0"/>
              </a:rPr>
            </a:br>
            <a:r>
              <a:rPr lang="pt-BR" sz="2800" dirty="0">
                <a:latin typeface="Verdana" pitchFamily="34" charset="0"/>
              </a:rPr>
              <a:t>	</a:t>
            </a:r>
            <a:r>
              <a:rPr lang="pt-BR" sz="2000" dirty="0">
                <a:latin typeface="Verdana" pitchFamily="34" charset="0"/>
              </a:rPr>
              <a:t>Danos para a cana</a:t>
            </a:r>
            <a:br>
              <a:rPr lang="pt-BR" sz="2000" dirty="0">
                <a:latin typeface="Verdana" pitchFamily="34" charset="0"/>
              </a:rPr>
            </a:br>
            <a:r>
              <a:rPr lang="pt-BR" sz="2000" dirty="0">
                <a:latin typeface="Verdana" pitchFamily="34" charset="0"/>
              </a:rPr>
              <a:t>		Infestação e mato</a:t>
            </a:r>
            <a:br>
              <a:rPr lang="pt-BR" sz="2400" dirty="0">
                <a:latin typeface="Verdana" pitchFamily="34" charset="0"/>
              </a:rPr>
            </a:br>
            <a:br>
              <a:rPr lang="pt-BR" sz="2800" dirty="0">
                <a:latin typeface="Verdana" pitchFamily="34" charset="0"/>
              </a:rPr>
            </a:br>
            <a:endParaRPr lang="pt-BR" sz="2800" dirty="0">
              <a:latin typeface="Verdana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75" y="1847875"/>
            <a:ext cx="6697663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8123" y="1772816"/>
            <a:ext cx="5906205" cy="503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41277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pt-BR" sz="2800" dirty="0">
                <a:latin typeface="Verdana" pitchFamily="34" charset="0"/>
              </a:rPr>
              <a:t>Umidade de 15% a 18% garante aproveitamento </a:t>
            </a:r>
            <a:br>
              <a:rPr lang="pt-BR" sz="2800" dirty="0">
                <a:latin typeface="Verdana" pitchFamily="34" charset="0"/>
              </a:rPr>
            </a:br>
            <a:r>
              <a:rPr lang="pt-BR" sz="2800" dirty="0">
                <a:latin typeface="Verdana" pitchFamily="34" charset="0"/>
              </a:rPr>
              <a:t>	</a:t>
            </a:r>
            <a:r>
              <a:rPr lang="pt-BR" sz="2000" dirty="0">
                <a:latin typeface="Verdana" pitchFamily="34" charset="0"/>
              </a:rPr>
              <a:t>Em solo seco deve enterrar o adubo N</a:t>
            </a:r>
            <a:br>
              <a:rPr lang="pt-BR" sz="2000" dirty="0">
                <a:latin typeface="Verdana" pitchFamily="34" charset="0"/>
              </a:rPr>
            </a:br>
            <a:r>
              <a:rPr lang="pt-BR" sz="2000" dirty="0">
                <a:latin typeface="Verdana" pitchFamily="34" charset="0"/>
              </a:rPr>
              <a:t>		Havendo chuva pode aplicar sobre o solo </a:t>
            </a:r>
            <a:br>
              <a:rPr lang="pt-BR" sz="2400" dirty="0">
                <a:latin typeface="Verdana" pitchFamily="34" charset="0"/>
              </a:rPr>
            </a:br>
            <a:br>
              <a:rPr lang="pt-BR" sz="2800" dirty="0">
                <a:latin typeface="Verdana" pitchFamily="34" charset="0"/>
              </a:rPr>
            </a:br>
            <a:endParaRPr lang="pt-BR" sz="2800" dirty="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98072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-36513" y="980728"/>
            <a:ext cx="9180513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5000"/>
              </a:lnSpc>
              <a:spcBef>
                <a:spcPct val="30000"/>
              </a:spcBef>
              <a:buClr>
                <a:srgbClr val="0066CC"/>
              </a:buClr>
              <a:buSzPct val="130000"/>
              <a:buFontTx/>
              <a:buChar char="•"/>
            </a:pPr>
            <a:r>
              <a:rPr lang="pt-BR" sz="2400" b="1" dirty="0">
                <a:solidFill>
                  <a:srgbClr val="010000"/>
                </a:solidFill>
                <a:cs typeface="Times New Roman" pitchFamily="18" charset="0"/>
              </a:rPr>
              <a:t> Objetivos dos tratos culturais</a:t>
            </a:r>
            <a:endParaRPr lang="pt-BR" sz="2000" b="1" dirty="0">
              <a:solidFill>
                <a:srgbClr val="010000"/>
              </a:solidFill>
              <a:cs typeface="Times New Roman" pitchFamily="18" charset="0"/>
            </a:endParaRPr>
          </a:p>
          <a:p>
            <a:pPr lvl="1">
              <a:lnSpc>
                <a:spcPct val="105000"/>
              </a:lnSpc>
              <a:spcBef>
                <a:spcPct val="30000"/>
              </a:spcBef>
              <a:buClr>
                <a:srgbClr val="0066CC"/>
              </a:buClr>
              <a:buSzPct val="130000"/>
              <a:buFontTx/>
              <a:buChar char="•"/>
            </a:pPr>
            <a:r>
              <a:rPr lang="en-US" sz="2000" b="1" dirty="0">
                <a:solidFill>
                  <a:srgbClr val="010000"/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10000"/>
                </a:solidFill>
                <a:cs typeface="Times New Roman" pitchFamily="18" charset="0"/>
              </a:rPr>
              <a:t>preservar</a:t>
            </a:r>
            <a:r>
              <a:rPr lang="en-US" sz="2000" b="1" dirty="0">
                <a:solidFill>
                  <a:srgbClr val="010000"/>
                </a:solidFill>
                <a:cs typeface="Times New Roman" pitchFamily="18" charset="0"/>
              </a:rPr>
              <a:t> e </a:t>
            </a:r>
            <a:r>
              <a:rPr lang="en-US" sz="2000" b="1" dirty="0" err="1">
                <a:solidFill>
                  <a:srgbClr val="010000"/>
                </a:solidFill>
                <a:cs typeface="Times New Roman" pitchFamily="18" charset="0"/>
              </a:rPr>
              <a:t>restaurar</a:t>
            </a:r>
            <a:r>
              <a:rPr lang="en-US" sz="2000" b="1" dirty="0">
                <a:solidFill>
                  <a:srgbClr val="010000"/>
                </a:solidFill>
                <a:cs typeface="Times New Roman" pitchFamily="18" charset="0"/>
              </a:rPr>
              <a:t> as </a:t>
            </a:r>
            <a:r>
              <a:rPr lang="en-US" sz="2000" b="1" dirty="0" err="1">
                <a:solidFill>
                  <a:srgbClr val="010000"/>
                </a:solidFill>
                <a:cs typeface="Times New Roman" pitchFamily="18" charset="0"/>
              </a:rPr>
              <a:t>propriedades</a:t>
            </a:r>
            <a:r>
              <a:rPr lang="en-US" sz="2000" b="1" dirty="0">
                <a:solidFill>
                  <a:srgbClr val="010000"/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10000"/>
                </a:solidFill>
                <a:cs typeface="Times New Roman" pitchFamily="18" charset="0"/>
              </a:rPr>
              <a:t>fisicas</a:t>
            </a:r>
            <a:r>
              <a:rPr lang="en-US" sz="2000" b="1" dirty="0">
                <a:solidFill>
                  <a:srgbClr val="010000"/>
                </a:solidFill>
                <a:cs typeface="Times New Roman" pitchFamily="18" charset="0"/>
              </a:rPr>
              <a:t> e </a:t>
            </a:r>
            <a:r>
              <a:rPr lang="en-US" sz="2000" b="1" dirty="0" err="1">
                <a:solidFill>
                  <a:srgbClr val="010000"/>
                </a:solidFill>
                <a:cs typeface="Times New Roman" pitchFamily="18" charset="0"/>
              </a:rPr>
              <a:t>quimicas</a:t>
            </a:r>
            <a:r>
              <a:rPr lang="en-US" sz="2000" b="1" dirty="0">
                <a:solidFill>
                  <a:srgbClr val="010000"/>
                </a:solidFill>
                <a:cs typeface="Times New Roman" pitchFamily="18" charset="0"/>
              </a:rPr>
              <a:t> do solo</a:t>
            </a:r>
          </a:p>
          <a:p>
            <a:pPr lvl="1">
              <a:lnSpc>
                <a:spcPct val="105000"/>
              </a:lnSpc>
              <a:spcBef>
                <a:spcPct val="30000"/>
              </a:spcBef>
              <a:buClr>
                <a:srgbClr val="0066CC"/>
              </a:buClr>
              <a:buSzPct val="130000"/>
              <a:buFontTx/>
              <a:buChar char="•"/>
            </a:pPr>
            <a:r>
              <a:rPr lang="en-US" sz="2000" b="1" dirty="0">
                <a:solidFill>
                  <a:srgbClr val="010000"/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10000"/>
                </a:solidFill>
                <a:cs typeface="Times New Roman" pitchFamily="18" charset="0"/>
              </a:rPr>
              <a:t>controle</a:t>
            </a:r>
            <a:r>
              <a:rPr lang="en-US" sz="2000" b="1" dirty="0">
                <a:solidFill>
                  <a:srgbClr val="010000"/>
                </a:solidFill>
                <a:cs typeface="Times New Roman" pitchFamily="18" charset="0"/>
              </a:rPr>
              <a:t> de </a:t>
            </a:r>
            <a:r>
              <a:rPr lang="en-US" sz="2000" b="1" dirty="0" err="1">
                <a:solidFill>
                  <a:srgbClr val="010000"/>
                </a:solidFill>
                <a:cs typeface="Times New Roman" pitchFamily="18" charset="0"/>
              </a:rPr>
              <a:t>plantas</a:t>
            </a:r>
            <a:r>
              <a:rPr lang="en-US" sz="2000" b="1" dirty="0">
                <a:solidFill>
                  <a:srgbClr val="010000"/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10000"/>
                </a:solidFill>
                <a:cs typeface="Times New Roman" pitchFamily="18" charset="0"/>
              </a:rPr>
              <a:t>daninhas</a:t>
            </a:r>
            <a:endParaRPr lang="en-US" sz="2000" b="1" dirty="0">
              <a:solidFill>
                <a:srgbClr val="010000"/>
              </a:solidFill>
              <a:cs typeface="Times New Roman" pitchFamily="18" charset="0"/>
            </a:endParaRPr>
          </a:p>
          <a:p>
            <a:pPr lvl="1">
              <a:lnSpc>
                <a:spcPct val="105000"/>
              </a:lnSpc>
              <a:spcBef>
                <a:spcPct val="30000"/>
              </a:spcBef>
              <a:buClr>
                <a:srgbClr val="0066CC"/>
              </a:buClr>
              <a:buSzPct val="130000"/>
              <a:buFontTx/>
              <a:buChar char="•"/>
            </a:pPr>
            <a:r>
              <a:rPr lang="en-US" sz="2000" b="1" dirty="0">
                <a:solidFill>
                  <a:srgbClr val="010000"/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10000"/>
                </a:solidFill>
                <a:cs typeface="Times New Roman" pitchFamily="18" charset="0"/>
              </a:rPr>
              <a:t>evitar</a:t>
            </a:r>
            <a:r>
              <a:rPr lang="en-US" sz="2000" b="1" dirty="0">
                <a:solidFill>
                  <a:srgbClr val="010000"/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10000"/>
                </a:solidFill>
                <a:cs typeface="Times New Roman" pitchFamily="18" charset="0"/>
              </a:rPr>
              <a:t>eros</a:t>
            </a:r>
            <a:r>
              <a:rPr lang="pt-BR" sz="2000" b="1" dirty="0" err="1">
                <a:solidFill>
                  <a:srgbClr val="010000"/>
                </a:solidFill>
                <a:cs typeface="Times New Roman" pitchFamily="18" charset="0"/>
              </a:rPr>
              <a:t>ão</a:t>
            </a:r>
            <a:endParaRPr lang="pt-BR" sz="2000" b="1" dirty="0">
              <a:solidFill>
                <a:srgbClr val="010000"/>
              </a:solidFill>
              <a:cs typeface="Times New Roman" pitchFamily="18" charset="0"/>
            </a:endParaRPr>
          </a:p>
          <a:p>
            <a:pPr lvl="1">
              <a:lnSpc>
                <a:spcPct val="105000"/>
              </a:lnSpc>
              <a:spcBef>
                <a:spcPct val="30000"/>
              </a:spcBef>
              <a:buClr>
                <a:srgbClr val="0066CC"/>
              </a:buClr>
              <a:buSzPct val="130000"/>
              <a:buFontTx/>
              <a:buChar char="•"/>
            </a:pPr>
            <a:r>
              <a:rPr lang="en-US" sz="2000" b="1" dirty="0">
                <a:solidFill>
                  <a:srgbClr val="010000"/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10000"/>
                </a:solidFill>
                <a:cs typeface="Times New Roman" pitchFamily="18" charset="0"/>
              </a:rPr>
              <a:t>controle</a:t>
            </a:r>
            <a:r>
              <a:rPr lang="en-US" sz="2000" b="1" dirty="0">
                <a:solidFill>
                  <a:srgbClr val="010000"/>
                </a:solidFill>
                <a:cs typeface="Times New Roman" pitchFamily="18" charset="0"/>
              </a:rPr>
              <a:t> de </a:t>
            </a:r>
            <a:r>
              <a:rPr lang="en-US" sz="2000" b="1" dirty="0" err="1">
                <a:solidFill>
                  <a:srgbClr val="010000"/>
                </a:solidFill>
                <a:cs typeface="Times New Roman" pitchFamily="18" charset="0"/>
              </a:rPr>
              <a:t>plantas</a:t>
            </a:r>
            <a:r>
              <a:rPr lang="en-US" sz="2000" b="1" dirty="0">
                <a:solidFill>
                  <a:srgbClr val="010000"/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10000"/>
                </a:solidFill>
                <a:cs typeface="Times New Roman" pitchFamily="18" charset="0"/>
              </a:rPr>
              <a:t>daninhas</a:t>
            </a:r>
            <a:endParaRPr lang="en-US" sz="2000" b="1" dirty="0">
              <a:solidFill>
                <a:srgbClr val="010000"/>
              </a:solidFill>
              <a:cs typeface="Times New Roman" pitchFamily="18" charset="0"/>
            </a:endParaRPr>
          </a:p>
          <a:p>
            <a:pPr lvl="1">
              <a:lnSpc>
                <a:spcPct val="105000"/>
              </a:lnSpc>
              <a:spcBef>
                <a:spcPct val="30000"/>
              </a:spcBef>
              <a:buClr>
                <a:srgbClr val="0066CC"/>
              </a:buClr>
              <a:buSzPct val="130000"/>
              <a:buFontTx/>
              <a:buChar char="•"/>
            </a:pPr>
            <a:r>
              <a:rPr lang="en-US" sz="2000" b="1" dirty="0">
                <a:solidFill>
                  <a:srgbClr val="010000"/>
                </a:solidFill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10000"/>
                </a:solidFill>
                <a:cs typeface="Times New Roman" pitchFamily="18" charset="0"/>
              </a:rPr>
              <a:t>controle</a:t>
            </a:r>
            <a:r>
              <a:rPr lang="en-US" sz="2000" b="1" dirty="0">
                <a:solidFill>
                  <a:srgbClr val="010000"/>
                </a:solidFill>
                <a:cs typeface="Times New Roman" pitchFamily="18" charset="0"/>
              </a:rPr>
              <a:t> de </a:t>
            </a:r>
            <a:r>
              <a:rPr lang="en-US" sz="2000" b="1" dirty="0" err="1">
                <a:solidFill>
                  <a:srgbClr val="010000"/>
                </a:solidFill>
                <a:cs typeface="Times New Roman" pitchFamily="18" charset="0"/>
              </a:rPr>
              <a:t>pragas</a:t>
            </a:r>
            <a:r>
              <a:rPr lang="en-US" sz="2000" b="1" dirty="0">
                <a:solidFill>
                  <a:srgbClr val="010000"/>
                </a:solidFill>
                <a:cs typeface="Times New Roman" pitchFamily="18" charset="0"/>
              </a:rPr>
              <a:t> e </a:t>
            </a:r>
            <a:r>
              <a:rPr lang="en-US" sz="2000" b="1" dirty="0" err="1">
                <a:solidFill>
                  <a:srgbClr val="010000"/>
                </a:solidFill>
                <a:cs typeface="Times New Roman" pitchFamily="18" charset="0"/>
              </a:rPr>
              <a:t>doen</a:t>
            </a:r>
            <a:r>
              <a:rPr lang="pt-BR" sz="2000" b="1" dirty="0">
                <a:solidFill>
                  <a:srgbClr val="010000"/>
                </a:solidFill>
                <a:cs typeface="Times New Roman" pitchFamily="18" charset="0"/>
              </a:rPr>
              <a:t>ç</a:t>
            </a:r>
            <a:r>
              <a:rPr lang="en-US" sz="2000" b="1" dirty="0">
                <a:solidFill>
                  <a:srgbClr val="010000"/>
                </a:solidFill>
                <a:cs typeface="Times New Roman" pitchFamily="18" charset="0"/>
              </a:rPr>
              <a:t>as</a:t>
            </a:r>
            <a:endParaRPr lang="pt-BR" sz="2000" b="1" dirty="0">
              <a:solidFill>
                <a:srgbClr val="010000"/>
              </a:solidFill>
              <a:cs typeface="Times New Roman" pitchFamily="18" charset="0"/>
            </a:endParaRPr>
          </a:p>
          <a:p>
            <a:pPr>
              <a:lnSpc>
                <a:spcPct val="105000"/>
              </a:lnSpc>
              <a:spcBef>
                <a:spcPct val="30000"/>
              </a:spcBef>
              <a:buClr>
                <a:srgbClr val="0066CC"/>
              </a:buClr>
              <a:buSzPct val="130000"/>
              <a:buFontTx/>
              <a:buChar char="•"/>
            </a:pPr>
            <a:r>
              <a:rPr lang="pt-BR" sz="2400" b="1" dirty="0">
                <a:solidFill>
                  <a:srgbClr val="010000"/>
                </a:solidFill>
                <a:cs typeface="Times New Roman" pitchFamily="18" charset="0"/>
              </a:rPr>
              <a:t> Outros </a:t>
            </a:r>
          </a:p>
          <a:p>
            <a:pPr lvl="1">
              <a:lnSpc>
                <a:spcPct val="105000"/>
              </a:lnSpc>
              <a:spcBef>
                <a:spcPct val="30000"/>
              </a:spcBef>
              <a:buClr>
                <a:srgbClr val="0066CC"/>
              </a:buClr>
              <a:buSzPct val="130000"/>
              <a:buFontTx/>
              <a:buChar char="•"/>
            </a:pPr>
            <a:r>
              <a:rPr lang="pt-BR" sz="2000" b="1" dirty="0">
                <a:solidFill>
                  <a:srgbClr val="010000"/>
                </a:solidFill>
                <a:cs typeface="Times New Roman" pitchFamily="18" charset="0"/>
              </a:rPr>
              <a:t> replantio</a:t>
            </a:r>
          </a:p>
          <a:p>
            <a:pPr lvl="1">
              <a:lnSpc>
                <a:spcPct val="105000"/>
              </a:lnSpc>
              <a:spcBef>
                <a:spcPct val="30000"/>
              </a:spcBef>
              <a:buClr>
                <a:srgbClr val="0066CC"/>
              </a:buClr>
              <a:buSzPct val="130000"/>
              <a:buFontTx/>
              <a:buChar char="•"/>
            </a:pPr>
            <a:r>
              <a:rPr lang="pt-BR" sz="2000" b="1" dirty="0">
                <a:solidFill>
                  <a:srgbClr val="010000"/>
                </a:solidFill>
                <a:cs typeface="Times New Roman" pitchFamily="18" charset="0"/>
              </a:rPr>
              <a:t> intercalação e rotação de culturas</a:t>
            </a:r>
          </a:p>
          <a:p>
            <a:pPr lvl="1">
              <a:lnSpc>
                <a:spcPct val="105000"/>
              </a:lnSpc>
              <a:spcBef>
                <a:spcPct val="30000"/>
              </a:spcBef>
              <a:buClr>
                <a:srgbClr val="0066CC"/>
              </a:buClr>
              <a:buSzPct val="130000"/>
              <a:buFontTx/>
              <a:buChar char="•"/>
            </a:pPr>
            <a:r>
              <a:rPr lang="pt-BR" sz="2000" b="1" dirty="0">
                <a:solidFill>
                  <a:srgbClr val="010000"/>
                </a:solidFill>
                <a:cs typeface="Times New Roman" pitchFamily="18" charset="0"/>
              </a:rPr>
              <a:t> irrigação e aplicação de vinhaça</a:t>
            </a:r>
          </a:p>
          <a:p>
            <a:pPr>
              <a:lnSpc>
                <a:spcPct val="105000"/>
              </a:lnSpc>
              <a:spcBef>
                <a:spcPct val="30000"/>
              </a:spcBef>
              <a:buClr>
                <a:srgbClr val="0066CC"/>
              </a:buClr>
              <a:buSzPct val="130000"/>
              <a:buFontTx/>
              <a:buChar char="•"/>
            </a:pPr>
            <a:r>
              <a:rPr lang="pt-BR" sz="2400" b="1" dirty="0">
                <a:solidFill>
                  <a:srgbClr val="010000"/>
                </a:solidFill>
                <a:cs typeface="Times New Roman" pitchFamily="18" charset="0"/>
              </a:rPr>
              <a:t> Avaliar lavoura</a:t>
            </a:r>
          </a:p>
          <a:p>
            <a:pPr lvl="1">
              <a:lnSpc>
                <a:spcPct val="105000"/>
              </a:lnSpc>
              <a:spcBef>
                <a:spcPct val="30000"/>
              </a:spcBef>
              <a:buClr>
                <a:srgbClr val="0066CC"/>
              </a:buClr>
              <a:buSzPct val="130000"/>
              <a:buFontTx/>
              <a:buChar char="•"/>
            </a:pPr>
            <a:r>
              <a:rPr lang="pt-BR" sz="2000" b="1" dirty="0">
                <a:solidFill>
                  <a:srgbClr val="010000"/>
                </a:solidFill>
                <a:cs typeface="Times New Roman" pitchFamily="18" charset="0"/>
              </a:rPr>
              <a:t> solo (</a:t>
            </a:r>
            <a:r>
              <a:rPr lang="pt-BR" sz="2000" b="1" dirty="0" err="1">
                <a:solidFill>
                  <a:srgbClr val="010000"/>
                </a:solidFill>
                <a:cs typeface="Times New Roman" pitchFamily="18" charset="0"/>
              </a:rPr>
              <a:t>penetrometro</a:t>
            </a:r>
            <a:r>
              <a:rPr lang="pt-BR" sz="2000" b="1" dirty="0">
                <a:solidFill>
                  <a:srgbClr val="010000"/>
                </a:solidFill>
                <a:cs typeface="Times New Roman" pitchFamily="18" charset="0"/>
              </a:rPr>
              <a:t> e analise de solo)</a:t>
            </a:r>
          </a:p>
          <a:p>
            <a:pPr lvl="1">
              <a:lnSpc>
                <a:spcPct val="105000"/>
              </a:lnSpc>
              <a:spcBef>
                <a:spcPct val="30000"/>
              </a:spcBef>
              <a:buClr>
                <a:srgbClr val="0066CC"/>
              </a:buClr>
              <a:buSzPct val="130000"/>
              <a:buFontTx/>
              <a:buChar char="•"/>
            </a:pPr>
            <a:r>
              <a:rPr lang="pt-BR" sz="2000" b="1" dirty="0">
                <a:solidFill>
                  <a:srgbClr val="010000"/>
                </a:solidFill>
                <a:cs typeface="Times New Roman" pitchFamily="18" charset="0"/>
              </a:rPr>
              <a:t> planta (falhas e biometria)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07950" y="84807"/>
            <a:ext cx="88392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4800" b="1" dirty="0">
                <a:solidFill>
                  <a:srgbClr val="FFFF00"/>
                </a:solidFill>
              </a:rPr>
              <a:t>SUMÁRIO</a:t>
            </a:r>
            <a:endParaRPr lang="pt-BR" sz="3200" b="1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5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5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bldLvl="2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557213"/>
            <a:ext cx="8785225" cy="5743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512" y="836712"/>
            <a:ext cx="7488832" cy="1800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pt-BR" sz="2800" dirty="0">
                <a:solidFill>
                  <a:srgbClr val="FF0000"/>
                </a:solidFill>
                <a:latin typeface="Verdana" pitchFamily="34" charset="0"/>
              </a:rPr>
              <a:t>Toxidez do herbicida “seletivo” </a:t>
            </a:r>
            <a:br>
              <a:rPr lang="pt-BR" sz="2800" dirty="0">
                <a:solidFill>
                  <a:srgbClr val="FF0000"/>
                </a:solidFill>
                <a:latin typeface="Verdana" pitchFamily="34" charset="0"/>
              </a:rPr>
            </a:br>
            <a:r>
              <a:rPr lang="pt-BR" sz="2800" dirty="0">
                <a:solidFill>
                  <a:srgbClr val="FF0000"/>
                </a:solidFill>
                <a:latin typeface="Verdana" pitchFamily="34" charset="0"/>
              </a:rPr>
              <a:t>	seletividade depende da dose e da 	condição da planta e do ambiente</a:t>
            </a:r>
            <a:br>
              <a:rPr lang="pt-BR" sz="2800" dirty="0">
                <a:latin typeface="Verdana" pitchFamily="34" charset="0"/>
              </a:rPr>
            </a:br>
            <a:endParaRPr lang="pt-BR" sz="2800" dirty="0">
              <a:latin typeface="Verdan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10180438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aula Pecege\FOTO CANA\Cana 18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417" y="476672"/>
            <a:ext cx="8773480" cy="5832648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79512" y="836712"/>
            <a:ext cx="8568952" cy="302433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Maturador</a:t>
            </a: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 sempre </a:t>
            </a:r>
            <a:r>
              <a:rPr kumimoji="0" lang="pt-BR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modifi</a:t>
            </a:r>
            <a:r>
              <a:rPr lang="pt-BR" sz="32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j-ea"/>
                <a:cs typeface="+mj-cs"/>
              </a:rPr>
              <a:t>ca</a:t>
            </a:r>
            <a:r>
              <a:rPr lang="pt-BR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j-ea"/>
                <a:cs typeface="+mj-cs"/>
              </a:rPr>
              <a:t> crescimento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2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+mj-ea"/>
                <a:cs typeface="+mj-cs"/>
              </a:rPr>
              <a:t> 	efeito </a:t>
            </a:r>
            <a: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  <a:t>depende da dose e da condição da 	planta e do ambiente</a:t>
            </a:r>
            <a:br>
              <a:rPr kumimoji="0" lang="pt-BR" sz="28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Verdana" pitchFamily="34" charset="0"/>
                <a:ea typeface="+mj-ea"/>
                <a:cs typeface="+mj-cs"/>
              </a:rPr>
            </a:br>
            <a:endParaRPr kumimoji="0" lang="pt-BR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3B"/>
              </a:gs>
              <a:gs pos="100000">
                <a:srgbClr val="000080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152400" y="192088"/>
            <a:ext cx="8823325" cy="963612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100000">
                <a:srgbClr val="000D1A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spcBef>
                <a:spcPts val="20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200" b="1" dirty="0">
                <a:solidFill>
                  <a:srgbClr val="F8F8F8"/>
                </a:solidFill>
                <a:latin typeface="Lucida Sans" pitchFamily="34" charset="0"/>
              </a:rPr>
              <a:t>Longevidade, ambiente e manejo</a:t>
            </a:r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552450" y="3281363"/>
            <a:ext cx="7040563" cy="2654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PT" sz="2400" b="1">
                <a:solidFill>
                  <a:srgbClr val="FFFFFF"/>
                </a:solidFill>
                <a:cs typeface="Times New Roman" pitchFamily="18" charset="0"/>
              </a:rPr>
              <a:t>TCH5C = (C1 + 3,5 * C2) / 5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PT">
                <a:solidFill>
                  <a:srgbClr val="FFFFFF"/>
                </a:solidFill>
                <a:cs typeface="Times New Roman" pitchFamily="18" charset="0"/>
              </a:rPr>
              <a:t>Onde: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PT">
                <a:solidFill>
                  <a:srgbClr val="FFFFFF"/>
                </a:solidFill>
                <a:cs typeface="Times New Roman" pitchFamily="18" charset="0"/>
              </a:rPr>
              <a:t>TCH5C = estimativa para a produtividade média de cinco cortes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PT">
                <a:solidFill>
                  <a:srgbClr val="FFFFFF"/>
                </a:solidFill>
                <a:cs typeface="Times New Roman" pitchFamily="18" charset="0"/>
              </a:rPr>
              <a:t>C1 = produtividade do 1º corte (cana de ano e meio)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PT">
                <a:solidFill>
                  <a:srgbClr val="FFFFFF"/>
                </a:solidFill>
                <a:cs typeface="Times New Roman" pitchFamily="18" charset="0"/>
              </a:rPr>
              <a:t>C2 = produtividade do 2º corte</a:t>
            </a:r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53975" y="1347788"/>
            <a:ext cx="8177213" cy="793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PT" sz="1600" b="1">
                <a:solidFill>
                  <a:srgbClr val="FFFF00"/>
                </a:solidFill>
                <a:cs typeface="Times New Roman" pitchFamily="18" charset="0"/>
              </a:rPr>
              <a:t>EQUAÇÃO PARA ESTIMATIVA DA PRODUTIVIDADE MÉDIA DE CINCO CORTES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PT" sz="1600" b="1">
                <a:solidFill>
                  <a:srgbClr val="FFFF00"/>
                </a:solidFill>
                <a:cs typeface="Times New Roman" pitchFamily="18" charset="0"/>
              </a:rPr>
              <a:t> A PARTIR DOS DOIS PRIMEIROS CORTES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PT" sz="1200">
                <a:solidFill>
                  <a:srgbClr val="000000"/>
                </a:solidFill>
                <a:cs typeface="Times New Roman" pitchFamily="18" charset="0"/>
              </a:rPr>
              <a:t>			</a:t>
            </a:r>
            <a:r>
              <a:rPr lang="pt-PT" sz="1400">
                <a:solidFill>
                  <a:srgbClr val="FFFF00"/>
                </a:solidFill>
                <a:cs typeface="Times New Roman" pitchFamily="18" charset="0"/>
              </a:rPr>
              <a:t>Rubens L. do C. Braga Junior  - CTC, 1994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3B"/>
              </a:gs>
              <a:gs pos="100000">
                <a:srgbClr val="000080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152400" y="192088"/>
            <a:ext cx="8823325" cy="963612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100000">
                <a:srgbClr val="000D1A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spcBef>
                <a:spcPts val="20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200" b="1">
                <a:solidFill>
                  <a:srgbClr val="F8F8F8"/>
                </a:solidFill>
                <a:latin typeface="Lucida Sans" pitchFamily="34" charset="0"/>
              </a:rPr>
              <a:t>Introdução</a:t>
            </a: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53975" y="1374775"/>
            <a:ext cx="8177213" cy="793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PT" sz="1600" b="1">
                <a:solidFill>
                  <a:srgbClr val="FFFF00"/>
                </a:solidFill>
                <a:cs typeface="Times New Roman" pitchFamily="18" charset="0"/>
              </a:rPr>
              <a:t>EQUAÇÃO PARA ESTIMATIVA DA PRODUTIVIDADE MÉDIA DE CINCO CORTES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PT" sz="1600" b="1">
                <a:solidFill>
                  <a:srgbClr val="FFFF00"/>
                </a:solidFill>
                <a:cs typeface="Times New Roman" pitchFamily="18" charset="0"/>
              </a:rPr>
              <a:t> A PARTIR DOS DOIS PRIMEIROS CORTES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PT" sz="1200">
                <a:solidFill>
                  <a:srgbClr val="000000"/>
                </a:solidFill>
                <a:cs typeface="Times New Roman" pitchFamily="18" charset="0"/>
              </a:rPr>
              <a:t>			</a:t>
            </a:r>
            <a:r>
              <a:rPr lang="pt-PT" sz="1400">
                <a:solidFill>
                  <a:srgbClr val="FFFF00"/>
                </a:solidFill>
                <a:cs typeface="Times New Roman" pitchFamily="18" charset="0"/>
              </a:rPr>
              <a:t>Rubens L. do C. Braga Junior  - CTC, 1994</a:t>
            </a:r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512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9163" y="2360613"/>
            <a:ext cx="7305675" cy="4381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0" y="735013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3B"/>
              </a:gs>
              <a:gs pos="100000">
                <a:srgbClr val="000080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46075" y="2152650"/>
            <a:ext cx="8645525" cy="1587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 marL="481013" indent="-481013">
              <a:spcBef>
                <a:spcPts val="1500"/>
              </a:spcBef>
              <a:buClr>
                <a:srgbClr val="FFFF09"/>
              </a:buClr>
              <a:buFont typeface="Marlett" pitchFamily="2" charset="2"/>
              <a:buChar char=""/>
              <a:tabLst>
                <a:tab pos="481013" algn="l"/>
                <a:tab pos="1395413" algn="l"/>
                <a:tab pos="2309813" algn="l"/>
                <a:tab pos="3224213" algn="l"/>
                <a:tab pos="4138613" algn="l"/>
                <a:tab pos="5053013" algn="l"/>
                <a:tab pos="5967413" algn="l"/>
                <a:tab pos="6881813" algn="l"/>
                <a:tab pos="7796213" algn="l"/>
                <a:tab pos="8710613" algn="l"/>
                <a:tab pos="9625013" algn="l"/>
                <a:tab pos="10539413" algn="l"/>
              </a:tabLst>
              <a:defRPr/>
            </a:pPr>
            <a:r>
              <a:rPr lang="pt-BR" sz="2400">
                <a:solidFill>
                  <a:srgbClr val="CCE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Menor população de colmos;</a:t>
            </a:r>
          </a:p>
          <a:p>
            <a:pPr marL="481013" indent="-481013">
              <a:spcBef>
                <a:spcPts val="1500"/>
              </a:spcBef>
              <a:buClr>
                <a:srgbClr val="FFFF09"/>
              </a:buClr>
              <a:buFont typeface="Marlett" pitchFamily="2" charset="2"/>
              <a:buChar char=""/>
              <a:tabLst>
                <a:tab pos="481013" algn="l"/>
                <a:tab pos="1395413" algn="l"/>
                <a:tab pos="2309813" algn="l"/>
                <a:tab pos="3224213" algn="l"/>
                <a:tab pos="4138613" algn="l"/>
                <a:tab pos="5053013" algn="l"/>
                <a:tab pos="5967413" algn="l"/>
                <a:tab pos="6881813" algn="l"/>
                <a:tab pos="7796213" algn="l"/>
                <a:tab pos="8710613" algn="l"/>
                <a:tab pos="9625013" algn="l"/>
                <a:tab pos="10539413" algn="l"/>
              </a:tabLst>
              <a:defRPr/>
            </a:pPr>
            <a:r>
              <a:rPr lang="pt-BR" sz="2400">
                <a:solidFill>
                  <a:srgbClr val="CCE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Menor crescimento dos colmos, conseqüência de menor taxa de assimilação;</a:t>
            </a:r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346075" y="469900"/>
            <a:ext cx="8823325" cy="963613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100000">
                <a:srgbClr val="000D1A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spcBef>
                <a:spcPts val="20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200" b="1">
                <a:solidFill>
                  <a:srgbClr val="F8F8F8"/>
                </a:solidFill>
                <a:latin typeface="Lucida Sans" pitchFamily="34" charset="0"/>
              </a:rPr>
              <a:t>Introdução – razões para o decaimento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46075" y="4605338"/>
            <a:ext cx="8645525" cy="185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/>
          <a:lstStyle/>
          <a:p>
            <a:pPr marL="481013" indent="-481013">
              <a:spcBef>
                <a:spcPts val="1500"/>
              </a:spcBef>
              <a:buClr>
                <a:srgbClr val="FFFF09"/>
              </a:buClr>
              <a:buFont typeface="Marlett" pitchFamily="2" charset="2"/>
              <a:buChar char=""/>
              <a:tabLst>
                <a:tab pos="481013" algn="l"/>
                <a:tab pos="1395413" algn="l"/>
                <a:tab pos="2309813" algn="l"/>
                <a:tab pos="3224213" algn="l"/>
                <a:tab pos="4138613" algn="l"/>
                <a:tab pos="5053013" algn="l"/>
                <a:tab pos="5967413" algn="l"/>
                <a:tab pos="6881813" algn="l"/>
                <a:tab pos="7796213" algn="l"/>
                <a:tab pos="8710613" algn="l"/>
                <a:tab pos="9625013" algn="l"/>
                <a:tab pos="10539413" algn="l"/>
              </a:tabLst>
              <a:defRPr/>
            </a:pPr>
            <a:r>
              <a:rPr lang="pt-BR" sz="2400">
                <a:solidFill>
                  <a:srgbClr val="CCE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Fatores do ambiente (solo e clima);</a:t>
            </a:r>
          </a:p>
          <a:p>
            <a:pPr marL="481013" indent="-481013">
              <a:spcBef>
                <a:spcPts val="1500"/>
              </a:spcBef>
              <a:buClr>
                <a:srgbClr val="FFFF09"/>
              </a:buClr>
              <a:buFont typeface="Marlett" pitchFamily="2" charset="2"/>
              <a:buChar char=""/>
              <a:tabLst>
                <a:tab pos="481013" algn="l"/>
                <a:tab pos="1395413" algn="l"/>
                <a:tab pos="2309813" algn="l"/>
                <a:tab pos="3224213" algn="l"/>
                <a:tab pos="4138613" algn="l"/>
                <a:tab pos="5053013" algn="l"/>
                <a:tab pos="5967413" algn="l"/>
                <a:tab pos="6881813" algn="l"/>
                <a:tab pos="7796213" algn="l"/>
                <a:tab pos="8710613" algn="l"/>
                <a:tab pos="9625013" algn="l"/>
                <a:tab pos="10539413" algn="l"/>
              </a:tabLst>
              <a:defRPr/>
            </a:pPr>
            <a:r>
              <a:rPr lang="pt-BR" sz="2400">
                <a:solidFill>
                  <a:srgbClr val="CCE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Fatores de manejo (compactação do solo, sanidade de mudas e das plantas, época de colheita tratos culturais, adubação e mato competição).</a:t>
            </a:r>
          </a:p>
        </p:txBody>
      </p:sp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411163" y="1609725"/>
            <a:ext cx="1925637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PT" sz="2400" b="1">
                <a:solidFill>
                  <a:srgbClr val="FFFF00"/>
                </a:solidFill>
                <a:cs typeface="Times New Roman" pitchFamily="18" charset="0"/>
              </a:rPr>
              <a:t>Biométricas</a:t>
            </a:r>
          </a:p>
        </p:txBody>
      </p:sp>
      <p:sp>
        <p:nvSpPr>
          <p:cNvPr id="6151" name="Rectangle 6"/>
          <p:cNvSpPr>
            <a:spLocks noChangeArrowheads="1"/>
          </p:cNvSpPr>
          <p:nvPr/>
        </p:nvSpPr>
        <p:spPr bwMode="auto">
          <a:xfrm>
            <a:off x="363538" y="3741738"/>
            <a:ext cx="319405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PT" sz="2400" b="1">
                <a:solidFill>
                  <a:srgbClr val="FFFF00"/>
                </a:solidFill>
                <a:cs typeface="Times New Roman" pitchFamily="18" charset="0"/>
              </a:rPr>
              <a:t>Fatores de produção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578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1600200" y="533400"/>
            <a:ext cx="7543800" cy="908050"/>
          </a:xfrm>
          <a:prstGeom prst="rect">
            <a:avLst/>
          </a:prstGeom>
          <a:solidFill>
            <a:srgbClr val="00008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0" y="2055813"/>
            <a:ext cx="9144000" cy="3716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571500" indent="-569913">
              <a:spcBef>
                <a:spcPts val="700"/>
              </a:spcBef>
              <a:buClrTx/>
              <a:buFontTx/>
              <a:buNone/>
              <a:tabLst>
                <a:tab pos="1141413" algn="l"/>
                <a:tab pos="2055813" algn="l"/>
                <a:tab pos="2970213" algn="l"/>
                <a:tab pos="3884613" algn="l"/>
                <a:tab pos="4799013" algn="l"/>
                <a:tab pos="5713413" algn="l"/>
                <a:tab pos="6627813" algn="l"/>
                <a:tab pos="7542213" algn="l"/>
                <a:tab pos="8456613" algn="l"/>
                <a:tab pos="9371013" algn="l"/>
                <a:tab pos="10285413" algn="l"/>
              </a:tabLst>
            </a:pPr>
            <a:endParaRPr lang="pt-BR" sz="2800" b="1" dirty="0">
              <a:solidFill>
                <a:srgbClr val="000000"/>
              </a:solidFill>
              <a:latin typeface="Verdana" pitchFamily="34" charset="0"/>
            </a:endParaRPr>
          </a:p>
          <a:p>
            <a:pPr marL="571500" indent="-569913">
              <a:lnSpc>
                <a:spcPct val="110000"/>
              </a:lnSpc>
              <a:spcBef>
                <a:spcPts val="7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tabLst>
                <a:tab pos="1141413" algn="l"/>
                <a:tab pos="2055813" algn="l"/>
                <a:tab pos="2970213" algn="l"/>
                <a:tab pos="3884613" algn="l"/>
                <a:tab pos="4799013" algn="l"/>
                <a:tab pos="5713413" algn="l"/>
                <a:tab pos="6627813" algn="l"/>
                <a:tab pos="7542213" algn="l"/>
                <a:tab pos="8456613" algn="l"/>
                <a:tab pos="9371013" algn="l"/>
                <a:tab pos="10285413" algn="l"/>
              </a:tabLst>
            </a:pPr>
            <a:r>
              <a:rPr lang="pt-BR" sz="2800" b="1" dirty="0">
                <a:solidFill>
                  <a:srgbClr val="DDDDDD"/>
                </a:solidFill>
                <a:latin typeface="Verdana" pitchFamily="34" charset="0"/>
              </a:rPr>
              <a:t>Aprimorar estimativa do decaimento de produtividade entre cortes</a:t>
            </a:r>
          </a:p>
          <a:p>
            <a:pPr marL="571500" indent="-569913">
              <a:lnSpc>
                <a:spcPct val="110000"/>
              </a:lnSpc>
              <a:spcBef>
                <a:spcPts val="700"/>
              </a:spcBef>
              <a:buClr>
                <a:srgbClr val="FF0000"/>
              </a:buClr>
              <a:buSzPct val="150000"/>
              <a:buFont typeface="Wingdings" pitchFamily="2" charset="2"/>
              <a:buNone/>
              <a:tabLst>
                <a:tab pos="1141413" algn="l"/>
                <a:tab pos="2055813" algn="l"/>
                <a:tab pos="2970213" algn="l"/>
                <a:tab pos="3884613" algn="l"/>
                <a:tab pos="4799013" algn="l"/>
                <a:tab pos="5713413" algn="l"/>
                <a:tab pos="6627813" algn="l"/>
                <a:tab pos="7542213" algn="l"/>
                <a:tab pos="8456613" algn="l"/>
                <a:tab pos="9371013" algn="l"/>
                <a:tab pos="10285413" algn="l"/>
              </a:tabLst>
            </a:pPr>
            <a:endParaRPr lang="pt-BR" sz="2800" b="1" dirty="0">
              <a:solidFill>
                <a:srgbClr val="DDDDDD"/>
              </a:solidFill>
              <a:latin typeface="Verdana" pitchFamily="34" charset="0"/>
            </a:endParaRPr>
          </a:p>
          <a:p>
            <a:pPr marL="571500" indent="-569913">
              <a:lnSpc>
                <a:spcPct val="110000"/>
              </a:lnSpc>
              <a:spcBef>
                <a:spcPts val="7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tabLst>
                <a:tab pos="1141413" algn="l"/>
                <a:tab pos="2055813" algn="l"/>
                <a:tab pos="2970213" algn="l"/>
                <a:tab pos="3884613" algn="l"/>
                <a:tab pos="4799013" algn="l"/>
                <a:tab pos="5713413" algn="l"/>
                <a:tab pos="6627813" algn="l"/>
                <a:tab pos="7542213" algn="l"/>
                <a:tab pos="8456613" algn="l"/>
                <a:tab pos="9371013" algn="l"/>
                <a:tab pos="10285413" algn="l"/>
              </a:tabLst>
            </a:pPr>
            <a:r>
              <a:rPr lang="pt-BR" sz="2800" b="1" dirty="0">
                <a:solidFill>
                  <a:srgbClr val="DDDDDD"/>
                </a:solidFill>
                <a:latin typeface="Verdana" pitchFamily="34" charset="0"/>
              </a:rPr>
              <a:t>Compreender mecanismos do decaimento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492375" y="152400"/>
            <a:ext cx="4671913" cy="1431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ts val="27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4400" dirty="0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Objetivo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3175" y="0"/>
            <a:ext cx="9140825" cy="6858000"/>
          </a:xfrm>
          <a:prstGeom prst="rect">
            <a:avLst/>
          </a:prstGeom>
          <a:solidFill>
            <a:srgbClr val="CCCC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0" y="1588"/>
            <a:ext cx="9144000" cy="2430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indent="449263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200">
                <a:solidFill>
                  <a:srgbClr val="000000"/>
                </a:solidFill>
                <a:cs typeface="Times New Roman" pitchFamily="18" charset="0"/>
              </a:rPr>
              <a:t>TCH</a:t>
            </a:r>
            <a:r>
              <a:rPr lang="pt-BR" sz="3200" baseline="-30000">
                <a:solidFill>
                  <a:srgbClr val="000000"/>
                </a:solidFill>
                <a:cs typeface="Times New Roman" pitchFamily="18" charset="0"/>
              </a:rPr>
              <a:t> e</a:t>
            </a:r>
            <a:r>
              <a:rPr lang="pt-BR" sz="3200">
                <a:solidFill>
                  <a:srgbClr val="000000"/>
                </a:solidFill>
                <a:cs typeface="Times New Roman" pitchFamily="18" charset="0"/>
              </a:rPr>
              <a:t> = TCH</a:t>
            </a:r>
            <a:r>
              <a:rPr lang="pt-BR" sz="3200" baseline="-30000">
                <a:solidFill>
                  <a:srgbClr val="000000"/>
                </a:solidFill>
                <a:cs typeface="Times New Roman" pitchFamily="18" charset="0"/>
              </a:rPr>
              <a:t> 1</a:t>
            </a:r>
            <a:r>
              <a:rPr lang="pt-BR" sz="3200">
                <a:solidFill>
                  <a:srgbClr val="000000"/>
                </a:solidFill>
                <a:cs typeface="Times New Roman" pitchFamily="18" charset="0"/>
              </a:rPr>
              <a:t> x  n </a:t>
            </a:r>
            <a:r>
              <a:rPr lang="pt-BR" sz="3200" baseline="30000">
                <a:solidFill>
                  <a:srgbClr val="000000"/>
                </a:solidFill>
                <a:cs typeface="Times New Roman" pitchFamily="18" charset="0"/>
              </a:rPr>
              <a:t>-cd</a:t>
            </a:r>
            <a:r>
              <a:rPr lang="pt-BR" sz="320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pt-BR" sz="1400">
                <a:solidFill>
                  <a:srgbClr val="000000"/>
                </a:solidFill>
                <a:cs typeface="Times New Roman" pitchFamily="18" charset="0"/>
              </a:rPr>
              <a:t>	</a:t>
            </a:r>
          </a:p>
          <a:p>
            <a:pPr indent="449263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onde:</a:t>
            </a:r>
          </a:p>
          <a:p>
            <a:pPr indent="449263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0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TCH </a:t>
            </a:r>
            <a:r>
              <a:rPr lang="pt-BR" sz="2000" baseline="-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pt-BR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= produtividade do canavial, em t.ha</a:t>
            </a:r>
            <a:r>
              <a:rPr lang="pt-BR" sz="2000" baseline="30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pt-BR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no corte número n,</a:t>
            </a:r>
          </a:p>
          <a:p>
            <a:pPr indent="449263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0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49263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cd = coeficiente de decaimento.</a:t>
            </a: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2359025"/>
            <a:ext cx="7789862" cy="4371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0" y="0"/>
            <a:ext cx="9144000" cy="6892925"/>
          </a:xfrm>
          <a:prstGeom prst="rect">
            <a:avLst/>
          </a:prstGeom>
          <a:solidFill>
            <a:srgbClr val="CCCC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179388" y="58738"/>
            <a:ext cx="8701087" cy="2593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400" b="1">
                <a:solidFill>
                  <a:srgbClr val="000000"/>
                </a:solidFill>
                <a:latin typeface="Verdana" pitchFamily="34" charset="0"/>
              </a:rPr>
              <a:t>Analise de correlação e regressão entre coeficiente de decaimento comparado com: 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1">
              <a:solidFill>
                <a:srgbClr val="000000"/>
              </a:solidFill>
              <a:latin typeface="Verdana" pitchFamily="34" charset="0"/>
            </a:endParaRP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>
                <a:solidFill>
                  <a:srgbClr val="000000"/>
                </a:solidFill>
                <a:latin typeface="Verdana" pitchFamily="34" charset="0"/>
              </a:rPr>
              <a:t>Potencial produtivo do solo </a:t>
            </a:r>
            <a:r>
              <a:rPr lang="en-US" sz="1600" b="1">
                <a:solidFill>
                  <a:srgbClr val="000000"/>
                </a:solidFill>
                <a:latin typeface="Verdana" pitchFamily="34" charset="0"/>
              </a:rPr>
              <a:t>(Bernardes et al. STAB, 2002)</a:t>
            </a: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pt-BR" sz="2400" b="1">
              <a:solidFill>
                <a:srgbClr val="000000"/>
              </a:solidFill>
              <a:latin typeface="Verdana" pitchFamily="34" charset="0"/>
            </a:endParaRPr>
          </a:p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2400" b="1">
                <a:solidFill>
                  <a:srgbClr val="000000"/>
                </a:solidFill>
                <a:latin typeface="Verdana" pitchFamily="34" charset="0"/>
              </a:rPr>
              <a:t>- Intensidade relativa de manejo </a:t>
            </a:r>
            <a:r>
              <a:rPr lang="pt-BR" sz="2000" b="1">
                <a:solidFill>
                  <a:srgbClr val="000000"/>
                </a:solidFill>
                <a:latin typeface="Verdana" pitchFamily="34" charset="0"/>
              </a:rPr>
              <a:t>(comparada com o ótimo teórico ou máximo desejado pelo técnico)</a:t>
            </a: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2635250"/>
            <a:ext cx="6877050" cy="417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ChangeArrowheads="1"/>
          </p:cNvSpPr>
          <p:nvPr/>
        </p:nvSpPr>
        <p:spPr bwMode="auto">
          <a:xfrm>
            <a:off x="0" y="1090613"/>
            <a:ext cx="9144000" cy="5767387"/>
          </a:xfrm>
          <a:prstGeom prst="rect">
            <a:avLst/>
          </a:prstGeom>
          <a:gradFill rotWithShape="0">
            <a:gsLst>
              <a:gs pos="0">
                <a:srgbClr val="00003B"/>
              </a:gs>
              <a:gs pos="100000">
                <a:srgbClr val="000080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3175" y="0"/>
            <a:ext cx="9140825" cy="1039813"/>
          </a:xfrm>
          <a:prstGeom prst="rect">
            <a:avLst/>
          </a:prstGeom>
          <a:solidFill>
            <a:srgbClr val="6699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ctr">
              <a:lnSpc>
                <a:spcPct val="20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200" b="1">
                <a:solidFill>
                  <a:srgbClr val="000000"/>
                </a:solidFill>
                <a:latin typeface="Lucida Sans" pitchFamily="34" charset="0"/>
              </a:rPr>
              <a:t> </a:t>
            </a: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898525" y="369888"/>
            <a:ext cx="8245475" cy="1039812"/>
          </a:xfrm>
          <a:prstGeom prst="rect">
            <a:avLst/>
          </a:prstGeom>
          <a:gradFill rotWithShape="0">
            <a:gsLst>
              <a:gs pos="0">
                <a:srgbClr val="006699"/>
              </a:gs>
              <a:gs pos="100000">
                <a:srgbClr val="002F47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ctr">
              <a:lnSpc>
                <a:spcPct val="20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200" b="1">
                <a:solidFill>
                  <a:srgbClr val="000000"/>
                </a:solidFill>
                <a:latin typeface="Lucida Sans" pitchFamily="34" charset="0"/>
              </a:rPr>
              <a:t> 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177925" y="458788"/>
            <a:ext cx="6191250" cy="825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>
              <a:spcBef>
                <a:spcPts val="300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4800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" pitchFamily="34" charset="0"/>
              </a:rPr>
              <a:t>Conclusão</a:t>
            </a: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311150" y="2503488"/>
            <a:ext cx="8051800" cy="3441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marL="573088" indent="-573088">
              <a:lnSpc>
                <a:spcPct val="120000"/>
              </a:lnSpc>
              <a:spcBef>
                <a:spcPts val="1750"/>
              </a:spcBef>
              <a:buClr>
                <a:srgbClr val="333399"/>
              </a:buClr>
              <a:buFont typeface="Marlett" pitchFamily="2" charset="2"/>
              <a:buChar char=""/>
              <a:tabLst>
                <a:tab pos="573088" algn="l"/>
                <a:tab pos="1487488" algn="l"/>
                <a:tab pos="2401888" algn="l"/>
                <a:tab pos="3316288" algn="l"/>
                <a:tab pos="4230688" algn="l"/>
                <a:tab pos="5145088" algn="l"/>
                <a:tab pos="6059488" algn="l"/>
                <a:tab pos="6973888" algn="l"/>
                <a:tab pos="7888288" algn="l"/>
                <a:tab pos="8802688" algn="l"/>
                <a:tab pos="9717088" algn="l"/>
                <a:tab pos="10631488" algn="l"/>
              </a:tabLst>
            </a:pPr>
            <a:r>
              <a:rPr lang="pt-BR" sz="2000">
                <a:solidFill>
                  <a:srgbClr val="EAEAEA"/>
                </a:solidFill>
                <a:latin typeface="Verdana" pitchFamily="34" charset="0"/>
              </a:rPr>
              <a:t>A queda de produtividade  nos canaviais, nos sucessivos cortes, apresenta uma dependência mais robusta com a intensidade de manejo adotada do que com a qualidade do ambiente de produção.</a:t>
            </a:r>
          </a:p>
          <a:p>
            <a:pPr marL="573088" indent="-573088">
              <a:lnSpc>
                <a:spcPct val="120000"/>
              </a:lnSpc>
              <a:spcBef>
                <a:spcPts val="1750"/>
              </a:spcBef>
              <a:buClr>
                <a:srgbClr val="333399"/>
              </a:buClr>
              <a:buFont typeface="Marlett" pitchFamily="2" charset="2"/>
              <a:buNone/>
              <a:tabLst>
                <a:tab pos="573088" algn="l"/>
                <a:tab pos="1487488" algn="l"/>
                <a:tab pos="2401888" algn="l"/>
                <a:tab pos="3316288" algn="l"/>
                <a:tab pos="4230688" algn="l"/>
                <a:tab pos="5145088" algn="l"/>
                <a:tab pos="6059488" algn="l"/>
                <a:tab pos="6973888" algn="l"/>
                <a:tab pos="7888288" algn="l"/>
                <a:tab pos="8802688" algn="l"/>
                <a:tab pos="9717088" algn="l"/>
                <a:tab pos="10631488" algn="l"/>
              </a:tabLst>
            </a:pPr>
            <a:endParaRPr lang="pt-BR" sz="2000">
              <a:solidFill>
                <a:srgbClr val="EAEAEA"/>
              </a:solidFill>
              <a:latin typeface="Verdana" pitchFamily="34" charset="0"/>
            </a:endParaRPr>
          </a:p>
          <a:p>
            <a:pPr marL="573088" indent="-573088">
              <a:lnSpc>
                <a:spcPct val="120000"/>
              </a:lnSpc>
              <a:spcBef>
                <a:spcPts val="1575"/>
              </a:spcBef>
              <a:buClr>
                <a:srgbClr val="333399"/>
              </a:buClr>
              <a:buFont typeface="Marlett" pitchFamily="2" charset="2"/>
              <a:buChar char=""/>
              <a:tabLst>
                <a:tab pos="573088" algn="l"/>
                <a:tab pos="1487488" algn="l"/>
                <a:tab pos="2401888" algn="l"/>
                <a:tab pos="3316288" algn="l"/>
                <a:tab pos="4230688" algn="l"/>
                <a:tab pos="5145088" algn="l"/>
                <a:tab pos="6059488" algn="l"/>
                <a:tab pos="6973888" algn="l"/>
                <a:tab pos="7888288" algn="l"/>
                <a:tab pos="8802688" algn="l"/>
                <a:tab pos="9717088" algn="l"/>
                <a:tab pos="10631488" algn="l"/>
              </a:tabLst>
            </a:pPr>
            <a:r>
              <a:rPr lang="pt-BR" sz="2000">
                <a:solidFill>
                  <a:srgbClr val="EAEAEA"/>
                </a:solidFill>
                <a:latin typeface="Verdana" pitchFamily="34" charset="0"/>
              </a:rPr>
              <a:t>O modelo expresso por uma equação exponencial negativa apresenta precisão para estimar a produtividade nos sucessivos cortes dos canaviais.</a:t>
            </a:r>
            <a:r>
              <a:rPr lang="pt-BR">
                <a:solidFill>
                  <a:srgbClr val="EAEAEA"/>
                </a:solidFill>
                <a:latin typeface="Verdana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aula Pecege\FOTO CANA\Cana 10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587" y="620688"/>
            <a:ext cx="8391239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aula Pecege\FOTO CANA\Cana 5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0648"/>
            <a:ext cx="8712968" cy="61926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" y="1981818"/>
            <a:ext cx="9144001" cy="4471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pt-BR" sz="2800" dirty="0">
                <a:latin typeface="Verdana" pitchFamily="34" charset="0"/>
              </a:rPr>
              <a:t>Chave de decisão (Us São João – Araras) </a:t>
            </a:r>
            <a:br>
              <a:rPr lang="pt-BR" sz="2800" dirty="0">
                <a:latin typeface="Verdana" pitchFamily="34" charset="0"/>
              </a:rPr>
            </a:br>
            <a:r>
              <a:rPr lang="pt-BR" sz="2800" dirty="0">
                <a:latin typeface="Verdana" pitchFamily="34" charset="0"/>
              </a:rPr>
              <a:t>	</a:t>
            </a:r>
            <a:r>
              <a:rPr lang="pt-BR" sz="2000" dirty="0">
                <a:latin typeface="Verdana" pitchFamily="34" charset="0"/>
              </a:rPr>
              <a:t>Opera</a:t>
            </a:r>
            <a:r>
              <a:rPr lang="pt-BR" sz="2000" dirty="0">
                <a:solidFill>
                  <a:srgbClr val="010000"/>
                </a:solidFill>
                <a:cs typeface="Times New Roman" pitchFamily="18" charset="0"/>
              </a:rPr>
              <a:t>ç</a:t>
            </a:r>
            <a:r>
              <a:rPr lang="pt-BR" sz="2000" dirty="0">
                <a:latin typeface="Verdana" pitchFamily="34" charset="0"/>
              </a:rPr>
              <a:t>ão depende da condi</a:t>
            </a:r>
            <a:r>
              <a:rPr lang="pt-BR" sz="2000" dirty="0">
                <a:solidFill>
                  <a:srgbClr val="010000"/>
                </a:solidFill>
                <a:cs typeface="Times New Roman" pitchFamily="18" charset="0"/>
              </a:rPr>
              <a:t>ç</a:t>
            </a:r>
            <a:r>
              <a:rPr lang="pt-BR" sz="2000" dirty="0">
                <a:latin typeface="Verdana" pitchFamily="34" charset="0"/>
              </a:rPr>
              <a:t>ão precedente</a:t>
            </a:r>
            <a:br>
              <a:rPr lang="pt-BR" sz="2400" dirty="0">
                <a:latin typeface="Verdana" pitchFamily="34" charset="0"/>
              </a:rPr>
            </a:br>
            <a:br>
              <a:rPr lang="pt-BR" sz="2800" dirty="0">
                <a:latin typeface="Verdana" pitchFamily="34" charset="0"/>
              </a:rPr>
            </a:br>
            <a:endParaRPr lang="pt-BR" sz="2800" dirty="0">
              <a:latin typeface="Verdana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739" y="914904"/>
            <a:ext cx="6830589" cy="582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438" y="909638"/>
            <a:ext cx="7985125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47303"/>
            <a:ext cx="8441083" cy="526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solidFill>
            <a:srgbClr val="003366"/>
          </a:solidFill>
        </p:spPr>
        <p:txBody>
          <a:bodyPr/>
          <a:lstStyle/>
          <a:p>
            <a:pPr marL="800100" indent="-800100" eaLnBrk="1" hangingPunct="1"/>
            <a:r>
              <a:rPr lang="pt-BR" sz="4800" b="1">
                <a:solidFill>
                  <a:schemeClr val="bg1"/>
                </a:solidFill>
              </a:rPr>
              <a:t>Tratos Culturais na Cana Soca </a:t>
            </a:r>
            <a:endParaRPr lang="en-US" sz="4800" b="1">
              <a:solidFill>
                <a:schemeClr val="bg1"/>
              </a:solidFill>
            </a:endParaRP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412875"/>
            <a:ext cx="8280400" cy="2016125"/>
          </a:xfrm>
        </p:spPr>
        <p:txBody>
          <a:bodyPr/>
          <a:lstStyle/>
          <a:p>
            <a:pPr eaLnBrk="1" hangingPunct="1"/>
            <a:r>
              <a:rPr lang="pt-BR" sz="3600" dirty="0"/>
              <a:t>ESCARIFICAÇÃO NO CULTIVO</a:t>
            </a:r>
          </a:p>
          <a:p>
            <a:pPr lvl="1" eaLnBrk="1" hangingPunct="1"/>
            <a:r>
              <a:rPr lang="pt-BR" i="1" dirty="0"/>
              <a:t>D</a:t>
            </a:r>
            <a:r>
              <a:rPr lang="pt-BR" dirty="0"/>
              <a:t>esenvolvimento das raízes de cana em função da densidade do solo num LVE textura argilosa:</a:t>
            </a:r>
          </a:p>
        </p:txBody>
      </p:sp>
      <p:pic>
        <p:nvPicPr>
          <p:cNvPr id="4" name="Imagem 3" descr="Operações plantio e tratos culturais9.jpg"/>
          <p:cNvPicPr>
            <a:picLocks noChangeAspect="1"/>
          </p:cNvPicPr>
          <p:nvPr/>
        </p:nvPicPr>
        <p:blipFill>
          <a:blip r:embed="rId2" cstate="print"/>
          <a:srcRect l="7014" t="2682" r="7014" b="8992"/>
          <a:stretch>
            <a:fillRect/>
          </a:stretch>
        </p:blipFill>
        <p:spPr bwMode="auto">
          <a:xfrm>
            <a:off x="2214562" y="2897602"/>
            <a:ext cx="5885830" cy="39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CaixaDeTexto 4"/>
          <p:cNvSpPr txBox="1"/>
          <p:nvPr/>
        </p:nvSpPr>
        <p:spPr>
          <a:xfrm>
            <a:off x="3347864" y="4149080"/>
            <a:ext cx="1000125" cy="3397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sz="1600" dirty="0"/>
              <a:t>(Mg.m</a:t>
            </a:r>
            <a:r>
              <a:rPr lang="pt-BR" sz="1600" baseline="30000" dirty="0"/>
              <a:t>-3</a:t>
            </a:r>
            <a:r>
              <a:rPr lang="pt-BR" sz="1600" dirty="0"/>
              <a:t>)</a:t>
            </a:r>
            <a:endParaRPr lang="pt-BR" sz="16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5" grpId="0" animBg="1"/>
    </p:bld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iagonal em azul">
  <a:themeElements>
    <a:clrScheme name="">
      <a:dk1>
        <a:srgbClr val="FFFFFF"/>
      </a:dk1>
      <a:lt1>
        <a:srgbClr val="FFFFFF"/>
      </a:lt1>
      <a:dk2>
        <a:srgbClr val="FFFF00"/>
      </a:dk2>
      <a:lt2>
        <a:srgbClr val="000000"/>
      </a:lt2>
      <a:accent1>
        <a:srgbClr val="00CCCC"/>
      </a:accent1>
      <a:accent2>
        <a:srgbClr val="FF33CC"/>
      </a:accent2>
      <a:accent3>
        <a:srgbClr val="FFFF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Diagonal em azu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agonal em azu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agonal em azu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agonal em azu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agonal em azu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1622</TotalTime>
  <Words>506</Words>
  <Application>Microsoft Office PowerPoint</Application>
  <PresentationFormat>Apresentação na tela (4:3)</PresentationFormat>
  <Paragraphs>107</Paragraphs>
  <Slides>28</Slides>
  <Notes>8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9" baseType="lpstr">
      <vt:lpstr>Arial</vt:lpstr>
      <vt:lpstr>Arial Black</vt:lpstr>
      <vt:lpstr>Comic Sans MS</vt:lpstr>
      <vt:lpstr>Lucida Sans</vt:lpstr>
      <vt:lpstr>Marlett</vt:lpstr>
      <vt:lpstr>Times New Roman</vt:lpstr>
      <vt:lpstr>Verdana</vt:lpstr>
      <vt:lpstr>Wingdings</vt:lpstr>
      <vt:lpstr>Design padrão</vt:lpstr>
      <vt:lpstr>Diagonal em azul</vt:lpstr>
      <vt:lpstr>Planilha de trabalho do Microsoft Excel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Chave de decisão (Us São João – Araras)   Operação depende da condição precedente  </vt:lpstr>
      <vt:lpstr>Apresentação do PowerPoint</vt:lpstr>
      <vt:lpstr>Apresentação do PowerPoint</vt:lpstr>
      <vt:lpstr>Tratos Culturais na Cana Soca </vt:lpstr>
      <vt:lpstr>Apresentação do PowerPoint</vt:lpstr>
      <vt:lpstr>Subsolagem da entrelinha  Resposta a regimes de compactação diferentes  </vt:lpstr>
      <vt:lpstr>Triplice operação </vt:lpstr>
      <vt:lpstr>Triplice operação </vt:lpstr>
      <vt:lpstr>Colheita mecanizada  Palha distribuída sobre o solo  </vt:lpstr>
      <vt:lpstr>Tríplice operação em área de colheita mecanizada   Disco posterior cortando a palha   </vt:lpstr>
      <vt:lpstr>Plantas daninhas perenes predominam </vt:lpstr>
      <vt:lpstr>Brotação sob palha </vt:lpstr>
      <vt:lpstr>Tríplice operação tardia e cana falhada  Danos para a cana   Infestação e mato  </vt:lpstr>
      <vt:lpstr>Umidade de 15% a 18% garante aproveitamento   Em solo seco deve enterrar o adubo N   Havendo chuva pode aplicar sobre o solo   </vt:lpstr>
      <vt:lpstr>Toxidez do herbicida “seletivo”   seletividade depende da dose e da  condição da planta e do ambiente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Debate Inicial</dc:title>
  <dc:creator>Marcos Bernardes</dc:creator>
  <cp:lastModifiedBy>Marcos Silveira Bernardes</cp:lastModifiedBy>
  <cp:revision>230</cp:revision>
  <dcterms:created xsi:type="dcterms:W3CDTF">2004-06-17T20:24:22Z</dcterms:created>
  <dcterms:modified xsi:type="dcterms:W3CDTF">2019-09-17T16:19:15Z</dcterms:modified>
</cp:coreProperties>
</file>