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3" r:id="rId3"/>
    <p:sldId id="274" r:id="rId4"/>
    <p:sldId id="275" r:id="rId5"/>
    <p:sldId id="272" r:id="rId6"/>
    <p:sldId id="276" r:id="rId7"/>
    <p:sldId id="257" r:id="rId8"/>
    <p:sldId id="258" r:id="rId9"/>
    <p:sldId id="259" r:id="rId10"/>
    <p:sldId id="262" r:id="rId11"/>
    <p:sldId id="263" r:id="rId12"/>
    <p:sldId id="264" r:id="rId13"/>
    <p:sldId id="265" r:id="rId14"/>
    <p:sldId id="266" r:id="rId15"/>
    <p:sldId id="267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68" r:id="rId25"/>
    <p:sldId id="269" r:id="rId26"/>
    <p:sldId id="270" r:id="rId27"/>
    <p:sldId id="271" r:id="rId28"/>
    <p:sldId id="285" r:id="rId29"/>
    <p:sldId id="291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dua&#231;&#227;o\pobreza_distribui&#231;&#227;o_aulas_2015\gini_aul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dua&#231;&#227;o\pobreza_distribui&#231;&#227;o_aulas_2015\gini_au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Plan1!$B$38</c:f>
              <c:strCache>
                <c:ptCount val="1"/>
                <c:pt idx="0">
                  <c:v>curva dos quantis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Plan1!$B$40:$B$48</c:f>
              <c:numCache>
                <c:formatCode>General</c:formatCode>
                <c:ptCount val="9"/>
                <c:pt idx="0">
                  <c:v>175</c:v>
                </c:pt>
                <c:pt idx="1">
                  <c:v>300</c:v>
                </c:pt>
                <c:pt idx="2">
                  <c:v>400</c:v>
                </c:pt>
                <c:pt idx="3">
                  <c:v>533</c:v>
                </c:pt>
                <c:pt idx="4">
                  <c:v>678</c:v>
                </c:pt>
                <c:pt idx="5">
                  <c:v>785</c:v>
                </c:pt>
                <c:pt idx="6">
                  <c:v>1000</c:v>
                </c:pt>
                <c:pt idx="7">
                  <c:v>1356</c:v>
                </c:pt>
                <c:pt idx="8">
                  <c:v>2169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Plan1!$C$38</c:f>
              <c:strCache>
                <c:ptCount val="1"/>
                <c:pt idx="0">
                  <c:v>Pen Parade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Plan1!$C$40:$C$48</c:f>
              <c:numCache>
                <c:formatCode>#,##0.00</c:formatCode>
                <c:ptCount val="9"/>
                <c:pt idx="0">
                  <c:v>79.138210000000001</c:v>
                </c:pt>
                <c:pt idx="1">
                  <c:v>242.31280000000001</c:v>
                </c:pt>
                <c:pt idx="2">
                  <c:v>354.83409999999998</c:v>
                </c:pt>
                <c:pt idx="3">
                  <c:v>470.3492</c:v>
                </c:pt>
                <c:pt idx="4">
                  <c:v>634.44439999999997</c:v>
                </c:pt>
                <c:pt idx="5">
                  <c:v>729.49800000000005</c:v>
                </c:pt>
                <c:pt idx="6">
                  <c:v>896.46749999999997</c:v>
                </c:pt>
                <c:pt idx="7">
                  <c:v>1183.77</c:v>
                </c:pt>
                <c:pt idx="8">
                  <c:v>4682.6130000000003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Plan1!$D$38</c:f>
              <c:strCache>
                <c:ptCount val="1"/>
                <c:pt idx="0">
                  <c:v>média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Plan1!$D$40:$D$48</c:f>
              <c:numCache>
                <c:formatCode>#,##0.00</c:formatCode>
                <c:ptCount val="9"/>
                <c:pt idx="0">
                  <c:v>1088.0329999999999</c:v>
                </c:pt>
                <c:pt idx="1">
                  <c:v>1088.0329999999999</c:v>
                </c:pt>
                <c:pt idx="2">
                  <c:v>1088.0329999999999</c:v>
                </c:pt>
                <c:pt idx="3">
                  <c:v>1088.0329999999999</c:v>
                </c:pt>
                <c:pt idx="4">
                  <c:v>1088.0329999999999</c:v>
                </c:pt>
                <c:pt idx="5">
                  <c:v>1088.0329999999999</c:v>
                </c:pt>
                <c:pt idx="6">
                  <c:v>1088.0329999999999</c:v>
                </c:pt>
                <c:pt idx="7">
                  <c:v>1088.0329999999999</c:v>
                </c:pt>
                <c:pt idx="8">
                  <c:v>1088.0329999999999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618816"/>
        <c:axId val="147630336"/>
      </c:lineChart>
      <c:catAx>
        <c:axId val="14561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7630336"/>
        <c:crosses val="autoZero"/>
        <c:auto val="1"/>
        <c:lblAlgn val="ctr"/>
        <c:lblOffset val="100"/>
        <c:noMultiLvlLbl val="0"/>
      </c:catAx>
      <c:valAx>
        <c:axId val="14763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618816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Plan1!$B$38</c:f>
              <c:strCache>
                <c:ptCount val="1"/>
                <c:pt idx="0">
                  <c:v>curva dos quantis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Plan1!$B$40:$B$47</c:f>
              <c:numCache>
                <c:formatCode>General</c:formatCode>
                <c:ptCount val="8"/>
                <c:pt idx="0">
                  <c:v>175</c:v>
                </c:pt>
                <c:pt idx="1">
                  <c:v>300</c:v>
                </c:pt>
                <c:pt idx="2">
                  <c:v>400</c:v>
                </c:pt>
                <c:pt idx="3">
                  <c:v>533</c:v>
                </c:pt>
                <c:pt idx="4">
                  <c:v>678</c:v>
                </c:pt>
                <c:pt idx="5">
                  <c:v>785</c:v>
                </c:pt>
                <c:pt idx="6">
                  <c:v>1000</c:v>
                </c:pt>
                <c:pt idx="7">
                  <c:v>1356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Plan1!$C$38</c:f>
              <c:strCache>
                <c:ptCount val="1"/>
                <c:pt idx="0">
                  <c:v>Pen Parade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Plan1!$C$40:$C$47</c:f>
              <c:numCache>
                <c:formatCode>#,##0.00</c:formatCode>
                <c:ptCount val="8"/>
                <c:pt idx="0">
                  <c:v>79.138210000000001</c:v>
                </c:pt>
                <c:pt idx="1">
                  <c:v>242.31280000000001</c:v>
                </c:pt>
                <c:pt idx="2">
                  <c:v>354.83409999999998</c:v>
                </c:pt>
                <c:pt idx="3">
                  <c:v>470.3492</c:v>
                </c:pt>
                <c:pt idx="4">
                  <c:v>634.44439999999997</c:v>
                </c:pt>
                <c:pt idx="5">
                  <c:v>729.49800000000005</c:v>
                </c:pt>
                <c:pt idx="6">
                  <c:v>896.46749999999997</c:v>
                </c:pt>
                <c:pt idx="7">
                  <c:v>1183.77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Plan1!$D$38</c:f>
              <c:strCache>
                <c:ptCount val="1"/>
                <c:pt idx="0">
                  <c:v>média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Plan1!$D$40:$D$47</c:f>
              <c:numCache>
                <c:formatCode>#,##0.00</c:formatCode>
                <c:ptCount val="8"/>
                <c:pt idx="0">
                  <c:v>1088.0329999999999</c:v>
                </c:pt>
                <c:pt idx="1">
                  <c:v>1088.0329999999999</c:v>
                </c:pt>
                <c:pt idx="2">
                  <c:v>1088.0329999999999</c:v>
                </c:pt>
                <c:pt idx="3">
                  <c:v>1088.0329999999999</c:v>
                </c:pt>
                <c:pt idx="4">
                  <c:v>1088.0329999999999</c:v>
                </c:pt>
                <c:pt idx="5">
                  <c:v>1088.0329999999999</c:v>
                </c:pt>
                <c:pt idx="6">
                  <c:v>1088.0329999999999</c:v>
                </c:pt>
                <c:pt idx="7">
                  <c:v>1088.0329999999999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97248"/>
        <c:axId val="32199040"/>
      </c:lineChart>
      <c:catAx>
        <c:axId val="3219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2199040"/>
        <c:crosses val="autoZero"/>
        <c:auto val="1"/>
        <c:lblAlgn val="ctr"/>
        <c:lblOffset val="100"/>
        <c:noMultiLvlLbl val="0"/>
      </c:catAx>
      <c:valAx>
        <c:axId val="3219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97248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2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50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95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36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67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59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41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62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7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1788-ACD8-4E54-A84D-90D4DBAED4EB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60393-0E5F-4805-99F8-28E254BD4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4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Propriedades desejadas para índices de desigualdade de renda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0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4) Independência da Replicação da População (Dalton, 1920)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desigualdade é invariante à replicações da população.</a:t>
            </a:r>
          </a:p>
          <a:p>
            <a:r>
              <a:rPr lang="pt-BR" dirty="0" smtClean="0"/>
              <a:t>Medida de </a:t>
            </a:r>
            <a:r>
              <a:rPr lang="pt-BR" dirty="0" err="1" smtClean="0"/>
              <a:t>Herfindahl</a:t>
            </a:r>
            <a:r>
              <a:rPr lang="pt-BR" dirty="0" smtClean="0"/>
              <a:t> não satisfaz (H cai quando n aumenta)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45557"/>
              </p:ext>
            </p:extLst>
          </p:nvPr>
        </p:nvGraphicFramePr>
        <p:xfrm>
          <a:off x="467544" y="3946674"/>
          <a:ext cx="7526338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ção" r:id="rId3" imgW="2552400" imgH="850680" progId="Equation.3">
                  <p:embed/>
                </p:oleObj>
              </mc:Choice>
              <mc:Fallback>
                <p:oleObj name="Equação" r:id="rId3" imgW="255240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3946674"/>
                        <a:ext cx="7526338" cy="2506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6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5) </a:t>
            </a:r>
            <a:r>
              <a:rPr lang="pt-BR" dirty="0" err="1" smtClean="0"/>
              <a:t>Decomponibilidade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desigualdade total pode se relacionar de forma consistente com as partes constituintes da distribuição.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se a </a:t>
            </a:r>
            <a:r>
              <a:rPr lang="en-US" dirty="0" err="1" smtClean="0"/>
              <a:t>desigualdade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sub-</a:t>
            </a:r>
            <a:r>
              <a:rPr lang="en-US" dirty="0" err="1" smtClean="0"/>
              <a:t>grupo</a:t>
            </a:r>
            <a:r>
              <a:rPr lang="en-US" dirty="0" smtClean="0"/>
              <a:t> da </a:t>
            </a:r>
            <a:r>
              <a:rPr lang="en-US" dirty="0" err="1" smtClean="0"/>
              <a:t>população</a:t>
            </a:r>
            <a:r>
              <a:rPr lang="en-US" dirty="0" smtClean="0"/>
              <a:t>, 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desigualdade</a:t>
            </a:r>
            <a:r>
              <a:rPr lang="en-US" dirty="0" smtClean="0"/>
              <a:t> total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cresça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6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da classe GE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desigualdade</a:t>
            </a:r>
            <a:r>
              <a:rPr lang="en-US" dirty="0" smtClean="0"/>
              <a:t> I(y)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atendem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parte </a:t>
            </a:r>
            <a:r>
              <a:rPr lang="en-US" dirty="0" smtClean="0"/>
              <a:t>da </a:t>
            </a:r>
            <a:r>
              <a:rPr lang="en-US" dirty="0" err="1" smtClean="0"/>
              <a:t>classe</a:t>
            </a:r>
            <a:r>
              <a:rPr lang="en-US" dirty="0" smtClean="0"/>
              <a:t> GE (Generalized Entropy) de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desigualdade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medidas</a:t>
            </a:r>
            <a:r>
              <a:rPr lang="en-US" dirty="0" smtClean="0"/>
              <a:t> de Atkinson: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i="1" dirty="0" err="1" smtClean="0"/>
              <a:t>ordinally</a:t>
            </a:r>
            <a:r>
              <a:rPr lang="en-US" i="1" dirty="0" smtClean="0"/>
              <a:t> </a:t>
            </a:r>
            <a:r>
              <a:rPr lang="en-US" i="1" dirty="0" smtClean="0"/>
              <a:t>equivalent</a:t>
            </a:r>
            <a:r>
              <a:rPr lang="en-US" dirty="0" smtClean="0"/>
              <a:t> to the GE class.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4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pt-BR" dirty="0" smtClean="0"/>
              <a:t>Medidas da classe GE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89513"/>
              </p:ext>
            </p:extLst>
          </p:nvPr>
        </p:nvGraphicFramePr>
        <p:xfrm>
          <a:off x="1259632" y="1340768"/>
          <a:ext cx="6131024" cy="1665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ção" r:id="rId3" imgW="2057400" imgH="558720" progId="Equation.3">
                  <p:embed/>
                </p:oleObj>
              </mc:Choice>
              <mc:Fallback>
                <p:oleObj name="Equação" r:id="rId3" imgW="20574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340768"/>
                        <a:ext cx="6131024" cy="1665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3376151"/>
            <a:ext cx="87849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Symbol"/>
              </a:rPr>
              <a:t>= 0 </a:t>
            </a:r>
            <a:r>
              <a:rPr lang="pt-BR" sz="2600" dirty="0" smtClean="0">
                <a:sym typeface="Wingdings" panose="05000000000000000000" pitchFamily="2" charset="2"/>
              </a:rPr>
              <a:t> </a:t>
            </a:r>
            <a:r>
              <a:rPr lang="pt-BR" sz="2600" dirty="0" err="1" smtClean="0">
                <a:sym typeface="Wingdings" panose="05000000000000000000" pitchFamily="2" charset="2"/>
              </a:rPr>
              <a:t>Theil</a:t>
            </a:r>
            <a:r>
              <a:rPr lang="pt-BR" sz="2600" dirty="0" smtClean="0">
                <a:sym typeface="Wingdings" panose="05000000000000000000" pitchFamily="2" charset="2"/>
              </a:rPr>
              <a:t> L – desvio do log da média (</a:t>
            </a:r>
            <a:r>
              <a:rPr lang="pt-BR" sz="2600" dirty="0" err="1" smtClean="0">
                <a:sym typeface="Wingdings" panose="05000000000000000000" pitchFamily="2" charset="2"/>
              </a:rPr>
              <a:t>Mean</a:t>
            </a:r>
            <a:r>
              <a:rPr lang="pt-BR" sz="2600" dirty="0" smtClean="0">
                <a:sym typeface="Wingdings" panose="05000000000000000000" pitchFamily="2" charset="2"/>
              </a:rPr>
              <a:t> Log </a:t>
            </a:r>
            <a:r>
              <a:rPr lang="pt-BR" sz="2600" dirty="0" err="1" smtClean="0">
                <a:sym typeface="Wingdings" panose="05000000000000000000" pitchFamily="2" charset="2"/>
              </a:rPr>
              <a:t>Deviation</a:t>
            </a:r>
            <a:r>
              <a:rPr lang="pt-BR" sz="2600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Symbol"/>
              <a:buChar char="a"/>
            </a:pPr>
            <a:endParaRPr lang="pt-BR" sz="2600" dirty="0" smtClean="0">
              <a:sym typeface="Wingdings" panose="05000000000000000000" pitchFamily="2" charset="2"/>
            </a:endParaRPr>
          </a:p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Wingdings" panose="05000000000000000000" pitchFamily="2" charset="2"/>
              </a:rPr>
              <a:t>= 1</a:t>
            </a:r>
            <a:r>
              <a:rPr lang="pt-BR" sz="2600" dirty="0" smtClean="0">
                <a:sym typeface="Symbol"/>
              </a:rPr>
              <a:t> </a:t>
            </a:r>
            <a:r>
              <a:rPr lang="pt-BR" sz="2600" dirty="0" smtClean="0">
                <a:sym typeface="Wingdings" panose="05000000000000000000" pitchFamily="2" charset="2"/>
              </a:rPr>
              <a:t> </a:t>
            </a:r>
            <a:r>
              <a:rPr lang="pt-BR" sz="2600" dirty="0" err="1" smtClean="0">
                <a:sym typeface="Wingdings" panose="05000000000000000000" pitchFamily="2" charset="2"/>
              </a:rPr>
              <a:t>Theil</a:t>
            </a:r>
            <a:r>
              <a:rPr lang="pt-BR" sz="2600" dirty="0" smtClean="0">
                <a:sym typeface="Wingdings" panose="05000000000000000000" pitchFamily="2" charset="2"/>
              </a:rPr>
              <a:t> T</a:t>
            </a:r>
          </a:p>
          <a:p>
            <a:pPr marL="285750" indent="-285750">
              <a:buFont typeface="Symbol"/>
              <a:buChar char="a"/>
            </a:pPr>
            <a:endParaRPr lang="pt-BR" sz="2600" dirty="0" smtClean="0">
              <a:sym typeface="Wingdings" panose="05000000000000000000" pitchFamily="2" charset="2"/>
            </a:endParaRPr>
          </a:p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Wingdings" panose="05000000000000000000" pitchFamily="2" charset="2"/>
              </a:rPr>
              <a:t>= 2  a raiz quadrada dele é igual ao coeficiente de variação </a:t>
            </a:r>
          </a:p>
          <a:p>
            <a:r>
              <a:rPr lang="pt-BR" sz="2600" dirty="0" smtClean="0">
                <a:sym typeface="Wingdings" panose="05000000000000000000" pitchFamily="2" charset="2"/>
              </a:rPr>
              <a:t>Coeficiente de variação  </a:t>
            </a:r>
          </a:p>
          <a:p>
            <a:endParaRPr lang="pt-BR" sz="2600" dirty="0">
              <a:sym typeface="Wingdings" panose="05000000000000000000" pitchFamily="2" charset="2"/>
            </a:endParaRPr>
          </a:p>
          <a:p>
            <a:endParaRPr lang="pt-BR" sz="26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212537"/>
              </p:ext>
            </p:extLst>
          </p:nvPr>
        </p:nvGraphicFramePr>
        <p:xfrm>
          <a:off x="3851920" y="5301208"/>
          <a:ext cx="1296144" cy="99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ção" r:id="rId5" imgW="545760" imgH="419040" progId="Equation.3">
                  <p:embed/>
                </p:oleObj>
              </mc:Choice>
              <mc:Fallback>
                <p:oleObj name="Equação" r:id="rId5" imgW="545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5301208"/>
                        <a:ext cx="1296144" cy="994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4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medidas</a:t>
            </a:r>
            <a:r>
              <a:rPr lang="en-US" dirty="0" smtClean="0"/>
              <a:t> Atkinson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Onde</a:t>
            </a:r>
            <a:r>
              <a:rPr lang="en-US" dirty="0" smtClean="0"/>
              <a:t> ε é um </a:t>
            </a:r>
            <a:r>
              <a:rPr lang="en-US" dirty="0" err="1" smtClean="0"/>
              <a:t>parâmetro</a:t>
            </a:r>
            <a:r>
              <a:rPr lang="en-US" dirty="0" smtClean="0"/>
              <a:t> de </a:t>
            </a:r>
            <a:r>
              <a:rPr lang="en-US" dirty="0" err="1" smtClean="0"/>
              <a:t>aversão</a:t>
            </a:r>
            <a:r>
              <a:rPr lang="en-US" dirty="0" smtClean="0"/>
              <a:t> à </a:t>
            </a:r>
            <a:r>
              <a:rPr lang="en-US" dirty="0" err="1" smtClean="0"/>
              <a:t>desigualdade</a:t>
            </a:r>
            <a:r>
              <a:rPr lang="en-US" dirty="0" smtClean="0"/>
              <a:t>, 0&lt;ε&lt;∞: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alto o valor de ε, </a:t>
            </a:r>
            <a:r>
              <a:rPr lang="en-US" dirty="0" err="1" smtClean="0"/>
              <a:t>mais</a:t>
            </a:r>
            <a:r>
              <a:rPr lang="en-US" dirty="0" smtClean="0"/>
              <a:t> a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preocupada</a:t>
            </a:r>
            <a:r>
              <a:rPr lang="en-US" dirty="0" smtClean="0"/>
              <a:t> com </a:t>
            </a:r>
            <a:r>
              <a:rPr lang="en-US" dirty="0" err="1" smtClean="0"/>
              <a:t>desigualdade</a:t>
            </a:r>
            <a:r>
              <a:rPr lang="en-US" dirty="0" smtClean="0"/>
              <a:t> (Atkinson, 1970). A </a:t>
            </a:r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medidas</a:t>
            </a:r>
            <a:r>
              <a:rPr lang="en-US" dirty="0" smtClean="0"/>
              <a:t> de Atkinson </a:t>
            </a:r>
            <a:r>
              <a:rPr lang="en-US" dirty="0" err="1" smtClean="0"/>
              <a:t>varia</a:t>
            </a:r>
            <a:r>
              <a:rPr lang="en-US" dirty="0" smtClean="0"/>
              <a:t> de 0 a 1, com 0 </a:t>
            </a:r>
            <a:r>
              <a:rPr lang="en-US" dirty="0" err="1" smtClean="0"/>
              <a:t>representando</a:t>
            </a:r>
            <a:r>
              <a:rPr lang="en-US" dirty="0" smtClean="0"/>
              <a:t> </a:t>
            </a:r>
            <a:r>
              <a:rPr lang="en-US" dirty="0" err="1" smtClean="0"/>
              <a:t>nenhuma</a:t>
            </a:r>
            <a:r>
              <a:rPr lang="en-US" dirty="0" smtClean="0"/>
              <a:t> </a:t>
            </a:r>
            <a:r>
              <a:rPr lang="en-US" dirty="0" err="1" smtClean="0"/>
              <a:t>desigualdade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Estabelecendo</a:t>
            </a:r>
            <a:r>
              <a:rPr lang="en-US" dirty="0" smtClean="0"/>
              <a:t> α=1-ε, a </a:t>
            </a:r>
            <a:r>
              <a:rPr lang="en-US" dirty="0" err="1" smtClean="0"/>
              <a:t>classe</a:t>
            </a:r>
            <a:r>
              <a:rPr lang="en-US" dirty="0" smtClean="0"/>
              <a:t> GE </a:t>
            </a:r>
            <a:r>
              <a:rPr lang="en-US" dirty="0" err="1" smtClean="0"/>
              <a:t>torna</a:t>
            </a:r>
            <a:r>
              <a:rPr lang="en-US" dirty="0" smtClean="0"/>
              <a:t>-se </a:t>
            </a:r>
            <a:r>
              <a:rPr lang="en-US" dirty="0" err="1" smtClean="0"/>
              <a:t>equivalente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Atkinson, para </a:t>
            </a:r>
            <a:r>
              <a:rPr lang="en-US" dirty="0" err="1" smtClean="0"/>
              <a:t>valores</a:t>
            </a:r>
            <a:r>
              <a:rPr lang="en-US" dirty="0" smtClean="0"/>
              <a:t> de α&lt;1 (Cowell, 1995).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73905"/>
              </p:ext>
            </p:extLst>
          </p:nvPr>
        </p:nvGraphicFramePr>
        <p:xfrm>
          <a:off x="1331640" y="1484784"/>
          <a:ext cx="370087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ção" r:id="rId3" imgW="1650960" imgH="545760" progId="Equation.3">
                  <p:embed/>
                </p:oleObj>
              </mc:Choice>
              <mc:Fallback>
                <p:oleObj name="Equação" r:id="rId3" imgW="165096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484784"/>
                        <a:ext cx="3700876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0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coeficiente</a:t>
            </a:r>
            <a:r>
              <a:rPr lang="en-US" dirty="0" smtClean="0"/>
              <a:t> de Gini </a:t>
            </a:r>
            <a:r>
              <a:rPr lang="en-US" dirty="0" err="1" smtClean="0"/>
              <a:t>satisfaz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de 1 a 4 </a:t>
            </a:r>
            <a:r>
              <a:rPr lang="en-US" dirty="0" err="1" smtClean="0"/>
              <a:t>descritos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mas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satisfaz</a:t>
            </a:r>
            <a:r>
              <a:rPr lang="en-US" dirty="0" smtClean="0"/>
              <a:t> o </a:t>
            </a:r>
            <a:r>
              <a:rPr lang="en-US" dirty="0" err="1" smtClean="0"/>
              <a:t>axioma</a:t>
            </a:r>
            <a:r>
              <a:rPr lang="en-US" dirty="0" smtClean="0"/>
              <a:t> da ‘</a:t>
            </a:r>
            <a:r>
              <a:rPr lang="pt-BR" dirty="0" err="1" smtClean="0">
                <a:solidFill>
                  <a:srgbClr val="000000"/>
                </a:solidFill>
                <a:ea typeface="+mj-ea"/>
                <a:cs typeface="+mj-cs"/>
              </a:rPr>
              <a:t>decomponibilidade</a:t>
            </a:r>
            <a:r>
              <a:rPr lang="pt-BR" dirty="0" smtClean="0">
                <a:solidFill>
                  <a:srgbClr val="000000"/>
                </a:solidFill>
                <a:ea typeface="+mj-ea"/>
                <a:cs typeface="+mj-cs"/>
              </a:rPr>
              <a:t>’ se os </a:t>
            </a:r>
            <a:r>
              <a:rPr lang="pt-BR" dirty="0" err="1" smtClean="0">
                <a:solidFill>
                  <a:srgbClr val="000000"/>
                </a:solidFill>
                <a:ea typeface="+mj-ea"/>
                <a:cs typeface="+mj-cs"/>
              </a:rPr>
              <a:t>sub-vetores</a:t>
            </a:r>
            <a:r>
              <a:rPr lang="pt-BR" dirty="0" smtClean="0">
                <a:solidFill>
                  <a:srgbClr val="000000"/>
                </a:solidFill>
                <a:ea typeface="+mj-ea"/>
                <a:cs typeface="+mj-cs"/>
              </a:rPr>
              <a:t> da renda se cruzam (</a:t>
            </a:r>
            <a:r>
              <a:rPr lang="en-US" dirty="0" smtClean="0"/>
              <a:t>overlap).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9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Propriedades desejáveis das medidas de </a:t>
            </a:r>
            <a:r>
              <a:rPr lang="pt-BR" dirty="0" smtClean="0"/>
              <a:t>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Nem </a:t>
            </a:r>
            <a:r>
              <a:rPr lang="pt-BR" dirty="0"/>
              <a:t>todas as medidas atendem a todas </a:t>
            </a:r>
            <a:r>
              <a:rPr lang="pt-BR" dirty="0" smtClean="0"/>
              <a:t>as propriedades </a:t>
            </a:r>
            <a:r>
              <a:rPr lang="pt-BR" dirty="0" err="1"/>
              <a:t>axiométricas</a:t>
            </a:r>
            <a:r>
              <a:rPr lang="pt-BR" dirty="0"/>
              <a:t>.</a:t>
            </a:r>
          </a:p>
          <a:p>
            <a:r>
              <a:rPr lang="pt-BR" dirty="0" smtClean="0"/>
              <a:t>As </a:t>
            </a:r>
            <a:r>
              <a:rPr lang="pt-BR" dirty="0"/>
              <a:t>melhores medidas de pobreza devem seguir </a:t>
            </a:r>
            <a:r>
              <a:rPr lang="pt-BR" dirty="0" smtClean="0"/>
              <a:t>este conjunto </a:t>
            </a:r>
            <a:r>
              <a:rPr lang="pt-BR" dirty="0"/>
              <a:t>de axiomas.</a:t>
            </a:r>
          </a:p>
          <a:p>
            <a:r>
              <a:rPr lang="pt-BR" dirty="0" smtClean="0"/>
              <a:t>Mesmo </a:t>
            </a:r>
            <a:r>
              <a:rPr lang="pt-BR" dirty="0"/>
              <a:t>com medidas de pobreza que seguem </a:t>
            </a:r>
            <a:r>
              <a:rPr lang="pt-BR" dirty="0" smtClean="0"/>
              <a:t>um mesmo </a:t>
            </a:r>
            <a:r>
              <a:rPr lang="pt-BR" dirty="0"/>
              <a:t>conjunto de axiomas, as medidas </a:t>
            </a:r>
            <a:r>
              <a:rPr lang="pt-BR" dirty="0" smtClean="0"/>
              <a:t>geram diferentes </a:t>
            </a:r>
            <a:r>
              <a:rPr lang="pt-BR" dirty="0"/>
              <a:t>números de pobreza.</a:t>
            </a:r>
          </a:p>
          <a:p>
            <a:pPr lvl="1"/>
            <a:r>
              <a:rPr lang="pt-BR" dirty="0" smtClean="0"/>
              <a:t>Abordagem </a:t>
            </a:r>
            <a:r>
              <a:rPr lang="pt-BR" dirty="0"/>
              <a:t>complementar: a análise de </a:t>
            </a:r>
            <a:r>
              <a:rPr lang="pt-BR" dirty="0" smtClean="0"/>
              <a:t>dominância estocástica (próxima aula).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Simetria (ou Anonimato, </a:t>
            </a:r>
            <a:r>
              <a:rPr lang="pt-BR" dirty="0" err="1"/>
              <a:t>Anonimidade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pt-BR" dirty="0" smtClean="0"/>
              <a:t>Não </a:t>
            </a:r>
            <a:r>
              <a:rPr lang="pt-BR" dirty="0"/>
              <a:t>diferencia as pessoas por outras características que </a:t>
            </a:r>
            <a:r>
              <a:rPr lang="pt-BR" dirty="0" smtClean="0"/>
              <a:t>não </a:t>
            </a:r>
            <a:r>
              <a:rPr lang="pt-BR" dirty="0"/>
              <a:t>a medida de bem estar individual (renda </a:t>
            </a:r>
            <a:r>
              <a:rPr lang="pt-BR" dirty="0" smtClean="0"/>
              <a:t>ou consumo</a:t>
            </a:r>
            <a:r>
              <a:rPr lang="pt-BR" dirty="0"/>
              <a:t>).</a:t>
            </a:r>
          </a:p>
          <a:p>
            <a:r>
              <a:rPr lang="pt-BR" dirty="0"/>
              <a:t>Se mudar a ordem, o índice de pobreza não deverá variar.</a:t>
            </a:r>
          </a:p>
          <a:p>
            <a:r>
              <a:rPr lang="pt-BR" dirty="0"/>
              <a:t>Um indivíduo é tratado da mesma forma que outro </a:t>
            </a:r>
            <a:r>
              <a:rPr lang="pt-BR" dirty="0" smtClean="0"/>
              <a:t>indivíduo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5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Monotonicidade</a:t>
            </a:r>
            <a:r>
              <a:rPr lang="pt-BR" dirty="0"/>
              <a:t> fraca sem </a:t>
            </a:r>
            <a:r>
              <a:rPr lang="pt-BR" dirty="0" smtClean="0"/>
              <a:t>cruzamento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aumento (redução) da renda de uma pessoa abaixo </a:t>
            </a:r>
            <a:r>
              <a:rPr lang="pt-BR" dirty="0" smtClean="0"/>
              <a:t>da LP </a:t>
            </a:r>
            <a:r>
              <a:rPr lang="pt-BR" dirty="0"/>
              <a:t>reduz (aumenta) a pobreza.</a:t>
            </a:r>
          </a:p>
          <a:p>
            <a:r>
              <a:rPr lang="pt-BR" dirty="0"/>
              <a:t>No tempo x e y, todos os indivíduos tem a mesma renda </a:t>
            </a:r>
            <a:r>
              <a:rPr lang="pt-BR" dirty="0" smtClean="0"/>
              <a:t>exceto </a:t>
            </a:r>
            <a:r>
              <a:rPr lang="pt-BR" dirty="0"/>
              <a:t>j. No tempo y a renda do j fica maior que no </a:t>
            </a:r>
            <a:r>
              <a:rPr lang="pt-BR" dirty="0" smtClean="0"/>
              <a:t>tempo x.</a:t>
            </a:r>
          </a:p>
          <a:p>
            <a:r>
              <a:rPr lang="pt-BR" dirty="0" smtClean="0"/>
              <a:t>x</a:t>
            </a:r>
            <a:r>
              <a:rPr lang="pt-BR" baseline="-25000" dirty="0" smtClean="0"/>
              <a:t>i</a:t>
            </a:r>
            <a:r>
              <a:rPr lang="pt-BR" dirty="0" smtClean="0"/>
              <a:t> =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para todo </a:t>
            </a:r>
            <a:r>
              <a:rPr lang="pt-BR" dirty="0" smtClean="0">
                <a:sym typeface="Symbol"/>
              </a:rPr>
              <a:t> </a:t>
            </a:r>
            <a:r>
              <a:rPr lang="pt-BR" dirty="0" smtClean="0"/>
              <a:t>i </a:t>
            </a:r>
            <a:r>
              <a:rPr lang="pt-BR" dirty="0" smtClean="0">
                <a:sym typeface="Symbol"/>
              </a:rPr>
              <a:t> {{1,2,...,n} – {j}}</a:t>
            </a:r>
          </a:p>
          <a:p>
            <a:r>
              <a:rPr lang="pt-BR" dirty="0" smtClean="0"/>
              <a:t>z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r>
              <a:rPr lang="pt-BR" dirty="0" smtClean="0"/>
              <a:t> &gt;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r>
              <a:rPr lang="pt-BR" baseline="-25000" dirty="0" smtClean="0"/>
              <a:t> </a:t>
            </a:r>
            <a:endParaRPr lang="pt-BR" dirty="0" smtClean="0"/>
          </a:p>
          <a:p>
            <a:r>
              <a:rPr lang="pt-BR" dirty="0" smtClean="0"/>
              <a:t>P(X, Z) </a:t>
            </a:r>
            <a:r>
              <a:rPr lang="pt-BR" dirty="0" smtClean="0">
                <a:sym typeface="Symbol"/>
              </a:rPr>
              <a:t> P(Y, Z)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err="1" smtClean="0">
                <a:sym typeface="Wingdings" panose="05000000000000000000" pitchFamily="2" charset="2"/>
              </a:rPr>
              <a:t>monotonicidade</a:t>
            </a:r>
            <a:r>
              <a:rPr lang="pt-BR" dirty="0" smtClean="0">
                <a:sym typeface="Wingdings" panose="05000000000000000000" pitchFamily="2" charset="2"/>
              </a:rPr>
              <a:t> fraca sem cruzamento</a:t>
            </a:r>
            <a:r>
              <a:rPr lang="pt-BR" dirty="0" smtClean="0">
                <a:sym typeface="Symbol"/>
              </a:rPr>
              <a:t> </a:t>
            </a:r>
          </a:p>
          <a:p>
            <a:r>
              <a:rPr lang="pt-BR" dirty="0" smtClean="0"/>
              <a:t>P(X</a:t>
            </a:r>
            <a:r>
              <a:rPr lang="pt-BR" dirty="0"/>
              <a:t>, Z) </a:t>
            </a:r>
            <a:r>
              <a:rPr lang="pt-BR" dirty="0" smtClean="0">
                <a:sym typeface="Symbol"/>
              </a:rPr>
              <a:t>&gt; </a:t>
            </a:r>
            <a:r>
              <a:rPr lang="pt-BR" dirty="0">
                <a:sym typeface="Symbol"/>
              </a:rPr>
              <a:t>P(Y</a:t>
            </a:r>
            <a:r>
              <a:rPr lang="pt-BR" dirty="0" smtClean="0">
                <a:sym typeface="Symbol"/>
              </a:rPr>
              <a:t>, </a:t>
            </a:r>
            <a:r>
              <a:rPr lang="pt-BR" dirty="0">
                <a:sym typeface="Symbol"/>
              </a:rPr>
              <a:t>Z</a:t>
            </a:r>
            <a:r>
              <a:rPr lang="pt-BR" dirty="0" smtClean="0">
                <a:sym typeface="Symbol"/>
              </a:rPr>
              <a:t>)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err="1">
                <a:sym typeface="Wingdings" panose="05000000000000000000" pitchFamily="2" charset="2"/>
              </a:rPr>
              <a:t>monotonicidade</a:t>
            </a:r>
            <a:r>
              <a:rPr lang="pt-BR" dirty="0">
                <a:sym typeface="Wingdings" panose="05000000000000000000" pitchFamily="2" charset="2"/>
              </a:rPr>
              <a:t> </a:t>
            </a:r>
            <a:r>
              <a:rPr lang="pt-BR" dirty="0" smtClean="0">
                <a:sym typeface="Wingdings" panose="05000000000000000000" pitchFamily="2" charset="2"/>
              </a:rPr>
              <a:t>forte </a:t>
            </a:r>
            <a:r>
              <a:rPr lang="pt-BR" dirty="0">
                <a:sym typeface="Wingdings" panose="05000000000000000000" pitchFamily="2" charset="2"/>
              </a:rPr>
              <a:t>sem cruzamento</a:t>
            </a:r>
            <a:r>
              <a:rPr lang="pt-BR" dirty="0" smtClean="0">
                <a:sym typeface="Symbol"/>
              </a:rPr>
              <a:t> </a:t>
            </a:r>
            <a:endParaRPr lang="pt-BR" dirty="0">
              <a:sym typeface="Symbol"/>
            </a:endParaRPr>
          </a:p>
          <a:p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29235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Monotonicidade</a:t>
            </a:r>
            <a:r>
              <a:rPr lang="pt-BR" dirty="0"/>
              <a:t> fraca </a:t>
            </a:r>
            <a:r>
              <a:rPr lang="pt-BR" dirty="0" smtClean="0"/>
              <a:t>com cruzamento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/>
              <a:t>aumento (redução) da renda de uma pessoa abaixo </a:t>
            </a:r>
            <a:r>
              <a:rPr lang="pt-BR" dirty="0" smtClean="0"/>
              <a:t>da LP </a:t>
            </a:r>
            <a:r>
              <a:rPr lang="pt-BR" dirty="0"/>
              <a:t>reduz (aumenta) a pobreza.</a:t>
            </a:r>
          </a:p>
          <a:p>
            <a:r>
              <a:rPr lang="pt-BR" dirty="0"/>
              <a:t>No tempo x e y, todos os indivíduos tem a mesma renda </a:t>
            </a:r>
            <a:r>
              <a:rPr lang="pt-BR" dirty="0" smtClean="0"/>
              <a:t>exceto </a:t>
            </a:r>
            <a:r>
              <a:rPr lang="pt-BR" dirty="0"/>
              <a:t>j. No tempo y a renda do j fica maior que no </a:t>
            </a:r>
            <a:r>
              <a:rPr lang="pt-BR" dirty="0" smtClean="0"/>
              <a:t>tempo x.</a:t>
            </a:r>
          </a:p>
          <a:p>
            <a:r>
              <a:rPr lang="pt-BR" dirty="0" smtClean="0"/>
              <a:t>x</a:t>
            </a:r>
            <a:r>
              <a:rPr lang="pt-BR" baseline="-25000" dirty="0" smtClean="0"/>
              <a:t>i</a:t>
            </a:r>
            <a:r>
              <a:rPr lang="pt-BR" dirty="0" smtClean="0"/>
              <a:t> =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para todo </a:t>
            </a:r>
            <a:r>
              <a:rPr lang="pt-BR" dirty="0" smtClean="0">
                <a:sym typeface="Symbol"/>
              </a:rPr>
              <a:t> </a:t>
            </a:r>
            <a:r>
              <a:rPr lang="pt-BR" dirty="0" smtClean="0"/>
              <a:t>i </a:t>
            </a:r>
            <a:r>
              <a:rPr lang="pt-BR" dirty="0" smtClean="0">
                <a:sym typeface="Symbol"/>
              </a:rPr>
              <a:t> {{1,2,...,n} – {j}}</a:t>
            </a:r>
          </a:p>
          <a:p>
            <a:r>
              <a:rPr lang="pt-BR" dirty="0" smtClean="0"/>
              <a:t>z &gt;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r>
              <a:rPr lang="pt-BR" baseline="-25000" dirty="0" smtClean="0"/>
              <a:t> </a:t>
            </a:r>
          </a:p>
          <a:p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r>
              <a:rPr lang="pt-BR" dirty="0" smtClean="0"/>
              <a:t> </a:t>
            </a:r>
            <a:r>
              <a:rPr lang="pt-BR" dirty="0"/>
              <a:t>&gt; </a:t>
            </a:r>
            <a:r>
              <a:rPr lang="pt-BR" dirty="0" err="1"/>
              <a:t>x</a:t>
            </a:r>
            <a:r>
              <a:rPr lang="pt-BR" baseline="-25000" dirty="0" err="1"/>
              <a:t>j</a:t>
            </a:r>
            <a:r>
              <a:rPr lang="pt-BR" baseline="-25000" dirty="0"/>
              <a:t> </a:t>
            </a:r>
            <a:endParaRPr lang="pt-BR" dirty="0"/>
          </a:p>
          <a:p>
            <a:r>
              <a:rPr lang="pt-BR" dirty="0" smtClean="0"/>
              <a:t>P(X, Z) </a:t>
            </a:r>
            <a:r>
              <a:rPr lang="pt-BR" dirty="0" smtClean="0">
                <a:sym typeface="Symbol"/>
              </a:rPr>
              <a:t> P(Y, Z)</a:t>
            </a:r>
            <a:endParaRPr lang="pt-BR" dirty="0">
              <a:sym typeface="Symbol"/>
            </a:endParaRPr>
          </a:p>
          <a:p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38944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Pobreza, bem-estar 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4925144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Desigualdade</a:t>
            </a:r>
            <a:r>
              <a:rPr lang="en-US" sz="2600" dirty="0" smtClean="0"/>
              <a:t>: parte de um campo </a:t>
            </a:r>
            <a:r>
              <a:rPr lang="en-US" sz="2600" dirty="0" err="1" smtClean="0"/>
              <a:t>maior</a:t>
            </a:r>
            <a:r>
              <a:rPr lang="en-US" sz="2600" dirty="0" smtClean="0"/>
              <a:t> de </a:t>
            </a:r>
            <a:r>
              <a:rPr lang="en-US" sz="2600" dirty="0" err="1" smtClean="0"/>
              <a:t>pesquisa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cobre</a:t>
            </a:r>
            <a:r>
              <a:rPr lang="en-US" sz="2600" dirty="0" smtClean="0"/>
              <a:t>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 e </a:t>
            </a:r>
            <a:r>
              <a:rPr lang="en-US" sz="2600" dirty="0" err="1" smtClean="0"/>
              <a:t>bem-estar</a:t>
            </a:r>
            <a:endParaRPr lang="en-US" sz="2600" dirty="0" smtClean="0"/>
          </a:p>
          <a:p>
            <a:r>
              <a:rPr lang="en-US" sz="2600" dirty="0" err="1" smtClean="0"/>
              <a:t>Pobreza</a:t>
            </a:r>
            <a:r>
              <a:rPr lang="en-US" sz="2600" dirty="0" smtClean="0"/>
              <a:t>, </a:t>
            </a:r>
            <a:r>
              <a:rPr lang="en-US" sz="2600" dirty="0" err="1" smtClean="0"/>
              <a:t>bem-estar</a:t>
            </a:r>
            <a:r>
              <a:rPr lang="en-US" sz="2600" dirty="0" smtClean="0"/>
              <a:t> e </a:t>
            </a:r>
            <a:r>
              <a:rPr lang="en-US" sz="2600" dirty="0" err="1" smtClean="0"/>
              <a:t>desigualdade</a:t>
            </a:r>
            <a:r>
              <a:rPr lang="en-US" sz="2600" dirty="0" smtClean="0"/>
              <a:t>: </a:t>
            </a:r>
            <a:r>
              <a:rPr lang="en-US" sz="2600" dirty="0" err="1" smtClean="0"/>
              <a:t>conceitos</a:t>
            </a:r>
            <a:r>
              <a:rPr lang="en-US" sz="2600" dirty="0" smtClean="0"/>
              <a:t> </a:t>
            </a:r>
            <a:r>
              <a:rPr lang="en-US" sz="2600" dirty="0" err="1" smtClean="0"/>
              <a:t>distintos</a:t>
            </a:r>
            <a:r>
              <a:rPr lang="en-US" sz="2600" dirty="0" smtClean="0"/>
              <a:t>. </a:t>
            </a:r>
          </a:p>
          <a:p>
            <a:endParaRPr lang="en-US" sz="1000" dirty="0" smtClean="0"/>
          </a:p>
          <a:p>
            <a:r>
              <a:rPr lang="en-US" sz="2600" dirty="0" err="1" smtClean="0"/>
              <a:t>Desigualdade</a:t>
            </a:r>
            <a:r>
              <a:rPr lang="en-US" sz="2600" dirty="0" smtClean="0"/>
              <a:t>: </a:t>
            </a:r>
            <a:r>
              <a:rPr lang="en-US" sz="2600" dirty="0" err="1" smtClean="0"/>
              <a:t>conceito</a:t>
            </a:r>
            <a:r>
              <a:rPr lang="en-US" sz="2600" dirty="0" smtClean="0"/>
              <a:t> </a:t>
            </a:r>
            <a:r>
              <a:rPr lang="en-US" sz="2600" dirty="0" err="1" smtClean="0"/>
              <a:t>mais</a:t>
            </a:r>
            <a:r>
              <a:rPr lang="en-US" sz="2600" dirty="0" smtClean="0"/>
              <a:t> </a:t>
            </a:r>
            <a:r>
              <a:rPr lang="en-US" sz="2600" dirty="0" err="1" smtClean="0"/>
              <a:t>amplo</a:t>
            </a:r>
            <a:r>
              <a:rPr lang="en-US" sz="2600" dirty="0" smtClean="0"/>
              <a:t> do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; é </a:t>
            </a:r>
            <a:r>
              <a:rPr lang="en-US" sz="2600" dirty="0" err="1" smtClean="0"/>
              <a:t>definida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a </a:t>
            </a:r>
            <a:r>
              <a:rPr lang="en-US" sz="2600" u="sng" dirty="0" err="1" smtClean="0"/>
              <a:t>distribuição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completa</a:t>
            </a:r>
            <a:r>
              <a:rPr lang="en-US" sz="2600" dirty="0"/>
              <a:t> </a:t>
            </a:r>
            <a:r>
              <a:rPr lang="en-US" sz="2600" dirty="0" smtClean="0"/>
              <a:t>e</a:t>
            </a:r>
            <a:r>
              <a:rPr lang="en-US" sz="2600" dirty="0" smtClean="0"/>
              <a:t> </a:t>
            </a:r>
            <a:r>
              <a:rPr lang="en-US" sz="2600" dirty="0" err="1" smtClean="0"/>
              <a:t>não</a:t>
            </a:r>
            <a:r>
              <a:rPr lang="en-US" sz="2600" dirty="0" smtClean="0"/>
              <a:t> </a:t>
            </a:r>
            <a:r>
              <a:rPr lang="en-US" sz="2600" dirty="0" err="1" smtClean="0"/>
              <a:t>apenas</a:t>
            </a:r>
            <a:r>
              <a:rPr lang="en-US" sz="2600" dirty="0" smtClean="0"/>
              <a:t> para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amostra</a:t>
            </a:r>
            <a:r>
              <a:rPr lang="en-US" sz="2600" dirty="0" smtClean="0"/>
              <a:t> </a:t>
            </a:r>
            <a:r>
              <a:rPr lang="en-US" sz="2600" dirty="0" err="1" smtClean="0"/>
              <a:t>censurada</a:t>
            </a:r>
            <a:r>
              <a:rPr lang="en-US" sz="2600" dirty="0" smtClean="0"/>
              <a:t> de </a:t>
            </a:r>
            <a:r>
              <a:rPr lang="en-US" sz="2600" dirty="0" err="1" smtClean="0"/>
              <a:t>indivíduos</a:t>
            </a:r>
            <a:r>
              <a:rPr lang="en-US" sz="2600" dirty="0" smtClean="0"/>
              <a:t> </a:t>
            </a:r>
            <a:r>
              <a:rPr lang="en-US" sz="2600" dirty="0" err="1" smtClean="0"/>
              <a:t>ou</a:t>
            </a:r>
            <a:r>
              <a:rPr lang="en-US" sz="2600" dirty="0" smtClean="0"/>
              <a:t> </a:t>
            </a:r>
            <a:r>
              <a:rPr lang="en-US" sz="2600" dirty="0" err="1" smtClean="0"/>
              <a:t>famílias</a:t>
            </a:r>
            <a:r>
              <a:rPr lang="en-US" sz="2600" dirty="0" smtClean="0"/>
              <a:t> </a:t>
            </a:r>
            <a:r>
              <a:rPr lang="en-US" sz="2600" dirty="0" err="1" smtClean="0"/>
              <a:t>abaixo</a:t>
            </a:r>
            <a:r>
              <a:rPr lang="en-US" sz="2600" dirty="0" smtClean="0"/>
              <a:t> de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certa</a:t>
            </a:r>
            <a:r>
              <a:rPr lang="en-US" sz="2600" dirty="0" smtClean="0"/>
              <a:t> </a:t>
            </a:r>
            <a:r>
              <a:rPr lang="en-US" sz="2600" dirty="0" err="1" smtClean="0"/>
              <a:t>linha</a:t>
            </a:r>
            <a:r>
              <a:rPr lang="en-US" sz="2600" dirty="0" smtClean="0"/>
              <a:t> de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. </a:t>
            </a:r>
          </a:p>
          <a:p>
            <a:pPr lvl="1"/>
            <a:r>
              <a:rPr lang="en-US" sz="2400" dirty="0" err="1" smtClean="0"/>
              <a:t>Rendas</a:t>
            </a:r>
            <a:r>
              <a:rPr lang="en-US" sz="2400" dirty="0" smtClean="0"/>
              <a:t> no topo e no </a:t>
            </a:r>
            <a:r>
              <a:rPr lang="en-US" sz="2400" dirty="0" err="1" smtClean="0"/>
              <a:t>meio</a:t>
            </a:r>
            <a:r>
              <a:rPr lang="en-US" sz="2400" dirty="0" smtClean="0"/>
              <a:t> da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tão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importantes</a:t>
            </a:r>
            <a:r>
              <a:rPr lang="en-US" sz="2400" dirty="0" smtClean="0"/>
              <a:t> </a:t>
            </a:r>
            <a:r>
              <a:rPr lang="en-US" sz="2400" dirty="0" err="1" smtClean="0"/>
              <a:t>quanto</a:t>
            </a:r>
            <a:r>
              <a:rPr lang="en-US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 err="1" smtClean="0"/>
              <a:t>rendas</a:t>
            </a:r>
            <a:r>
              <a:rPr lang="en-US" sz="2400" dirty="0" smtClean="0"/>
              <a:t> da parte </a:t>
            </a:r>
            <a:r>
              <a:rPr lang="en-US" sz="2400" dirty="0" err="1" smtClean="0"/>
              <a:t>debaixo</a:t>
            </a:r>
            <a:r>
              <a:rPr lang="en-US" sz="2400" dirty="0" smtClean="0"/>
              <a:t> da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para </a:t>
            </a:r>
            <a:r>
              <a:rPr lang="en-US" sz="2400" dirty="0" err="1" smtClean="0"/>
              <a:t>medir</a:t>
            </a:r>
            <a:r>
              <a:rPr lang="en-US" sz="2400" dirty="0" smtClean="0"/>
              <a:t> </a:t>
            </a:r>
            <a:r>
              <a:rPr lang="en-US" sz="2400" dirty="0" err="1" smtClean="0"/>
              <a:t>desigualdade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err="1" smtClean="0"/>
              <a:t>Algumas</a:t>
            </a:r>
            <a:r>
              <a:rPr lang="en-US" sz="2400" dirty="0" smtClean="0"/>
              <a:t> </a:t>
            </a:r>
            <a:r>
              <a:rPr lang="en-US" sz="2400" dirty="0" err="1" smtClean="0"/>
              <a:t>medidas</a:t>
            </a:r>
            <a:r>
              <a:rPr lang="en-US" sz="2400" dirty="0" smtClean="0"/>
              <a:t> de </a:t>
            </a:r>
            <a:r>
              <a:rPr lang="en-US" sz="2400" dirty="0" err="1" smtClean="0"/>
              <a:t>desigualdade</a:t>
            </a:r>
            <a:r>
              <a:rPr lang="en-US" sz="2400" dirty="0" smtClean="0"/>
              <a:t>, inclusive, </a:t>
            </a:r>
            <a:r>
              <a:rPr lang="en-US" sz="2400" dirty="0" err="1" smtClean="0"/>
              <a:t>dão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peso para as </a:t>
            </a:r>
            <a:r>
              <a:rPr lang="en-US" sz="2400" dirty="0" err="1" smtClean="0"/>
              <a:t>rendas</a:t>
            </a:r>
            <a:r>
              <a:rPr lang="en-US" sz="2400" dirty="0" smtClean="0"/>
              <a:t> da parte de </a:t>
            </a:r>
            <a:r>
              <a:rPr lang="en-US" sz="2400" dirty="0" err="1" smtClean="0"/>
              <a:t>cima</a:t>
            </a:r>
            <a:r>
              <a:rPr lang="en-US" sz="2400" dirty="0" smtClean="0"/>
              <a:t> da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(Theil T)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325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Transferência fraca sem </a:t>
            </a:r>
            <a:r>
              <a:rPr lang="pt-BR" dirty="0" smtClean="0"/>
              <a:t>cruzamento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j deu dinheiro para o i (transferência regressiva)</a:t>
            </a:r>
          </a:p>
          <a:p>
            <a:r>
              <a:rPr lang="pt-BR" dirty="0" smtClean="0"/>
              <a:t>perda </a:t>
            </a:r>
            <a:r>
              <a:rPr lang="pt-BR" dirty="0"/>
              <a:t>de j = ganho de i</a:t>
            </a:r>
          </a:p>
          <a:p>
            <a:r>
              <a:rPr lang="pt-BR" dirty="0" smtClean="0"/>
              <a:t>O </a:t>
            </a:r>
            <a:r>
              <a:rPr lang="pt-BR" dirty="0"/>
              <a:t>dinheiro passou de um mais pobre para um mais rico, logo </a:t>
            </a:r>
            <a:r>
              <a:rPr lang="pt-BR" dirty="0" smtClean="0"/>
              <a:t>a </a:t>
            </a:r>
            <a:r>
              <a:rPr lang="pt-BR" dirty="0"/>
              <a:t>pobreza vai aumentar.</a:t>
            </a:r>
          </a:p>
          <a:p>
            <a:r>
              <a:rPr lang="pt-BR" dirty="0" smtClean="0"/>
              <a:t>O </a:t>
            </a:r>
            <a:r>
              <a:rPr lang="pt-BR" dirty="0"/>
              <a:t>mais pobre fica muito mais pobre</a:t>
            </a:r>
            <a:r>
              <a:rPr lang="pt-BR" dirty="0" smtClean="0"/>
              <a:t>.</a:t>
            </a:r>
          </a:p>
          <a:p>
            <a:r>
              <a:rPr lang="pt-BR" dirty="0" smtClean="0"/>
              <a:t>Z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&gt; x</a:t>
            </a:r>
            <a:r>
              <a:rPr lang="pt-BR" baseline="-25000" dirty="0" smtClean="0"/>
              <a:t>i</a:t>
            </a:r>
            <a:r>
              <a:rPr lang="pt-BR" dirty="0" smtClean="0"/>
              <a:t> &gt;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r>
              <a:rPr lang="pt-BR" dirty="0" smtClean="0"/>
              <a:t>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endParaRPr lang="pt-BR" baseline="-25000" dirty="0" smtClean="0"/>
          </a:p>
          <a:p>
            <a:r>
              <a:rPr lang="pt-BR" dirty="0" smtClean="0"/>
              <a:t>P(X, Z) </a:t>
            </a:r>
            <a:r>
              <a:rPr lang="pt-BR" dirty="0" smtClean="0">
                <a:sym typeface="Symbol"/>
              </a:rPr>
              <a:t> P(Y, Z)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3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Transferência fraca </a:t>
            </a:r>
            <a:r>
              <a:rPr lang="pt-BR" dirty="0" smtClean="0"/>
              <a:t>com cruzamento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j deu dinheiro para o i (transferência regressiva)</a:t>
            </a:r>
          </a:p>
          <a:p>
            <a:r>
              <a:rPr lang="pt-BR" dirty="0" smtClean="0"/>
              <a:t>perda </a:t>
            </a:r>
            <a:r>
              <a:rPr lang="pt-BR" dirty="0"/>
              <a:t>de j = ganho de i</a:t>
            </a:r>
          </a:p>
          <a:p>
            <a:r>
              <a:rPr lang="pt-BR" dirty="0" smtClean="0"/>
              <a:t>O </a:t>
            </a:r>
            <a:r>
              <a:rPr lang="pt-BR" dirty="0"/>
              <a:t>dinheiro passou de um mais pobre para um mais rico, logo </a:t>
            </a:r>
            <a:r>
              <a:rPr lang="pt-BR" dirty="0" smtClean="0"/>
              <a:t>a </a:t>
            </a:r>
            <a:r>
              <a:rPr lang="pt-BR" dirty="0"/>
              <a:t>pobreza vai aumentar.</a:t>
            </a:r>
          </a:p>
          <a:p>
            <a:r>
              <a:rPr lang="pt-BR" dirty="0" smtClean="0"/>
              <a:t>O </a:t>
            </a:r>
            <a:r>
              <a:rPr lang="pt-BR" dirty="0"/>
              <a:t>mais pobre fica muito mais pobre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&gt; Z &gt; x</a:t>
            </a:r>
            <a:r>
              <a:rPr lang="pt-BR" baseline="-25000" dirty="0" smtClean="0"/>
              <a:t>i</a:t>
            </a:r>
            <a:r>
              <a:rPr lang="pt-BR" dirty="0" smtClean="0"/>
              <a:t> &gt;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r>
              <a:rPr lang="pt-BR" dirty="0" smtClean="0"/>
              <a:t>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endParaRPr lang="pt-BR" baseline="-25000" dirty="0" smtClean="0"/>
          </a:p>
          <a:p>
            <a:r>
              <a:rPr lang="pt-BR" dirty="0" smtClean="0"/>
              <a:t>P(X, Z) </a:t>
            </a:r>
            <a:r>
              <a:rPr lang="pt-BR" dirty="0" smtClean="0">
                <a:sym typeface="Symbol"/>
              </a:rPr>
              <a:t> P(Y, Z)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8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Foco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pt-BR" dirty="0"/>
              <a:t>nas duas distribuições os pobres tem a mesma renda e </a:t>
            </a:r>
            <a:r>
              <a:rPr lang="pt-BR" dirty="0" smtClean="0"/>
              <a:t>mudo </a:t>
            </a:r>
            <a:r>
              <a:rPr lang="pt-BR" dirty="0"/>
              <a:t>a renda dos não pobres, de forma que </a:t>
            </a:r>
            <a:r>
              <a:rPr lang="pt-BR" dirty="0" smtClean="0"/>
              <a:t>nenhum destes </a:t>
            </a:r>
            <a:r>
              <a:rPr lang="pt-BR" dirty="0"/>
              <a:t>se torne pobre, o índice não muda.</a:t>
            </a:r>
          </a:p>
        </p:txBody>
      </p:sp>
    </p:spTree>
    <p:extLst>
      <p:ext uri="{BB962C8B-B14F-4D97-AF65-F5344CB8AC3E}">
        <p14:creationId xmlns:p14="http://schemas.microsoft.com/office/powerpoint/2010/main" val="6862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Decomponibilidade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pt-BR" dirty="0"/>
              <a:t>N é particionado em S subconjuntos: 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96468"/>
              </p:ext>
            </p:extLst>
          </p:nvPr>
        </p:nvGraphicFramePr>
        <p:xfrm>
          <a:off x="899592" y="2420887"/>
          <a:ext cx="4104456" cy="128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ção" r:id="rId3" imgW="1384200" imgH="431640" progId="Equation.3">
                  <p:embed/>
                </p:oleObj>
              </mc:Choice>
              <mc:Fallback>
                <p:oleObj name="Equação" r:id="rId3" imgW="13842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420887"/>
                        <a:ext cx="4104456" cy="1280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7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Outras </a:t>
            </a:r>
            <a:r>
              <a:rPr lang="pt-BR" dirty="0" smtClean="0"/>
              <a:t>medidas de desigualdade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0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 smtClean="0"/>
              <a:t>Razão entre os </a:t>
            </a:r>
            <a:r>
              <a:rPr lang="pt-BR" sz="3800" dirty="0" err="1" smtClean="0"/>
              <a:t>quantis</a:t>
            </a:r>
            <a:r>
              <a:rPr lang="pt-BR" sz="3800" dirty="0" smtClean="0"/>
              <a:t> de uma distribuição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Autofit/>
          </a:bodyPr>
          <a:lstStyle/>
          <a:p>
            <a:r>
              <a:rPr lang="pt-BR" sz="2400" dirty="0" err="1"/>
              <a:t>Quantis</a:t>
            </a:r>
            <a:r>
              <a:rPr lang="pt-BR" sz="2400" dirty="0"/>
              <a:t> de uma distribuição: Se usa o termo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 para </a:t>
            </a:r>
            <a:r>
              <a:rPr lang="pt-BR" sz="2400" dirty="0"/>
              <a:t>a separatriz ou para o </a:t>
            </a:r>
            <a:r>
              <a:rPr lang="pt-BR" sz="2400" dirty="0" smtClean="0"/>
              <a:t>estrato. </a:t>
            </a:r>
          </a:p>
          <a:p>
            <a:r>
              <a:rPr lang="pt-BR" sz="2400" dirty="0" smtClean="0"/>
              <a:t>Na </a:t>
            </a:r>
            <a:r>
              <a:rPr lang="pt-BR" sz="2400" dirty="0"/>
              <a:t>prática se adota </a:t>
            </a:r>
            <a:r>
              <a:rPr lang="pt-BR" sz="2400" dirty="0" smtClean="0"/>
              <a:t>a renda </a:t>
            </a:r>
            <a:r>
              <a:rPr lang="pt-BR" sz="2400" dirty="0"/>
              <a:t>da última pessoa do estrato como demarcação </a:t>
            </a:r>
            <a:r>
              <a:rPr lang="pt-BR" sz="2400" dirty="0" smtClean="0"/>
              <a:t>do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Exemplo</a:t>
            </a:r>
            <a:r>
              <a:rPr lang="pt-BR" sz="2400" dirty="0" smtClean="0"/>
              <a:t>: suponha que fracionemos a distribuição em 10 partes.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dirty="0" err="1"/>
              <a:t>decil</a:t>
            </a:r>
            <a:r>
              <a:rPr lang="pt-BR" sz="2400" dirty="0"/>
              <a:t> é a separatriz.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termo </a:t>
            </a:r>
            <a:r>
              <a:rPr lang="pt-BR" sz="2400" dirty="0" err="1" smtClean="0"/>
              <a:t>decil</a:t>
            </a:r>
            <a:r>
              <a:rPr lang="pt-BR" sz="2400" dirty="0" smtClean="0"/>
              <a:t> denomina cada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 de </a:t>
            </a:r>
            <a:r>
              <a:rPr lang="pt-BR" sz="2400" dirty="0"/>
              <a:t>uma distribuição que foi </a:t>
            </a:r>
            <a:r>
              <a:rPr lang="pt-BR" sz="2400" dirty="0" smtClean="0"/>
              <a:t>fracionada </a:t>
            </a:r>
            <a:r>
              <a:rPr lang="pt-BR" sz="2400" dirty="0"/>
              <a:t>em 10 partes.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77924"/>
              </p:ext>
            </p:extLst>
          </p:nvPr>
        </p:nvGraphicFramePr>
        <p:xfrm>
          <a:off x="764031" y="4365104"/>
          <a:ext cx="741682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4320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04248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524328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5600" y="437017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19672" y="437017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2o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1504684" y="48691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0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Razão entre os </a:t>
            </a:r>
            <a:r>
              <a:rPr lang="pt-BR" dirty="0" err="1" smtClean="0"/>
              <a:t>quantis</a:t>
            </a:r>
            <a:r>
              <a:rPr lang="pt-BR" dirty="0" smtClean="0"/>
              <a:t> de uma distribuição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609083"/>
              </p:ext>
            </p:extLst>
          </p:nvPr>
        </p:nvGraphicFramePr>
        <p:xfrm>
          <a:off x="1043608" y="1998441"/>
          <a:ext cx="5688632" cy="265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ção" r:id="rId3" imgW="1904760" imgH="888840" progId="Equation.3">
                  <p:embed/>
                </p:oleObj>
              </mc:Choice>
              <mc:Fallback>
                <p:oleObj name="Equação" r:id="rId3" imgW="19047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998441"/>
                        <a:ext cx="5688632" cy="2654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2339752" y="4293096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971600" y="55172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Estamos pensando em uma distribuição que foi fracionada em ......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8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Parade</a:t>
            </a:r>
            <a:r>
              <a:rPr lang="pt-BR" dirty="0" smtClean="0"/>
              <a:t> Pen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3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Parada de Pen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Parada de </a:t>
            </a:r>
            <a:r>
              <a:rPr lang="pt-BR" dirty="0" smtClean="0"/>
              <a:t>Pen é </a:t>
            </a:r>
            <a:r>
              <a:rPr lang="pt-BR" dirty="0"/>
              <a:t>uma metáfora extremamente </a:t>
            </a:r>
            <a:r>
              <a:rPr lang="pt-BR" dirty="0" smtClean="0"/>
              <a:t>criativa </a:t>
            </a:r>
            <a:r>
              <a:rPr lang="pt-BR" dirty="0"/>
              <a:t>e simples usada para descrever uma </a:t>
            </a:r>
            <a:r>
              <a:rPr lang="pt-BR" dirty="0" smtClean="0"/>
              <a:t>distribuição </a:t>
            </a:r>
            <a:r>
              <a:rPr lang="pt-BR" dirty="0"/>
              <a:t>de renda.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747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Pen </a:t>
            </a:r>
            <a:r>
              <a:rPr lang="pt-BR" i="1" dirty="0"/>
              <a:t>(1971) fez uma descrição muito persuasiva da distribuição de renda na </a:t>
            </a:r>
            <a:r>
              <a:rPr lang="pt-BR" i="1" dirty="0" smtClean="0"/>
              <a:t>Inglaterra, imaginando uma parada de pessoas, ordenadas conforme valores crescentes da renda. Ele imaginou que, num passe de mágica, as pessoas ficassem com altura proporcional à sua renda, de maneira que apenas as pessoas com renda igual à média da população ficassem com altura média. Portanto, os pobres seriam os anões e os ricos seriam os gigantes. Como a distribuição de renda tem forte assimétrica positiva, a maioria das pessoas têm renda substancialmente menor do que  média. Quem estivesse assistindo à passagem da parada de Pen veria, durante a maior parte do tempo, a passagem de anões. Por isso, Pen afirma que essa uma parada de anões (e apenas alguns gigantes.</a:t>
            </a:r>
            <a:r>
              <a:rPr lang="pt-BR" dirty="0" smtClean="0"/>
              <a:t>” </a:t>
            </a:r>
          </a:p>
          <a:p>
            <a:pPr marL="0" indent="0" algn="r">
              <a:buNone/>
            </a:pPr>
            <a:r>
              <a:rPr lang="pt-BR" dirty="0" smtClean="0"/>
              <a:t>Hoffman, pag. 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5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pt-BR" dirty="0" smtClean="0"/>
              <a:t>Pobreza, bem-estar 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Desigualdade</a:t>
            </a:r>
            <a:r>
              <a:rPr lang="en-US" sz="2600" dirty="0" smtClean="0"/>
              <a:t> </a:t>
            </a:r>
            <a:r>
              <a:rPr lang="en-US" sz="2600" dirty="0" err="1" smtClean="0"/>
              <a:t>também</a:t>
            </a:r>
            <a:r>
              <a:rPr lang="en-US" sz="2600" dirty="0" smtClean="0"/>
              <a:t> é um </a:t>
            </a:r>
            <a:r>
              <a:rPr lang="en-US" sz="2600" dirty="0" err="1" smtClean="0"/>
              <a:t>conceito</a:t>
            </a:r>
            <a:r>
              <a:rPr lang="en-US" sz="2600" dirty="0" smtClean="0"/>
              <a:t> </a:t>
            </a:r>
            <a:r>
              <a:rPr lang="en-US" sz="2600" dirty="0" err="1" smtClean="0"/>
              <a:t>mais</a:t>
            </a:r>
            <a:r>
              <a:rPr lang="en-US" sz="2600" dirty="0" smtClean="0"/>
              <a:t> </a:t>
            </a:r>
            <a:r>
              <a:rPr lang="en-US" sz="2600" dirty="0" err="1" smtClean="0"/>
              <a:t>estreito</a:t>
            </a:r>
            <a:r>
              <a:rPr lang="en-US" sz="2600" dirty="0" smtClean="0"/>
              <a:t> do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bem</a:t>
            </a:r>
            <a:r>
              <a:rPr lang="en-US" sz="2600" dirty="0" err="1" smtClean="0"/>
              <a:t>-estar</a:t>
            </a:r>
            <a:r>
              <a:rPr lang="en-US" sz="2600" dirty="0" smtClean="0"/>
              <a:t>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Embora</a:t>
            </a:r>
            <a:r>
              <a:rPr lang="en-US" sz="2600" dirty="0" smtClean="0"/>
              <a:t>, </a:t>
            </a:r>
            <a:r>
              <a:rPr lang="en-US" sz="2600" dirty="0" err="1" smtClean="0"/>
              <a:t>ambas</a:t>
            </a:r>
            <a:r>
              <a:rPr lang="en-US" sz="2600" dirty="0" smtClean="0"/>
              <a:t> as </a:t>
            </a:r>
            <a:r>
              <a:rPr lang="en-US" sz="2600" dirty="0" err="1" smtClean="0"/>
              <a:t>medidas</a:t>
            </a:r>
            <a:r>
              <a:rPr lang="en-US" sz="2600" dirty="0" smtClean="0"/>
              <a:t> </a:t>
            </a:r>
            <a:r>
              <a:rPr lang="en-US" sz="2600" dirty="0" err="1" smtClean="0"/>
              <a:t>olhem</a:t>
            </a:r>
            <a:r>
              <a:rPr lang="en-US" sz="2600" dirty="0" smtClean="0"/>
              <a:t> para a </a:t>
            </a:r>
            <a:r>
              <a:rPr lang="en-US" sz="2600" dirty="0" err="1" smtClean="0"/>
              <a:t>distribuição</a:t>
            </a:r>
            <a:r>
              <a:rPr lang="en-US" sz="2600" dirty="0" smtClean="0"/>
              <a:t> </a:t>
            </a:r>
            <a:r>
              <a:rPr lang="en-US" sz="2600" dirty="0" err="1" smtClean="0"/>
              <a:t>completa</a:t>
            </a:r>
            <a:r>
              <a:rPr lang="en-US" sz="2600" dirty="0" smtClean="0"/>
              <a:t>, </a:t>
            </a:r>
            <a:r>
              <a:rPr lang="en-US" sz="2600" u="sng" dirty="0" smtClean="0"/>
              <a:t>a </a:t>
            </a:r>
            <a:r>
              <a:rPr lang="en-US" sz="2600" u="sng" dirty="0" err="1" smtClean="0"/>
              <a:t>desigualdade</a:t>
            </a:r>
            <a:r>
              <a:rPr lang="en-US" sz="2600" u="sng" dirty="0" smtClean="0"/>
              <a:t> é </a:t>
            </a:r>
            <a:r>
              <a:rPr lang="en-US" sz="2600" u="sng" dirty="0" err="1" smtClean="0"/>
              <a:t>independente</a:t>
            </a:r>
            <a:r>
              <a:rPr lang="en-US" sz="2600" u="sng" dirty="0" smtClean="0"/>
              <a:t> da </a:t>
            </a:r>
            <a:r>
              <a:rPr lang="en-US" sz="2600" u="sng" dirty="0" err="1" smtClean="0"/>
              <a:t>média</a:t>
            </a:r>
            <a:r>
              <a:rPr lang="en-US" sz="2600" u="sng" dirty="0" smtClean="0"/>
              <a:t> da </a:t>
            </a:r>
            <a:r>
              <a:rPr lang="en-US" sz="2600" u="sng" dirty="0" err="1" smtClean="0"/>
              <a:t>distribuição</a:t>
            </a:r>
            <a:r>
              <a:rPr lang="en-US" sz="2600" dirty="0" smtClean="0"/>
              <a:t> - </a:t>
            </a:r>
            <a:r>
              <a:rPr lang="en-US" sz="2600" dirty="0" err="1" smtClean="0"/>
              <a:t>ou</a:t>
            </a:r>
            <a:r>
              <a:rPr lang="en-US" sz="2600" dirty="0" smtClean="0"/>
              <a:t> </a:t>
            </a:r>
            <a:r>
              <a:rPr lang="en-US" sz="2600" dirty="0" err="1" smtClean="0"/>
              <a:t>pelo</a:t>
            </a:r>
            <a:r>
              <a:rPr lang="en-US" sz="2600" dirty="0" smtClean="0"/>
              <a:t> </a:t>
            </a:r>
            <a:r>
              <a:rPr lang="en-US" sz="2600" dirty="0" err="1" smtClean="0"/>
              <a:t>menos</a:t>
            </a:r>
            <a:r>
              <a:rPr lang="en-US" sz="2600" dirty="0" smtClean="0"/>
              <a:t> </a:t>
            </a:r>
            <a:r>
              <a:rPr lang="en-US" sz="2600" dirty="0" err="1" smtClean="0"/>
              <a:t>essa</a:t>
            </a:r>
            <a:r>
              <a:rPr lang="en-US" sz="2600" dirty="0" smtClean="0"/>
              <a:t> é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propriedade</a:t>
            </a:r>
            <a:r>
              <a:rPr lang="en-US" sz="2600" dirty="0" smtClean="0"/>
              <a:t> </a:t>
            </a:r>
            <a:r>
              <a:rPr lang="en-US" sz="2600" dirty="0" err="1" smtClean="0"/>
              <a:t>desejável</a:t>
            </a:r>
            <a:r>
              <a:rPr lang="en-US" sz="2600" dirty="0" smtClean="0"/>
              <a:t> de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medida</a:t>
            </a:r>
            <a:r>
              <a:rPr lang="en-US" sz="2600" dirty="0" smtClean="0"/>
              <a:t> de </a:t>
            </a:r>
            <a:r>
              <a:rPr lang="en-US" sz="2600" dirty="0" err="1" smtClean="0"/>
              <a:t>desigualdade</a:t>
            </a:r>
            <a:r>
              <a:rPr lang="en-US" sz="2600" dirty="0" smtClean="0"/>
              <a:t> de </a:t>
            </a:r>
            <a:r>
              <a:rPr lang="en-US" sz="2600" dirty="0" err="1" smtClean="0"/>
              <a:t>renda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u="sng" dirty="0" err="1" smtClean="0"/>
              <a:t>Desigualdade</a:t>
            </a:r>
            <a:r>
              <a:rPr lang="en-US" sz="2600" u="sng" dirty="0" smtClean="0"/>
              <a:t>: </a:t>
            </a:r>
            <a:r>
              <a:rPr lang="en-US" sz="2600" u="sng" dirty="0" err="1" smtClean="0"/>
              <a:t>considera</a:t>
            </a:r>
            <a:r>
              <a:rPr lang="en-US" sz="2600" u="sng" dirty="0" smtClean="0"/>
              <a:t> o </a:t>
            </a:r>
            <a:r>
              <a:rPr lang="en-US" sz="2600" u="sng" dirty="0" err="1" smtClean="0"/>
              <a:t>segundo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momento</a:t>
            </a:r>
            <a:r>
              <a:rPr lang="en-US" sz="2600" u="sng" dirty="0" smtClean="0"/>
              <a:t> da </a:t>
            </a:r>
            <a:r>
              <a:rPr lang="en-US" sz="2600" u="sng" dirty="0" err="1" smtClean="0"/>
              <a:t>distribuição</a:t>
            </a:r>
            <a:r>
              <a:rPr lang="en-US" sz="2600" dirty="0" smtClean="0"/>
              <a:t>, </a:t>
            </a:r>
            <a:r>
              <a:rPr lang="en-US" sz="2600" dirty="0" err="1" smtClean="0"/>
              <a:t>ou</a:t>
            </a:r>
            <a:r>
              <a:rPr lang="en-US" sz="2600" dirty="0" smtClean="0"/>
              <a:t> </a:t>
            </a:r>
            <a:r>
              <a:rPr lang="en-US" sz="2600" dirty="0" err="1" smtClean="0"/>
              <a:t>seja</a:t>
            </a:r>
            <a:r>
              <a:rPr lang="en-US" sz="2600" dirty="0" smtClean="0"/>
              <a:t>, a </a:t>
            </a:r>
            <a:r>
              <a:rPr lang="en-US" sz="2600" dirty="0" err="1" smtClean="0"/>
              <a:t>dispersão</a:t>
            </a:r>
            <a:r>
              <a:rPr lang="en-US" sz="2600" dirty="0" smtClean="0"/>
              <a:t> da </a:t>
            </a:r>
            <a:r>
              <a:rPr lang="en-US" sz="2600" dirty="0" err="1" smtClean="0"/>
              <a:t>distribuição</a:t>
            </a:r>
            <a:r>
              <a:rPr lang="en-US" sz="2600" dirty="0" smtClean="0"/>
              <a:t>.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137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795338"/>
            <a:ext cx="64865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4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Parada de Pen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Corresponde </a:t>
            </a:r>
            <a:r>
              <a:rPr lang="pt-BR" dirty="0"/>
              <a:t>a curva dos rendimentos médios das frações </a:t>
            </a:r>
            <a:r>
              <a:rPr lang="pt-BR" dirty="0" smtClean="0"/>
              <a:t>de </a:t>
            </a:r>
            <a:r>
              <a:rPr lang="pt-BR" dirty="0"/>
              <a:t>população, cuja diferença em relação à Curva de </a:t>
            </a:r>
            <a:r>
              <a:rPr lang="pt-BR" dirty="0" err="1" smtClean="0"/>
              <a:t>Quantis</a:t>
            </a:r>
            <a:r>
              <a:rPr lang="pt-BR" dirty="0" smtClean="0"/>
              <a:t> se </a:t>
            </a:r>
            <a:r>
              <a:rPr lang="pt-BR" dirty="0"/>
              <a:t>resume no uso de valores médios, ao invés </a:t>
            </a:r>
            <a:r>
              <a:rPr lang="pt-BR" dirty="0" smtClean="0"/>
              <a:t>de separatrizes</a:t>
            </a:r>
            <a:r>
              <a:rPr lang="pt-BR" dirty="0"/>
              <a:t>, para representar os estratos na distribuição</a:t>
            </a:r>
            <a:r>
              <a:rPr lang="pt-BR" dirty="0" smtClean="0"/>
              <a:t>. Mas, é praticamente a mesma coisa. Na literatura inglesa é usual denominar a curva dos </a:t>
            </a:r>
            <a:r>
              <a:rPr lang="pt-BR" dirty="0" err="1" smtClean="0"/>
              <a:t>quantis</a:t>
            </a:r>
            <a:r>
              <a:rPr lang="pt-BR" dirty="0" smtClean="0"/>
              <a:t> de </a:t>
            </a:r>
            <a:r>
              <a:rPr lang="pt-BR" dirty="0" err="1" smtClean="0"/>
              <a:t>Pen’s</a:t>
            </a:r>
            <a:r>
              <a:rPr lang="pt-BR" dirty="0" smtClean="0"/>
              <a:t> </a:t>
            </a:r>
            <a:r>
              <a:rPr lang="pt-BR" dirty="0" err="1" smtClean="0"/>
              <a:t>Parade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31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99833"/>
              </p:ext>
            </p:extLst>
          </p:nvPr>
        </p:nvGraphicFramePr>
        <p:xfrm>
          <a:off x="755576" y="1124744"/>
          <a:ext cx="7632847" cy="5225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2520280"/>
                <a:gridCol w="2088232"/>
                <a:gridCol w="1728191"/>
              </a:tblGrid>
              <a:tr h="3862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effectLst/>
                        </a:rPr>
                        <a:t>quantis</a:t>
                      </a:r>
                      <a:r>
                        <a:rPr lang="pt-BR" sz="2800" u="none" strike="noStrike" dirty="0">
                          <a:effectLst/>
                        </a:rPr>
                        <a:t> ou </a:t>
                      </a:r>
                      <a:r>
                        <a:rPr lang="pt-BR" sz="2800" u="none" strike="noStrike" dirty="0" err="1">
                          <a:effectLst/>
                        </a:rPr>
                        <a:t>decis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curva dos </a:t>
                      </a:r>
                      <a:r>
                        <a:rPr lang="pt-BR" sz="2800" u="none" strike="noStrike" dirty="0" err="1">
                          <a:effectLst/>
                        </a:rPr>
                        <a:t>quantis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Pen Parade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media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separatrizes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media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79,14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242,31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354,83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533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470,35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678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634,44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729,50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896,47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1356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1.183,77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2169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4.682,61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1.088,03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693853"/>
              </p:ext>
            </p:extLst>
          </p:nvPr>
        </p:nvGraphicFramePr>
        <p:xfrm>
          <a:off x="179512" y="980728"/>
          <a:ext cx="8743951" cy="472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287094"/>
              </p:ext>
            </p:extLst>
          </p:nvPr>
        </p:nvGraphicFramePr>
        <p:xfrm>
          <a:off x="400049" y="1226343"/>
          <a:ext cx="8343901" cy="440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pt-BR" dirty="0" smtClean="0"/>
              <a:t>Pobreza, bem-estar 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Entretanto</a:t>
            </a:r>
            <a:r>
              <a:rPr lang="en-US" sz="2600" dirty="0" smtClean="0"/>
              <a:t> </a:t>
            </a:r>
            <a:r>
              <a:rPr lang="en-US" sz="2600" dirty="0" err="1" smtClean="0"/>
              <a:t>esses</a:t>
            </a:r>
            <a:r>
              <a:rPr lang="en-US" sz="2600" dirty="0" smtClean="0"/>
              <a:t> </a:t>
            </a:r>
            <a:r>
              <a:rPr lang="en-US" sz="2600" dirty="0" err="1" smtClean="0"/>
              <a:t>três</a:t>
            </a:r>
            <a:r>
              <a:rPr lang="en-US" sz="2600" dirty="0" smtClean="0"/>
              <a:t> </a:t>
            </a:r>
            <a:r>
              <a:rPr lang="en-US" sz="2600" dirty="0" err="1" smtClean="0"/>
              <a:t>conceitos</a:t>
            </a:r>
            <a:r>
              <a:rPr lang="en-US" sz="2600" dirty="0" smtClean="0"/>
              <a:t> </a:t>
            </a:r>
            <a:r>
              <a:rPr lang="en-US" sz="2600" dirty="0" err="1" smtClean="0"/>
              <a:t>estão</a:t>
            </a:r>
            <a:r>
              <a:rPr lang="en-US" sz="2600" dirty="0" smtClean="0"/>
              <a:t> </a:t>
            </a:r>
            <a:r>
              <a:rPr lang="en-US" sz="2600" dirty="0" err="1" smtClean="0"/>
              <a:t>relacionados</a:t>
            </a:r>
            <a:r>
              <a:rPr lang="en-US" sz="2600" dirty="0" smtClean="0"/>
              <a:t> e, </a:t>
            </a:r>
            <a:r>
              <a:rPr lang="en-US" sz="2600" dirty="0" err="1" smtClean="0"/>
              <a:t>algumas</a:t>
            </a:r>
            <a:r>
              <a:rPr lang="en-US" sz="2600" dirty="0" smtClean="0"/>
              <a:t> </a:t>
            </a:r>
            <a:r>
              <a:rPr lang="en-US" sz="2600" dirty="0" err="1" smtClean="0"/>
              <a:t>vezes</a:t>
            </a:r>
            <a:r>
              <a:rPr lang="en-US" sz="2600" dirty="0" smtClean="0"/>
              <a:t>, </a:t>
            </a:r>
            <a:r>
              <a:rPr lang="en-US" sz="2600" dirty="0" err="1" smtClean="0"/>
              <a:t>são</a:t>
            </a:r>
            <a:r>
              <a:rPr lang="en-US" sz="2600" dirty="0" smtClean="0"/>
              <a:t> </a:t>
            </a:r>
            <a:r>
              <a:rPr lang="en-US" sz="2600" dirty="0" err="1" smtClean="0"/>
              <a:t>usados</a:t>
            </a:r>
            <a:r>
              <a:rPr lang="en-US" sz="2600" dirty="0" smtClean="0"/>
              <a:t> </a:t>
            </a:r>
            <a:r>
              <a:rPr lang="en-US" sz="2600" dirty="0" err="1" smtClean="0"/>
              <a:t>como</a:t>
            </a:r>
            <a:r>
              <a:rPr lang="en-US" sz="2600" dirty="0" smtClean="0"/>
              <a:t> </a:t>
            </a:r>
            <a:r>
              <a:rPr lang="en-US" sz="2600" dirty="0" err="1" smtClean="0"/>
              <a:t>medidas</a:t>
            </a:r>
            <a:r>
              <a:rPr lang="en-US" sz="2600" dirty="0" smtClean="0"/>
              <a:t> </a:t>
            </a:r>
            <a:r>
              <a:rPr lang="en-US" sz="2600" dirty="0" err="1" smtClean="0"/>
              <a:t>compostas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Alguns</a:t>
            </a:r>
            <a:r>
              <a:rPr lang="en-US" sz="2600" dirty="0" smtClean="0"/>
              <a:t> </a:t>
            </a:r>
            <a:r>
              <a:rPr lang="en-US" sz="2600" dirty="0" err="1" smtClean="0"/>
              <a:t>índices</a:t>
            </a:r>
            <a:r>
              <a:rPr lang="en-US" sz="2600" dirty="0" smtClean="0"/>
              <a:t> de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 </a:t>
            </a:r>
            <a:r>
              <a:rPr lang="en-US" sz="2600" dirty="0" err="1" smtClean="0"/>
              <a:t>consideram</a:t>
            </a:r>
            <a:r>
              <a:rPr lang="en-US" sz="2600" dirty="0" smtClean="0"/>
              <a:t> a </a:t>
            </a:r>
            <a:r>
              <a:rPr lang="en-US" sz="2600" dirty="0" err="1" smtClean="0"/>
              <a:t>desigualdade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sua</a:t>
            </a:r>
            <a:r>
              <a:rPr lang="en-US" sz="2600" dirty="0" smtClean="0"/>
              <a:t> </a:t>
            </a:r>
            <a:r>
              <a:rPr lang="en-US" sz="2600" dirty="0" err="1" smtClean="0"/>
              <a:t>definição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Exemplos</a:t>
            </a:r>
            <a:r>
              <a:rPr lang="en-US" sz="2600" dirty="0" smtClean="0"/>
              <a:t>: o </a:t>
            </a:r>
            <a:r>
              <a:rPr lang="en-US" sz="2600" dirty="0" err="1" smtClean="0"/>
              <a:t>índice</a:t>
            </a:r>
            <a:r>
              <a:rPr lang="en-US" sz="2600" dirty="0" smtClean="0"/>
              <a:t> de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 de Sen </a:t>
            </a:r>
            <a:r>
              <a:rPr lang="en-US" sz="2600" dirty="0" err="1" smtClean="0"/>
              <a:t>contém</a:t>
            </a:r>
            <a:r>
              <a:rPr lang="en-US" sz="2600" dirty="0" smtClean="0"/>
              <a:t> o </a:t>
            </a:r>
            <a:r>
              <a:rPr lang="en-US" sz="2600" dirty="0" err="1" smtClean="0"/>
              <a:t>coeficiente</a:t>
            </a:r>
            <a:r>
              <a:rPr lang="en-US" sz="2600" dirty="0" smtClean="0"/>
              <a:t> de Gini entre </a:t>
            </a:r>
            <a:r>
              <a:rPr lang="en-US" sz="2600" dirty="0" err="1" smtClean="0"/>
              <a:t>os</a:t>
            </a:r>
            <a:r>
              <a:rPr lang="en-US" sz="2600" dirty="0" smtClean="0"/>
              <a:t> </a:t>
            </a:r>
            <a:r>
              <a:rPr lang="en-US" sz="2600" dirty="0" err="1" smtClean="0"/>
              <a:t>pobres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sua</a:t>
            </a:r>
            <a:r>
              <a:rPr lang="en-US" sz="2600" dirty="0" smtClean="0"/>
              <a:t> </a:t>
            </a:r>
            <a:r>
              <a:rPr lang="en-US" sz="2600" dirty="0" err="1" smtClean="0"/>
              <a:t>formulação</a:t>
            </a:r>
            <a:r>
              <a:rPr lang="en-US" sz="2600" dirty="0"/>
              <a:t> </a:t>
            </a:r>
            <a:r>
              <a:rPr lang="en-US" sz="2600" dirty="0" smtClean="0"/>
              <a:t>(Sen, 1976); e, a </a:t>
            </a:r>
            <a:r>
              <a:rPr lang="en-US" sz="2600" dirty="0" err="1" smtClean="0"/>
              <a:t>medida</a:t>
            </a:r>
            <a:r>
              <a:rPr lang="en-US" sz="2600" dirty="0" smtClean="0"/>
              <a:t> de </a:t>
            </a:r>
            <a:r>
              <a:rPr lang="en-US" sz="2600" dirty="0" smtClean="0"/>
              <a:t>Foster- </a:t>
            </a:r>
            <a:r>
              <a:rPr lang="en-US" sz="2600" dirty="0" smtClean="0"/>
              <a:t>Greer-</a:t>
            </a:r>
            <a:r>
              <a:rPr lang="en-US" sz="2600" dirty="0" err="1" smtClean="0"/>
              <a:t>Thorbecke</a:t>
            </a:r>
            <a:r>
              <a:rPr lang="en-US" sz="2600" dirty="0" smtClean="0"/>
              <a:t> </a:t>
            </a:r>
            <a:r>
              <a:rPr lang="en-US" sz="2600" dirty="0" smtClean="0"/>
              <a:t>com α</a:t>
            </a:r>
            <a:r>
              <a:rPr lang="en-US" sz="2600" dirty="0"/>
              <a:t>≥2 </a:t>
            </a:r>
            <a:r>
              <a:rPr lang="en-US" sz="2600" dirty="0" err="1" smtClean="0"/>
              <a:t>pondera</a:t>
            </a:r>
            <a:r>
              <a:rPr lang="en-US" sz="2600" dirty="0" smtClean="0"/>
              <a:t> gaps </a:t>
            </a:r>
            <a:r>
              <a:rPr lang="en-US" sz="2600" dirty="0" smtClean="0"/>
              <a:t>da </a:t>
            </a:r>
            <a:r>
              <a:rPr lang="en-US" sz="2600" dirty="0" err="1" smtClean="0"/>
              <a:t>renda</a:t>
            </a:r>
            <a:r>
              <a:rPr lang="en-US" sz="2600" dirty="0" smtClean="0"/>
              <a:t> com </a:t>
            </a:r>
            <a:r>
              <a:rPr lang="en-US" sz="2600" dirty="0" err="1" smtClean="0"/>
              <a:t>relação</a:t>
            </a:r>
            <a:r>
              <a:rPr lang="en-US" sz="2600" dirty="0" smtClean="0"/>
              <a:t> à </a:t>
            </a:r>
            <a:r>
              <a:rPr lang="en-US" sz="2600" dirty="0" err="1" smtClean="0"/>
              <a:t>linha</a:t>
            </a:r>
            <a:r>
              <a:rPr lang="en-US" sz="2600" dirty="0" smtClean="0"/>
              <a:t> de </a:t>
            </a:r>
            <a:r>
              <a:rPr lang="en-US" sz="2600" dirty="0" err="1" smtClean="0"/>
              <a:t>pobreza</a:t>
            </a:r>
            <a:r>
              <a:rPr lang="en-US" sz="2600" dirty="0" smtClean="0"/>
              <a:t> de forma </a:t>
            </a:r>
            <a:r>
              <a:rPr lang="en-US" sz="2600" dirty="0" err="1" smtClean="0"/>
              <a:t>convexa</a:t>
            </a:r>
            <a:r>
              <a:rPr lang="en-US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smtClean="0"/>
              <a:t>Foster et </a:t>
            </a:r>
            <a:r>
              <a:rPr lang="en-US" sz="2600" dirty="0"/>
              <a:t>al, 1984</a:t>
            </a:r>
            <a:r>
              <a:rPr lang="en-US" sz="2600" dirty="0" smtClean="0"/>
              <a:t>).</a:t>
            </a:r>
          </a:p>
          <a:p>
            <a:r>
              <a:rPr lang="en-US" sz="2600" dirty="0" err="1" smtClean="0"/>
              <a:t>Desigualdade</a:t>
            </a:r>
            <a:r>
              <a:rPr lang="en-US" sz="2600" dirty="0" smtClean="0"/>
              <a:t> </a:t>
            </a:r>
            <a:r>
              <a:rPr lang="en-US" sz="2600" dirty="0" err="1" smtClean="0"/>
              <a:t>também</a:t>
            </a:r>
            <a:r>
              <a:rPr lang="en-US" sz="2600" dirty="0" smtClean="0"/>
              <a:t> </a:t>
            </a:r>
            <a:r>
              <a:rPr lang="en-US" sz="2600" dirty="0" err="1" smtClean="0"/>
              <a:t>pode</a:t>
            </a:r>
            <a:r>
              <a:rPr lang="en-US" sz="2600" dirty="0" smtClean="0"/>
              <a:t> </a:t>
            </a:r>
            <a:r>
              <a:rPr lang="en-US" sz="2600" dirty="0" err="1" smtClean="0"/>
              <a:t>aparecer</a:t>
            </a:r>
            <a:r>
              <a:rPr lang="en-US" sz="2600" dirty="0" smtClean="0"/>
              <a:t> </a:t>
            </a:r>
            <a:r>
              <a:rPr lang="en-US" sz="2600" dirty="0" err="1" smtClean="0"/>
              <a:t>como</a:t>
            </a:r>
            <a:r>
              <a:rPr lang="en-US" sz="2600" dirty="0" smtClean="0"/>
              <a:t> </a:t>
            </a:r>
            <a:r>
              <a:rPr lang="en-US" sz="2600" dirty="0" err="1" smtClean="0"/>
              <a:t>argumento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funções</a:t>
            </a:r>
            <a:r>
              <a:rPr lang="en-US" sz="2600" dirty="0" smtClean="0"/>
              <a:t> de </a:t>
            </a:r>
            <a:r>
              <a:rPr lang="en-US" sz="2600" dirty="0" err="1" smtClean="0"/>
              <a:t>bem-estar</a:t>
            </a:r>
            <a:r>
              <a:rPr lang="en-US" sz="2600" dirty="0" smtClean="0"/>
              <a:t> social </a:t>
            </a:r>
            <a:r>
              <a:rPr lang="en-US" sz="2600" dirty="0" err="1" smtClean="0"/>
              <a:t>na</a:t>
            </a:r>
            <a:r>
              <a:rPr lang="en-US" sz="2600" dirty="0" smtClean="0"/>
              <a:t> forma W=W(µ(y</a:t>
            </a:r>
            <a:r>
              <a:rPr lang="en-US" sz="2600" dirty="0"/>
              <a:t>), I(y</a:t>
            </a:r>
            <a:r>
              <a:rPr lang="en-US" sz="2600" dirty="0" smtClean="0"/>
              <a:t>)).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470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/>
              <a:t>Medidas de desigualdade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Existem </a:t>
            </a:r>
            <a:r>
              <a:rPr lang="pt-BR" sz="2800" dirty="0"/>
              <a:t>várias formas de mensurar a desigualdade e </a:t>
            </a:r>
            <a:r>
              <a:rPr lang="pt-BR" sz="2800" dirty="0" smtClean="0"/>
              <a:t>cada </a:t>
            </a:r>
            <a:r>
              <a:rPr lang="pt-BR" sz="2800" dirty="0"/>
              <a:t>uma delas tem uma intuição e uma </a:t>
            </a:r>
            <a:r>
              <a:rPr lang="pt-BR" sz="2800" dirty="0" smtClean="0"/>
              <a:t>abordagem matemática </a:t>
            </a:r>
            <a:r>
              <a:rPr lang="pt-BR" sz="2800" dirty="0"/>
              <a:t>diferente.</a:t>
            </a:r>
          </a:p>
          <a:p>
            <a:r>
              <a:rPr lang="pt-BR" sz="2800" dirty="0" smtClean="0"/>
              <a:t>Algumas </a:t>
            </a:r>
            <a:r>
              <a:rPr lang="pt-BR" sz="2800" dirty="0"/>
              <a:t>medidas, contudo, podem gerar </a:t>
            </a:r>
            <a:r>
              <a:rPr lang="pt-BR" sz="2800" dirty="0" smtClean="0"/>
              <a:t>resultados perversos</a:t>
            </a:r>
            <a:r>
              <a:rPr lang="pt-BR" sz="2800" dirty="0"/>
              <a:t>.</a:t>
            </a:r>
          </a:p>
          <a:p>
            <a:r>
              <a:rPr lang="pt-BR" sz="2800" dirty="0" smtClean="0"/>
              <a:t>Exemplo</a:t>
            </a:r>
            <a:r>
              <a:rPr lang="pt-BR" sz="2800" dirty="0"/>
              <a:t>: variância</a:t>
            </a:r>
          </a:p>
          <a:p>
            <a:r>
              <a:rPr lang="pt-BR" sz="2800" dirty="0" smtClean="0"/>
              <a:t>Uma </a:t>
            </a:r>
            <a:r>
              <a:rPr lang="pt-BR" sz="2800" dirty="0"/>
              <a:t>das formas mais simples de mensurar a desigualdade, </a:t>
            </a:r>
            <a:r>
              <a:rPr lang="pt-BR" sz="2800" dirty="0" smtClean="0"/>
              <a:t>contudo</a:t>
            </a:r>
            <a:r>
              <a:rPr lang="pt-BR" sz="2800" dirty="0"/>
              <a:t>, dependente da escala. </a:t>
            </a:r>
          </a:p>
          <a:p>
            <a:r>
              <a:rPr lang="pt-BR" sz="2800" dirty="0" smtClean="0"/>
              <a:t>Duplicar </a:t>
            </a:r>
            <a:r>
              <a:rPr lang="pt-BR" sz="2800" dirty="0"/>
              <a:t>a renda, multiplica por 4 a estimativa da desigualdade de </a:t>
            </a:r>
            <a:r>
              <a:rPr lang="pt-BR" sz="2800" dirty="0" smtClean="0"/>
              <a:t>renda</a:t>
            </a:r>
            <a:r>
              <a:rPr lang="pt-BR" sz="2800" dirty="0"/>
              <a:t>.</a:t>
            </a:r>
          </a:p>
          <a:p>
            <a:r>
              <a:rPr lang="pt-BR" sz="2800" dirty="0" smtClean="0"/>
              <a:t>Propriedade </a:t>
            </a:r>
            <a:r>
              <a:rPr lang="pt-BR" sz="2800" dirty="0"/>
              <a:t>não desejável.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334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As melhores medidas de desigualdade devem seguir um </a:t>
            </a:r>
            <a:r>
              <a:rPr lang="pt-BR" dirty="0" smtClean="0"/>
              <a:t>conjunto </a:t>
            </a:r>
            <a:r>
              <a:rPr lang="pt-BR" dirty="0"/>
              <a:t>de axiomas.</a:t>
            </a:r>
          </a:p>
          <a:p>
            <a:r>
              <a:rPr lang="pt-BR" dirty="0" smtClean="0"/>
              <a:t>Mesmo </a:t>
            </a:r>
            <a:r>
              <a:rPr lang="pt-BR" dirty="0"/>
              <a:t>com medidas de desigualdade que seguem um </a:t>
            </a:r>
            <a:r>
              <a:rPr lang="pt-BR" dirty="0" smtClean="0"/>
              <a:t>conjunto </a:t>
            </a:r>
            <a:r>
              <a:rPr lang="pt-BR" dirty="0"/>
              <a:t>de axiomas, as medidas </a:t>
            </a:r>
            <a:r>
              <a:rPr lang="pt-BR" dirty="0" smtClean="0"/>
              <a:t>podem ainda  gerar diferentes </a:t>
            </a:r>
            <a:r>
              <a:rPr lang="pt-BR" dirty="0"/>
              <a:t>classificações das </a:t>
            </a:r>
            <a:r>
              <a:rPr lang="pt-BR" dirty="0" smtClean="0"/>
              <a:t>distribuições</a:t>
            </a:r>
            <a:r>
              <a:rPr lang="pt-BR" dirty="0"/>
              <a:t>.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abordagem complementar é utilizar a análise de </a:t>
            </a:r>
            <a:r>
              <a:rPr lang="pt-BR" dirty="0" smtClean="0"/>
              <a:t>dominância </a:t>
            </a:r>
            <a:r>
              <a:rPr lang="pt-BR" dirty="0"/>
              <a:t>estocástica (veremos na próxima aula).</a:t>
            </a:r>
          </a:p>
          <a:p>
            <a:r>
              <a:rPr lang="pt-BR" dirty="0" smtClean="0"/>
              <a:t>Existem </a:t>
            </a:r>
            <a:r>
              <a:rPr lang="pt-BR" dirty="0"/>
              <a:t>5 propriedades </a:t>
            </a:r>
            <a:r>
              <a:rPr lang="pt-BR" dirty="0" smtClean="0"/>
              <a:t>que normalmente são </a:t>
            </a:r>
            <a:r>
              <a:rPr lang="pt-BR" dirty="0"/>
              <a:t>requeridas para gerar boas medidas de desigualdade.</a:t>
            </a:r>
          </a:p>
        </p:txBody>
      </p:sp>
    </p:spTree>
    <p:extLst>
      <p:ext uri="{BB962C8B-B14F-4D97-AF65-F5344CB8AC3E}">
        <p14:creationId xmlns:p14="http://schemas.microsoft.com/office/powerpoint/2010/main" val="37858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1) Simetria (ou Anonimato, </a:t>
            </a:r>
            <a:r>
              <a:rPr lang="pt-BR" dirty="0" err="1" smtClean="0"/>
              <a:t>Anonimidade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 smtClean="0"/>
              <a:t>Não diferencia as pessoas por outras características que não a medida de bem estar individual (renda ou consumo).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5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2) Princípio das transferências (</a:t>
            </a:r>
            <a:r>
              <a:rPr lang="pt-BR" dirty="0" err="1" smtClean="0"/>
              <a:t>Pigou</a:t>
            </a:r>
            <a:r>
              <a:rPr lang="pt-BR" dirty="0" smtClean="0"/>
              <a:t>, 1912; Dalton, 1920)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BR" dirty="0" smtClean="0"/>
              <a:t>A desigualdade aumenta (ou pelo menos não cai) em resposta a uma transferência de um mais pobre para um mais rico. </a:t>
            </a:r>
          </a:p>
          <a:p>
            <a:r>
              <a:rPr lang="pt-BR" dirty="0" smtClean="0"/>
              <a:t>Medidas de classe de entropia generalizada, </a:t>
            </a:r>
            <a:r>
              <a:rPr lang="pt-BR" dirty="0" err="1" smtClean="0"/>
              <a:t>atkinson</a:t>
            </a:r>
            <a:r>
              <a:rPr lang="pt-BR" dirty="0" smtClean="0"/>
              <a:t> e </a:t>
            </a:r>
            <a:r>
              <a:rPr lang="pt-BR" dirty="0" err="1" smtClean="0"/>
              <a:t>gini</a:t>
            </a:r>
            <a:r>
              <a:rPr lang="pt-BR" dirty="0" smtClean="0"/>
              <a:t> satisfazem. Não satisfazem: log var e var log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7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3) Independência de escala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Respeita</a:t>
            </a:r>
            <a:r>
              <a:rPr lang="en-US" dirty="0" smtClean="0"/>
              <a:t> a </a:t>
            </a:r>
            <a:r>
              <a:rPr lang="en-US" dirty="0" err="1" smtClean="0"/>
              <a:t>propriedade</a:t>
            </a:r>
            <a:r>
              <a:rPr lang="en-US" dirty="0" smtClean="0"/>
              <a:t> de </a:t>
            </a:r>
            <a:r>
              <a:rPr lang="en-US" dirty="0" err="1" smtClean="0"/>
              <a:t>homogeidade</a:t>
            </a:r>
            <a:r>
              <a:rPr lang="en-US" dirty="0" smtClean="0"/>
              <a:t> de </a:t>
            </a:r>
            <a:r>
              <a:rPr lang="en-US" dirty="0" err="1" smtClean="0"/>
              <a:t>grau</a:t>
            </a:r>
            <a:r>
              <a:rPr lang="en-US" dirty="0" smtClean="0"/>
              <a:t> zero da </a:t>
            </a:r>
            <a:r>
              <a:rPr lang="en-US" dirty="0" err="1" smtClean="0"/>
              <a:t>renda</a:t>
            </a:r>
            <a:r>
              <a:rPr lang="en-US" dirty="0" smtClean="0"/>
              <a:t>: se </a:t>
            </a:r>
            <a:r>
              <a:rPr lang="en-US" dirty="0" err="1" smtClean="0"/>
              <a:t>dobramos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rendas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r>
              <a:rPr lang="en-US" dirty="0" smtClean="0"/>
              <a:t> nada com o </a:t>
            </a:r>
            <a:r>
              <a:rPr lang="en-US" dirty="0" err="1" smtClean="0"/>
              <a:t>indicador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Variância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respeita</a:t>
            </a:r>
            <a:r>
              <a:rPr lang="en-US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1678</Words>
  <Application>Microsoft Office PowerPoint</Application>
  <PresentationFormat>Apresentação na tela (4:3)</PresentationFormat>
  <Paragraphs>171</Paragraphs>
  <Slides>34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37" baseType="lpstr">
      <vt:lpstr>Tema do Office</vt:lpstr>
      <vt:lpstr>Equação</vt:lpstr>
      <vt:lpstr>Microsoft Equation 3.0</vt:lpstr>
      <vt:lpstr>Propriedades desejadas para índices de desigualdade de renda</vt:lpstr>
      <vt:lpstr>Pobreza, bem-estar e desigualdade</vt:lpstr>
      <vt:lpstr>Pobreza, bem-estar e desigualdade</vt:lpstr>
      <vt:lpstr>Pobreza, bem-estar e desigualdade</vt:lpstr>
      <vt:lpstr>Medidas de desigualdade</vt:lpstr>
      <vt:lpstr>Medidas de desigualdade</vt:lpstr>
      <vt:lpstr>1) Simetria (ou Anonimato, Anonimidade)</vt:lpstr>
      <vt:lpstr>2) Princípio das transferências (Pigou, 1912; Dalton, 1920)</vt:lpstr>
      <vt:lpstr>3) Independência de escala</vt:lpstr>
      <vt:lpstr>4) Independência da Replicação da População (Dalton, 1920)</vt:lpstr>
      <vt:lpstr>5) Decomponibilidade</vt:lpstr>
      <vt:lpstr>Medidas da classe GE </vt:lpstr>
      <vt:lpstr>Medidas da classe GE </vt:lpstr>
      <vt:lpstr>Classe de medidas Atkinson</vt:lpstr>
      <vt:lpstr>Gini</vt:lpstr>
      <vt:lpstr>Propriedades desejáveis das medidas de pobreza</vt:lpstr>
      <vt:lpstr>Simetria (ou Anonimato, Anonimidade)</vt:lpstr>
      <vt:lpstr>Monotonicidade fraca sem cruzamento</vt:lpstr>
      <vt:lpstr>Monotonicidade fraca com cruzamento</vt:lpstr>
      <vt:lpstr>Transferência fraca sem cruzamento</vt:lpstr>
      <vt:lpstr>Transferência fraca com cruzamento</vt:lpstr>
      <vt:lpstr> Foco</vt:lpstr>
      <vt:lpstr>Decomponibilidade</vt:lpstr>
      <vt:lpstr>Outras medidas de desigualdade</vt:lpstr>
      <vt:lpstr>Razão entre os quantis de uma distribuição</vt:lpstr>
      <vt:lpstr>Razão entre os quantis de uma distribuição</vt:lpstr>
      <vt:lpstr>Parade Pen </vt:lpstr>
      <vt:lpstr>Parada de Pen</vt:lpstr>
      <vt:lpstr>Apresentação do PowerPoint</vt:lpstr>
      <vt:lpstr>Apresentação do PowerPoint</vt:lpstr>
      <vt:lpstr>Parada de Pen</vt:lpstr>
      <vt:lpstr>Dados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Elaine</cp:lastModifiedBy>
  <cp:revision>31</cp:revision>
  <dcterms:created xsi:type="dcterms:W3CDTF">2015-05-15T01:45:50Z</dcterms:created>
  <dcterms:modified xsi:type="dcterms:W3CDTF">2015-05-15T20:23:01Z</dcterms:modified>
</cp:coreProperties>
</file>