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handoutMasterIdLst>
    <p:handoutMasterId r:id="rId22"/>
  </p:handoutMasterIdLst>
  <p:sldIdLst>
    <p:sldId id="650" r:id="rId2"/>
    <p:sldId id="671" r:id="rId3"/>
    <p:sldId id="450" r:id="rId4"/>
    <p:sldId id="452" r:id="rId5"/>
    <p:sldId id="641" r:id="rId6"/>
    <p:sldId id="642" r:id="rId7"/>
    <p:sldId id="643" r:id="rId8"/>
    <p:sldId id="645" r:id="rId9"/>
    <p:sldId id="646" r:id="rId10"/>
    <p:sldId id="647" r:id="rId11"/>
    <p:sldId id="648" r:id="rId12"/>
    <p:sldId id="655" r:id="rId13"/>
    <p:sldId id="658" r:id="rId14"/>
    <p:sldId id="659" r:id="rId15"/>
    <p:sldId id="678" r:id="rId16"/>
    <p:sldId id="661" r:id="rId17"/>
    <p:sldId id="662" r:id="rId18"/>
    <p:sldId id="660" r:id="rId19"/>
    <p:sldId id="677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754">
          <p15:clr>
            <a:srgbClr val="A4A3A4"/>
          </p15:clr>
        </p15:guide>
        <p15:guide id="4" pos="6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99FF99"/>
    <a:srgbClr val="66FF66"/>
    <a:srgbClr val="FF9900"/>
    <a:srgbClr val="008000"/>
    <a:srgbClr val="800080"/>
    <a:srgbClr val="CC9900"/>
    <a:srgbClr val="D8EEC0"/>
    <a:srgbClr val="046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5" autoAdjust="0"/>
    <p:restoredTop sz="92233" autoAdjust="0"/>
  </p:normalViewPr>
  <p:slideViewPr>
    <p:cSldViewPr showGuides="1">
      <p:cViewPr varScale="1">
        <p:scale>
          <a:sx n="73" d="100"/>
          <a:sy n="73" d="100"/>
        </p:scale>
        <p:origin x="1694" y="67"/>
      </p:cViewPr>
      <p:guideLst>
        <p:guide orient="horz" pos="618"/>
        <p:guide pos="2880"/>
        <p:guide orient="horz" pos="754"/>
        <p:guide pos="657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448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5FA3C-2E55-4D73-BEEE-16F6F9B0005D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8CC7C-500B-4F59-81B4-FA8A81740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732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91603-C203-4424-AECB-9DF9C4E441BB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60355-F7AE-478B-959B-FD3C79B1B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5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50310-F356-4269-9052-3010E82C8C5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65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60355-F7AE-478B-959B-FD3C79B1BEBF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135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60355-F7AE-478B-959B-FD3C79B1BEB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58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60650"/>
            <a:ext cx="7772400" cy="76808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611561" y="1316765"/>
            <a:ext cx="7777162" cy="4320117"/>
          </a:xfrm>
        </p:spPr>
        <p:txBody>
          <a:bodyPr/>
          <a:lstStyle/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8582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045841-39DB-4A33-8014-674A3AE04D8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48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BARTER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2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Text Box 2"/>
          <p:cNvSpPr txBox="1">
            <a:spLocks noChangeArrowheads="1"/>
          </p:cNvSpPr>
          <p:nvPr/>
        </p:nvSpPr>
        <p:spPr bwMode="auto">
          <a:xfrm>
            <a:off x="114300" y="832638"/>
            <a:ext cx="8915400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indent="0"/>
            <a:r>
              <a:rPr lang="pt-BR" sz="2500" dirty="0" smtClean="0">
                <a:latin typeface="+mn-lt"/>
              </a:rPr>
              <a:t>Um </a:t>
            </a:r>
            <a:r>
              <a:rPr lang="pt-BR" sz="2500" dirty="0">
                <a:latin typeface="+mn-lt"/>
              </a:rPr>
              <a:t>produtor de soja solicita ao fornecedor de insumo, na época do pré-plantio (mês de </a:t>
            </a:r>
            <a:r>
              <a:rPr lang="pt-BR" sz="2500" b="1" dirty="0">
                <a:solidFill>
                  <a:srgbClr val="FF0000"/>
                </a:solidFill>
                <a:latin typeface="+mn-lt"/>
              </a:rPr>
              <a:t>novembro</a:t>
            </a:r>
            <a:r>
              <a:rPr lang="pt-BR" sz="2500" dirty="0">
                <a:latin typeface="+mn-lt"/>
              </a:rPr>
              <a:t>), </a:t>
            </a:r>
            <a:r>
              <a:rPr lang="pt-BR" sz="2500" b="1" dirty="0">
                <a:solidFill>
                  <a:srgbClr val="FF0000"/>
                </a:solidFill>
                <a:latin typeface="+mn-lt"/>
              </a:rPr>
              <a:t>170.000,00 Reais </a:t>
            </a:r>
            <a:r>
              <a:rPr lang="pt-BR" sz="2500" dirty="0">
                <a:latin typeface="+mn-lt"/>
              </a:rPr>
              <a:t> em insumos para pagamento em soja na colheita, que ocorrerá em </a:t>
            </a:r>
            <a:r>
              <a:rPr lang="pt-BR" sz="2500" b="1" dirty="0">
                <a:solidFill>
                  <a:srgbClr val="FF0000"/>
                </a:solidFill>
                <a:latin typeface="+mn-lt"/>
              </a:rPr>
              <a:t>abril </a:t>
            </a:r>
            <a:r>
              <a:rPr lang="pt-BR" sz="2500" dirty="0">
                <a:latin typeface="+mn-lt"/>
              </a:rPr>
              <a:t>do ano seguinte. No mercado futuro, a soja está cotada a </a:t>
            </a:r>
            <a:r>
              <a:rPr lang="pt-BR" sz="2500" b="1" dirty="0">
                <a:solidFill>
                  <a:srgbClr val="FF0000"/>
                </a:solidFill>
                <a:latin typeface="+mn-lt"/>
              </a:rPr>
              <a:t>65 Reais/</a:t>
            </a:r>
            <a:r>
              <a:rPr lang="pt-BR" sz="2500" b="1" dirty="0" err="1">
                <a:solidFill>
                  <a:srgbClr val="FF0000"/>
                </a:solidFill>
                <a:latin typeface="+mn-lt"/>
              </a:rPr>
              <a:t>sc</a:t>
            </a:r>
            <a:r>
              <a:rPr lang="pt-BR" sz="25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pt-BR" sz="2500" dirty="0">
                <a:latin typeface="+mn-lt"/>
              </a:rPr>
              <a:t>para o mês de abril (época da colheita). No mês de novembro (época do pré-plantio) o valor da saca de soja é de 60,00 Reais. A empresa vendedora de insumo trabalha com </a:t>
            </a:r>
            <a:r>
              <a:rPr lang="pt-BR" sz="2500" b="1" dirty="0">
                <a:solidFill>
                  <a:srgbClr val="FF0000"/>
                </a:solidFill>
                <a:latin typeface="+mn-lt"/>
              </a:rPr>
              <a:t>margem de lucro de 4,5%</a:t>
            </a:r>
            <a:r>
              <a:rPr lang="pt-BR" sz="2500" dirty="0">
                <a:latin typeface="+mn-lt"/>
              </a:rPr>
              <a:t>, </a:t>
            </a:r>
            <a:r>
              <a:rPr lang="pt-BR" sz="2500" b="1" dirty="0">
                <a:solidFill>
                  <a:srgbClr val="FF0000"/>
                </a:solidFill>
                <a:latin typeface="+mn-lt"/>
              </a:rPr>
              <a:t>inadimplência de 1%</a:t>
            </a:r>
            <a:r>
              <a:rPr lang="pt-BR" sz="2500" dirty="0">
                <a:latin typeface="+mn-lt"/>
              </a:rPr>
              <a:t>, </a:t>
            </a:r>
            <a:r>
              <a:rPr lang="pt-BR" sz="2500" b="1" dirty="0">
                <a:solidFill>
                  <a:srgbClr val="FF0000"/>
                </a:solidFill>
                <a:latin typeface="+mn-lt"/>
              </a:rPr>
              <a:t>custo financeiro de 2% ao mês</a:t>
            </a:r>
            <a:r>
              <a:rPr lang="pt-BR" sz="2500" dirty="0">
                <a:latin typeface="+mn-lt"/>
              </a:rPr>
              <a:t>. A soja comercializada na </a:t>
            </a:r>
            <a:r>
              <a:rPr lang="pt-BR" sz="2500" dirty="0">
                <a:solidFill>
                  <a:srgbClr val="0070C0"/>
                </a:solidFill>
                <a:latin typeface="+mn-lt"/>
              </a:rPr>
              <a:t>região possui 12% de umidade, 1,5% de impurezas, e 7% para grãos avariados (4% de ardidos) e 25% de grãos quebrados.</a:t>
            </a:r>
            <a:r>
              <a:rPr lang="pt-BR" sz="2500" dirty="0">
                <a:latin typeface="+mn-lt"/>
              </a:rPr>
              <a:t> Precifique a operação, ou seja, calcule a quantidade de sacas de soja que será utilizada para a operação de </a:t>
            </a:r>
            <a:r>
              <a:rPr lang="pt-BR" sz="2500" dirty="0" err="1">
                <a:latin typeface="+mn-lt"/>
              </a:rPr>
              <a:t>Barter</a:t>
            </a:r>
            <a:r>
              <a:rPr lang="pt-BR" sz="2500" dirty="0">
                <a:latin typeface="+mn-lt"/>
              </a:rPr>
              <a:t>.</a:t>
            </a:r>
          </a:p>
        </p:txBody>
      </p:sp>
      <p:sp>
        <p:nvSpPr>
          <p:cNvPr id="1041411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Exercício</a:t>
            </a: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627784" y="1988840"/>
            <a:ext cx="288032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CINCO MESES</a:t>
            </a:r>
            <a:endParaRPr lang="pt-BR" sz="3200" dirty="0"/>
          </a:p>
        </p:txBody>
      </p:sp>
      <p:sp>
        <p:nvSpPr>
          <p:cNvPr id="5" name="Seta para baixo 4"/>
          <p:cNvSpPr/>
          <p:nvPr/>
        </p:nvSpPr>
        <p:spPr>
          <a:xfrm>
            <a:off x="2843808" y="155679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 rot="20909863">
            <a:off x="5512288" y="2014960"/>
            <a:ext cx="17281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43608" y="5301208"/>
            <a:ext cx="7069102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INFORMAÇÕES DESNECESSÁRIAS PARA SOLUÇÃO DESTE PROBLEMA</a:t>
            </a:r>
            <a:endParaRPr lang="pt-BR" sz="3200" dirty="0"/>
          </a:p>
        </p:txBody>
      </p:sp>
      <p:sp>
        <p:nvSpPr>
          <p:cNvPr id="7" name="Elipse 6"/>
          <p:cNvSpPr/>
          <p:nvPr/>
        </p:nvSpPr>
        <p:spPr>
          <a:xfrm>
            <a:off x="107504" y="3429000"/>
            <a:ext cx="8856984" cy="122413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4427984" y="4653136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86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build="p"/>
      <p:bldP spid="2" grpId="0" animBg="1"/>
      <p:bldP spid="5" grpId="0" animBg="1"/>
      <p:bldP spid="6" grpId="0" animBg="1"/>
      <p:bldP spid="10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0502" name="Group 11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55566513"/>
              </p:ext>
            </p:extLst>
          </p:nvPr>
        </p:nvGraphicFramePr>
        <p:xfrm>
          <a:off x="611188" y="1316038"/>
          <a:ext cx="8113594" cy="3627617"/>
        </p:xfrm>
        <a:graphic>
          <a:graphicData uri="http://schemas.openxmlformats.org/drawingml/2006/table">
            <a:tbl>
              <a:tblPr/>
              <a:tblGrid>
                <a:gridCol w="720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9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Custo total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(2)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Margem de lucro (4,5%)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(3)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Subtotal (1) + (2)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(4)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Risco de crédito (1%)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(5)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Subtotal (3) + (4)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(6)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Juros (2% a.m. em 5 meses)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(7)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(5) + (6)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                   </a:t>
                      </a:r>
                    </a:p>
                  </a:txBody>
                  <a:tcPr marL="94419" marR="94419" marT="45726" marB="4572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40386" name="Text Box 2"/>
          <p:cNvSpPr txBox="1">
            <a:spLocks noChangeArrowheads="1"/>
          </p:cNvSpPr>
          <p:nvPr/>
        </p:nvSpPr>
        <p:spPr bwMode="auto">
          <a:xfrm>
            <a:off x="304800" y="764704"/>
            <a:ext cx="8470900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pt-BR" sz="2800" dirty="0">
                <a:latin typeface="Arial" pitchFamily="34" charset="0"/>
              </a:rPr>
              <a:t>Valor do insumo a ser recuperado (em R$):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pt-BR" sz="3600" b="1">
                <a:latin typeface="Tahoma" pitchFamily="34" charset="0"/>
              </a:rPr>
              <a:t>Precificando a operação</a:t>
            </a:r>
          </a:p>
        </p:txBody>
      </p:sp>
      <p:graphicFrame>
        <p:nvGraphicFramePr>
          <p:cNvPr id="1040620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589554"/>
              </p:ext>
            </p:extLst>
          </p:nvPr>
        </p:nvGraphicFramePr>
        <p:xfrm>
          <a:off x="6426622" y="1325712"/>
          <a:ext cx="2321842" cy="519112"/>
        </p:xfrm>
        <a:graphic>
          <a:graphicData uri="http://schemas.openxmlformats.org/drawingml/2006/table">
            <a:tbl>
              <a:tblPr/>
              <a:tblGrid>
                <a:gridCol w="2321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911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170.000,00</a:t>
                      </a:r>
                    </a:p>
                  </a:txBody>
                  <a:tcPr marT="45804" marB="4580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0675" name="Group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02168"/>
              </p:ext>
            </p:extLst>
          </p:nvPr>
        </p:nvGraphicFramePr>
        <p:xfrm>
          <a:off x="7118326" y="1832369"/>
          <a:ext cx="1612552" cy="518048"/>
        </p:xfrm>
        <a:graphic>
          <a:graphicData uri="http://schemas.openxmlformats.org/drawingml/2006/table">
            <a:tbl>
              <a:tblPr/>
              <a:tblGrid>
                <a:gridCol w="1612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7.650,00</a:t>
                      </a:r>
                    </a:p>
                  </a:txBody>
                  <a:tcPr marL="91392" marR="91392"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0714" name="Group 3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30257"/>
              </p:ext>
            </p:extLst>
          </p:nvPr>
        </p:nvGraphicFramePr>
        <p:xfrm>
          <a:off x="5778550" y="2341957"/>
          <a:ext cx="2951311" cy="519112"/>
        </p:xfrm>
        <a:graphic>
          <a:graphicData uri="http://schemas.openxmlformats.org/drawingml/2006/table">
            <a:tbl>
              <a:tblPr/>
              <a:tblGrid>
                <a:gridCol w="2951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911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177.650,00</a:t>
                      </a:r>
                    </a:p>
                  </a:txBody>
                  <a:tcPr marL="91444" marR="91444" marT="45804" marB="4580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0750" name="Group 3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389618"/>
              </p:ext>
            </p:extLst>
          </p:nvPr>
        </p:nvGraphicFramePr>
        <p:xfrm>
          <a:off x="5975400" y="2861069"/>
          <a:ext cx="2755478" cy="519113"/>
        </p:xfrm>
        <a:graphic>
          <a:graphicData uri="http://schemas.openxmlformats.org/drawingml/2006/table">
            <a:tbl>
              <a:tblPr/>
              <a:tblGrid>
                <a:gridCol w="2755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1.776,50</a:t>
                      </a:r>
                    </a:p>
                  </a:txBody>
                  <a:tcPr marL="91442" marR="91442" marT="45804" marB="4580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0786" name="Group 4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567500"/>
              </p:ext>
            </p:extLst>
          </p:nvPr>
        </p:nvGraphicFramePr>
        <p:xfrm>
          <a:off x="5778550" y="3381769"/>
          <a:ext cx="2952328" cy="518048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179.426,50</a:t>
                      </a:r>
                    </a:p>
                  </a:txBody>
                  <a:tcPr marL="91411" marR="91411"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0818" name="Group 4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637314"/>
              </p:ext>
            </p:extLst>
          </p:nvPr>
        </p:nvGraphicFramePr>
        <p:xfrm>
          <a:off x="5940152" y="3910407"/>
          <a:ext cx="2757189" cy="518048"/>
        </p:xfrm>
        <a:graphic>
          <a:graphicData uri="http://schemas.openxmlformats.org/drawingml/2006/table">
            <a:tbl>
              <a:tblPr/>
              <a:tblGrid>
                <a:gridCol w="2757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18.674,85</a:t>
                      </a:r>
                    </a:p>
                  </a:txBody>
                  <a:tcPr marL="91414" marR="91414"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0848" name="Group 4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6501"/>
              </p:ext>
            </p:extLst>
          </p:nvPr>
        </p:nvGraphicFramePr>
        <p:xfrm>
          <a:off x="6516216" y="4421582"/>
          <a:ext cx="2170112" cy="518048"/>
        </p:xfrm>
        <a:graphic>
          <a:graphicData uri="http://schemas.openxmlformats.org/drawingml/2006/table">
            <a:tbl>
              <a:tblPr/>
              <a:tblGrid>
                <a:gridCol w="217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198.101,35</a:t>
                      </a: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72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104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0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0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0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0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0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0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4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0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0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40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0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0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0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38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873" name="Group 39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50972310"/>
              </p:ext>
            </p:extLst>
          </p:nvPr>
        </p:nvGraphicFramePr>
        <p:xfrm>
          <a:off x="611188" y="4321374"/>
          <a:ext cx="7777165" cy="1555749"/>
        </p:xfrm>
        <a:graphic>
          <a:graphicData uri="http://schemas.openxmlformats.org/drawingml/2006/table">
            <a:tbl>
              <a:tblPr/>
              <a:tblGrid>
                <a:gridCol w="1149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(1)</a:t>
                      </a:r>
                    </a:p>
                  </a:txBody>
                  <a:tcPr marL="97161" marR="97161" marT="45757" marB="4575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Valor em Reais</a:t>
                      </a:r>
                    </a:p>
                  </a:txBody>
                  <a:tcPr marL="97161" marR="97161" marT="45757" marB="4575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7161" marR="97161" marT="45757" marB="4575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(2)</a:t>
                      </a:r>
                    </a:p>
                  </a:txBody>
                  <a:tcPr marL="97161" marR="97161" marT="45757" marB="4575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Preço (por </a:t>
                      </a:r>
                      <a:r>
                        <a:rPr kumimoji="0" lang="pt-B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7161" marR="97161" marT="45757" marB="4575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        /</a:t>
                      </a:r>
                      <a:r>
                        <a:rPr kumimoji="0" lang="pt-B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161" marR="97161" marT="45757" marB="4575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(3)</a:t>
                      </a:r>
                    </a:p>
                  </a:txBody>
                  <a:tcPr marL="97161" marR="97161" marT="45757" marB="4575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Valor em </a:t>
                      </a:r>
                      <a:r>
                        <a:rPr kumimoji="0" lang="pt-B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(1)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(2)</a:t>
                      </a:r>
                    </a:p>
                  </a:txBody>
                  <a:tcPr marL="97161" marR="97161" marT="45757" marB="4575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46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161" marR="97161" marT="45757" marB="4575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4482" name="Text Box 2"/>
          <p:cNvSpPr txBox="1">
            <a:spLocks noChangeArrowheads="1"/>
          </p:cNvSpPr>
          <p:nvPr/>
        </p:nvSpPr>
        <p:spPr bwMode="auto">
          <a:xfrm>
            <a:off x="25880" y="3763527"/>
            <a:ext cx="9001000" cy="52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pt-BR" sz="2800" dirty="0" smtClean="0">
                <a:latin typeface="Arial" pitchFamily="34" charset="0"/>
              </a:rPr>
              <a:t>Valor </a:t>
            </a:r>
            <a:r>
              <a:rPr lang="pt-BR" sz="2800" dirty="0">
                <a:latin typeface="Arial" pitchFamily="34" charset="0"/>
              </a:rPr>
              <a:t>do insumo a ser recuperado (em </a:t>
            </a:r>
            <a:r>
              <a:rPr lang="pt-BR" sz="2800" dirty="0" err="1">
                <a:latin typeface="Arial" pitchFamily="34" charset="0"/>
              </a:rPr>
              <a:t>sc</a:t>
            </a:r>
            <a:r>
              <a:rPr lang="pt-BR" sz="2800" dirty="0">
                <a:latin typeface="Arial" pitchFamily="34" charset="0"/>
              </a:rPr>
              <a:t>):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pt-BR" sz="3600" b="1">
                <a:latin typeface="Tahoma" pitchFamily="34" charset="0"/>
              </a:rPr>
              <a:t>Precificando a operação</a:t>
            </a:r>
          </a:p>
        </p:txBody>
      </p:sp>
      <p:graphicFrame>
        <p:nvGraphicFramePr>
          <p:cNvPr id="1044625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789907"/>
              </p:ext>
            </p:extLst>
          </p:nvPr>
        </p:nvGraphicFramePr>
        <p:xfrm>
          <a:off x="6354763" y="4311997"/>
          <a:ext cx="2052637" cy="518048"/>
        </p:xfrm>
        <a:graphic>
          <a:graphicData uri="http://schemas.openxmlformats.org/drawingml/2006/table">
            <a:tbl>
              <a:tblPr/>
              <a:tblGrid>
                <a:gridCol w="205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198.101,35</a:t>
                      </a:r>
                    </a:p>
                  </a:txBody>
                  <a:tcPr marL="91470" marR="91470"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4875" name="Group 3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800711"/>
              </p:ext>
            </p:extLst>
          </p:nvPr>
        </p:nvGraphicFramePr>
        <p:xfrm>
          <a:off x="6492875" y="4824760"/>
          <a:ext cx="1381125" cy="518048"/>
        </p:xfrm>
        <a:graphic>
          <a:graphicData uri="http://schemas.openxmlformats.org/drawingml/2006/table">
            <a:tbl>
              <a:tblPr/>
              <a:tblGrid>
                <a:gridCol w="138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65,00</a:t>
                      </a:r>
                    </a:p>
                  </a:txBody>
                  <a:tcPr marL="91371" marR="91371"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4877" name="Group 3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662005"/>
              </p:ext>
            </p:extLst>
          </p:nvPr>
        </p:nvGraphicFramePr>
        <p:xfrm>
          <a:off x="6129338" y="5358160"/>
          <a:ext cx="1785937" cy="519112"/>
        </p:xfrm>
        <a:graphic>
          <a:graphicData uri="http://schemas.openxmlformats.org/drawingml/2006/table">
            <a:tbl>
              <a:tblPr/>
              <a:tblGrid>
                <a:gridCol w="178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911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3.047,71</a:t>
                      </a:r>
                    </a:p>
                  </a:txBody>
                  <a:tcPr marL="91418" marR="91418" marT="45804" marB="4580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459" y="845068"/>
            <a:ext cx="6342893" cy="287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12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4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104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4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48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0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agricultor </a:t>
            </a:r>
            <a:r>
              <a:rPr lang="pt-BR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precisa comprar, em novembro de 2017, </a:t>
            </a:r>
            <a:r>
              <a:rPr lang="pt-BR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R</a:t>
            </a:r>
            <a:r>
              <a:rPr lang="pt-BR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$ 50.000,00 em insumos para aplicar em sua cultura de café. O preço do café em novembro de 2017 estará em R$ </a:t>
            </a:r>
            <a:r>
              <a:rPr lang="pt-BR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470,00/sc</a:t>
            </a:r>
            <a:r>
              <a:rPr lang="pt-BR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Ele deseja pagar essa compra somente em setembro de 2018. Há duas alternativas para essa compra: operação de </a:t>
            </a:r>
            <a:r>
              <a:rPr lang="pt-BR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financiamento bancário. O banco cobra juros de 3% a.m. Considere que se o agricultor optar pelo financiamento bancário ele conseguirá vender sua safra pelo preço da saca de café que está cotada em R$ </a:t>
            </a:r>
            <a:r>
              <a:rPr lang="pt-BR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490,00 </a:t>
            </a:r>
            <a:r>
              <a:rPr lang="pt-BR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mercado futuro para setembro de 2018. Se ele optar pelo </a:t>
            </a:r>
            <a:r>
              <a:rPr lang="pt-BR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operação está precificada em 140 sacas de café.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Qual </a:t>
            </a:r>
            <a:r>
              <a:rPr lang="pt-BR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a melhor escolha para esse agricultor, financiamento bancário ou </a:t>
            </a:r>
            <a:r>
              <a:rPr lang="pt-BR" sz="2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Barter</a:t>
            </a:r>
            <a:r>
              <a:rPr lang="pt-BR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Ao </a:t>
            </a:r>
            <a:r>
              <a:rPr lang="pt-BR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fazer essa escolha, quanto (em R$) ele economizará em relação à outra opção? (apresente os cálculos)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32376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0"/>
            <a:ext cx="86409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agricultor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precisa comprar, em novembro de 2017,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$ 50.000,00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insumos para aplicar em sua cultura de café. O preço do café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novembro de 2017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estará em R$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470,00/sc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Ele deseja pagar essa compra somente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setembro de 2018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Há duas alternativas para essa compra: operação de 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financiamento bancário. O banco cobra juros de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3% a.m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Considere que se o agricultor optar pelo financiamento bancário ele conseguirá vender sua safra pelo preço da saca de café que está cotada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R$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490,00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mercado futuro para setembro de 2018. Se ele optar pelo 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operação está precificada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 sacas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café.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Qual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a melhor escolha para esse agricultor, financiamento bancário ou </a:t>
            </a:r>
            <a:r>
              <a:rPr lang="pt-B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Barter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Ao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fazer essa escolha, quanto (em R$) ele economizará em relação à outra opção? (apresente os cálculos) 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251520" y="5589240"/>
            <a:ext cx="2736304" cy="10107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Financiamento: 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1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0"/>
            <a:ext cx="86409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agricultor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precisa comprar, em novembro de 2017,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$ 50.000,00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insumos para aplicar em sua cultura de café. O preço do café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novembro de 2017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estará em R$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470,00/sc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Ele deseja pagar essa compra somente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setembro de 2018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Há duas alternativas para essa compra: operação de 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financiamento bancário. O banco cobra juros de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3% a.m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Considere que se o agricultor optar pelo financiamento bancário ele conseguirá vender sua safra pelo preço da saca de café que está cotada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R$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490,00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mercado futuro para setembro de 2018. Se ele optar pelo 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operação está precificada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 sacas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café.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Qual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a melhor escolha para esse agricultor, financiamento bancário ou </a:t>
            </a:r>
            <a:r>
              <a:rPr lang="pt-B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Barter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Ao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fazer essa escolha, quanto (em R$) ele economizará em relação à outra opção? (apresente os cálculos) 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251520" y="5589240"/>
            <a:ext cx="2736304" cy="10107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Financiamento: 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4" y="5589240"/>
            <a:ext cx="7560840" cy="5040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490,00/</a:t>
            </a:r>
            <a:r>
              <a:rPr lang="pt-B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sacas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R$ 68.600,00</a:t>
            </a:r>
          </a:p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4788024" y="2708920"/>
            <a:ext cx="1584176" cy="50405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979712" y="3429000"/>
            <a:ext cx="1512168" cy="50405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orma livre 7"/>
          <p:cNvSpPr/>
          <p:nvPr/>
        </p:nvSpPr>
        <p:spPr>
          <a:xfrm>
            <a:off x="2768600" y="3949700"/>
            <a:ext cx="1486863" cy="1600200"/>
          </a:xfrm>
          <a:custGeom>
            <a:avLst/>
            <a:gdLst>
              <a:gd name="connsiteX0" fmla="*/ 0 w 1486863"/>
              <a:gd name="connsiteY0" fmla="*/ 0 h 1600200"/>
              <a:gd name="connsiteX1" fmla="*/ 1473200 w 1486863"/>
              <a:gd name="connsiteY1" fmla="*/ 571500 h 1600200"/>
              <a:gd name="connsiteX2" fmla="*/ 609600 w 1486863"/>
              <a:gd name="connsiteY2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6863" h="1600200">
                <a:moveTo>
                  <a:pt x="0" y="0"/>
                </a:moveTo>
                <a:cubicBezTo>
                  <a:pt x="685800" y="152400"/>
                  <a:pt x="1371600" y="304800"/>
                  <a:pt x="1473200" y="571500"/>
                </a:cubicBezTo>
                <a:cubicBezTo>
                  <a:pt x="1574800" y="838200"/>
                  <a:pt x="1092200" y="1219200"/>
                  <a:pt x="609600" y="1600200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orma livre 8"/>
          <p:cNvSpPr/>
          <p:nvPr/>
        </p:nvSpPr>
        <p:spPr>
          <a:xfrm>
            <a:off x="4241800" y="3238500"/>
            <a:ext cx="1384300" cy="1447800"/>
          </a:xfrm>
          <a:custGeom>
            <a:avLst/>
            <a:gdLst>
              <a:gd name="connsiteX0" fmla="*/ 1384300 w 1384300"/>
              <a:gd name="connsiteY0" fmla="*/ 0 h 1447800"/>
              <a:gd name="connsiteX1" fmla="*/ 419100 w 1384300"/>
              <a:gd name="connsiteY1" fmla="*/ 584200 h 1447800"/>
              <a:gd name="connsiteX2" fmla="*/ 0 w 1384300"/>
              <a:gd name="connsiteY2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447800">
                <a:moveTo>
                  <a:pt x="1384300" y="0"/>
                </a:moveTo>
                <a:cubicBezTo>
                  <a:pt x="1017058" y="171450"/>
                  <a:pt x="649817" y="342900"/>
                  <a:pt x="419100" y="584200"/>
                </a:cubicBezTo>
                <a:cubicBezTo>
                  <a:pt x="188383" y="825500"/>
                  <a:pt x="94191" y="1136650"/>
                  <a:pt x="0" y="144780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80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0"/>
            <a:ext cx="86409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agricultor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precisa comprar, em novembro de 2017,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$ 50.000,00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insumos para aplicar em sua cultura de café. O preço do café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novembro de 2017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estará em R$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470,00/sc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Ele deseja pagar essa compra somente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setembro de 2018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Há duas alternativas para essa compra: operação de 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financiamento bancário. O banco cobra juros de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3% a.m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Considere que se o agricultor optar pelo financiamento bancário ele conseguirá vender sua safra pelo preço da saca de café que está cotada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R$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490,00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mercado futuro para setembro de 2018. Se ele optar pelo 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operação está precificada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 sacas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café.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Qual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a melhor escolha para esse agricultor, financiamento bancário ou </a:t>
            </a:r>
            <a:r>
              <a:rPr lang="pt-B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Barter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Ao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fazer essa escolha, quanto (em R$) ele economizará em relação à outra opção? (apresente os cálculos) 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251520" y="5589240"/>
            <a:ext cx="2736304" cy="10107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Financiamento: 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4" y="5589240"/>
            <a:ext cx="7560840" cy="5040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490,00/</a:t>
            </a:r>
            <a:r>
              <a:rPr lang="pt-B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sacas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R$ 68.600,00</a:t>
            </a:r>
          </a:p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04120" y="6018682"/>
            <a:ext cx="5032176" cy="50666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50.000,00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1,3439 = R$ 67.195,82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107504" y="908720"/>
            <a:ext cx="2736304" cy="50405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771800" y="1268760"/>
            <a:ext cx="2736304" cy="50405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orma livre 7"/>
          <p:cNvSpPr/>
          <p:nvPr/>
        </p:nvSpPr>
        <p:spPr>
          <a:xfrm>
            <a:off x="1374084" y="1435100"/>
            <a:ext cx="1534216" cy="476261"/>
          </a:xfrm>
          <a:custGeom>
            <a:avLst/>
            <a:gdLst>
              <a:gd name="connsiteX0" fmla="*/ 289616 w 1534216"/>
              <a:gd name="connsiteY0" fmla="*/ 0 h 476261"/>
              <a:gd name="connsiteX1" fmla="*/ 86416 w 1534216"/>
              <a:gd name="connsiteY1" fmla="*/ 469900 h 476261"/>
              <a:gd name="connsiteX2" fmla="*/ 1534216 w 1534216"/>
              <a:gd name="connsiteY2" fmla="*/ 228600 h 47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4216" h="476261">
                <a:moveTo>
                  <a:pt x="289616" y="0"/>
                </a:moveTo>
                <a:cubicBezTo>
                  <a:pt x="84299" y="215900"/>
                  <a:pt x="-121017" y="431800"/>
                  <a:pt x="86416" y="469900"/>
                </a:cubicBezTo>
                <a:cubicBezTo>
                  <a:pt x="293849" y="508000"/>
                  <a:pt x="914032" y="368300"/>
                  <a:pt x="1534216" y="22860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467544" y="1969676"/>
            <a:ext cx="1369286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10 meses</a:t>
            </a:r>
            <a:endParaRPr lang="pt-BR" sz="2800" dirty="0">
              <a:solidFill>
                <a:srgbClr val="FF0000"/>
              </a:solidFill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 flipH="1">
            <a:off x="3348622" y="620688"/>
            <a:ext cx="4288290" cy="54726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354371" y="4633859"/>
            <a:ext cx="149754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1,03</a:t>
            </a:r>
            <a:r>
              <a:rPr lang="pt-BR" baseline="30000" dirty="0" smtClean="0">
                <a:solidFill>
                  <a:srgbClr val="FF0000"/>
                </a:solidFill>
              </a:rPr>
              <a:t>10</a:t>
            </a:r>
            <a:r>
              <a:rPr lang="pt-BR" dirty="0" smtClean="0">
                <a:solidFill>
                  <a:srgbClr val="FF0000"/>
                </a:solidFill>
              </a:rPr>
              <a:t>=1,3439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>
            <a:off x="1187624" y="2492896"/>
            <a:ext cx="2592288" cy="2222151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2564918" y="2492896"/>
            <a:ext cx="1935074" cy="360040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87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0"/>
            <a:ext cx="86409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agricultor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precisa comprar, em novembro de 2017,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$ 50.000,00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insumos para aplicar em sua cultura de café. O preço do café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novembro de 2017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estará em R$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470,00/sc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Ele deseja pagar essa compra somente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setembro de 2018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Há duas alternativas para essa compra: operação de 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financiamento bancário. O banco cobra juros de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3% a.m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Considere que se o agricultor optar pelo financiamento bancário ele conseguirá vender sua safra pelo preço da saca de café que está cotada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R$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490,00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mercado futuro para setembro de 2018. Se ele optar pelo 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operação está precificada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 sacas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café.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Qual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 a melhor escolha para esse agricultor, financiamento bancário ou </a:t>
            </a:r>
            <a:r>
              <a:rPr lang="pt-B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Barter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Ao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fazer essa escolha, quanto (em R$) ele economizará em relação à outra opção? (apresente os cálculos) 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251520" y="5589240"/>
            <a:ext cx="2736304" cy="10107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Financiamento: 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4" y="5589240"/>
            <a:ext cx="7560840" cy="5040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490,00/</a:t>
            </a:r>
            <a:r>
              <a:rPr lang="pt-BR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sacas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R$ 68.600,00</a:t>
            </a:r>
          </a:p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04120" y="6018682"/>
            <a:ext cx="5032176" cy="50666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50.000,00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1,3439 = R$ 67.195,82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eta para a esquerda 9"/>
          <p:cNvSpPr/>
          <p:nvPr/>
        </p:nvSpPr>
        <p:spPr>
          <a:xfrm>
            <a:off x="7308304" y="6093296"/>
            <a:ext cx="936104" cy="362646"/>
          </a:xfrm>
          <a:prstGeom prst="lef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0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0"/>
            <a:ext cx="86409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agricultor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precisa comprar, em novembro de 2017,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$ 50.000,00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insumos para aplicar em sua cultura de café. O preço do café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novembro de 2017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estará em R$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470,00/sc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Ele deseja pagar essa compra somente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setembro de 2018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Há duas alternativas para essa compra: operação de 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financiamento bancário. O banco cobra juros de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3% a.m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Considere que se o agricultor optar pelo financiamento bancário ele conseguirá vender sua safra pelo preço da saca de café que está cotada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R$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490,00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mercado futuro para setembro de 2018. Se ele optar pelo 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operação está precificada em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 sacas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café.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Qual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a melhor escolha para esse agricultor, financiamento bancário ou </a:t>
            </a:r>
            <a:r>
              <a:rPr lang="pt-B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Barter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Ao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fazer essa escolha, quanto (em R$) ele economizará em relação à outra opção? (apresente os cálculos) 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5586634"/>
            <a:ext cx="8640960" cy="10107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Barter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R$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490,00/</a:t>
            </a:r>
            <a:r>
              <a:rPr lang="pt-B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sacas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R$ 68.600,00</a:t>
            </a:r>
          </a:p>
          <a:p>
            <a:pPr lvl="0" algn="just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Financiamento: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50.000,00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1,3439 = R$ 67.195,82</a:t>
            </a:r>
            <a:endParaRPr lang="pt-BR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308304" y="5733256"/>
            <a:ext cx="1750999" cy="5760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r">
              <a:spcAft>
                <a:spcPts val="600"/>
              </a:spcAft>
              <a:buSzPts val="1100"/>
              <a:tabLst>
                <a:tab pos="228600" algn="l"/>
              </a:tabLst>
            </a:pP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R$ 1.404,18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have direita 4"/>
          <p:cNvSpPr/>
          <p:nvPr/>
        </p:nvSpPr>
        <p:spPr>
          <a:xfrm>
            <a:off x="7020272" y="5533500"/>
            <a:ext cx="360040" cy="99184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7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4624"/>
            <a:ext cx="8640960" cy="203132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33333"/>
                </a:solidFill>
                <a:latin typeface="Open Sans"/>
              </a:rPr>
              <a:t>Um produtor necessita comprar 3.000 litros de inseticida a R$ 3,00 o litro. Ele pode realizar essa compra de duas maneiras diferentes:</a:t>
            </a:r>
          </a:p>
          <a:p>
            <a:r>
              <a:rPr lang="pt-BR" dirty="0">
                <a:solidFill>
                  <a:srgbClr val="333333"/>
                </a:solidFill>
                <a:latin typeface="Open Sans"/>
              </a:rPr>
              <a:t>A)     Operação </a:t>
            </a:r>
            <a:r>
              <a:rPr lang="pt-BR" dirty="0" err="1">
                <a:solidFill>
                  <a:srgbClr val="333333"/>
                </a:solidFill>
                <a:latin typeface="Open Sans"/>
              </a:rPr>
              <a:t>barter</a:t>
            </a:r>
            <a:r>
              <a:rPr lang="pt-BR" dirty="0">
                <a:solidFill>
                  <a:srgbClr val="333333"/>
                </a:solidFill>
                <a:latin typeface="Open Sans"/>
              </a:rPr>
              <a:t>: Entregando 140 sacas cotadas a R$ 70,00 reais a saca no fim do período;</a:t>
            </a:r>
          </a:p>
          <a:p>
            <a:r>
              <a:rPr lang="pt-BR" dirty="0">
                <a:solidFill>
                  <a:srgbClr val="333333"/>
                </a:solidFill>
                <a:latin typeface="Open Sans"/>
              </a:rPr>
              <a:t>B)     Empréstimo do valor necessário para custear a compra do inseticida a taxa de 3% ao mês para ser pago dali seis meses.</a:t>
            </a:r>
          </a:p>
          <a:p>
            <a:r>
              <a:rPr lang="pt-BR" dirty="0">
                <a:solidFill>
                  <a:srgbClr val="333333"/>
                </a:solidFill>
                <a:latin typeface="Open Sans"/>
              </a:rPr>
              <a:t>Qual a melhor opção para realizar a compra</a:t>
            </a:r>
            <a:r>
              <a:rPr lang="pt-BR" dirty="0" smtClean="0">
                <a:solidFill>
                  <a:srgbClr val="333333"/>
                </a:solidFill>
                <a:latin typeface="Open Sans"/>
              </a:rPr>
              <a:t>?</a:t>
            </a:r>
            <a:endParaRPr lang="pt-BR" dirty="0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2132856"/>
            <a:ext cx="8640960" cy="1754326"/>
          </a:xfrm>
          <a:prstGeom prst="rect">
            <a:avLst/>
          </a:prstGeom>
          <a:solidFill>
            <a:srgbClr val="99FF99"/>
          </a:solidFill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33333"/>
                </a:solidFill>
                <a:latin typeface="Open Sans"/>
              </a:rPr>
              <a:t>Uma empresa venderá em setembro de 2018, 3.000kg de insumos para uma cooperativa, sendo que há um custo de R$10,20/kg. No contrato, foi combinado que o pagamento fosse feito em agosto de 2019, ano no qual a cotação da saca da commodity em questão é de R$15,12.  A margem de lucro com que a empresa trabalha é de 7%, inadimplência de 1% e juros de 3</a:t>
            </a:r>
            <a:r>
              <a:rPr lang="pt-BR" dirty="0" smtClean="0">
                <a:solidFill>
                  <a:srgbClr val="333333"/>
                </a:solidFill>
                <a:latin typeface="Open Sans"/>
              </a:rPr>
              <a:t>% a.m..</a:t>
            </a:r>
            <a:endParaRPr lang="pt-BR" dirty="0">
              <a:solidFill>
                <a:srgbClr val="333333"/>
              </a:solidFill>
              <a:latin typeface="Open Sans"/>
            </a:endParaRPr>
          </a:p>
          <a:p>
            <a:r>
              <a:rPr lang="pt-BR" dirty="0">
                <a:solidFill>
                  <a:srgbClr val="333333"/>
                </a:solidFill>
                <a:latin typeface="Open Sans"/>
              </a:rPr>
              <a:t>Precifique a operação.</a:t>
            </a:r>
            <a:endParaRPr lang="pt-BR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3951054"/>
            <a:ext cx="8640960" cy="2862322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33333"/>
                </a:solidFill>
                <a:latin typeface="Open Sans"/>
              </a:rPr>
              <a:t>Uma empresa recebeu duas propostas de interesse de compra de insumos: uma de um produtor de café e outra de um produtor de soja. Ambos realizarão uma compra no valor de R$45.000,00 em junho, mas apenas o primeiro produtor a pagará em fevereiro do ano seguinte, em que a saca do café estará R$460,00. Para este caso, a margem de lucro é de 4%, inadimplência de 2% e juros de 1,5% a.m. A segunda proposta já foi precificada em 840 sacas, sendo que o pagamento será apenas em maio do outro ano, em que o valor da soja será de R$80,00/sc.</a:t>
            </a:r>
          </a:p>
          <a:p>
            <a:r>
              <a:rPr lang="pt-BR" dirty="0">
                <a:solidFill>
                  <a:srgbClr val="333333"/>
                </a:solidFill>
                <a:latin typeface="Open Sans"/>
              </a:rPr>
              <a:t>a)      Precifique a operação</a:t>
            </a:r>
          </a:p>
          <a:p>
            <a:r>
              <a:rPr lang="pt-BR" dirty="0">
                <a:solidFill>
                  <a:srgbClr val="333333"/>
                </a:solidFill>
                <a:latin typeface="Open Sans"/>
              </a:rPr>
              <a:t>b)      Qual o valor do insumo a ser </a:t>
            </a:r>
            <a:r>
              <a:rPr lang="pt-BR" dirty="0" smtClean="0">
                <a:solidFill>
                  <a:srgbClr val="333333"/>
                </a:solidFill>
                <a:latin typeface="Open Sans"/>
              </a:rPr>
              <a:t>pago </a:t>
            </a:r>
            <a:r>
              <a:rPr lang="pt-BR" dirty="0">
                <a:solidFill>
                  <a:srgbClr val="333333"/>
                </a:solidFill>
                <a:latin typeface="Open Sans"/>
              </a:rPr>
              <a:t>em cada proposta(tanto em reais quanto em sacas)?</a:t>
            </a:r>
            <a:endParaRPr lang="pt-BR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057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6632"/>
            <a:ext cx="7071624" cy="658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9" name="Rectangle 3"/>
          <p:cNvSpPr>
            <a:spLocks noChangeArrowheads="1"/>
          </p:cNvSpPr>
          <p:nvPr/>
        </p:nvSpPr>
        <p:spPr bwMode="auto">
          <a:xfrm>
            <a:off x="0" y="897733"/>
            <a:ext cx="9144000" cy="695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pt-BR" sz="27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Operações de Barter</a:t>
            </a:r>
          </a:p>
        </p:txBody>
      </p:sp>
      <p:sp>
        <p:nvSpPr>
          <p:cNvPr id="1028106" name="Freeform 10"/>
          <p:cNvSpPr>
            <a:spLocks/>
          </p:cNvSpPr>
          <p:nvPr/>
        </p:nvSpPr>
        <p:spPr bwMode="auto">
          <a:xfrm>
            <a:off x="4873625" y="2420542"/>
            <a:ext cx="2547939" cy="2509838"/>
          </a:xfrm>
          <a:custGeom>
            <a:avLst/>
            <a:gdLst>
              <a:gd name="T0" fmla="*/ 2147483647 w 2970"/>
              <a:gd name="T1" fmla="*/ 2147483647 h 2648"/>
              <a:gd name="T2" fmla="*/ 2147483647 w 2970"/>
              <a:gd name="T3" fmla="*/ 2147483647 h 2648"/>
              <a:gd name="T4" fmla="*/ 2147483647 w 2970"/>
              <a:gd name="T5" fmla="*/ 2147483647 h 2648"/>
              <a:gd name="T6" fmla="*/ 2147483647 w 2970"/>
              <a:gd name="T7" fmla="*/ 2147483647 h 2648"/>
              <a:gd name="T8" fmla="*/ 2147483647 w 2970"/>
              <a:gd name="T9" fmla="*/ 2147483647 h 2648"/>
              <a:gd name="T10" fmla="*/ 0 w 2970"/>
              <a:gd name="T11" fmla="*/ 0 h 26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70"/>
              <a:gd name="T19" fmla="*/ 0 h 2648"/>
              <a:gd name="T20" fmla="*/ 2970 w 2970"/>
              <a:gd name="T21" fmla="*/ 2648 h 26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70" h="2648">
                <a:moveTo>
                  <a:pt x="2597" y="2648"/>
                </a:moveTo>
                <a:cubicBezTo>
                  <a:pt x="2705" y="2537"/>
                  <a:pt x="2813" y="2427"/>
                  <a:pt x="2867" y="2185"/>
                </a:cubicBezTo>
                <a:cubicBezTo>
                  <a:pt x="2921" y="1943"/>
                  <a:pt x="2970" y="1437"/>
                  <a:pt x="2919" y="1195"/>
                </a:cubicBezTo>
                <a:cubicBezTo>
                  <a:pt x="2868" y="953"/>
                  <a:pt x="2818" y="898"/>
                  <a:pt x="2559" y="733"/>
                </a:cubicBezTo>
                <a:cubicBezTo>
                  <a:pt x="2300" y="568"/>
                  <a:pt x="1789" y="327"/>
                  <a:pt x="1363" y="205"/>
                </a:cubicBezTo>
                <a:cubicBezTo>
                  <a:pt x="937" y="83"/>
                  <a:pt x="468" y="41"/>
                  <a:pt x="0" y="0"/>
                </a:cubicBezTo>
              </a:path>
            </a:pathLst>
          </a:custGeom>
          <a:noFill/>
          <a:ln w="38100" cmpd="sng">
            <a:solidFill>
              <a:schemeClr val="accent2">
                <a:lumMod val="75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sz="1350">
              <a:solidFill>
                <a:schemeClr val="bg1"/>
              </a:solidFill>
            </a:endParaRPr>
          </a:p>
        </p:txBody>
      </p:sp>
      <p:sp>
        <p:nvSpPr>
          <p:cNvPr id="1028107" name="Freeform 11"/>
          <p:cNvSpPr>
            <a:spLocks/>
          </p:cNvSpPr>
          <p:nvPr/>
        </p:nvSpPr>
        <p:spPr bwMode="auto">
          <a:xfrm>
            <a:off x="3848102" y="2553894"/>
            <a:ext cx="1620839" cy="2449115"/>
          </a:xfrm>
          <a:custGeom>
            <a:avLst/>
            <a:gdLst>
              <a:gd name="T0" fmla="*/ 0 w 1890"/>
              <a:gd name="T1" fmla="*/ 0 h 2584"/>
              <a:gd name="T2" fmla="*/ 2147483647 w 1890"/>
              <a:gd name="T3" fmla="*/ 2147483647 h 2584"/>
              <a:gd name="T4" fmla="*/ 2147483647 w 1890"/>
              <a:gd name="T5" fmla="*/ 2147483647 h 2584"/>
              <a:gd name="T6" fmla="*/ 2147483647 w 1890"/>
              <a:gd name="T7" fmla="*/ 2147483647 h 2584"/>
              <a:gd name="T8" fmla="*/ 2147483647 w 1890"/>
              <a:gd name="T9" fmla="*/ 2147483647 h 2584"/>
              <a:gd name="T10" fmla="*/ 2147483647 w 1890"/>
              <a:gd name="T11" fmla="*/ 2147483647 h 25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90"/>
              <a:gd name="T19" fmla="*/ 0 h 2584"/>
              <a:gd name="T20" fmla="*/ 1890 w 1890"/>
              <a:gd name="T21" fmla="*/ 2584 h 25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90" h="2584">
                <a:moveTo>
                  <a:pt x="0" y="0"/>
                </a:moveTo>
                <a:cubicBezTo>
                  <a:pt x="39" y="341"/>
                  <a:pt x="79" y="683"/>
                  <a:pt x="180" y="977"/>
                </a:cubicBezTo>
                <a:cubicBezTo>
                  <a:pt x="281" y="1271"/>
                  <a:pt x="497" y="1588"/>
                  <a:pt x="604" y="1762"/>
                </a:cubicBezTo>
                <a:cubicBezTo>
                  <a:pt x="711" y="1936"/>
                  <a:pt x="704" y="1912"/>
                  <a:pt x="822" y="2019"/>
                </a:cubicBezTo>
                <a:cubicBezTo>
                  <a:pt x="940" y="2126"/>
                  <a:pt x="1133" y="2310"/>
                  <a:pt x="1311" y="2404"/>
                </a:cubicBezTo>
                <a:cubicBezTo>
                  <a:pt x="1489" y="2498"/>
                  <a:pt x="1689" y="2541"/>
                  <a:pt x="1890" y="2584"/>
                </a:cubicBezTo>
              </a:path>
            </a:pathLst>
          </a:custGeom>
          <a:noFill/>
          <a:ln w="38100" cmpd="sng">
            <a:solidFill>
              <a:schemeClr val="accent2">
                <a:lumMod val="75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sz="1350">
              <a:solidFill>
                <a:schemeClr val="bg1"/>
              </a:solidFill>
            </a:endParaRPr>
          </a:p>
        </p:txBody>
      </p:sp>
      <p:grpSp>
        <p:nvGrpSpPr>
          <p:cNvPr id="1028122" name="Group 26"/>
          <p:cNvGrpSpPr>
            <a:grpSpLocks/>
          </p:cNvGrpSpPr>
          <p:nvPr/>
        </p:nvGrpSpPr>
        <p:grpSpPr bwMode="auto">
          <a:xfrm>
            <a:off x="2905126" y="2122885"/>
            <a:ext cx="1963739" cy="547688"/>
            <a:chOff x="1830" y="1189"/>
            <a:chExt cx="1237" cy="460"/>
          </a:xfrm>
          <a:solidFill>
            <a:srgbClr val="C00000"/>
          </a:solidFill>
        </p:grpSpPr>
        <p:sp>
          <p:nvSpPr>
            <p:cNvPr id="51217" name="AutoShape 15"/>
            <p:cNvSpPr>
              <a:spLocks noChangeArrowheads="1"/>
            </p:cNvSpPr>
            <p:nvPr/>
          </p:nvSpPr>
          <p:spPr bwMode="auto">
            <a:xfrm>
              <a:off x="1830" y="1189"/>
              <a:ext cx="1237" cy="460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 sz="1350">
                <a:solidFill>
                  <a:schemeClr val="bg1"/>
                </a:solidFill>
              </a:endParaRPr>
            </a:p>
          </p:txBody>
        </p:sp>
        <p:sp>
          <p:nvSpPr>
            <p:cNvPr id="51218" name="Text Box 21"/>
            <p:cNvSpPr txBox="1">
              <a:spLocks noChangeArrowheads="1"/>
            </p:cNvSpPr>
            <p:nvPr/>
          </p:nvSpPr>
          <p:spPr bwMode="auto">
            <a:xfrm>
              <a:off x="1935" y="1318"/>
              <a:ext cx="1066" cy="2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algn="ctr"/>
              <a:r>
                <a:rPr lang="pt-BR" altLang="ko-KR" sz="1500" b="1" dirty="0">
                  <a:solidFill>
                    <a:schemeClr val="bg1"/>
                  </a:solidFill>
                  <a:latin typeface="Arial" pitchFamily="34" charset="0"/>
                  <a:ea typeface="굴림" pitchFamily="34" charset="-127"/>
                </a:rPr>
                <a:t>Fornecedor</a:t>
              </a:r>
              <a:endParaRPr lang="pt-BR" sz="1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8125" name="Group 29"/>
          <p:cNvGrpSpPr>
            <a:grpSpLocks/>
          </p:cNvGrpSpPr>
          <p:nvPr/>
        </p:nvGrpSpPr>
        <p:grpSpPr bwMode="auto">
          <a:xfrm>
            <a:off x="3594100" y="4027886"/>
            <a:ext cx="1995488" cy="511969"/>
            <a:chOff x="2264" y="2789"/>
            <a:chExt cx="1257" cy="430"/>
          </a:xfrm>
          <a:solidFill>
            <a:srgbClr val="FF0000"/>
          </a:solidFill>
        </p:grpSpPr>
        <p:sp>
          <p:nvSpPr>
            <p:cNvPr id="51215" name="AutoShape 17"/>
            <p:cNvSpPr>
              <a:spLocks noChangeArrowheads="1"/>
            </p:cNvSpPr>
            <p:nvPr/>
          </p:nvSpPr>
          <p:spPr bwMode="auto">
            <a:xfrm>
              <a:off x="2264" y="2789"/>
              <a:ext cx="1257" cy="430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 sz="1350">
                <a:solidFill>
                  <a:schemeClr val="bg1"/>
                </a:solidFill>
              </a:endParaRPr>
            </a:p>
          </p:txBody>
        </p:sp>
        <p:sp>
          <p:nvSpPr>
            <p:cNvPr id="51216" name="Text Box 22"/>
            <p:cNvSpPr txBox="1">
              <a:spLocks noChangeArrowheads="1"/>
            </p:cNvSpPr>
            <p:nvPr/>
          </p:nvSpPr>
          <p:spPr bwMode="auto">
            <a:xfrm>
              <a:off x="2320" y="2869"/>
              <a:ext cx="1125" cy="3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algn="ctr"/>
              <a:r>
                <a:rPr lang="pt-BR" altLang="ko-KR" sz="1500" b="1">
                  <a:solidFill>
                    <a:schemeClr val="bg1"/>
                  </a:solidFill>
                  <a:latin typeface="Arial" pitchFamily="34" charset="0"/>
                  <a:ea typeface="굴림" pitchFamily="34" charset="-127"/>
                </a:rPr>
                <a:t>Insumos</a:t>
              </a:r>
              <a:endParaRPr lang="pt-BR" sz="1500">
                <a:solidFill>
                  <a:schemeClr val="bg1"/>
                </a:solidFill>
              </a:endParaRPr>
            </a:p>
          </p:txBody>
        </p:sp>
      </p:grpSp>
      <p:grpSp>
        <p:nvGrpSpPr>
          <p:cNvPr id="1028126" name="Group 30"/>
          <p:cNvGrpSpPr>
            <a:grpSpLocks/>
          </p:cNvGrpSpPr>
          <p:nvPr/>
        </p:nvGrpSpPr>
        <p:grpSpPr bwMode="auto">
          <a:xfrm>
            <a:off x="5491160" y="4722019"/>
            <a:ext cx="1631949" cy="536972"/>
            <a:chOff x="3459" y="3372"/>
            <a:chExt cx="1028" cy="451"/>
          </a:xfrm>
          <a:solidFill>
            <a:srgbClr val="0000FF"/>
          </a:solidFill>
        </p:grpSpPr>
        <p:sp>
          <p:nvSpPr>
            <p:cNvPr id="51213" name="AutoShape 18"/>
            <p:cNvSpPr>
              <a:spLocks noChangeArrowheads="1"/>
            </p:cNvSpPr>
            <p:nvPr/>
          </p:nvSpPr>
          <p:spPr bwMode="auto">
            <a:xfrm>
              <a:off x="3459" y="3372"/>
              <a:ext cx="1028" cy="451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 sz="1350">
                <a:solidFill>
                  <a:schemeClr val="bg1"/>
                </a:solidFill>
              </a:endParaRPr>
            </a:p>
          </p:txBody>
        </p:sp>
        <p:sp>
          <p:nvSpPr>
            <p:cNvPr id="51214" name="Text Box 23"/>
            <p:cNvSpPr txBox="1">
              <a:spLocks noChangeArrowheads="1"/>
            </p:cNvSpPr>
            <p:nvPr/>
          </p:nvSpPr>
          <p:spPr bwMode="auto">
            <a:xfrm>
              <a:off x="3545" y="3496"/>
              <a:ext cx="891" cy="18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algn="ctr"/>
              <a:r>
                <a:rPr lang="pt-BR" altLang="ko-KR" sz="1500" b="1" dirty="0">
                  <a:solidFill>
                    <a:schemeClr val="bg1"/>
                  </a:solidFill>
                  <a:latin typeface="Arial" pitchFamily="34" charset="0"/>
                  <a:ea typeface="굴림" pitchFamily="34" charset="-127"/>
                </a:rPr>
                <a:t>Produtor</a:t>
              </a:r>
              <a:endParaRPr lang="pt-BR" sz="1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8127" name="Group 31"/>
          <p:cNvGrpSpPr>
            <a:grpSpLocks/>
          </p:cNvGrpSpPr>
          <p:nvPr/>
        </p:nvGrpSpPr>
        <p:grpSpPr bwMode="auto">
          <a:xfrm>
            <a:off x="5962651" y="3062288"/>
            <a:ext cx="2139951" cy="876300"/>
            <a:chOff x="3756" y="1978"/>
            <a:chExt cx="1348" cy="736"/>
          </a:xfrm>
          <a:solidFill>
            <a:srgbClr val="008000"/>
          </a:solidFill>
        </p:grpSpPr>
        <p:sp>
          <p:nvSpPr>
            <p:cNvPr id="51211" name="AutoShape 14"/>
            <p:cNvSpPr>
              <a:spLocks noChangeArrowheads="1"/>
            </p:cNvSpPr>
            <p:nvPr/>
          </p:nvSpPr>
          <p:spPr bwMode="auto">
            <a:xfrm>
              <a:off x="3756" y="1978"/>
              <a:ext cx="1348" cy="736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 sz="1350">
                <a:solidFill>
                  <a:schemeClr val="bg1"/>
                </a:solidFill>
              </a:endParaRPr>
            </a:p>
          </p:txBody>
        </p:sp>
        <p:sp>
          <p:nvSpPr>
            <p:cNvPr id="51212" name="Text Box 24"/>
            <p:cNvSpPr txBox="1">
              <a:spLocks noChangeArrowheads="1"/>
            </p:cNvSpPr>
            <p:nvPr/>
          </p:nvSpPr>
          <p:spPr bwMode="auto">
            <a:xfrm>
              <a:off x="3766" y="2133"/>
              <a:ext cx="1318" cy="45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algn="ctr"/>
              <a:r>
                <a:rPr lang="pt-BR" altLang="ko-KR" sz="1500" b="1" dirty="0">
                  <a:solidFill>
                    <a:schemeClr val="bg1"/>
                  </a:solidFill>
                  <a:latin typeface="Arial" pitchFamily="34" charset="0"/>
                  <a:ea typeface="굴림" pitchFamily="34" charset="-127"/>
                </a:rPr>
                <a:t>Entrega Futura do Produto</a:t>
              </a:r>
              <a:endParaRPr lang="pt-BR" sz="15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28121" name="Text Box 25"/>
          <p:cNvSpPr txBox="1">
            <a:spLocks noChangeArrowheads="1"/>
          </p:cNvSpPr>
          <p:nvPr/>
        </p:nvSpPr>
        <p:spPr bwMode="auto">
          <a:xfrm rot="-5400000">
            <a:off x="7150300" y="3049766"/>
            <a:ext cx="3487341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pt-BR" sz="1200" dirty="0">
                <a:latin typeface="Arial" pitchFamily="34" charset="0"/>
              </a:rPr>
              <a:t>Fonte: baseado em Azimute Agronegócios.</a:t>
            </a:r>
          </a:p>
        </p:txBody>
      </p:sp>
    </p:spTree>
    <p:extLst>
      <p:ext uri="{BB962C8B-B14F-4D97-AF65-F5344CB8AC3E}">
        <p14:creationId xmlns:p14="http://schemas.microsoft.com/office/powerpoint/2010/main" val="170104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28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2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8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06" grpId="0" animBg="1"/>
      <p:bldP spid="1028107" grpId="0" animBg="1"/>
      <p:bldP spid="10281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Text Box 2"/>
          <p:cNvSpPr txBox="1">
            <a:spLocks noChangeArrowheads="1"/>
          </p:cNvSpPr>
          <p:nvPr/>
        </p:nvSpPr>
        <p:spPr bwMode="auto">
          <a:xfrm>
            <a:off x="144015" y="2420888"/>
            <a:ext cx="8964489" cy="33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pt-BR" sz="2400" dirty="0">
                <a:latin typeface="Arial" pitchFamily="34" charset="0"/>
              </a:rPr>
              <a:t>Suponha que um grupo de produtores necessitem de 12.000 litros do insumo que </a:t>
            </a:r>
            <a:r>
              <a:rPr lang="pt-BR" sz="2400" dirty="0" smtClean="0">
                <a:latin typeface="Arial" pitchFamily="34" charset="0"/>
              </a:rPr>
              <a:t>tem custo de produção de </a:t>
            </a:r>
            <a:r>
              <a:rPr lang="pt-BR" sz="2400" dirty="0">
                <a:latin typeface="Arial" pitchFamily="34" charset="0"/>
              </a:rPr>
              <a:t>R$ 9,50/litro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pt-BR" sz="2400" dirty="0">
                <a:latin typeface="Arial" pitchFamily="34" charset="0"/>
              </a:rPr>
              <a:t>A margem de lucro da empresa de insumos é de 5,00%.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pt-BR" sz="2400" dirty="0">
                <a:latin typeface="Arial" pitchFamily="34" charset="0"/>
              </a:rPr>
              <a:t>O risco relativo à inadimplência é estimado em 1,20%.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pt-BR" sz="2400" dirty="0">
                <a:latin typeface="Arial" pitchFamily="34" charset="0"/>
              </a:rPr>
              <a:t>A taxa de juros pelo período da operação é de 8,80%.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pt-BR" sz="2400" dirty="0">
                <a:latin typeface="Arial" pitchFamily="34" charset="0"/>
              </a:rPr>
              <a:t>A indústria estima que a saca da </a:t>
            </a:r>
            <a:r>
              <a:rPr lang="pt-BR" sz="2400" i="1" dirty="0">
                <a:latin typeface="Arial" pitchFamily="34" charset="0"/>
              </a:rPr>
              <a:t>commodity</a:t>
            </a:r>
            <a:r>
              <a:rPr lang="pt-BR" sz="2400" dirty="0">
                <a:latin typeface="Arial" pitchFamily="34" charset="0"/>
              </a:rPr>
              <a:t> valerá  R$ 10,46 no vencimento da operação</a:t>
            </a:r>
          </a:p>
        </p:txBody>
      </p:sp>
      <p:sp>
        <p:nvSpPr>
          <p:cNvPr id="1041411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695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pt-BR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Precificando a operação</a:t>
            </a:r>
          </a:p>
        </p:txBody>
      </p:sp>
      <p:sp>
        <p:nvSpPr>
          <p:cNvPr id="1041412" name="Text Box 4"/>
          <p:cNvSpPr txBox="1">
            <a:spLocks noChangeArrowheads="1"/>
          </p:cNvSpPr>
          <p:nvPr/>
        </p:nvSpPr>
        <p:spPr bwMode="auto">
          <a:xfrm>
            <a:off x="157178" y="1646805"/>
            <a:ext cx="7151126" cy="46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pt-BR" sz="2400" dirty="0">
                <a:latin typeface="Arial" pitchFamily="34" charset="0"/>
              </a:rPr>
              <a:t>Valor do insumo a ser recuperado:</a:t>
            </a:r>
          </a:p>
        </p:txBody>
      </p:sp>
    </p:spTree>
    <p:extLst>
      <p:ext uri="{BB962C8B-B14F-4D97-AF65-F5344CB8AC3E}">
        <p14:creationId xmlns:p14="http://schemas.microsoft.com/office/powerpoint/2010/main" val="84906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4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4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41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041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build="p"/>
      <p:bldP spid="10414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1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695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pt-BR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Precificando a operação</a:t>
            </a:r>
          </a:p>
        </p:txBody>
      </p:sp>
      <p:sp>
        <p:nvSpPr>
          <p:cNvPr id="1041412" name="Text Box 4"/>
          <p:cNvSpPr txBox="1">
            <a:spLocks noChangeArrowheads="1"/>
          </p:cNvSpPr>
          <p:nvPr/>
        </p:nvSpPr>
        <p:spPr bwMode="auto">
          <a:xfrm>
            <a:off x="157178" y="1646805"/>
            <a:ext cx="7151126" cy="46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pt-BR" sz="2400" dirty="0">
                <a:latin typeface="Arial" pitchFamily="34" charset="0"/>
              </a:rPr>
              <a:t>Valor do insumo a ser recuperado:</a:t>
            </a:r>
          </a:p>
        </p:txBody>
      </p:sp>
      <p:graphicFrame>
        <p:nvGraphicFramePr>
          <p:cNvPr id="5" name="Group 11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97159162"/>
              </p:ext>
            </p:extLst>
          </p:nvPr>
        </p:nvGraphicFramePr>
        <p:xfrm>
          <a:off x="1043608" y="2437264"/>
          <a:ext cx="7042040" cy="3498057"/>
        </p:xfrm>
        <a:graphic>
          <a:graphicData uri="http://schemas.openxmlformats.org/drawingml/2006/table">
            <a:tbl>
              <a:tblPr/>
              <a:tblGrid>
                <a:gridCol w="746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5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Quantidade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litros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(2)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Custo unitário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</a:t>
                      </a:r>
                      <a:r>
                        <a:rPr kumimoji="0" lang="pt-B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/litro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(3)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Custo total (1) x (2)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(4)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Margem de lucro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(5)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Subtotal (3) + (4)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(6)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Risco de crédito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(7)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Subtotal (5) + (6)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(8)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Juros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(9)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(7) + (8)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419" marR="94419" marT="34295" marB="3429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                   </a:t>
                      </a:r>
                    </a:p>
                  </a:txBody>
                  <a:tcPr marL="94419" marR="94419" marT="34295" marB="3429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Group 4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275018"/>
              </p:ext>
            </p:extLst>
          </p:nvPr>
        </p:nvGraphicFramePr>
        <p:xfrm>
          <a:off x="5840761" y="5523657"/>
          <a:ext cx="2084387" cy="388536"/>
        </p:xfrm>
        <a:graphic>
          <a:graphicData uri="http://schemas.openxmlformats.org/drawingml/2006/table">
            <a:tbl>
              <a:tblPr/>
              <a:tblGrid>
                <a:gridCol w="20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5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131.796,40</a:t>
                      </a:r>
                    </a:p>
                  </a:txBody>
                  <a:tcPr marT="34248" marB="3424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1973"/>
              </p:ext>
            </p:extLst>
          </p:nvPr>
        </p:nvGraphicFramePr>
        <p:xfrm>
          <a:off x="5824887" y="2420888"/>
          <a:ext cx="1335087" cy="389334"/>
        </p:xfrm>
        <a:graphic>
          <a:graphicData uri="http://schemas.openxmlformats.org/drawingml/2006/table">
            <a:tbl>
              <a:tblPr/>
              <a:tblGrid>
                <a:gridCol w="133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33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12.000</a:t>
                      </a:r>
                    </a:p>
                  </a:txBody>
                  <a:tcPr marT="34353" marB="343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118954"/>
              </p:ext>
            </p:extLst>
          </p:nvPr>
        </p:nvGraphicFramePr>
        <p:xfrm>
          <a:off x="6174138" y="2824510"/>
          <a:ext cx="1030287" cy="388536"/>
        </p:xfrm>
        <a:graphic>
          <a:graphicData uri="http://schemas.openxmlformats.org/drawingml/2006/table">
            <a:tbl>
              <a:tblPr/>
              <a:tblGrid>
                <a:gridCol w="1030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5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9,50</a:t>
                      </a:r>
                    </a:p>
                  </a:txBody>
                  <a:tcPr marL="91392" marR="91392" marT="34248" marB="3424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3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58889"/>
              </p:ext>
            </p:extLst>
          </p:nvPr>
        </p:nvGraphicFramePr>
        <p:xfrm>
          <a:off x="5699474" y="3206701"/>
          <a:ext cx="2230439" cy="389334"/>
        </p:xfrm>
        <a:graphic>
          <a:graphicData uri="http://schemas.openxmlformats.org/drawingml/2006/table">
            <a:tbl>
              <a:tblPr/>
              <a:tblGrid>
                <a:gridCol w="2230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33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114.000,00</a:t>
                      </a:r>
                    </a:p>
                  </a:txBody>
                  <a:tcPr marL="91444" marR="91444" marT="34353" marB="343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3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10775"/>
              </p:ext>
            </p:extLst>
          </p:nvPr>
        </p:nvGraphicFramePr>
        <p:xfrm>
          <a:off x="5823299" y="3596037"/>
          <a:ext cx="2106613" cy="389335"/>
        </p:xfrm>
        <a:graphic>
          <a:graphicData uri="http://schemas.openxmlformats.org/drawingml/2006/table">
            <a:tbl>
              <a:tblPr/>
              <a:tblGrid>
                <a:gridCol w="2106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33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5.700,00</a:t>
                      </a:r>
                    </a:p>
                  </a:txBody>
                  <a:tcPr marL="91443" marR="91443" marT="34353" marB="343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4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27122"/>
              </p:ext>
            </p:extLst>
          </p:nvPr>
        </p:nvGraphicFramePr>
        <p:xfrm>
          <a:off x="5626449" y="3986560"/>
          <a:ext cx="2290763" cy="388536"/>
        </p:xfrm>
        <a:graphic>
          <a:graphicData uri="http://schemas.openxmlformats.org/drawingml/2006/table">
            <a:tbl>
              <a:tblPr/>
              <a:tblGrid>
                <a:gridCol w="2290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5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119.700,00</a:t>
                      </a:r>
                    </a:p>
                  </a:txBody>
                  <a:tcPr marL="91411" marR="91411" marT="34248" marB="3424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oup 4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29891"/>
              </p:ext>
            </p:extLst>
          </p:nvPr>
        </p:nvGraphicFramePr>
        <p:xfrm>
          <a:off x="5839174" y="4383038"/>
          <a:ext cx="2078039" cy="388536"/>
        </p:xfrm>
        <a:graphic>
          <a:graphicData uri="http://schemas.openxmlformats.org/drawingml/2006/table">
            <a:tbl>
              <a:tblPr/>
              <a:tblGrid>
                <a:gridCol w="207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5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1.436,40</a:t>
                      </a:r>
                    </a:p>
                  </a:txBody>
                  <a:tcPr marL="91415" marR="91415" marT="34248" marB="3424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4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92152"/>
              </p:ext>
            </p:extLst>
          </p:nvPr>
        </p:nvGraphicFramePr>
        <p:xfrm>
          <a:off x="5755035" y="4766420"/>
          <a:ext cx="2170112" cy="388536"/>
        </p:xfrm>
        <a:graphic>
          <a:graphicData uri="http://schemas.openxmlformats.org/drawingml/2006/table">
            <a:tbl>
              <a:tblPr/>
              <a:tblGrid>
                <a:gridCol w="217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5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121.136,40</a:t>
                      </a:r>
                    </a:p>
                  </a:txBody>
                  <a:tcPr marT="34248" marB="3424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Group 4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911085"/>
              </p:ext>
            </p:extLst>
          </p:nvPr>
        </p:nvGraphicFramePr>
        <p:xfrm>
          <a:off x="5942362" y="5154563"/>
          <a:ext cx="1993900" cy="388536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5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10.660,00</a:t>
                      </a:r>
                    </a:p>
                  </a:txBody>
                  <a:tcPr marT="34248" marB="3424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67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1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695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pt-BR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Precificando a operação</a:t>
            </a:r>
          </a:p>
        </p:txBody>
      </p:sp>
      <p:graphicFrame>
        <p:nvGraphicFramePr>
          <p:cNvPr id="15" name="Group 393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357312" y="3501010"/>
          <a:ext cx="7031042" cy="1166811"/>
        </p:xfrm>
        <a:graphic>
          <a:graphicData uri="http://schemas.openxmlformats.org/drawingml/2006/table">
            <a:tbl>
              <a:tblPr/>
              <a:tblGrid>
                <a:gridCol w="103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(1)</a:t>
                      </a:r>
                    </a:p>
                  </a:txBody>
                  <a:tcPr marL="97161" marR="97161" marT="34318" marB="343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Valor em Reais</a:t>
                      </a:r>
                    </a:p>
                  </a:txBody>
                  <a:tcPr marL="97161" marR="97161" marT="34318" marB="343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</a:t>
                      </a:r>
                    </a:p>
                  </a:txBody>
                  <a:tcPr marL="97161" marR="97161" marT="34318" marB="343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(2)</a:t>
                      </a:r>
                    </a:p>
                  </a:txBody>
                  <a:tcPr marL="97161" marR="97161" marT="34318" marB="343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Preço (por </a:t>
                      </a:r>
                      <a:r>
                        <a:rPr kumimoji="0" lang="pt-BR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7161" marR="97161" marT="34318" marB="343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         /</a:t>
                      </a:r>
                      <a:r>
                        <a:rPr kumimoji="0" lang="pt-BR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161" marR="97161" marT="34318" marB="343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(3)</a:t>
                      </a:r>
                    </a:p>
                  </a:txBody>
                  <a:tcPr marL="97161" marR="97161" marT="34318" marB="343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Valor em </a:t>
                      </a:r>
                      <a:r>
                        <a:rPr kumimoji="0" lang="pt-BR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(1)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(2)</a:t>
                      </a:r>
                    </a:p>
                  </a:txBody>
                  <a:tcPr marL="97161" marR="97161" marT="34318" marB="343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46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161" marR="97161" marT="34318" marB="343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67544" y="1646803"/>
            <a:ext cx="864096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pt-BR" sz="2400" dirty="0">
                <a:latin typeface="Arial" pitchFamily="34" charset="0"/>
              </a:rPr>
              <a:t>Valor do insumo a ser recuperado (em R$): 	</a:t>
            </a:r>
            <a:r>
              <a:rPr lang="pt-BR" sz="2400" b="1" dirty="0" smtClean="0">
                <a:latin typeface="Arial" pitchFamily="34" charset="0"/>
              </a:rPr>
              <a:t>131.796,40</a:t>
            </a:r>
            <a:endParaRPr lang="pt-BR" sz="2400" b="1" dirty="0">
              <a:latin typeface="Arial" pitchFamily="34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endParaRPr lang="pt-BR" sz="2400" b="1" dirty="0">
              <a:latin typeface="Arial" pitchFamily="34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pt-BR" sz="2400" dirty="0">
                <a:latin typeface="Arial" pitchFamily="34" charset="0"/>
              </a:rPr>
              <a:t>Valor do insumo a ser recuperado (em </a:t>
            </a:r>
            <a:r>
              <a:rPr lang="pt-BR" sz="2400" dirty="0" err="1">
                <a:latin typeface="Arial" pitchFamily="34" charset="0"/>
              </a:rPr>
              <a:t>sc</a:t>
            </a:r>
            <a:r>
              <a:rPr lang="pt-BR" sz="2400" dirty="0">
                <a:latin typeface="Arial" pitchFamily="34" charset="0"/>
              </a:rPr>
              <a:t>): </a:t>
            </a:r>
          </a:p>
        </p:txBody>
      </p:sp>
      <p:graphicFrame>
        <p:nvGraphicFramePr>
          <p:cNvPr id="17" name="Group 145"/>
          <p:cNvGraphicFramePr>
            <a:graphicFrameLocks noGrp="1"/>
          </p:cNvGraphicFramePr>
          <p:nvPr>
            <p:extLst/>
          </p:nvPr>
        </p:nvGraphicFramePr>
        <p:xfrm>
          <a:off x="6354765" y="3501008"/>
          <a:ext cx="2052637" cy="388536"/>
        </p:xfrm>
        <a:graphic>
          <a:graphicData uri="http://schemas.openxmlformats.org/drawingml/2006/table">
            <a:tbl>
              <a:tblPr/>
              <a:tblGrid>
                <a:gridCol w="205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5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131.796,40</a:t>
                      </a:r>
                    </a:p>
                  </a:txBody>
                  <a:tcPr marL="91471" marR="91471" marT="34248" marB="3424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Group 395"/>
          <p:cNvGraphicFramePr>
            <a:graphicFrameLocks noGrp="1"/>
          </p:cNvGraphicFramePr>
          <p:nvPr>
            <p:extLst/>
          </p:nvPr>
        </p:nvGraphicFramePr>
        <p:xfrm>
          <a:off x="6539247" y="3885580"/>
          <a:ext cx="1381125" cy="388536"/>
        </p:xfrm>
        <a:graphic>
          <a:graphicData uri="http://schemas.openxmlformats.org/drawingml/2006/table">
            <a:tbl>
              <a:tblPr/>
              <a:tblGrid>
                <a:gridCol w="138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5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10,46</a:t>
                      </a:r>
                    </a:p>
                  </a:txBody>
                  <a:tcPr marL="91371" marR="91371" marT="34248" marB="3424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Group 397"/>
          <p:cNvGraphicFramePr>
            <a:graphicFrameLocks noGrp="1"/>
          </p:cNvGraphicFramePr>
          <p:nvPr>
            <p:extLst/>
          </p:nvPr>
        </p:nvGraphicFramePr>
        <p:xfrm>
          <a:off x="6129341" y="4285630"/>
          <a:ext cx="1785937" cy="389334"/>
        </p:xfrm>
        <a:graphic>
          <a:graphicData uri="http://schemas.openxmlformats.org/drawingml/2006/table">
            <a:tbl>
              <a:tblPr/>
              <a:tblGrid>
                <a:gridCol w="178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33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12.600,00</a:t>
                      </a:r>
                    </a:p>
                  </a:txBody>
                  <a:tcPr marL="91419" marR="91419" marT="34353" marB="343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76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Text Box 2"/>
          <p:cNvSpPr txBox="1">
            <a:spLocks noChangeArrowheads="1"/>
          </p:cNvSpPr>
          <p:nvPr/>
        </p:nvSpPr>
        <p:spPr bwMode="auto">
          <a:xfrm>
            <a:off x="1211263" y="2311400"/>
            <a:ext cx="6673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cs typeface="+mn-cs"/>
              </a:rPr>
              <a:t>Exercício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cs typeface="+mn-cs"/>
              </a:rPr>
              <a:t>Operações </a:t>
            </a:r>
            <a:r>
              <a:rPr lang="pt-BR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cs typeface="+mn-cs"/>
              </a:rPr>
              <a:t>de </a:t>
            </a:r>
            <a:r>
              <a:rPr lang="pt-BR" sz="4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cs typeface="+mn-cs"/>
              </a:rPr>
              <a:t>Barter</a:t>
            </a:r>
            <a:endParaRPr lang="pt-BR" sz="4000" b="1" dirty="0"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39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2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Text Box 2"/>
          <p:cNvSpPr txBox="1">
            <a:spLocks noChangeArrowheads="1"/>
          </p:cNvSpPr>
          <p:nvPr/>
        </p:nvSpPr>
        <p:spPr bwMode="auto">
          <a:xfrm>
            <a:off x="114300" y="764704"/>
            <a:ext cx="89154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indent="0"/>
            <a:r>
              <a:rPr lang="pt-BR" sz="3000" dirty="0" smtClean="0">
                <a:latin typeface="+mn-lt"/>
              </a:rPr>
              <a:t>Um </a:t>
            </a:r>
            <a:r>
              <a:rPr lang="pt-BR" sz="3000" dirty="0">
                <a:latin typeface="+mn-lt"/>
              </a:rPr>
              <a:t>produtor de soja solicita ao fornecedor de insumo, na época do pré-plantio (mês de novembro), 170.000,00 Reais  em insumos para pagamento em soja na colheita, que ocorrerá em abril do ano seguinte. No mercado futuro, a soja está cotada a 65 Reais/</a:t>
            </a:r>
            <a:r>
              <a:rPr lang="pt-BR" sz="3000" dirty="0" err="1">
                <a:latin typeface="+mn-lt"/>
              </a:rPr>
              <a:t>sc</a:t>
            </a:r>
            <a:r>
              <a:rPr lang="pt-BR" sz="3000" dirty="0">
                <a:latin typeface="+mn-lt"/>
              </a:rPr>
              <a:t> para o mês de abril (época da colheita). No mês de novembro (época do pré-plantio) o valor da saca de soja é de 60,00 Reais. A empresa vendedora de insumo trabalha com margem de lucro de 4,5%, inadimplência de 1%, custo financeiro de 2% ao mês. A soja comercializada na região possui 12% de umidade, 1,5% de impurezas, e 7% para grãos avariados (4% de ardidos) e 25% de grãos quebrados. Precifique a operação, ou seja, calcule a quantidade de sacas de soja que será utilizada para a operação de </a:t>
            </a:r>
            <a:r>
              <a:rPr lang="pt-BR" sz="3000" dirty="0" err="1">
                <a:latin typeface="+mn-lt"/>
              </a:rPr>
              <a:t>Barter</a:t>
            </a:r>
            <a:r>
              <a:rPr lang="pt-BR" sz="3000" dirty="0">
                <a:latin typeface="+mn-lt"/>
              </a:rPr>
              <a:t>.</a:t>
            </a:r>
          </a:p>
        </p:txBody>
      </p:sp>
      <p:sp>
        <p:nvSpPr>
          <p:cNvPr id="1041411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Exercício</a:t>
            </a: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94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Text Box 2"/>
          <p:cNvSpPr txBox="1">
            <a:spLocks noChangeArrowheads="1"/>
          </p:cNvSpPr>
          <p:nvPr/>
        </p:nvSpPr>
        <p:spPr bwMode="auto">
          <a:xfrm>
            <a:off x="114300" y="761791"/>
            <a:ext cx="90297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indent="0"/>
            <a:r>
              <a:rPr lang="pt-BR" sz="3000" dirty="0" smtClean="0">
                <a:latin typeface="+mn-lt"/>
              </a:rPr>
              <a:t>Um </a:t>
            </a:r>
            <a:r>
              <a:rPr lang="pt-BR" sz="3000" dirty="0">
                <a:latin typeface="+mn-lt"/>
              </a:rPr>
              <a:t>produtor de soja solicita ao fornecedor de insumo, na época do pré-plantio (mês de </a:t>
            </a:r>
            <a:r>
              <a:rPr lang="pt-BR" sz="3000" b="1" dirty="0">
                <a:solidFill>
                  <a:srgbClr val="FF0000"/>
                </a:solidFill>
                <a:latin typeface="+mn-lt"/>
              </a:rPr>
              <a:t>novembro</a:t>
            </a:r>
            <a:r>
              <a:rPr lang="pt-BR" sz="3000" dirty="0">
                <a:latin typeface="+mn-lt"/>
              </a:rPr>
              <a:t>), </a:t>
            </a:r>
            <a:r>
              <a:rPr lang="pt-BR" sz="3000" b="1" dirty="0">
                <a:solidFill>
                  <a:srgbClr val="FF0000"/>
                </a:solidFill>
                <a:latin typeface="+mn-lt"/>
              </a:rPr>
              <a:t>170.000,00 Reais </a:t>
            </a:r>
            <a:r>
              <a:rPr lang="pt-BR" sz="3000" dirty="0">
                <a:latin typeface="+mn-lt"/>
              </a:rPr>
              <a:t> em insumos para pagamento em soja na colheita, que ocorrerá em </a:t>
            </a:r>
            <a:r>
              <a:rPr lang="pt-BR" sz="3000" b="1" dirty="0">
                <a:solidFill>
                  <a:srgbClr val="FF0000"/>
                </a:solidFill>
                <a:latin typeface="+mn-lt"/>
              </a:rPr>
              <a:t>abril </a:t>
            </a:r>
            <a:r>
              <a:rPr lang="pt-BR" sz="3000" dirty="0">
                <a:latin typeface="+mn-lt"/>
              </a:rPr>
              <a:t>do ano seguinte. No mercado futuro, a soja está cotada a </a:t>
            </a:r>
            <a:r>
              <a:rPr lang="pt-BR" sz="3000" b="1" dirty="0">
                <a:solidFill>
                  <a:srgbClr val="FF0000"/>
                </a:solidFill>
                <a:latin typeface="+mn-lt"/>
              </a:rPr>
              <a:t>65 Reais/</a:t>
            </a:r>
            <a:r>
              <a:rPr lang="pt-BR" sz="3000" b="1" dirty="0" err="1">
                <a:solidFill>
                  <a:srgbClr val="FF0000"/>
                </a:solidFill>
                <a:latin typeface="+mn-lt"/>
              </a:rPr>
              <a:t>sc</a:t>
            </a:r>
            <a:r>
              <a:rPr lang="pt-BR" sz="3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pt-BR" sz="3000" dirty="0">
                <a:latin typeface="+mn-lt"/>
              </a:rPr>
              <a:t>para o mês de abril (época da colheita). No mês de novembro (época do pré-plantio) o valor da saca de soja é de 60,00 Reais. A empresa vendedora de insumo trabalha com </a:t>
            </a:r>
            <a:r>
              <a:rPr lang="pt-BR" sz="3000" b="1" dirty="0">
                <a:solidFill>
                  <a:srgbClr val="FF0000"/>
                </a:solidFill>
                <a:latin typeface="+mn-lt"/>
              </a:rPr>
              <a:t>margem de lucro de 4,5%</a:t>
            </a:r>
            <a:r>
              <a:rPr lang="pt-BR" sz="3000" dirty="0">
                <a:latin typeface="+mn-lt"/>
              </a:rPr>
              <a:t>, </a:t>
            </a:r>
            <a:r>
              <a:rPr lang="pt-BR" sz="3000" b="1" dirty="0">
                <a:solidFill>
                  <a:srgbClr val="FF0000"/>
                </a:solidFill>
                <a:latin typeface="+mn-lt"/>
              </a:rPr>
              <a:t>inadimplência de 1%</a:t>
            </a:r>
            <a:r>
              <a:rPr lang="pt-BR" sz="3000" dirty="0">
                <a:latin typeface="+mn-lt"/>
              </a:rPr>
              <a:t>, </a:t>
            </a:r>
            <a:r>
              <a:rPr lang="pt-BR" sz="3000" b="1" dirty="0">
                <a:solidFill>
                  <a:srgbClr val="FF0000"/>
                </a:solidFill>
                <a:latin typeface="+mn-lt"/>
              </a:rPr>
              <a:t>custo financeiro de 2% ao mês</a:t>
            </a:r>
            <a:r>
              <a:rPr lang="pt-BR" sz="3000" dirty="0">
                <a:latin typeface="+mn-lt"/>
              </a:rPr>
              <a:t>. A soja comercializada na região possui 12% de umidade, 1,5% de impurezas, e 7% para grãos avariados (4% de ardidos) e 25% de grãos quebrados. Precifique a operação, ou seja, calcule a quantidade de sacas de soja que será utilizada para a operação de </a:t>
            </a:r>
            <a:r>
              <a:rPr lang="pt-BR" sz="3000" dirty="0" err="1">
                <a:latin typeface="+mn-lt"/>
              </a:rPr>
              <a:t>Barter</a:t>
            </a:r>
            <a:r>
              <a:rPr lang="pt-BR" sz="3000" dirty="0">
                <a:latin typeface="+mn-lt"/>
              </a:rPr>
              <a:t>.</a:t>
            </a:r>
          </a:p>
        </p:txBody>
      </p:sp>
      <p:sp>
        <p:nvSpPr>
          <p:cNvPr id="1041411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56004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19377</TotalTime>
  <Words>1735</Words>
  <Application>Microsoft Office PowerPoint</Application>
  <PresentationFormat>Apresentação na tela (4:3)</PresentationFormat>
  <Paragraphs>170</Paragraphs>
  <Slides>19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32" baseType="lpstr">
      <vt:lpstr>Arial</vt:lpstr>
      <vt:lpstr>Calibri</vt:lpstr>
      <vt:lpstr>Franklin Gothic Book</vt:lpstr>
      <vt:lpstr>굴림</vt:lpstr>
      <vt:lpstr>Lucida Sans Unicode</vt:lpstr>
      <vt:lpstr>Open Sans</vt:lpstr>
      <vt:lpstr>Perpetua</vt:lpstr>
      <vt:lpstr>Symbol</vt:lpstr>
      <vt:lpstr>Tahoma</vt:lpstr>
      <vt:lpstr>Times New Roman</vt:lpstr>
      <vt:lpstr>Wingdings</vt:lpstr>
      <vt:lpstr>Wingdings 2</vt:lpstr>
      <vt:lpstr>Capital Próprio</vt:lpstr>
      <vt:lpstr>BARTER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</dc:creator>
  <cp:lastModifiedBy>User</cp:lastModifiedBy>
  <cp:revision>101</cp:revision>
  <cp:lastPrinted>2017-01-12T20:06:18Z</cp:lastPrinted>
  <dcterms:created xsi:type="dcterms:W3CDTF">2017-01-03T10:36:52Z</dcterms:created>
  <dcterms:modified xsi:type="dcterms:W3CDTF">2020-11-17T20:53:55Z</dcterms:modified>
</cp:coreProperties>
</file>