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35"/>
  </p:notesMasterIdLst>
  <p:sldIdLst>
    <p:sldId id="813" r:id="rId2"/>
    <p:sldId id="256" r:id="rId3"/>
    <p:sldId id="300" r:id="rId4"/>
    <p:sldId id="301" r:id="rId5"/>
    <p:sldId id="773" r:id="rId6"/>
    <p:sldId id="303" r:id="rId7"/>
    <p:sldId id="791" r:id="rId8"/>
    <p:sldId id="798" r:id="rId9"/>
    <p:sldId id="812" r:id="rId10"/>
    <p:sldId id="792" r:id="rId11"/>
    <p:sldId id="775" r:id="rId12"/>
    <p:sldId id="799" r:id="rId13"/>
    <p:sldId id="800" r:id="rId14"/>
    <p:sldId id="801" r:id="rId15"/>
    <p:sldId id="778" r:id="rId16"/>
    <p:sldId id="779" r:id="rId17"/>
    <p:sldId id="782" r:id="rId18"/>
    <p:sldId id="802" r:id="rId19"/>
    <p:sldId id="803" r:id="rId20"/>
    <p:sldId id="804" r:id="rId21"/>
    <p:sldId id="794" r:id="rId22"/>
    <p:sldId id="806" r:id="rId23"/>
    <p:sldId id="780" r:id="rId24"/>
    <p:sldId id="805" r:id="rId25"/>
    <p:sldId id="786" r:id="rId26"/>
    <p:sldId id="807" r:id="rId27"/>
    <p:sldId id="787" r:id="rId28"/>
    <p:sldId id="268" r:id="rId29"/>
    <p:sldId id="771" r:id="rId30"/>
    <p:sldId id="785" r:id="rId31"/>
    <p:sldId id="265" r:id="rId32"/>
    <p:sldId id="793" r:id="rId33"/>
    <p:sldId id="30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1"/>
    <p:restoredTop sz="94662"/>
  </p:normalViewPr>
  <p:slideViewPr>
    <p:cSldViewPr snapToGrid="0" snapToObjects="1">
      <p:cViewPr varScale="1">
        <p:scale>
          <a:sx n="115" d="100"/>
          <a:sy n="115" d="100"/>
        </p:scale>
        <p:origin x="4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9F47F-E668-4BA5-9278-EF0D3A419A6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CFE577-1177-4EE0-ADE7-D3132B35DC51}">
      <dgm:prSet/>
      <dgm:spPr/>
      <dgm:t>
        <a:bodyPr/>
        <a:lstStyle/>
        <a:p>
          <a:r>
            <a:rPr lang="pt-BR" dirty="0"/>
            <a:t>O comércio ocorre quando os países (seus moradores/empresas) respondem a preços no mercado internacional, que </a:t>
          </a:r>
          <a:r>
            <a:rPr lang="pt-BR" b="1" dirty="0"/>
            <a:t>estimulam</a:t>
          </a:r>
          <a:r>
            <a:rPr lang="pt-BR" dirty="0"/>
            <a:t> compras (importação) ou vendas (exportação).</a:t>
          </a:r>
          <a:endParaRPr lang="en-US" dirty="0"/>
        </a:p>
      </dgm:t>
    </dgm:pt>
    <dgm:pt modelId="{D58DD937-215E-48AE-A9C0-99F0520D4B93}" type="parTrans" cxnId="{B58601EF-BC71-4F0A-B29F-264FBC6204D2}">
      <dgm:prSet/>
      <dgm:spPr/>
      <dgm:t>
        <a:bodyPr/>
        <a:lstStyle/>
        <a:p>
          <a:endParaRPr lang="en-US"/>
        </a:p>
      </dgm:t>
    </dgm:pt>
    <dgm:pt modelId="{CC3D84F7-2D62-4A47-8B7D-E771F2020AC6}" type="sibTrans" cxnId="{B58601EF-BC71-4F0A-B29F-264FBC6204D2}">
      <dgm:prSet/>
      <dgm:spPr/>
      <dgm:t>
        <a:bodyPr/>
        <a:lstStyle/>
        <a:p>
          <a:endParaRPr lang="en-US"/>
        </a:p>
      </dgm:t>
    </dgm:pt>
    <dgm:pt modelId="{E6CB7539-B609-4670-91C1-0158ADAE9061}">
      <dgm:prSet/>
      <dgm:spPr/>
      <dgm:t>
        <a:bodyPr/>
        <a:lstStyle/>
        <a:p>
          <a:r>
            <a:rPr lang="pt-BR" dirty="0"/>
            <a:t> O comércio ocorre de forma que o total das exportações </a:t>
          </a:r>
          <a:r>
            <a:rPr lang="pt-BR" b="1" dirty="0"/>
            <a:t>iguala-se</a:t>
          </a:r>
          <a:r>
            <a:rPr lang="pt-BR" dirty="0"/>
            <a:t> ao total importado.</a:t>
          </a:r>
        </a:p>
        <a:p>
          <a:r>
            <a:rPr lang="pt-BR" dirty="0"/>
            <a:t>COMPRA=VENDA</a:t>
          </a:r>
          <a:endParaRPr lang="en-US" dirty="0"/>
        </a:p>
      </dgm:t>
    </dgm:pt>
    <dgm:pt modelId="{DE40F5BC-AA81-48F7-8790-1CB39A25355D}" type="parTrans" cxnId="{BE9C69E4-C2A9-4859-B6BD-9889C2B12726}">
      <dgm:prSet/>
      <dgm:spPr/>
      <dgm:t>
        <a:bodyPr/>
        <a:lstStyle/>
        <a:p>
          <a:endParaRPr lang="en-US"/>
        </a:p>
      </dgm:t>
    </dgm:pt>
    <dgm:pt modelId="{B552FCC6-CFF5-442A-94C3-AF9A644C770D}" type="sibTrans" cxnId="{BE9C69E4-C2A9-4859-B6BD-9889C2B12726}">
      <dgm:prSet/>
      <dgm:spPr/>
      <dgm:t>
        <a:bodyPr/>
        <a:lstStyle/>
        <a:p>
          <a:endParaRPr lang="en-US"/>
        </a:p>
      </dgm:t>
    </dgm:pt>
    <dgm:pt modelId="{8DD0F6BD-97FF-2F46-B0C6-6A468D4D0A35}" type="pres">
      <dgm:prSet presAssocID="{EB49F47F-E668-4BA5-9278-EF0D3A419A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D58510-E68C-1D4C-A2C4-F24794F853B5}" type="pres">
      <dgm:prSet presAssocID="{58CFE577-1177-4EE0-ADE7-D3132B35DC51}" presName="hierRoot1" presStyleCnt="0"/>
      <dgm:spPr/>
    </dgm:pt>
    <dgm:pt modelId="{1BF10E4E-5174-2742-B836-0F53F947328C}" type="pres">
      <dgm:prSet presAssocID="{58CFE577-1177-4EE0-ADE7-D3132B35DC51}" presName="composite" presStyleCnt="0"/>
      <dgm:spPr/>
    </dgm:pt>
    <dgm:pt modelId="{AF461C9B-B50E-7C47-B0A7-1E5434BD50F7}" type="pres">
      <dgm:prSet presAssocID="{58CFE577-1177-4EE0-ADE7-D3132B35DC51}" presName="background" presStyleLbl="node0" presStyleIdx="0" presStyleCnt="2"/>
      <dgm:spPr/>
    </dgm:pt>
    <dgm:pt modelId="{8721B146-06F7-DE49-A7C1-106FB0E2F6F1}" type="pres">
      <dgm:prSet presAssocID="{58CFE577-1177-4EE0-ADE7-D3132B35DC51}" presName="text" presStyleLbl="fgAcc0" presStyleIdx="0" presStyleCnt="2">
        <dgm:presLayoutVars>
          <dgm:chPref val="3"/>
        </dgm:presLayoutVars>
      </dgm:prSet>
      <dgm:spPr/>
    </dgm:pt>
    <dgm:pt modelId="{431200DF-4186-154A-A5D8-DE5BE2D8F2E3}" type="pres">
      <dgm:prSet presAssocID="{58CFE577-1177-4EE0-ADE7-D3132B35DC51}" presName="hierChild2" presStyleCnt="0"/>
      <dgm:spPr/>
    </dgm:pt>
    <dgm:pt modelId="{1717ABB7-E2BB-FC4E-BFBB-0FD5C1E89F0A}" type="pres">
      <dgm:prSet presAssocID="{E6CB7539-B609-4670-91C1-0158ADAE9061}" presName="hierRoot1" presStyleCnt="0"/>
      <dgm:spPr/>
    </dgm:pt>
    <dgm:pt modelId="{D8CA555C-7594-7145-91C1-837B86AD27C6}" type="pres">
      <dgm:prSet presAssocID="{E6CB7539-B609-4670-91C1-0158ADAE9061}" presName="composite" presStyleCnt="0"/>
      <dgm:spPr/>
    </dgm:pt>
    <dgm:pt modelId="{92575E86-E04F-C64A-A688-1913146D366E}" type="pres">
      <dgm:prSet presAssocID="{E6CB7539-B609-4670-91C1-0158ADAE9061}" presName="background" presStyleLbl="node0" presStyleIdx="1" presStyleCnt="2"/>
      <dgm:spPr/>
    </dgm:pt>
    <dgm:pt modelId="{2B6AB024-C22F-F641-B321-F5AB57858715}" type="pres">
      <dgm:prSet presAssocID="{E6CB7539-B609-4670-91C1-0158ADAE9061}" presName="text" presStyleLbl="fgAcc0" presStyleIdx="1" presStyleCnt="2">
        <dgm:presLayoutVars>
          <dgm:chPref val="3"/>
        </dgm:presLayoutVars>
      </dgm:prSet>
      <dgm:spPr/>
    </dgm:pt>
    <dgm:pt modelId="{C9429923-C584-5840-882C-406C5B5435F8}" type="pres">
      <dgm:prSet presAssocID="{E6CB7539-B609-4670-91C1-0158ADAE9061}" presName="hierChild2" presStyleCnt="0"/>
      <dgm:spPr/>
    </dgm:pt>
  </dgm:ptLst>
  <dgm:cxnLst>
    <dgm:cxn modelId="{9CD1717B-97EC-DE47-AC97-162CA29987BB}" type="presOf" srcId="{EB49F47F-E668-4BA5-9278-EF0D3A419A68}" destId="{8DD0F6BD-97FF-2F46-B0C6-6A468D4D0A35}" srcOrd="0" destOrd="0" presId="urn:microsoft.com/office/officeart/2005/8/layout/hierarchy1"/>
    <dgm:cxn modelId="{49861EBC-F61C-4148-91E9-620CBBE6D5F4}" type="presOf" srcId="{58CFE577-1177-4EE0-ADE7-D3132B35DC51}" destId="{8721B146-06F7-DE49-A7C1-106FB0E2F6F1}" srcOrd="0" destOrd="0" presId="urn:microsoft.com/office/officeart/2005/8/layout/hierarchy1"/>
    <dgm:cxn modelId="{F3C6D3DC-8CE1-4647-97B7-E7E09658BD33}" type="presOf" srcId="{E6CB7539-B609-4670-91C1-0158ADAE9061}" destId="{2B6AB024-C22F-F641-B321-F5AB57858715}" srcOrd="0" destOrd="0" presId="urn:microsoft.com/office/officeart/2005/8/layout/hierarchy1"/>
    <dgm:cxn modelId="{BE9C69E4-C2A9-4859-B6BD-9889C2B12726}" srcId="{EB49F47F-E668-4BA5-9278-EF0D3A419A68}" destId="{E6CB7539-B609-4670-91C1-0158ADAE9061}" srcOrd="1" destOrd="0" parTransId="{DE40F5BC-AA81-48F7-8790-1CB39A25355D}" sibTransId="{B552FCC6-CFF5-442A-94C3-AF9A644C770D}"/>
    <dgm:cxn modelId="{B58601EF-BC71-4F0A-B29F-264FBC6204D2}" srcId="{EB49F47F-E668-4BA5-9278-EF0D3A419A68}" destId="{58CFE577-1177-4EE0-ADE7-D3132B35DC51}" srcOrd="0" destOrd="0" parTransId="{D58DD937-215E-48AE-A9C0-99F0520D4B93}" sibTransId="{CC3D84F7-2D62-4A47-8B7D-E771F2020AC6}"/>
    <dgm:cxn modelId="{D611D20F-7BDF-CD4F-8EDD-230E6480382A}" type="presParOf" srcId="{8DD0F6BD-97FF-2F46-B0C6-6A468D4D0A35}" destId="{CFD58510-E68C-1D4C-A2C4-F24794F853B5}" srcOrd="0" destOrd="0" presId="urn:microsoft.com/office/officeart/2005/8/layout/hierarchy1"/>
    <dgm:cxn modelId="{FD433425-CBE5-714D-AE7E-8ADD23333811}" type="presParOf" srcId="{CFD58510-E68C-1D4C-A2C4-F24794F853B5}" destId="{1BF10E4E-5174-2742-B836-0F53F947328C}" srcOrd="0" destOrd="0" presId="urn:microsoft.com/office/officeart/2005/8/layout/hierarchy1"/>
    <dgm:cxn modelId="{7E846CE8-7AE2-F947-95E0-A6AF823AF160}" type="presParOf" srcId="{1BF10E4E-5174-2742-B836-0F53F947328C}" destId="{AF461C9B-B50E-7C47-B0A7-1E5434BD50F7}" srcOrd="0" destOrd="0" presId="urn:microsoft.com/office/officeart/2005/8/layout/hierarchy1"/>
    <dgm:cxn modelId="{E0C28595-325C-5A41-92F7-5EECAC6A7045}" type="presParOf" srcId="{1BF10E4E-5174-2742-B836-0F53F947328C}" destId="{8721B146-06F7-DE49-A7C1-106FB0E2F6F1}" srcOrd="1" destOrd="0" presId="urn:microsoft.com/office/officeart/2005/8/layout/hierarchy1"/>
    <dgm:cxn modelId="{228BCC0A-5C54-574F-9C1A-EB1C8B5EDD41}" type="presParOf" srcId="{CFD58510-E68C-1D4C-A2C4-F24794F853B5}" destId="{431200DF-4186-154A-A5D8-DE5BE2D8F2E3}" srcOrd="1" destOrd="0" presId="urn:microsoft.com/office/officeart/2005/8/layout/hierarchy1"/>
    <dgm:cxn modelId="{E39E6701-6E01-DC4D-84F1-D4BE5FFFAE49}" type="presParOf" srcId="{8DD0F6BD-97FF-2F46-B0C6-6A468D4D0A35}" destId="{1717ABB7-E2BB-FC4E-BFBB-0FD5C1E89F0A}" srcOrd="1" destOrd="0" presId="urn:microsoft.com/office/officeart/2005/8/layout/hierarchy1"/>
    <dgm:cxn modelId="{B5E063C7-E282-5C4A-AF97-E6D45C6B0EAE}" type="presParOf" srcId="{1717ABB7-E2BB-FC4E-BFBB-0FD5C1E89F0A}" destId="{D8CA555C-7594-7145-91C1-837B86AD27C6}" srcOrd="0" destOrd="0" presId="urn:microsoft.com/office/officeart/2005/8/layout/hierarchy1"/>
    <dgm:cxn modelId="{CAD6127E-2EAB-5144-A26C-2FE03833838D}" type="presParOf" srcId="{D8CA555C-7594-7145-91C1-837B86AD27C6}" destId="{92575E86-E04F-C64A-A688-1913146D366E}" srcOrd="0" destOrd="0" presId="urn:microsoft.com/office/officeart/2005/8/layout/hierarchy1"/>
    <dgm:cxn modelId="{677F778E-FA15-CE4F-B987-7995B9EB8692}" type="presParOf" srcId="{D8CA555C-7594-7145-91C1-837B86AD27C6}" destId="{2B6AB024-C22F-F641-B321-F5AB57858715}" srcOrd="1" destOrd="0" presId="urn:microsoft.com/office/officeart/2005/8/layout/hierarchy1"/>
    <dgm:cxn modelId="{9CA8E3F8-71AF-A340-BD7D-C83B2BBA9BCE}" type="presParOf" srcId="{1717ABB7-E2BB-FC4E-BFBB-0FD5C1E89F0A}" destId="{C9429923-C584-5840-882C-406C5B5435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49F47F-E668-4BA5-9278-EF0D3A419A6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CFE577-1177-4EE0-ADE7-D3132B35DC51}">
      <dgm:prSet/>
      <dgm:spPr/>
      <dgm:t>
        <a:bodyPr/>
        <a:lstStyle/>
        <a:p>
          <a:r>
            <a:rPr lang="pt-BR" noProof="0" dirty="0"/>
            <a:t>Os países comercializam, pois por si só, não dispõem de recursos ou capacidade para satisfazer a todas as suas necessidades.</a:t>
          </a:r>
        </a:p>
        <a:p>
          <a:r>
            <a:rPr lang="pt-BR" noProof="0" dirty="0"/>
            <a:t>Isso influencia os preços relativos.</a:t>
          </a:r>
        </a:p>
        <a:p>
          <a:r>
            <a:rPr lang="pt-BR" noProof="0" dirty="0"/>
            <a:t>Aumenta a diversidade dos bens disponíveis para consumo.</a:t>
          </a:r>
        </a:p>
      </dgm:t>
    </dgm:pt>
    <dgm:pt modelId="{D58DD937-215E-48AE-A9C0-99F0520D4B93}" type="parTrans" cxnId="{B58601EF-BC71-4F0A-B29F-264FBC6204D2}">
      <dgm:prSet/>
      <dgm:spPr/>
      <dgm:t>
        <a:bodyPr/>
        <a:lstStyle/>
        <a:p>
          <a:endParaRPr lang="en-US"/>
        </a:p>
      </dgm:t>
    </dgm:pt>
    <dgm:pt modelId="{CC3D84F7-2D62-4A47-8B7D-E771F2020AC6}" type="sibTrans" cxnId="{B58601EF-BC71-4F0A-B29F-264FBC6204D2}">
      <dgm:prSet/>
      <dgm:spPr/>
      <dgm:t>
        <a:bodyPr/>
        <a:lstStyle/>
        <a:p>
          <a:endParaRPr lang="en-US"/>
        </a:p>
      </dgm:t>
    </dgm:pt>
    <dgm:pt modelId="{E6CB7539-B609-4670-91C1-0158ADAE9061}">
      <dgm:prSet/>
      <dgm:spPr/>
      <dgm:t>
        <a:bodyPr/>
        <a:lstStyle/>
        <a:p>
          <a:r>
            <a:rPr lang="pt-BR" dirty="0"/>
            <a:t>Pelo desenvolvimento e exploração de seus recursos domésticos escassos, os países produzem excedentes e comercializam ou realizam trocas destes pelos recursos de que necessitam.</a:t>
          </a:r>
        </a:p>
        <a:p>
          <a:r>
            <a:rPr lang="pt-BR" dirty="0"/>
            <a:t>“A conta fecha”</a:t>
          </a:r>
          <a:endParaRPr lang="en-US" dirty="0"/>
        </a:p>
      </dgm:t>
    </dgm:pt>
    <dgm:pt modelId="{DE40F5BC-AA81-48F7-8790-1CB39A25355D}" type="parTrans" cxnId="{BE9C69E4-C2A9-4859-B6BD-9889C2B12726}">
      <dgm:prSet/>
      <dgm:spPr/>
      <dgm:t>
        <a:bodyPr/>
        <a:lstStyle/>
        <a:p>
          <a:endParaRPr lang="en-US"/>
        </a:p>
      </dgm:t>
    </dgm:pt>
    <dgm:pt modelId="{B552FCC6-CFF5-442A-94C3-AF9A644C770D}" type="sibTrans" cxnId="{BE9C69E4-C2A9-4859-B6BD-9889C2B12726}">
      <dgm:prSet/>
      <dgm:spPr/>
      <dgm:t>
        <a:bodyPr/>
        <a:lstStyle/>
        <a:p>
          <a:endParaRPr lang="en-US"/>
        </a:p>
      </dgm:t>
    </dgm:pt>
    <dgm:pt modelId="{8DD0F6BD-97FF-2F46-B0C6-6A468D4D0A35}" type="pres">
      <dgm:prSet presAssocID="{EB49F47F-E668-4BA5-9278-EF0D3A419A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D58510-E68C-1D4C-A2C4-F24794F853B5}" type="pres">
      <dgm:prSet presAssocID="{58CFE577-1177-4EE0-ADE7-D3132B35DC51}" presName="hierRoot1" presStyleCnt="0"/>
      <dgm:spPr/>
    </dgm:pt>
    <dgm:pt modelId="{1BF10E4E-5174-2742-B836-0F53F947328C}" type="pres">
      <dgm:prSet presAssocID="{58CFE577-1177-4EE0-ADE7-D3132B35DC51}" presName="composite" presStyleCnt="0"/>
      <dgm:spPr/>
    </dgm:pt>
    <dgm:pt modelId="{AF461C9B-B50E-7C47-B0A7-1E5434BD50F7}" type="pres">
      <dgm:prSet presAssocID="{58CFE577-1177-4EE0-ADE7-D3132B35DC51}" presName="background" presStyleLbl="node0" presStyleIdx="0" presStyleCnt="2"/>
      <dgm:spPr/>
    </dgm:pt>
    <dgm:pt modelId="{8721B146-06F7-DE49-A7C1-106FB0E2F6F1}" type="pres">
      <dgm:prSet presAssocID="{58CFE577-1177-4EE0-ADE7-D3132B35DC51}" presName="text" presStyleLbl="fgAcc0" presStyleIdx="0" presStyleCnt="2">
        <dgm:presLayoutVars>
          <dgm:chPref val="3"/>
        </dgm:presLayoutVars>
      </dgm:prSet>
      <dgm:spPr/>
    </dgm:pt>
    <dgm:pt modelId="{431200DF-4186-154A-A5D8-DE5BE2D8F2E3}" type="pres">
      <dgm:prSet presAssocID="{58CFE577-1177-4EE0-ADE7-D3132B35DC51}" presName="hierChild2" presStyleCnt="0"/>
      <dgm:spPr/>
    </dgm:pt>
    <dgm:pt modelId="{1717ABB7-E2BB-FC4E-BFBB-0FD5C1E89F0A}" type="pres">
      <dgm:prSet presAssocID="{E6CB7539-B609-4670-91C1-0158ADAE9061}" presName="hierRoot1" presStyleCnt="0"/>
      <dgm:spPr/>
    </dgm:pt>
    <dgm:pt modelId="{D8CA555C-7594-7145-91C1-837B86AD27C6}" type="pres">
      <dgm:prSet presAssocID="{E6CB7539-B609-4670-91C1-0158ADAE9061}" presName="composite" presStyleCnt="0"/>
      <dgm:spPr/>
    </dgm:pt>
    <dgm:pt modelId="{92575E86-E04F-C64A-A688-1913146D366E}" type="pres">
      <dgm:prSet presAssocID="{E6CB7539-B609-4670-91C1-0158ADAE9061}" presName="background" presStyleLbl="node0" presStyleIdx="1" presStyleCnt="2"/>
      <dgm:spPr/>
    </dgm:pt>
    <dgm:pt modelId="{2B6AB024-C22F-F641-B321-F5AB57858715}" type="pres">
      <dgm:prSet presAssocID="{E6CB7539-B609-4670-91C1-0158ADAE9061}" presName="text" presStyleLbl="fgAcc0" presStyleIdx="1" presStyleCnt="2" custLinFactNeighborX="944" custLinFactNeighborY="-2242">
        <dgm:presLayoutVars>
          <dgm:chPref val="3"/>
        </dgm:presLayoutVars>
      </dgm:prSet>
      <dgm:spPr/>
    </dgm:pt>
    <dgm:pt modelId="{C9429923-C584-5840-882C-406C5B5435F8}" type="pres">
      <dgm:prSet presAssocID="{E6CB7539-B609-4670-91C1-0158ADAE9061}" presName="hierChild2" presStyleCnt="0"/>
      <dgm:spPr/>
    </dgm:pt>
  </dgm:ptLst>
  <dgm:cxnLst>
    <dgm:cxn modelId="{9CD1717B-97EC-DE47-AC97-162CA29987BB}" type="presOf" srcId="{EB49F47F-E668-4BA5-9278-EF0D3A419A68}" destId="{8DD0F6BD-97FF-2F46-B0C6-6A468D4D0A35}" srcOrd="0" destOrd="0" presId="urn:microsoft.com/office/officeart/2005/8/layout/hierarchy1"/>
    <dgm:cxn modelId="{49861EBC-F61C-4148-91E9-620CBBE6D5F4}" type="presOf" srcId="{58CFE577-1177-4EE0-ADE7-D3132B35DC51}" destId="{8721B146-06F7-DE49-A7C1-106FB0E2F6F1}" srcOrd="0" destOrd="0" presId="urn:microsoft.com/office/officeart/2005/8/layout/hierarchy1"/>
    <dgm:cxn modelId="{F3C6D3DC-8CE1-4647-97B7-E7E09658BD33}" type="presOf" srcId="{E6CB7539-B609-4670-91C1-0158ADAE9061}" destId="{2B6AB024-C22F-F641-B321-F5AB57858715}" srcOrd="0" destOrd="0" presId="urn:microsoft.com/office/officeart/2005/8/layout/hierarchy1"/>
    <dgm:cxn modelId="{BE9C69E4-C2A9-4859-B6BD-9889C2B12726}" srcId="{EB49F47F-E668-4BA5-9278-EF0D3A419A68}" destId="{E6CB7539-B609-4670-91C1-0158ADAE9061}" srcOrd="1" destOrd="0" parTransId="{DE40F5BC-AA81-48F7-8790-1CB39A25355D}" sibTransId="{B552FCC6-CFF5-442A-94C3-AF9A644C770D}"/>
    <dgm:cxn modelId="{B58601EF-BC71-4F0A-B29F-264FBC6204D2}" srcId="{EB49F47F-E668-4BA5-9278-EF0D3A419A68}" destId="{58CFE577-1177-4EE0-ADE7-D3132B35DC51}" srcOrd="0" destOrd="0" parTransId="{D58DD937-215E-48AE-A9C0-99F0520D4B93}" sibTransId="{CC3D84F7-2D62-4A47-8B7D-E771F2020AC6}"/>
    <dgm:cxn modelId="{D611D20F-7BDF-CD4F-8EDD-230E6480382A}" type="presParOf" srcId="{8DD0F6BD-97FF-2F46-B0C6-6A468D4D0A35}" destId="{CFD58510-E68C-1D4C-A2C4-F24794F853B5}" srcOrd="0" destOrd="0" presId="urn:microsoft.com/office/officeart/2005/8/layout/hierarchy1"/>
    <dgm:cxn modelId="{FD433425-CBE5-714D-AE7E-8ADD23333811}" type="presParOf" srcId="{CFD58510-E68C-1D4C-A2C4-F24794F853B5}" destId="{1BF10E4E-5174-2742-B836-0F53F947328C}" srcOrd="0" destOrd="0" presId="urn:microsoft.com/office/officeart/2005/8/layout/hierarchy1"/>
    <dgm:cxn modelId="{7E846CE8-7AE2-F947-95E0-A6AF823AF160}" type="presParOf" srcId="{1BF10E4E-5174-2742-B836-0F53F947328C}" destId="{AF461C9B-B50E-7C47-B0A7-1E5434BD50F7}" srcOrd="0" destOrd="0" presId="urn:microsoft.com/office/officeart/2005/8/layout/hierarchy1"/>
    <dgm:cxn modelId="{E0C28595-325C-5A41-92F7-5EECAC6A7045}" type="presParOf" srcId="{1BF10E4E-5174-2742-B836-0F53F947328C}" destId="{8721B146-06F7-DE49-A7C1-106FB0E2F6F1}" srcOrd="1" destOrd="0" presId="urn:microsoft.com/office/officeart/2005/8/layout/hierarchy1"/>
    <dgm:cxn modelId="{228BCC0A-5C54-574F-9C1A-EB1C8B5EDD41}" type="presParOf" srcId="{CFD58510-E68C-1D4C-A2C4-F24794F853B5}" destId="{431200DF-4186-154A-A5D8-DE5BE2D8F2E3}" srcOrd="1" destOrd="0" presId="urn:microsoft.com/office/officeart/2005/8/layout/hierarchy1"/>
    <dgm:cxn modelId="{E39E6701-6E01-DC4D-84F1-D4BE5FFFAE49}" type="presParOf" srcId="{8DD0F6BD-97FF-2F46-B0C6-6A468D4D0A35}" destId="{1717ABB7-E2BB-FC4E-BFBB-0FD5C1E89F0A}" srcOrd="1" destOrd="0" presId="urn:microsoft.com/office/officeart/2005/8/layout/hierarchy1"/>
    <dgm:cxn modelId="{B5E063C7-E282-5C4A-AF97-E6D45C6B0EAE}" type="presParOf" srcId="{1717ABB7-E2BB-FC4E-BFBB-0FD5C1E89F0A}" destId="{D8CA555C-7594-7145-91C1-837B86AD27C6}" srcOrd="0" destOrd="0" presId="urn:microsoft.com/office/officeart/2005/8/layout/hierarchy1"/>
    <dgm:cxn modelId="{CAD6127E-2EAB-5144-A26C-2FE03833838D}" type="presParOf" srcId="{D8CA555C-7594-7145-91C1-837B86AD27C6}" destId="{92575E86-E04F-C64A-A688-1913146D366E}" srcOrd="0" destOrd="0" presId="urn:microsoft.com/office/officeart/2005/8/layout/hierarchy1"/>
    <dgm:cxn modelId="{677F778E-FA15-CE4F-B987-7995B9EB8692}" type="presParOf" srcId="{D8CA555C-7594-7145-91C1-837B86AD27C6}" destId="{2B6AB024-C22F-F641-B321-F5AB57858715}" srcOrd="1" destOrd="0" presId="urn:microsoft.com/office/officeart/2005/8/layout/hierarchy1"/>
    <dgm:cxn modelId="{9CA8E3F8-71AF-A340-BD7D-C83B2BBA9BCE}" type="presParOf" srcId="{1717ABB7-E2BB-FC4E-BFBB-0FD5C1E89F0A}" destId="{C9429923-C584-5840-882C-406C5B5435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E79AB4-5C6C-4CA9-AF1C-F89307514A9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654311-7DC5-43D5-A628-61A26AAC6E1D}">
      <dgm:prSet/>
      <dgm:spPr/>
      <dgm:t>
        <a:bodyPr/>
        <a:lstStyle/>
        <a:p>
          <a:r>
            <a:rPr lang="en-US" dirty="0"/>
            <a:t>EM UMA ECONOMIA GLOBAL LIVRE, CADA PAÍS PODE ALOCAR SEUS RECURSOS (TRABALHO) PARA O USO MAIS EFICIENTE.</a:t>
          </a:r>
        </a:p>
      </dgm:t>
    </dgm:pt>
    <dgm:pt modelId="{21308E1C-4A58-478C-8927-23E225296B56}" type="parTrans" cxnId="{9425FD6E-B704-4545-96CF-B593A2BF163D}">
      <dgm:prSet/>
      <dgm:spPr/>
      <dgm:t>
        <a:bodyPr/>
        <a:lstStyle/>
        <a:p>
          <a:endParaRPr lang="en-US"/>
        </a:p>
      </dgm:t>
    </dgm:pt>
    <dgm:pt modelId="{9952D3AA-9646-4431-80C0-1EB1AEB26CC6}" type="sibTrans" cxnId="{9425FD6E-B704-4545-96CF-B593A2BF163D}">
      <dgm:prSet/>
      <dgm:spPr/>
      <dgm:t>
        <a:bodyPr/>
        <a:lstStyle/>
        <a:p>
          <a:endParaRPr lang="en-US"/>
        </a:p>
      </dgm:t>
    </dgm:pt>
    <dgm:pt modelId="{4A11E258-F924-4B24-B1CA-74CCEE51D324}">
      <dgm:prSet/>
      <dgm:spPr/>
      <dgm:t>
        <a:bodyPr/>
        <a:lstStyle/>
        <a:p>
          <a:r>
            <a:rPr lang="en-US" dirty="0"/>
            <a:t>COMO IDENTIFICAR O QUE O PAÍS FAZ MELHOR OU DE FORMA MAIS EFICIENTE?</a:t>
          </a:r>
        </a:p>
      </dgm:t>
    </dgm:pt>
    <dgm:pt modelId="{C4A306E0-808D-498D-B73E-80245E394397}" type="parTrans" cxnId="{7D57AB2B-EECA-487A-B482-DF0DC09C81BB}">
      <dgm:prSet/>
      <dgm:spPr/>
      <dgm:t>
        <a:bodyPr/>
        <a:lstStyle/>
        <a:p>
          <a:endParaRPr lang="en-US"/>
        </a:p>
      </dgm:t>
    </dgm:pt>
    <dgm:pt modelId="{ABAEE978-A8C1-4A53-AF71-79A83D340312}" type="sibTrans" cxnId="{7D57AB2B-EECA-487A-B482-DF0DC09C81BB}">
      <dgm:prSet/>
      <dgm:spPr/>
      <dgm:t>
        <a:bodyPr/>
        <a:lstStyle/>
        <a:p>
          <a:endParaRPr lang="en-US"/>
        </a:p>
      </dgm:t>
    </dgm:pt>
    <dgm:pt modelId="{1FAAFA1E-A158-3842-B7D2-33A8FC76D03B}" type="pres">
      <dgm:prSet presAssocID="{B7E79AB4-5C6C-4CA9-AF1C-F89307514A99}" presName="linear" presStyleCnt="0">
        <dgm:presLayoutVars>
          <dgm:animLvl val="lvl"/>
          <dgm:resizeHandles val="exact"/>
        </dgm:presLayoutVars>
      </dgm:prSet>
      <dgm:spPr/>
    </dgm:pt>
    <dgm:pt modelId="{4AB1C453-4E51-F946-BD1B-86775D2F3A0B}" type="pres">
      <dgm:prSet presAssocID="{F0654311-7DC5-43D5-A628-61A26AAC6E1D}" presName="parentText" presStyleLbl="node1" presStyleIdx="0" presStyleCnt="2" custLinFactY="-11843" custLinFactNeighborX="-740" custLinFactNeighborY="-100000">
        <dgm:presLayoutVars>
          <dgm:chMax val="0"/>
          <dgm:bulletEnabled val="1"/>
        </dgm:presLayoutVars>
      </dgm:prSet>
      <dgm:spPr/>
    </dgm:pt>
    <dgm:pt modelId="{36350FEA-34C2-2442-89B1-D7D56F9943FF}" type="pres">
      <dgm:prSet presAssocID="{9952D3AA-9646-4431-80C0-1EB1AEB26CC6}" presName="spacer" presStyleCnt="0"/>
      <dgm:spPr/>
    </dgm:pt>
    <dgm:pt modelId="{08B84506-61AA-F247-B088-B7E61755F34F}" type="pres">
      <dgm:prSet presAssocID="{4A11E258-F924-4B24-B1CA-74CCEE51D324}" presName="parentText" presStyleLbl="node1" presStyleIdx="1" presStyleCnt="2" custScaleY="65764">
        <dgm:presLayoutVars>
          <dgm:chMax val="0"/>
          <dgm:bulletEnabled val="1"/>
        </dgm:presLayoutVars>
      </dgm:prSet>
      <dgm:spPr/>
    </dgm:pt>
  </dgm:ptLst>
  <dgm:cxnLst>
    <dgm:cxn modelId="{7D57AB2B-EECA-487A-B482-DF0DC09C81BB}" srcId="{B7E79AB4-5C6C-4CA9-AF1C-F89307514A99}" destId="{4A11E258-F924-4B24-B1CA-74CCEE51D324}" srcOrd="1" destOrd="0" parTransId="{C4A306E0-808D-498D-B73E-80245E394397}" sibTransId="{ABAEE978-A8C1-4A53-AF71-79A83D340312}"/>
    <dgm:cxn modelId="{9425FD6E-B704-4545-96CF-B593A2BF163D}" srcId="{B7E79AB4-5C6C-4CA9-AF1C-F89307514A99}" destId="{F0654311-7DC5-43D5-A628-61A26AAC6E1D}" srcOrd="0" destOrd="0" parTransId="{21308E1C-4A58-478C-8927-23E225296B56}" sibTransId="{9952D3AA-9646-4431-80C0-1EB1AEB26CC6}"/>
    <dgm:cxn modelId="{E960797A-1D32-A24A-B3A0-C1CF795C2FFA}" type="presOf" srcId="{B7E79AB4-5C6C-4CA9-AF1C-F89307514A99}" destId="{1FAAFA1E-A158-3842-B7D2-33A8FC76D03B}" srcOrd="0" destOrd="0" presId="urn:microsoft.com/office/officeart/2005/8/layout/vList2"/>
    <dgm:cxn modelId="{D4E47CE2-1E79-2F4F-9320-BB6A24D5DC97}" type="presOf" srcId="{F0654311-7DC5-43D5-A628-61A26AAC6E1D}" destId="{4AB1C453-4E51-F946-BD1B-86775D2F3A0B}" srcOrd="0" destOrd="0" presId="urn:microsoft.com/office/officeart/2005/8/layout/vList2"/>
    <dgm:cxn modelId="{1A8415FF-09ED-614A-BC4D-DAD8A8D792F7}" type="presOf" srcId="{4A11E258-F924-4B24-B1CA-74CCEE51D324}" destId="{08B84506-61AA-F247-B088-B7E61755F34F}" srcOrd="0" destOrd="0" presId="urn:microsoft.com/office/officeart/2005/8/layout/vList2"/>
    <dgm:cxn modelId="{FA122071-431B-B943-B7A1-64FB74E7B668}" type="presParOf" srcId="{1FAAFA1E-A158-3842-B7D2-33A8FC76D03B}" destId="{4AB1C453-4E51-F946-BD1B-86775D2F3A0B}" srcOrd="0" destOrd="0" presId="urn:microsoft.com/office/officeart/2005/8/layout/vList2"/>
    <dgm:cxn modelId="{D039299D-CC26-F647-8995-174C008ECFE7}" type="presParOf" srcId="{1FAAFA1E-A158-3842-B7D2-33A8FC76D03B}" destId="{36350FEA-34C2-2442-89B1-D7D56F9943FF}" srcOrd="1" destOrd="0" presId="urn:microsoft.com/office/officeart/2005/8/layout/vList2"/>
    <dgm:cxn modelId="{24489A13-0E9D-9A4F-A266-80BD39C91F5F}" type="presParOf" srcId="{1FAAFA1E-A158-3842-B7D2-33A8FC76D03B}" destId="{08B84506-61AA-F247-B088-B7E61755F34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496287-1423-4146-8A3D-632F285DE6A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D48551D-B4A1-4152-8A9B-63CC8481F7BE}">
      <dgm:prSet/>
      <dgm:spPr/>
      <dgm:t>
        <a:bodyPr/>
        <a:lstStyle/>
        <a:p>
          <a:r>
            <a:rPr lang="pt-BR"/>
            <a:t>Todos os países </a:t>
          </a:r>
          <a:r>
            <a:rPr lang="pt-BR" b="1"/>
            <a:t>precisam de bens e serviços para satisfazer suas necessidades </a:t>
          </a:r>
          <a:r>
            <a:rPr lang="pt-BR"/>
            <a:t>(população/economia). </a:t>
          </a:r>
          <a:endParaRPr lang="en-US"/>
        </a:p>
      </dgm:t>
    </dgm:pt>
    <dgm:pt modelId="{E17AB309-21CD-4347-AF87-DC94216A5E73}" type="parTrans" cxnId="{16BA7A54-0810-4CBF-B71C-52FD87CD6C73}">
      <dgm:prSet/>
      <dgm:spPr/>
      <dgm:t>
        <a:bodyPr/>
        <a:lstStyle/>
        <a:p>
          <a:endParaRPr lang="en-US"/>
        </a:p>
      </dgm:t>
    </dgm:pt>
    <dgm:pt modelId="{845C95AE-A7C0-4051-BC22-4A8C865DFD7C}" type="sibTrans" cxnId="{16BA7A54-0810-4CBF-B71C-52FD87CD6C73}">
      <dgm:prSet/>
      <dgm:spPr/>
      <dgm:t>
        <a:bodyPr/>
        <a:lstStyle/>
        <a:p>
          <a:endParaRPr lang="en-US"/>
        </a:p>
      </dgm:t>
    </dgm:pt>
    <dgm:pt modelId="{7573C655-CD8B-4247-8B94-0DCAD6798F2B}">
      <dgm:prSet/>
      <dgm:spPr/>
      <dgm:t>
        <a:bodyPr/>
        <a:lstStyle/>
        <a:p>
          <a:r>
            <a:rPr lang="pt-BR"/>
            <a:t>A produção de bens e serviços </a:t>
          </a:r>
          <a:r>
            <a:rPr lang="pt-BR" b="1"/>
            <a:t>requer recursos produtivos </a:t>
          </a:r>
          <a:r>
            <a:rPr lang="pt-BR"/>
            <a:t>(insumos). </a:t>
          </a:r>
          <a:endParaRPr lang="en-US"/>
        </a:p>
      </dgm:t>
    </dgm:pt>
    <dgm:pt modelId="{D2E4E506-099D-4F9A-A049-435064E28157}" type="parTrans" cxnId="{647C2D81-FBD3-4494-8347-8939DCE1B064}">
      <dgm:prSet/>
      <dgm:spPr/>
      <dgm:t>
        <a:bodyPr/>
        <a:lstStyle/>
        <a:p>
          <a:endParaRPr lang="en-US"/>
        </a:p>
      </dgm:t>
    </dgm:pt>
    <dgm:pt modelId="{1323634C-437D-40FD-BB98-5E2DCDF72387}" type="sibTrans" cxnId="{647C2D81-FBD3-4494-8347-8939DCE1B064}">
      <dgm:prSet/>
      <dgm:spPr/>
      <dgm:t>
        <a:bodyPr/>
        <a:lstStyle/>
        <a:p>
          <a:endParaRPr lang="en-US"/>
        </a:p>
      </dgm:t>
    </dgm:pt>
    <dgm:pt modelId="{0C849807-131F-46D6-B39C-782209C88FD9}">
      <dgm:prSet/>
      <dgm:spPr/>
      <dgm:t>
        <a:bodyPr/>
        <a:lstStyle/>
        <a:p>
          <a:r>
            <a:rPr lang="pt-BR"/>
            <a:t>Todo país </a:t>
          </a:r>
          <a:r>
            <a:rPr lang="pt-BR" b="1"/>
            <a:t>detém apenas uma quantidade limitada de recursos</a:t>
          </a:r>
          <a:r>
            <a:rPr lang="pt-BR"/>
            <a:t>. </a:t>
          </a:r>
          <a:endParaRPr lang="en-US"/>
        </a:p>
      </dgm:t>
    </dgm:pt>
    <dgm:pt modelId="{B7BDB7CC-A57D-4CEB-924D-0A4173F1F9DF}" type="parTrans" cxnId="{6CFDC6CD-1D37-4A29-A276-AF1063F70BEE}">
      <dgm:prSet/>
      <dgm:spPr/>
      <dgm:t>
        <a:bodyPr/>
        <a:lstStyle/>
        <a:p>
          <a:endParaRPr lang="en-US"/>
        </a:p>
      </dgm:t>
    </dgm:pt>
    <dgm:pt modelId="{F1DB005B-AA5E-40EF-8539-4F2BAD290ADD}" type="sibTrans" cxnId="{6CFDC6CD-1D37-4A29-A276-AF1063F70BEE}">
      <dgm:prSet/>
      <dgm:spPr/>
      <dgm:t>
        <a:bodyPr/>
        <a:lstStyle/>
        <a:p>
          <a:endParaRPr lang="en-US"/>
        </a:p>
      </dgm:t>
    </dgm:pt>
    <dgm:pt modelId="{C4300D20-8253-4A72-9D0C-6ECCC330CC75}">
      <dgm:prSet/>
      <dgm:spPr/>
      <dgm:t>
        <a:bodyPr/>
        <a:lstStyle/>
        <a:p>
          <a:r>
            <a:rPr lang="pt-BR" b="1"/>
            <a:t>Nenhum país consegue produzir (de forma eficiente) todos os bens e serviços </a:t>
          </a:r>
          <a:r>
            <a:rPr lang="pt-BR"/>
            <a:t>requeridos pela economia.  </a:t>
          </a:r>
          <a:endParaRPr lang="en-US"/>
        </a:p>
      </dgm:t>
    </dgm:pt>
    <dgm:pt modelId="{8AF472FF-2998-4670-9E0F-FFEC43E599A5}" type="parTrans" cxnId="{C818D0F1-16D2-4678-B410-BA7269BC8B07}">
      <dgm:prSet/>
      <dgm:spPr/>
      <dgm:t>
        <a:bodyPr/>
        <a:lstStyle/>
        <a:p>
          <a:endParaRPr lang="en-US"/>
        </a:p>
      </dgm:t>
    </dgm:pt>
    <dgm:pt modelId="{5CF709AD-7A59-4FA9-89D7-36761642B32A}" type="sibTrans" cxnId="{C818D0F1-16D2-4678-B410-BA7269BC8B07}">
      <dgm:prSet/>
      <dgm:spPr/>
      <dgm:t>
        <a:bodyPr/>
        <a:lstStyle/>
        <a:p>
          <a:endParaRPr lang="en-US"/>
        </a:p>
      </dgm:t>
    </dgm:pt>
    <dgm:pt modelId="{A92A6974-FCE6-4122-88DA-DA377C9B9CFA}">
      <dgm:prSet/>
      <dgm:spPr/>
      <dgm:t>
        <a:bodyPr/>
        <a:lstStyle/>
        <a:p>
          <a:r>
            <a:rPr lang="pt-BR" b="1"/>
            <a:t>Sem o comércio internacional, as nações estariam limitadas aos bens e serviços produzidos dentro de sua fronteira</a:t>
          </a:r>
          <a:r>
            <a:rPr lang="pt-BR"/>
            <a:t>.  </a:t>
          </a:r>
          <a:endParaRPr lang="en-US"/>
        </a:p>
      </dgm:t>
    </dgm:pt>
    <dgm:pt modelId="{3F0E0769-E6D7-46B4-86BD-32CB6DE6C304}" type="parTrans" cxnId="{2D84BA9F-0393-4DF7-A962-F9A99FAF904F}">
      <dgm:prSet/>
      <dgm:spPr/>
      <dgm:t>
        <a:bodyPr/>
        <a:lstStyle/>
        <a:p>
          <a:endParaRPr lang="en-US"/>
        </a:p>
      </dgm:t>
    </dgm:pt>
    <dgm:pt modelId="{88C7BEF5-A8EA-4338-B8AD-BECE3A385139}" type="sibTrans" cxnId="{2D84BA9F-0393-4DF7-A962-F9A99FAF904F}">
      <dgm:prSet/>
      <dgm:spPr/>
      <dgm:t>
        <a:bodyPr/>
        <a:lstStyle/>
        <a:p>
          <a:endParaRPr lang="en-US"/>
        </a:p>
      </dgm:t>
    </dgm:pt>
    <dgm:pt modelId="{A22B3FAC-F136-BA4A-AB49-F75510911CAF}" type="pres">
      <dgm:prSet presAssocID="{43496287-1423-4146-8A3D-632F285DE6A5}" presName="vert0" presStyleCnt="0">
        <dgm:presLayoutVars>
          <dgm:dir/>
          <dgm:animOne val="branch"/>
          <dgm:animLvl val="lvl"/>
        </dgm:presLayoutVars>
      </dgm:prSet>
      <dgm:spPr/>
    </dgm:pt>
    <dgm:pt modelId="{670591CC-17E9-EB41-A513-93B94ED9D9A3}" type="pres">
      <dgm:prSet presAssocID="{9D48551D-B4A1-4152-8A9B-63CC8481F7BE}" presName="thickLine" presStyleLbl="alignNode1" presStyleIdx="0" presStyleCnt="5"/>
      <dgm:spPr/>
    </dgm:pt>
    <dgm:pt modelId="{CFA97259-42CE-CD48-AE52-A55CF9256ACB}" type="pres">
      <dgm:prSet presAssocID="{9D48551D-B4A1-4152-8A9B-63CC8481F7BE}" presName="horz1" presStyleCnt="0"/>
      <dgm:spPr/>
    </dgm:pt>
    <dgm:pt modelId="{2F799303-6401-7149-9558-9D6BEB8E790F}" type="pres">
      <dgm:prSet presAssocID="{9D48551D-B4A1-4152-8A9B-63CC8481F7BE}" presName="tx1" presStyleLbl="revTx" presStyleIdx="0" presStyleCnt="5"/>
      <dgm:spPr/>
    </dgm:pt>
    <dgm:pt modelId="{F71FB589-2759-944F-8D6B-466A62C09DA5}" type="pres">
      <dgm:prSet presAssocID="{9D48551D-B4A1-4152-8A9B-63CC8481F7BE}" presName="vert1" presStyleCnt="0"/>
      <dgm:spPr/>
    </dgm:pt>
    <dgm:pt modelId="{E782A9E6-DC2E-144D-A3EA-22E9FF78DCF3}" type="pres">
      <dgm:prSet presAssocID="{7573C655-CD8B-4247-8B94-0DCAD6798F2B}" presName="thickLine" presStyleLbl="alignNode1" presStyleIdx="1" presStyleCnt="5"/>
      <dgm:spPr/>
    </dgm:pt>
    <dgm:pt modelId="{8F988BEC-7EA1-5843-8180-86CE680B49AB}" type="pres">
      <dgm:prSet presAssocID="{7573C655-CD8B-4247-8B94-0DCAD6798F2B}" presName="horz1" presStyleCnt="0"/>
      <dgm:spPr/>
    </dgm:pt>
    <dgm:pt modelId="{54FF6F53-4A0B-9D49-BC41-5FBD51A6A681}" type="pres">
      <dgm:prSet presAssocID="{7573C655-CD8B-4247-8B94-0DCAD6798F2B}" presName="tx1" presStyleLbl="revTx" presStyleIdx="1" presStyleCnt="5"/>
      <dgm:spPr/>
    </dgm:pt>
    <dgm:pt modelId="{A744AA35-855B-AD4E-A7C2-4BD448EF9169}" type="pres">
      <dgm:prSet presAssocID="{7573C655-CD8B-4247-8B94-0DCAD6798F2B}" presName="vert1" presStyleCnt="0"/>
      <dgm:spPr/>
    </dgm:pt>
    <dgm:pt modelId="{A25441B3-0C83-BF4A-841E-270E5A936CBA}" type="pres">
      <dgm:prSet presAssocID="{0C849807-131F-46D6-B39C-782209C88FD9}" presName="thickLine" presStyleLbl="alignNode1" presStyleIdx="2" presStyleCnt="5"/>
      <dgm:spPr/>
    </dgm:pt>
    <dgm:pt modelId="{289E2FF1-5F68-1342-ACAF-C9DE4DA38D1F}" type="pres">
      <dgm:prSet presAssocID="{0C849807-131F-46D6-B39C-782209C88FD9}" presName="horz1" presStyleCnt="0"/>
      <dgm:spPr/>
    </dgm:pt>
    <dgm:pt modelId="{9FABEB6B-795B-A243-ADDB-67BCF5CA41E3}" type="pres">
      <dgm:prSet presAssocID="{0C849807-131F-46D6-B39C-782209C88FD9}" presName="tx1" presStyleLbl="revTx" presStyleIdx="2" presStyleCnt="5"/>
      <dgm:spPr/>
    </dgm:pt>
    <dgm:pt modelId="{A8C2FD9F-9BA5-AB40-94C3-2AC510A8D525}" type="pres">
      <dgm:prSet presAssocID="{0C849807-131F-46D6-B39C-782209C88FD9}" presName="vert1" presStyleCnt="0"/>
      <dgm:spPr/>
    </dgm:pt>
    <dgm:pt modelId="{4267B485-B614-2E4E-9099-0505CB3B86A1}" type="pres">
      <dgm:prSet presAssocID="{C4300D20-8253-4A72-9D0C-6ECCC330CC75}" presName="thickLine" presStyleLbl="alignNode1" presStyleIdx="3" presStyleCnt="5"/>
      <dgm:spPr/>
    </dgm:pt>
    <dgm:pt modelId="{E285BE54-A7B7-CD47-AD03-CD36418899FC}" type="pres">
      <dgm:prSet presAssocID="{C4300D20-8253-4A72-9D0C-6ECCC330CC75}" presName="horz1" presStyleCnt="0"/>
      <dgm:spPr/>
    </dgm:pt>
    <dgm:pt modelId="{0CEA30C4-CD37-9A4A-8C6F-3F1C6BAABA9C}" type="pres">
      <dgm:prSet presAssocID="{C4300D20-8253-4A72-9D0C-6ECCC330CC75}" presName="tx1" presStyleLbl="revTx" presStyleIdx="3" presStyleCnt="5"/>
      <dgm:spPr/>
    </dgm:pt>
    <dgm:pt modelId="{8F08580C-CFC6-074A-83BF-F8A8991AB588}" type="pres">
      <dgm:prSet presAssocID="{C4300D20-8253-4A72-9D0C-6ECCC330CC75}" presName="vert1" presStyleCnt="0"/>
      <dgm:spPr/>
    </dgm:pt>
    <dgm:pt modelId="{707927B2-E339-3946-90FB-2193B302130D}" type="pres">
      <dgm:prSet presAssocID="{A92A6974-FCE6-4122-88DA-DA377C9B9CFA}" presName="thickLine" presStyleLbl="alignNode1" presStyleIdx="4" presStyleCnt="5"/>
      <dgm:spPr/>
    </dgm:pt>
    <dgm:pt modelId="{91FAF976-93FC-EC49-995E-686E0305C23F}" type="pres">
      <dgm:prSet presAssocID="{A92A6974-FCE6-4122-88DA-DA377C9B9CFA}" presName="horz1" presStyleCnt="0"/>
      <dgm:spPr/>
    </dgm:pt>
    <dgm:pt modelId="{338560DC-E26B-B84D-A6FE-146F91B10E61}" type="pres">
      <dgm:prSet presAssocID="{A92A6974-FCE6-4122-88DA-DA377C9B9CFA}" presName="tx1" presStyleLbl="revTx" presStyleIdx="4" presStyleCnt="5"/>
      <dgm:spPr/>
    </dgm:pt>
    <dgm:pt modelId="{225ABCD6-D5F3-EE48-883B-92207E840F7E}" type="pres">
      <dgm:prSet presAssocID="{A92A6974-FCE6-4122-88DA-DA377C9B9CFA}" presName="vert1" presStyleCnt="0"/>
      <dgm:spPr/>
    </dgm:pt>
  </dgm:ptLst>
  <dgm:cxnLst>
    <dgm:cxn modelId="{F3867202-7571-AA4C-BD43-F1CB59D421C8}" type="presOf" srcId="{C4300D20-8253-4A72-9D0C-6ECCC330CC75}" destId="{0CEA30C4-CD37-9A4A-8C6F-3F1C6BAABA9C}" srcOrd="0" destOrd="0" presId="urn:microsoft.com/office/officeart/2008/layout/LinedList"/>
    <dgm:cxn modelId="{D93B4231-64DE-2B4E-8F39-509AB1EF66FB}" type="presOf" srcId="{A92A6974-FCE6-4122-88DA-DA377C9B9CFA}" destId="{338560DC-E26B-B84D-A6FE-146F91B10E61}" srcOrd="0" destOrd="0" presId="urn:microsoft.com/office/officeart/2008/layout/LinedList"/>
    <dgm:cxn modelId="{16BA7A54-0810-4CBF-B71C-52FD87CD6C73}" srcId="{43496287-1423-4146-8A3D-632F285DE6A5}" destId="{9D48551D-B4A1-4152-8A9B-63CC8481F7BE}" srcOrd="0" destOrd="0" parTransId="{E17AB309-21CD-4347-AF87-DC94216A5E73}" sibTransId="{845C95AE-A7C0-4051-BC22-4A8C865DFD7C}"/>
    <dgm:cxn modelId="{647C2D81-FBD3-4494-8347-8939DCE1B064}" srcId="{43496287-1423-4146-8A3D-632F285DE6A5}" destId="{7573C655-CD8B-4247-8B94-0DCAD6798F2B}" srcOrd="1" destOrd="0" parTransId="{D2E4E506-099D-4F9A-A049-435064E28157}" sibTransId="{1323634C-437D-40FD-BB98-5E2DCDF72387}"/>
    <dgm:cxn modelId="{2D84BA9F-0393-4DF7-A962-F9A99FAF904F}" srcId="{43496287-1423-4146-8A3D-632F285DE6A5}" destId="{A92A6974-FCE6-4122-88DA-DA377C9B9CFA}" srcOrd="4" destOrd="0" parTransId="{3F0E0769-E6D7-46B4-86BD-32CB6DE6C304}" sibTransId="{88C7BEF5-A8EA-4338-B8AD-BECE3A385139}"/>
    <dgm:cxn modelId="{BA7D6AB2-127F-BB48-AFC6-F66BA9DFD604}" type="presOf" srcId="{43496287-1423-4146-8A3D-632F285DE6A5}" destId="{A22B3FAC-F136-BA4A-AB49-F75510911CAF}" srcOrd="0" destOrd="0" presId="urn:microsoft.com/office/officeart/2008/layout/LinedList"/>
    <dgm:cxn modelId="{AAA7BAC5-AA11-8942-B583-451DD0430A81}" type="presOf" srcId="{9D48551D-B4A1-4152-8A9B-63CC8481F7BE}" destId="{2F799303-6401-7149-9558-9D6BEB8E790F}" srcOrd="0" destOrd="0" presId="urn:microsoft.com/office/officeart/2008/layout/LinedList"/>
    <dgm:cxn modelId="{6CFDC6CD-1D37-4A29-A276-AF1063F70BEE}" srcId="{43496287-1423-4146-8A3D-632F285DE6A5}" destId="{0C849807-131F-46D6-B39C-782209C88FD9}" srcOrd="2" destOrd="0" parTransId="{B7BDB7CC-A57D-4CEB-924D-0A4173F1F9DF}" sibTransId="{F1DB005B-AA5E-40EF-8539-4F2BAD290ADD}"/>
    <dgm:cxn modelId="{42E8E8EA-1D4D-EA4D-84DA-197D99235178}" type="presOf" srcId="{0C849807-131F-46D6-B39C-782209C88FD9}" destId="{9FABEB6B-795B-A243-ADDB-67BCF5CA41E3}" srcOrd="0" destOrd="0" presId="urn:microsoft.com/office/officeart/2008/layout/LinedList"/>
    <dgm:cxn modelId="{C818D0F1-16D2-4678-B410-BA7269BC8B07}" srcId="{43496287-1423-4146-8A3D-632F285DE6A5}" destId="{C4300D20-8253-4A72-9D0C-6ECCC330CC75}" srcOrd="3" destOrd="0" parTransId="{8AF472FF-2998-4670-9E0F-FFEC43E599A5}" sibTransId="{5CF709AD-7A59-4FA9-89D7-36761642B32A}"/>
    <dgm:cxn modelId="{7C69AFF8-C21D-E745-BEBD-5EBCBFF8256E}" type="presOf" srcId="{7573C655-CD8B-4247-8B94-0DCAD6798F2B}" destId="{54FF6F53-4A0B-9D49-BC41-5FBD51A6A681}" srcOrd="0" destOrd="0" presId="urn:microsoft.com/office/officeart/2008/layout/LinedList"/>
    <dgm:cxn modelId="{42972A86-FFA0-3C46-A9D8-9B8170D3214F}" type="presParOf" srcId="{A22B3FAC-F136-BA4A-AB49-F75510911CAF}" destId="{670591CC-17E9-EB41-A513-93B94ED9D9A3}" srcOrd="0" destOrd="0" presId="urn:microsoft.com/office/officeart/2008/layout/LinedList"/>
    <dgm:cxn modelId="{E78746F3-D5C2-D045-BE12-6D59F256EAD0}" type="presParOf" srcId="{A22B3FAC-F136-BA4A-AB49-F75510911CAF}" destId="{CFA97259-42CE-CD48-AE52-A55CF9256ACB}" srcOrd="1" destOrd="0" presId="urn:microsoft.com/office/officeart/2008/layout/LinedList"/>
    <dgm:cxn modelId="{24640CAD-FF63-0B43-AB8D-19E5FF8630CE}" type="presParOf" srcId="{CFA97259-42CE-CD48-AE52-A55CF9256ACB}" destId="{2F799303-6401-7149-9558-9D6BEB8E790F}" srcOrd="0" destOrd="0" presId="urn:microsoft.com/office/officeart/2008/layout/LinedList"/>
    <dgm:cxn modelId="{B0C1228F-421D-1341-96C3-1A5E1812768F}" type="presParOf" srcId="{CFA97259-42CE-CD48-AE52-A55CF9256ACB}" destId="{F71FB589-2759-944F-8D6B-466A62C09DA5}" srcOrd="1" destOrd="0" presId="urn:microsoft.com/office/officeart/2008/layout/LinedList"/>
    <dgm:cxn modelId="{5E75368D-CDC4-6640-ADD0-BFEBACD89111}" type="presParOf" srcId="{A22B3FAC-F136-BA4A-AB49-F75510911CAF}" destId="{E782A9E6-DC2E-144D-A3EA-22E9FF78DCF3}" srcOrd="2" destOrd="0" presId="urn:microsoft.com/office/officeart/2008/layout/LinedList"/>
    <dgm:cxn modelId="{5821CDD7-5E25-F14E-A125-296813BFCA14}" type="presParOf" srcId="{A22B3FAC-F136-BA4A-AB49-F75510911CAF}" destId="{8F988BEC-7EA1-5843-8180-86CE680B49AB}" srcOrd="3" destOrd="0" presId="urn:microsoft.com/office/officeart/2008/layout/LinedList"/>
    <dgm:cxn modelId="{7F2E5326-6951-794D-AFAB-ABFE3B4B0631}" type="presParOf" srcId="{8F988BEC-7EA1-5843-8180-86CE680B49AB}" destId="{54FF6F53-4A0B-9D49-BC41-5FBD51A6A681}" srcOrd="0" destOrd="0" presId="urn:microsoft.com/office/officeart/2008/layout/LinedList"/>
    <dgm:cxn modelId="{CD82F99A-18B3-E941-97EF-870170E2037C}" type="presParOf" srcId="{8F988BEC-7EA1-5843-8180-86CE680B49AB}" destId="{A744AA35-855B-AD4E-A7C2-4BD448EF9169}" srcOrd="1" destOrd="0" presId="urn:microsoft.com/office/officeart/2008/layout/LinedList"/>
    <dgm:cxn modelId="{27F16599-DE0E-0741-84C9-65E786AD97DA}" type="presParOf" srcId="{A22B3FAC-F136-BA4A-AB49-F75510911CAF}" destId="{A25441B3-0C83-BF4A-841E-270E5A936CBA}" srcOrd="4" destOrd="0" presId="urn:microsoft.com/office/officeart/2008/layout/LinedList"/>
    <dgm:cxn modelId="{5198945C-473E-664B-A30A-F351A1DC3490}" type="presParOf" srcId="{A22B3FAC-F136-BA4A-AB49-F75510911CAF}" destId="{289E2FF1-5F68-1342-ACAF-C9DE4DA38D1F}" srcOrd="5" destOrd="0" presId="urn:microsoft.com/office/officeart/2008/layout/LinedList"/>
    <dgm:cxn modelId="{DA706053-3E68-DE4C-9F88-09E5219E5B70}" type="presParOf" srcId="{289E2FF1-5F68-1342-ACAF-C9DE4DA38D1F}" destId="{9FABEB6B-795B-A243-ADDB-67BCF5CA41E3}" srcOrd="0" destOrd="0" presId="urn:microsoft.com/office/officeart/2008/layout/LinedList"/>
    <dgm:cxn modelId="{7EC0F6F6-9F17-3E4D-A1ED-04487AF3BD9E}" type="presParOf" srcId="{289E2FF1-5F68-1342-ACAF-C9DE4DA38D1F}" destId="{A8C2FD9F-9BA5-AB40-94C3-2AC510A8D525}" srcOrd="1" destOrd="0" presId="urn:microsoft.com/office/officeart/2008/layout/LinedList"/>
    <dgm:cxn modelId="{3D31BF8F-D9F2-9047-A162-8AD49FD9B2EF}" type="presParOf" srcId="{A22B3FAC-F136-BA4A-AB49-F75510911CAF}" destId="{4267B485-B614-2E4E-9099-0505CB3B86A1}" srcOrd="6" destOrd="0" presId="urn:microsoft.com/office/officeart/2008/layout/LinedList"/>
    <dgm:cxn modelId="{7BFA158E-5893-8A40-B67B-80A5D70FA169}" type="presParOf" srcId="{A22B3FAC-F136-BA4A-AB49-F75510911CAF}" destId="{E285BE54-A7B7-CD47-AD03-CD36418899FC}" srcOrd="7" destOrd="0" presId="urn:microsoft.com/office/officeart/2008/layout/LinedList"/>
    <dgm:cxn modelId="{3C38B0B2-43B1-274A-947E-307F88426D55}" type="presParOf" srcId="{E285BE54-A7B7-CD47-AD03-CD36418899FC}" destId="{0CEA30C4-CD37-9A4A-8C6F-3F1C6BAABA9C}" srcOrd="0" destOrd="0" presId="urn:microsoft.com/office/officeart/2008/layout/LinedList"/>
    <dgm:cxn modelId="{E55BE518-9845-3146-AD79-E22FACFC5F40}" type="presParOf" srcId="{E285BE54-A7B7-CD47-AD03-CD36418899FC}" destId="{8F08580C-CFC6-074A-83BF-F8A8991AB588}" srcOrd="1" destOrd="0" presId="urn:microsoft.com/office/officeart/2008/layout/LinedList"/>
    <dgm:cxn modelId="{E9D977B2-36AE-704D-950B-17CE90EA20D2}" type="presParOf" srcId="{A22B3FAC-F136-BA4A-AB49-F75510911CAF}" destId="{707927B2-E339-3946-90FB-2193B302130D}" srcOrd="8" destOrd="0" presId="urn:microsoft.com/office/officeart/2008/layout/LinedList"/>
    <dgm:cxn modelId="{B5ACCB77-D01E-854F-A523-33FFE88EF2CA}" type="presParOf" srcId="{A22B3FAC-F136-BA4A-AB49-F75510911CAF}" destId="{91FAF976-93FC-EC49-995E-686E0305C23F}" srcOrd="9" destOrd="0" presId="urn:microsoft.com/office/officeart/2008/layout/LinedList"/>
    <dgm:cxn modelId="{6EE816D1-2314-BF4F-8D53-8B8F497A89A7}" type="presParOf" srcId="{91FAF976-93FC-EC49-995E-686E0305C23F}" destId="{338560DC-E26B-B84D-A6FE-146F91B10E61}" srcOrd="0" destOrd="0" presId="urn:microsoft.com/office/officeart/2008/layout/LinedList"/>
    <dgm:cxn modelId="{27311871-6D70-4846-8308-97F378F4580D}" type="presParOf" srcId="{91FAF976-93FC-EC49-995E-686E0305C23F}" destId="{225ABCD6-D5F3-EE48-883B-92207E840F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9822C5-2879-43B9-A376-C8DAF5511C98}" type="doc">
      <dgm:prSet loTypeId="urn:microsoft.com/office/officeart/2008/layout/Lin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E9F3E33-9ABF-46A0-B861-6262775B62D3}">
      <dgm:prSet custT="1"/>
      <dgm:spPr/>
      <dgm:t>
        <a:bodyPr/>
        <a:lstStyle/>
        <a:p>
          <a:endParaRPr lang="pt-BR" sz="3200" b="1" dirty="0"/>
        </a:p>
        <a:p>
          <a:r>
            <a:rPr lang="pt-BR" sz="3200" b="1" dirty="0"/>
            <a:t>O comércio internacional não é um jogo de soma zero </a:t>
          </a:r>
          <a:r>
            <a:rPr lang="pt-BR" sz="3200" dirty="0"/>
            <a:t>(o que um país ganha não é o que o outro perde).</a:t>
          </a:r>
        </a:p>
        <a:p>
          <a:endParaRPr lang="pt-BR" sz="3200" dirty="0"/>
        </a:p>
        <a:p>
          <a:r>
            <a:rPr lang="pt-BR" sz="3200" dirty="0"/>
            <a:t>  Trata-se de um </a:t>
          </a:r>
          <a:r>
            <a:rPr lang="pt-BR" sz="3200" b="1" dirty="0"/>
            <a:t>jogo de soma positiva</a:t>
          </a:r>
          <a:r>
            <a:rPr lang="pt-BR" sz="3200" dirty="0"/>
            <a:t> em que </a:t>
          </a:r>
          <a:r>
            <a:rPr lang="pt-BR" sz="3200" b="1" dirty="0"/>
            <a:t>todos</a:t>
          </a:r>
          <a:r>
            <a:rPr lang="pt-BR" sz="3200" dirty="0"/>
            <a:t> os países envolvidos </a:t>
          </a:r>
          <a:r>
            <a:rPr lang="pt-BR" sz="3200" b="1" dirty="0"/>
            <a:t>ganham. </a:t>
          </a:r>
          <a:endParaRPr lang="en-US" sz="3200" dirty="0"/>
        </a:p>
      </dgm:t>
    </dgm:pt>
    <dgm:pt modelId="{8E16F69F-16D8-41A0-BFC5-A94C5432A0BF}" type="parTrans" cxnId="{9415E8DB-A0EA-48D4-89C9-CEDA31ECAF8F}">
      <dgm:prSet/>
      <dgm:spPr/>
      <dgm:t>
        <a:bodyPr/>
        <a:lstStyle/>
        <a:p>
          <a:endParaRPr lang="en-US"/>
        </a:p>
      </dgm:t>
    </dgm:pt>
    <dgm:pt modelId="{B8AEB366-F891-44C1-A6AC-94997F61CFB7}" type="sibTrans" cxnId="{9415E8DB-A0EA-48D4-89C9-CEDA31ECAF8F}">
      <dgm:prSet/>
      <dgm:spPr/>
      <dgm:t>
        <a:bodyPr/>
        <a:lstStyle/>
        <a:p>
          <a:endParaRPr lang="en-US"/>
        </a:p>
      </dgm:t>
    </dgm:pt>
    <dgm:pt modelId="{2DF43EF2-1B4F-6C46-9A3C-3ECB926FDDBE}" type="pres">
      <dgm:prSet presAssocID="{BC9822C5-2879-43B9-A376-C8DAF5511C98}" presName="vert0" presStyleCnt="0">
        <dgm:presLayoutVars>
          <dgm:dir/>
          <dgm:animOne val="branch"/>
          <dgm:animLvl val="lvl"/>
        </dgm:presLayoutVars>
      </dgm:prSet>
      <dgm:spPr/>
    </dgm:pt>
    <dgm:pt modelId="{88E02FB7-6D5C-0944-B661-F0778646672D}" type="pres">
      <dgm:prSet presAssocID="{FE9F3E33-9ABF-46A0-B861-6262775B62D3}" presName="thickLine" presStyleLbl="alignNode1" presStyleIdx="0" presStyleCnt="1"/>
      <dgm:spPr/>
    </dgm:pt>
    <dgm:pt modelId="{1A9049BC-FAAF-FD49-B609-8CC5CE662117}" type="pres">
      <dgm:prSet presAssocID="{FE9F3E33-9ABF-46A0-B861-6262775B62D3}" presName="horz1" presStyleCnt="0"/>
      <dgm:spPr/>
    </dgm:pt>
    <dgm:pt modelId="{A7F7202F-4E55-E046-87F7-F50949DDFDB8}" type="pres">
      <dgm:prSet presAssocID="{FE9F3E33-9ABF-46A0-B861-6262775B62D3}" presName="tx1" presStyleLbl="revTx" presStyleIdx="0" presStyleCnt="1"/>
      <dgm:spPr/>
    </dgm:pt>
    <dgm:pt modelId="{089B5714-43FF-1945-8A8C-7DB7183FCA86}" type="pres">
      <dgm:prSet presAssocID="{FE9F3E33-9ABF-46A0-B861-6262775B62D3}" presName="vert1" presStyleCnt="0"/>
      <dgm:spPr/>
    </dgm:pt>
  </dgm:ptLst>
  <dgm:cxnLst>
    <dgm:cxn modelId="{F0516A9C-444E-724B-90EE-00261514E025}" type="presOf" srcId="{FE9F3E33-9ABF-46A0-B861-6262775B62D3}" destId="{A7F7202F-4E55-E046-87F7-F50949DDFDB8}" srcOrd="0" destOrd="0" presId="urn:microsoft.com/office/officeart/2008/layout/LinedList"/>
    <dgm:cxn modelId="{9415E8DB-A0EA-48D4-89C9-CEDA31ECAF8F}" srcId="{BC9822C5-2879-43B9-A376-C8DAF5511C98}" destId="{FE9F3E33-9ABF-46A0-B861-6262775B62D3}" srcOrd="0" destOrd="0" parTransId="{8E16F69F-16D8-41A0-BFC5-A94C5432A0BF}" sibTransId="{B8AEB366-F891-44C1-A6AC-94997F61CFB7}"/>
    <dgm:cxn modelId="{37646AF9-AF4C-604A-8ED8-474648720A8D}" type="presOf" srcId="{BC9822C5-2879-43B9-A376-C8DAF5511C98}" destId="{2DF43EF2-1B4F-6C46-9A3C-3ECB926FDDBE}" srcOrd="0" destOrd="0" presId="urn:microsoft.com/office/officeart/2008/layout/LinedList"/>
    <dgm:cxn modelId="{AB839E52-1F02-A342-99E8-11C6FEF64848}" type="presParOf" srcId="{2DF43EF2-1B4F-6C46-9A3C-3ECB926FDDBE}" destId="{88E02FB7-6D5C-0944-B661-F0778646672D}" srcOrd="0" destOrd="0" presId="urn:microsoft.com/office/officeart/2008/layout/LinedList"/>
    <dgm:cxn modelId="{596EC1B8-425E-DF41-94FC-80A8537DB14E}" type="presParOf" srcId="{2DF43EF2-1B4F-6C46-9A3C-3ECB926FDDBE}" destId="{1A9049BC-FAAF-FD49-B609-8CC5CE662117}" srcOrd="1" destOrd="0" presId="urn:microsoft.com/office/officeart/2008/layout/LinedList"/>
    <dgm:cxn modelId="{4A3D5ABB-0A84-7044-A9F9-52ED92EABBC4}" type="presParOf" srcId="{1A9049BC-FAAF-FD49-B609-8CC5CE662117}" destId="{A7F7202F-4E55-E046-87F7-F50949DDFDB8}" srcOrd="0" destOrd="0" presId="urn:microsoft.com/office/officeart/2008/layout/LinedList"/>
    <dgm:cxn modelId="{7A9858C5-A8A8-C547-8A75-0A9A569E5392}" type="presParOf" srcId="{1A9049BC-FAAF-FD49-B609-8CC5CE662117}" destId="{089B5714-43FF-1945-8A8C-7DB7183FCA8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20C133-77C8-42AF-95FC-5776635081C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0A25C73-CA36-4434-A496-86BA8D0A2358}">
      <dgm:prSet/>
      <dgm:spPr/>
      <dgm:t>
        <a:bodyPr/>
        <a:lstStyle/>
        <a:p>
          <a:r>
            <a:rPr lang="pt-BR"/>
            <a:t>Existem grupos ou setores que perdem, por estarem empregados pelo setor importador – tendem a reduzir sua produção. </a:t>
          </a:r>
          <a:r>
            <a:rPr lang="pt-BR" b="1" i="1"/>
            <a:t> </a:t>
          </a:r>
          <a:endParaRPr lang="en-US"/>
        </a:p>
      </dgm:t>
    </dgm:pt>
    <dgm:pt modelId="{C588BAC9-5F55-4C2F-8CE0-1D6E32882E5C}" type="parTrans" cxnId="{64FCBF48-DFFE-49C4-BF9C-89C3E04D9098}">
      <dgm:prSet/>
      <dgm:spPr/>
      <dgm:t>
        <a:bodyPr/>
        <a:lstStyle/>
        <a:p>
          <a:endParaRPr lang="en-US"/>
        </a:p>
      </dgm:t>
    </dgm:pt>
    <dgm:pt modelId="{73E9CD57-DDD5-47A7-B4B7-ED900D544B93}" type="sibTrans" cxnId="{64FCBF48-DFFE-49C4-BF9C-89C3E04D9098}">
      <dgm:prSet/>
      <dgm:spPr/>
      <dgm:t>
        <a:bodyPr/>
        <a:lstStyle/>
        <a:p>
          <a:endParaRPr lang="en-US"/>
        </a:p>
      </dgm:t>
    </dgm:pt>
    <dgm:pt modelId="{AF94EB6E-9073-439A-91E7-E7CDBD917689}">
      <dgm:prSet/>
      <dgm:spPr/>
      <dgm:t>
        <a:bodyPr/>
        <a:lstStyle/>
        <a:p>
          <a:r>
            <a:rPr lang="pt-BR" dirty="0"/>
            <a:t>Teoricamente, os setores beneficiados deveriam ser capazes de compensar as perdas dos que são prejudicados. Treinamento para assumir outras atividades, subsídios temporários, </a:t>
          </a:r>
          <a:r>
            <a:rPr lang="pt-BR" dirty="0" err="1"/>
            <a:t>etc</a:t>
          </a:r>
          <a:r>
            <a:rPr lang="pt-BR" dirty="0"/>
            <a:t>…</a:t>
          </a:r>
          <a:endParaRPr lang="en-US" dirty="0"/>
        </a:p>
      </dgm:t>
    </dgm:pt>
    <dgm:pt modelId="{74E29E8C-BDD4-4A4D-A91A-EBF68EDE08F4}" type="parTrans" cxnId="{9DEB559C-9005-4B17-A7F1-20E0FD91B99B}">
      <dgm:prSet/>
      <dgm:spPr/>
      <dgm:t>
        <a:bodyPr/>
        <a:lstStyle/>
        <a:p>
          <a:endParaRPr lang="en-US"/>
        </a:p>
      </dgm:t>
    </dgm:pt>
    <dgm:pt modelId="{E8C4C79A-37C1-470F-AC30-70AD61B3E6F7}" type="sibTrans" cxnId="{9DEB559C-9005-4B17-A7F1-20E0FD91B99B}">
      <dgm:prSet/>
      <dgm:spPr/>
      <dgm:t>
        <a:bodyPr/>
        <a:lstStyle/>
        <a:p>
          <a:endParaRPr lang="en-US"/>
        </a:p>
      </dgm:t>
    </dgm:pt>
    <dgm:pt modelId="{ECF71B7A-0BDC-438B-977B-1B174C69570F}">
      <dgm:prSet/>
      <dgm:spPr/>
      <dgm:t>
        <a:bodyPr/>
        <a:lstStyle/>
        <a:p>
          <a:r>
            <a:rPr lang="pt-BR"/>
            <a:t>Na prática, no entanto, isso pode levar um tempo considerável – e em determinadas instâncias, pode não ocorrer.  </a:t>
          </a:r>
          <a:endParaRPr lang="en-US"/>
        </a:p>
      </dgm:t>
    </dgm:pt>
    <dgm:pt modelId="{67E1D7DD-FE3F-499E-9606-D84E52B51A3C}" type="parTrans" cxnId="{E71D2052-1C71-4A9F-B4F1-3FB23372A0AE}">
      <dgm:prSet/>
      <dgm:spPr/>
      <dgm:t>
        <a:bodyPr/>
        <a:lstStyle/>
        <a:p>
          <a:endParaRPr lang="en-US"/>
        </a:p>
      </dgm:t>
    </dgm:pt>
    <dgm:pt modelId="{14CF6C2B-806A-4BFC-A8BD-427A02426D5B}" type="sibTrans" cxnId="{E71D2052-1C71-4A9F-B4F1-3FB23372A0AE}">
      <dgm:prSet/>
      <dgm:spPr/>
      <dgm:t>
        <a:bodyPr/>
        <a:lstStyle/>
        <a:p>
          <a:endParaRPr lang="en-US"/>
        </a:p>
      </dgm:t>
    </dgm:pt>
    <dgm:pt modelId="{831272E0-E413-44F0-ACEF-495A059320D3}">
      <dgm:prSet/>
      <dgm:spPr/>
      <dgm:t>
        <a:bodyPr/>
        <a:lstStyle/>
        <a:p>
          <a:r>
            <a:rPr lang="pt-BR"/>
            <a:t>Esse é um dos principais motivos pelos quais se associam resultados negativos ao comércio internacional – através de formas definidas pelas políticas econômicas.</a:t>
          </a:r>
          <a:endParaRPr lang="en-US"/>
        </a:p>
      </dgm:t>
    </dgm:pt>
    <dgm:pt modelId="{7752FB6C-F5F9-449E-8F86-E000B6369E54}" type="parTrans" cxnId="{684B4B0C-B130-4936-8CF3-645DB81C5283}">
      <dgm:prSet/>
      <dgm:spPr/>
      <dgm:t>
        <a:bodyPr/>
        <a:lstStyle/>
        <a:p>
          <a:endParaRPr lang="en-US"/>
        </a:p>
      </dgm:t>
    </dgm:pt>
    <dgm:pt modelId="{7556F081-7AC0-43C1-AE5A-2795C193B889}" type="sibTrans" cxnId="{684B4B0C-B130-4936-8CF3-645DB81C5283}">
      <dgm:prSet/>
      <dgm:spPr/>
      <dgm:t>
        <a:bodyPr/>
        <a:lstStyle/>
        <a:p>
          <a:endParaRPr lang="en-US"/>
        </a:p>
      </dgm:t>
    </dgm:pt>
    <dgm:pt modelId="{D55A4766-D875-B246-9BD1-800E632CF4F9}" type="pres">
      <dgm:prSet presAssocID="{B220C133-77C8-42AF-95FC-5776635081C0}" presName="linear" presStyleCnt="0">
        <dgm:presLayoutVars>
          <dgm:animLvl val="lvl"/>
          <dgm:resizeHandles val="exact"/>
        </dgm:presLayoutVars>
      </dgm:prSet>
      <dgm:spPr/>
    </dgm:pt>
    <dgm:pt modelId="{44B0EF4F-1B6A-FE4C-BA40-F66528BDE42B}" type="pres">
      <dgm:prSet presAssocID="{40A25C73-CA36-4434-A496-86BA8D0A235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8D59288-5491-E242-8FD0-E2621A8C4EF8}" type="pres">
      <dgm:prSet presAssocID="{73E9CD57-DDD5-47A7-B4B7-ED900D544B93}" presName="spacer" presStyleCnt="0"/>
      <dgm:spPr/>
    </dgm:pt>
    <dgm:pt modelId="{48DFF3B7-5805-CF49-810A-86F60F22F3F2}" type="pres">
      <dgm:prSet presAssocID="{AF94EB6E-9073-439A-91E7-E7CDBD91768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34A1971-E690-E04C-994E-F6AB40EAACCB}" type="pres">
      <dgm:prSet presAssocID="{E8C4C79A-37C1-470F-AC30-70AD61B3E6F7}" presName="spacer" presStyleCnt="0"/>
      <dgm:spPr/>
    </dgm:pt>
    <dgm:pt modelId="{85367F96-4E8A-764A-95B1-56E5C5048FCE}" type="pres">
      <dgm:prSet presAssocID="{ECF71B7A-0BDC-438B-977B-1B174C69570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E4B785E-0C8E-A54B-A8B3-A386D97EC02D}" type="pres">
      <dgm:prSet presAssocID="{14CF6C2B-806A-4BFC-A8BD-427A02426D5B}" presName="spacer" presStyleCnt="0"/>
      <dgm:spPr/>
    </dgm:pt>
    <dgm:pt modelId="{49927843-84C2-A54D-A9EC-AA65D2D637F4}" type="pres">
      <dgm:prSet presAssocID="{831272E0-E413-44F0-ACEF-495A059320D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84B4B0C-B130-4936-8CF3-645DB81C5283}" srcId="{B220C133-77C8-42AF-95FC-5776635081C0}" destId="{831272E0-E413-44F0-ACEF-495A059320D3}" srcOrd="3" destOrd="0" parTransId="{7752FB6C-F5F9-449E-8F86-E000B6369E54}" sibTransId="{7556F081-7AC0-43C1-AE5A-2795C193B889}"/>
    <dgm:cxn modelId="{4AB18B17-6549-FD40-86FF-46446CD39D55}" type="presOf" srcId="{AF94EB6E-9073-439A-91E7-E7CDBD917689}" destId="{48DFF3B7-5805-CF49-810A-86F60F22F3F2}" srcOrd="0" destOrd="0" presId="urn:microsoft.com/office/officeart/2005/8/layout/vList2"/>
    <dgm:cxn modelId="{4E7D9C41-ECD2-2446-997B-55D1BC67A34B}" type="presOf" srcId="{40A25C73-CA36-4434-A496-86BA8D0A2358}" destId="{44B0EF4F-1B6A-FE4C-BA40-F66528BDE42B}" srcOrd="0" destOrd="0" presId="urn:microsoft.com/office/officeart/2005/8/layout/vList2"/>
    <dgm:cxn modelId="{64FCBF48-DFFE-49C4-BF9C-89C3E04D9098}" srcId="{B220C133-77C8-42AF-95FC-5776635081C0}" destId="{40A25C73-CA36-4434-A496-86BA8D0A2358}" srcOrd="0" destOrd="0" parTransId="{C588BAC9-5F55-4C2F-8CE0-1D6E32882E5C}" sibTransId="{73E9CD57-DDD5-47A7-B4B7-ED900D544B93}"/>
    <dgm:cxn modelId="{E71D2052-1C71-4A9F-B4F1-3FB23372A0AE}" srcId="{B220C133-77C8-42AF-95FC-5776635081C0}" destId="{ECF71B7A-0BDC-438B-977B-1B174C69570F}" srcOrd="2" destOrd="0" parTransId="{67E1D7DD-FE3F-499E-9606-D84E52B51A3C}" sibTransId="{14CF6C2B-806A-4BFC-A8BD-427A02426D5B}"/>
    <dgm:cxn modelId="{22845B7A-6682-CB48-8249-E258089AA997}" type="presOf" srcId="{831272E0-E413-44F0-ACEF-495A059320D3}" destId="{49927843-84C2-A54D-A9EC-AA65D2D637F4}" srcOrd="0" destOrd="0" presId="urn:microsoft.com/office/officeart/2005/8/layout/vList2"/>
    <dgm:cxn modelId="{6321C57C-8E5A-1646-8A6B-9FCC4EED8A53}" type="presOf" srcId="{ECF71B7A-0BDC-438B-977B-1B174C69570F}" destId="{85367F96-4E8A-764A-95B1-56E5C5048FCE}" srcOrd="0" destOrd="0" presId="urn:microsoft.com/office/officeart/2005/8/layout/vList2"/>
    <dgm:cxn modelId="{9DEB559C-9005-4B17-A7F1-20E0FD91B99B}" srcId="{B220C133-77C8-42AF-95FC-5776635081C0}" destId="{AF94EB6E-9073-439A-91E7-E7CDBD917689}" srcOrd="1" destOrd="0" parTransId="{74E29E8C-BDD4-4A4D-A91A-EBF68EDE08F4}" sibTransId="{E8C4C79A-37C1-470F-AC30-70AD61B3E6F7}"/>
    <dgm:cxn modelId="{D052CDEC-3904-914D-AB83-9AEF7CCE41A9}" type="presOf" srcId="{B220C133-77C8-42AF-95FC-5776635081C0}" destId="{D55A4766-D875-B246-9BD1-800E632CF4F9}" srcOrd="0" destOrd="0" presId="urn:microsoft.com/office/officeart/2005/8/layout/vList2"/>
    <dgm:cxn modelId="{795BBE87-52B0-1748-93C2-9303DE4D15AB}" type="presParOf" srcId="{D55A4766-D875-B246-9BD1-800E632CF4F9}" destId="{44B0EF4F-1B6A-FE4C-BA40-F66528BDE42B}" srcOrd="0" destOrd="0" presId="urn:microsoft.com/office/officeart/2005/8/layout/vList2"/>
    <dgm:cxn modelId="{3E6B2E3D-AC96-8F49-9ED6-C3E22D63EDC4}" type="presParOf" srcId="{D55A4766-D875-B246-9BD1-800E632CF4F9}" destId="{88D59288-5491-E242-8FD0-E2621A8C4EF8}" srcOrd="1" destOrd="0" presId="urn:microsoft.com/office/officeart/2005/8/layout/vList2"/>
    <dgm:cxn modelId="{78ABB5F6-7EC4-E844-8A8B-AD9CE71FD36A}" type="presParOf" srcId="{D55A4766-D875-B246-9BD1-800E632CF4F9}" destId="{48DFF3B7-5805-CF49-810A-86F60F22F3F2}" srcOrd="2" destOrd="0" presId="urn:microsoft.com/office/officeart/2005/8/layout/vList2"/>
    <dgm:cxn modelId="{010ABECA-0821-C844-BEA3-C345B33AF1E7}" type="presParOf" srcId="{D55A4766-D875-B246-9BD1-800E632CF4F9}" destId="{134A1971-E690-E04C-994E-F6AB40EAACCB}" srcOrd="3" destOrd="0" presId="urn:microsoft.com/office/officeart/2005/8/layout/vList2"/>
    <dgm:cxn modelId="{5A724F54-8F1B-164E-9A26-F73CC94998E5}" type="presParOf" srcId="{D55A4766-D875-B246-9BD1-800E632CF4F9}" destId="{85367F96-4E8A-764A-95B1-56E5C5048FCE}" srcOrd="4" destOrd="0" presId="urn:microsoft.com/office/officeart/2005/8/layout/vList2"/>
    <dgm:cxn modelId="{95037406-8E83-CE47-A5B5-C471042E390C}" type="presParOf" srcId="{D55A4766-D875-B246-9BD1-800E632CF4F9}" destId="{CE4B785E-0C8E-A54B-A8B3-A386D97EC02D}" srcOrd="5" destOrd="0" presId="urn:microsoft.com/office/officeart/2005/8/layout/vList2"/>
    <dgm:cxn modelId="{0A1EB19F-1C21-0841-8561-436CEDF12065}" type="presParOf" srcId="{D55A4766-D875-B246-9BD1-800E632CF4F9}" destId="{49927843-84C2-A54D-A9EC-AA65D2D637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61C9B-B50E-7C47-B0A7-1E5434BD50F7}">
      <dsp:nvSpPr>
        <dsp:cNvPr id="0" name=""/>
        <dsp:cNvSpPr/>
      </dsp:nvSpPr>
      <dsp:spPr>
        <a:xfrm>
          <a:off x="1346" y="157219"/>
          <a:ext cx="4725967" cy="3000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1B146-06F7-DE49-A7C1-106FB0E2F6F1}">
      <dsp:nvSpPr>
        <dsp:cNvPr id="0" name=""/>
        <dsp:cNvSpPr/>
      </dsp:nvSpPr>
      <dsp:spPr>
        <a:xfrm>
          <a:off x="526453" y="656071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O comércio ocorre quando os países (seus moradores/empresas) respondem a preços no mercado internacional, que </a:t>
          </a:r>
          <a:r>
            <a:rPr lang="pt-BR" sz="2500" b="1" kern="1200" dirty="0"/>
            <a:t>estimulam</a:t>
          </a:r>
          <a:r>
            <a:rPr lang="pt-BR" sz="2500" kern="1200" dirty="0"/>
            <a:t> compras (importação) ou vendas (exportação).</a:t>
          </a:r>
          <a:endParaRPr lang="en-US" sz="2500" kern="1200" dirty="0"/>
        </a:p>
      </dsp:txBody>
      <dsp:txXfrm>
        <a:off x="614349" y="743967"/>
        <a:ext cx="4550175" cy="2825197"/>
      </dsp:txXfrm>
    </dsp:sp>
    <dsp:sp modelId="{92575E86-E04F-C64A-A688-1913146D366E}">
      <dsp:nvSpPr>
        <dsp:cNvPr id="0" name=""/>
        <dsp:cNvSpPr/>
      </dsp:nvSpPr>
      <dsp:spPr>
        <a:xfrm>
          <a:off x="5777528" y="157219"/>
          <a:ext cx="4725967" cy="3000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AB024-C22F-F641-B321-F5AB57858715}">
      <dsp:nvSpPr>
        <dsp:cNvPr id="0" name=""/>
        <dsp:cNvSpPr/>
      </dsp:nvSpPr>
      <dsp:spPr>
        <a:xfrm>
          <a:off x="6302636" y="656071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 O comércio ocorre de forma que o total das exportações </a:t>
          </a:r>
          <a:r>
            <a:rPr lang="pt-BR" sz="2500" b="1" kern="1200" dirty="0"/>
            <a:t>iguala-se</a:t>
          </a:r>
          <a:r>
            <a:rPr lang="pt-BR" sz="2500" kern="1200" dirty="0"/>
            <a:t> ao total importado.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COMPRA=VENDA</a:t>
          </a:r>
          <a:endParaRPr lang="en-US" sz="2500" kern="1200" dirty="0"/>
        </a:p>
      </dsp:txBody>
      <dsp:txXfrm>
        <a:off x="6390532" y="743967"/>
        <a:ext cx="4550175" cy="2825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61C9B-B50E-7C47-B0A7-1E5434BD50F7}">
      <dsp:nvSpPr>
        <dsp:cNvPr id="0" name=""/>
        <dsp:cNvSpPr/>
      </dsp:nvSpPr>
      <dsp:spPr>
        <a:xfrm>
          <a:off x="1346" y="157219"/>
          <a:ext cx="4725967" cy="3000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1B146-06F7-DE49-A7C1-106FB0E2F6F1}">
      <dsp:nvSpPr>
        <dsp:cNvPr id="0" name=""/>
        <dsp:cNvSpPr/>
      </dsp:nvSpPr>
      <dsp:spPr>
        <a:xfrm>
          <a:off x="526453" y="656071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noProof="0" dirty="0"/>
            <a:t>Os países comercializam, pois por si só, não dispõem de recursos ou capacidade para satisfazer a todas as suas necessidades.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noProof="0" dirty="0"/>
            <a:t>Isso influencia os preços relativos.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noProof="0" dirty="0"/>
            <a:t>Aumenta a diversidade dos bens disponíveis para consumo.</a:t>
          </a:r>
        </a:p>
      </dsp:txBody>
      <dsp:txXfrm>
        <a:off x="614349" y="743967"/>
        <a:ext cx="4550175" cy="2825197"/>
      </dsp:txXfrm>
    </dsp:sp>
    <dsp:sp modelId="{92575E86-E04F-C64A-A688-1913146D366E}">
      <dsp:nvSpPr>
        <dsp:cNvPr id="0" name=""/>
        <dsp:cNvSpPr/>
      </dsp:nvSpPr>
      <dsp:spPr>
        <a:xfrm>
          <a:off x="5778875" y="89937"/>
          <a:ext cx="4725967" cy="3000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AB024-C22F-F641-B321-F5AB57858715}">
      <dsp:nvSpPr>
        <dsp:cNvPr id="0" name=""/>
        <dsp:cNvSpPr/>
      </dsp:nvSpPr>
      <dsp:spPr>
        <a:xfrm>
          <a:off x="6303982" y="588789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Pelo desenvolvimento e exploração de seus recursos domésticos escassos, os países produzem excedentes e comercializam ou realizam trocas destes pelos recursos de que necessitam.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“A conta fecha”</a:t>
          </a:r>
          <a:endParaRPr lang="en-US" sz="2300" kern="1200" dirty="0"/>
        </a:p>
      </dsp:txBody>
      <dsp:txXfrm>
        <a:off x="6391878" y="676685"/>
        <a:ext cx="4550175" cy="28251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1C453-4E51-F946-BD1B-86775D2F3A0B}">
      <dsp:nvSpPr>
        <dsp:cNvPr id="0" name=""/>
        <dsp:cNvSpPr/>
      </dsp:nvSpPr>
      <dsp:spPr>
        <a:xfrm>
          <a:off x="0" y="22152"/>
          <a:ext cx="7012370" cy="2307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EM UMA ECONOMIA GLOBAL LIVRE, CADA PAÍS PODE ALOCAR SEUS RECURSOS (TRABALHO) PARA O USO MAIS EFICIENTE.</a:t>
          </a:r>
        </a:p>
      </dsp:txBody>
      <dsp:txXfrm>
        <a:off x="112630" y="134782"/>
        <a:ext cx="6787110" cy="2081980"/>
      </dsp:txXfrm>
    </dsp:sp>
    <dsp:sp modelId="{08B84506-61AA-F247-B088-B7E61755F34F}">
      <dsp:nvSpPr>
        <dsp:cNvPr id="0" name=""/>
        <dsp:cNvSpPr/>
      </dsp:nvSpPr>
      <dsp:spPr>
        <a:xfrm>
          <a:off x="0" y="2798478"/>
          <a:ext cx="7012370" cy="1517333"/>
        </a:xfrm>
        <a:prstGeom prst="roundRect">
          <a:avLst/>
        </a:prstGeom>
        <a:gradFill rotWithShape="0">
          <a:gsLst>
            <a:gs pos="0">
              <a:schemeClr val="accent2">
                <a:hueOff val="20094413"/>
                <a:satOff val="-252"/>
                <a:lumOff val="6275"/>
                <a:alphaOff val="0"/>
                <a:tint val="98000"/>
                <a:lumMod val="110000"/>
              </a:schemeClr>
            </a:gs>
            <a:gs pos="84000">
              <a:schemeClr val="accent2">
                <a:hueOff val="20094413"/>
                <a:satOff val="-252"/>
                <a:lumOff val="627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COMO IDENTIFICAR O QUE O PAÍS FAZ MELHOR OU DE FORMA MAIS EFICIENTE?</a:t>
          </a:r>
        </a:p>
      </dsp:txBody>
      <dsp:txXfrm>
        <a:off x="74070" y="2872548"/>
        <a:ext cx="6864230" cy="13691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591CC-17E9-EB41-A513-93B94ED9D9A3}">
      <dsp:nvSpPr>
        <dsp:cNvPr id="0" name=""/>
        <dsp:cNvSpPr/>
      </dsp:nvSpPr>
      <dsp:spPr>
        <a:xfrm>
          <a:off x="0" y="574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799303-6401-7149-9558-9D6BEB8E790F}">
      <dsp:nvSpPr>
        <dsp:cNvPr id="0" name=""/>
        <dsp:cNvSpPr/>
      </dsp:nvSpPr>
      <dsp:spPr>
        <a:xfrm>
          <a:off x="0" y="574"/>
          <a:ext cx="7012370" cy="94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Todos os países </a:t>
          </a:r>
          <a:r>
            <a:rPr lang="pt-BR" sz="1900" b="1" kern="1200"/>
            <a:t>precisam de bens e serviços para satisfazer suas necessidades </a:t>
          </a:r>
          <a:r>
            <a:rPr lang="pt-BR" sz="1900" kern="1200"/>
            <a:t>(população/economia). </a:t>
          </a:r>
          <a:endParaRPr lang="en-US" sz="1900" kern="1200"/>
        </a:p>
      </dsp:txBody>
      <dsp:txXfrm>
        <a:off x="0" y="574"/>
        <a:ext cx="7012370" cy="941596"/>
      </dsp:txXfrm>
    </dsp:sp>
    <dsp:sp modelId="{E782A9E6-DC2E-144D-A3EA-22E9FF78DCF3}">
      <dsp:nvSpPr>
        <dsp:cNvPr id="0" name=""/>
        <dsp:cNvSpPr/>
      </dsp:nvSpPr>
      <dsp:spPr>
        <a:xfrm>
          <a:off x="0" y="942171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5023603"/>
                <a:satOff val="-63"/>
                <a:lumOff val="1569"/>
                <a:alphaOff val="0"/>
                <a:tint val="98000"/>
                <a:lumMod val="110000"/>
              </a:schemeClr>
            </a:gs>
            <a:gs pos="84000">
              <a:schemeClr val="accent2">
                <a:hueOff val="5023603"/>
                <a:satOff val="-63"/>
                <a:lumOff val="1569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5023603"/>
              <a:satOff val="-63"/>
              <a:lumOff val="156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FF6F53-4A0B-9D49-BC41-5FBD51A6A681}">
      <dsp:nvSpPr>
        <dsp:cNvPr id="0" name=""/>
        <dsp:cNvSpPr/>
      </dsp:nvSpPr>
      <dsp:spPr>
        <a:xfrm>
          <a:off x="0" y="942171"/>
          <a:ext cx="7012370" cy="94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A produção de bens e serviços </a:t>
          </a:r>
          <a:r>
            <a:rPr lang="pt-BR" sz="1900" b="1" kern="1200"/>
            <a:t>requer recursos produtivos </a:t>
          </a:r>
          <a:r>
            <a:rPr lang="pt-BR" sz="1900" kern="1200"/>
            <a:t>(insumos). </a:t>
          </a:r>
          <a:endParaRPr lang="en-US" sz="1900" kern="1200"/>
        </a:p>
      </dsp:txBody>
      <dsp:txXfrm>
        <a:off x="0" y="942171"/>
        <a:ext cx="7012370" cy="941596"/>
      </dsp:txXfrm>
    </dsp:sp>
    <dsp:sp modelId="{A25441B3-0C83-BF4A-841E-270E5A936CBA}">
      <dsp:nvSpPr>
        <dsp:cNvPr id="0" name=""/>
        <dsp:cNvSpPr/>
      </dsp:nvSpPr>
      <dsp:spPr>
        <a:xfrm>
          <a:off x="0" y="1883767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10047207"/>
                <a:satOff val="-126"/>
                <a:lumOff val="3137"/>
                <a:alphaOff val="0"/>
                <a:tint val="98000"/>
                <a:lumMod val="110000"/>
              </a:schemeClr>
            </a:gs>
            <a:gs pos="84000">
              <a:schemeClr val="accent2">
                <a:hueOff val="10047207"/>
                <a:satOff val="-126"/>
                <a:lumOff val="3137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10047207"/>
              <a:satOff val="-126"/>
              <a:lumOff val="313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ABEB6B-795B-A243-ADDB-67BCF5CA41E3}">
      <dsp:nvSpPr>
        <dsp:cNvPr id="0" name=""/>
        <dsp:cNvSpPr/>
      </dsp:nvSpPr>
      <dsp:spPr>
        <a:xfrm>
          <a:off x="0" y="1883767"/>
          <a:ext cx="7012370" cy="94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Todo país </a:t>
          </a:r>
          <a:r>
            <a:rPr lang="pt-BR" sz="1900" b="1" kern="1200"/>
            <a:t>detém apenas uma quantidade limitada de recursos</a:t>
          </a:r>
          <a:r>
            <a:rPr lang="pt-BR" sz="1900" kern="1200"/>
            <a:t>. </a:t>
          </a:r>
          <a:endParaRPr lang="en-US" sz="1900" kern="1200"/>
        </a:p>
      </dsp:txBody>
      <dsp:txXfrm>
        <a:off x="0" y="1883767"/>
        <a:ext cx="7012370" cy="941596"/>
      </dsp:txXfrm>
    </dsp:sp>
    <dsp:sp modelId="{4267B485-B614-2E4E-9099-0505CB3B86A1}">
      <dsp:nvSpPr>
        <dsp:cNvPr id="0" name=""/>
        <dsp:cNvSpPr/>
      </dsp:nvSpPr>
      <dsp:spPr>
        <a:xfrm>
          <a:off x="0" y="2825363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15070811"/>
                <a:satOff val="-189"/>
                <a:lumOff val="4706"/>
                <a:alphaOff val="0"/>
                <a:tint val="98000"/>
                <a:lumMod val="110000"/>
              </a:schemeClr>
            </a:gs>
            <a:gs pos="84000">
              <a:schemeClr val="accent2">
                <a:hueOff val="15070811"/>
                <a:satOff val="-189"/>
                <a:lumOff val="4706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15070811"/>
              <a:satOff val="-189"/>
              <a:lumOff val="470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EA30C4-CD37-9A4A-8C6F-3F1C6BAABA9C}">
      <dsp:nvSpPr>
        <dsp:cNvPr id="0" name=""/>
        <dsp:cNvSpPr/>
      </dsp:nvSpPr>
      <dsp:spPr>
        <a:xfrm>
          <a:off x="0" y="2825363"/>
          <a:ext cx="7012370" cy="94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/>
            <a:t>Nenhum país consegue produzir (de forma eficiente) todos os bens e serviços </a:t>
          </a:r>
          <a:r>
            <a:rPr lang="pt-BR" sz="1900" kern="1200"/>
            <a:t>requeridos pela economia.  </a:t>
          </a:r>
          <a:endParaRPr lang="en-US" sz="1900" kern="1200"/>
        </a:p>
      </dsp:txBody>
      <dsp:txXfrm>
        <a:off x="0" y="2825363"/>
        <a:ext cx="7012370" cy="941596"/>
      </dsp:txXfrm>
    </dsp:sp>
    <dsp:sp modelId="{707927B2-E339-3946-90FB-2193B302130D}">
      <dsp:nvSpPr>
        <dsp:cNvPr id="0" name=""/>
        <dsp:cNvSpPr/>
      </dsp:nvSpPr>
      <dsp:spPr>
        <a:xfrm>
          <a:off x="0" y="3766959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20094413"/>
                <a:satOff val="-252"/>
                <a:lumOff val="6275"/>
                <a:alphaOff val="0"/>
                <a:tint val="98000"/>
                <a:lumMod val="110000"/>
              </a:schemeClr>
            </a:gs>
            <a:gs pos="84000">
              <a:schemeClr val="accent2">
                <a:hueOff val="20094413"/>
                <a:satOff val="-252"/>
                <a:lumOff val="6275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20094413"/>
              <a:satOff val="-252"/>
              <a:lumOff val="627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8560DC-E26B-B84D-A6FE-146F91B10E61}">
      <dsp:nvSpPr>
        <dsp:cNvPr id="0" name=""/>
        <dsp:cNvSpPr/>
      </dsp:nvSpPr>
      <dsp:spPr>
        <a:xfrm>
          <a:off x="0" y="3766959"/>
          <a:ext cx="7012370" cy="94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/>
            <a:t>Sem o comércio internacional, as nações estariam limitadas aos bens e serviços produzidos dentro de sua fronteira</a:t>
          </a:r>
          <a:r>
            <a:rPr lang="pt-BR" sz="1900" kern="1200"/>
            <a:t>.  </a:t>
          </a:r>
          <a:endParaRPr lang="en-US" sz="1900" kern="1200"/>
        </a:p>
      </dsp:txBody>
      <dsp:txXfrm>
        <a:off x="0" y="3766959"/>
        <a:ext cx="7012370" cy="9415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02FB7-6D5C-0944-B661-F0778646672D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F7202F-4E55-E046-87F7-F50949DDFDB8}">
      <dsp:nvSpPr>
        <dsp:cNvPr id="0" name=""/>
        <dsp:cNvSpPr/>
      </dsp:nvSpPr>
      <dsp:spPr>
        <a:xfrm>
          <a:off x="0" y="0"/>
          <a:ext cx="6492875" cy="510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b="1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O comércio internacional não é um jogo de soma zero </a:t>
          </a:r>
          <a:r>
            <a:rPr lang="pt-BR" sz="3200" kern="1200" dirty="0"/>
            <a:t>(o que um país ganha não é o que o outro perde).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  Trata-se de um </a:t>
          </a:r>
          <a:r>
            <a:rPr lang="pt-BR" sz="3200" b="1" kern="1200" dirty="0"/>
            <a:t>jogo de soma positiva</a:t>
          </a:r>
          <a:r>
            <a:rPr lang="pt-BR" sz="3200" kern="1200" dirty="0"/>
            <a:t> em que </a:t>
          </a:r>
          <a:r>
            <a:rPr lang="pt-BR" sz="3200" b="1" kern="1200" dirty="0"/>
            <a:t>todos</a:t>
          </a:r>
          <a:r>
            <a:rPr lang="pt-BR" sz="3200" kern="1200" dirty="0"/>
            <a:t> os países envolvidos </a:t>
          </a:r>
          <a:r>
            <a:rPr lang="pt-BR" sz="3200" b="1" kern="1200" dirty="0"/>
            <a:t>ganham. </a:t>
          </a:r>
          <a:endParaRPr lang="en-US" sz="3200" kern="1200" dirty="0"/>
        </a:p>
      </dsp:txBody>
      <dsp:txXfrm>
        <a:off x="0" y="0"/>
        <a:ext cx="6492875" cy="5105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0EF4F-1B6A-FE4C-BA40-F66528BDE42B}">
      <dsp:nvSpPr>
        <dsp:cNvPr id="0" name=""/>
        <dsp:cNvSpPr/>
      </dsp:nvSpPr>
      <dsp:spPr>
        <a:xfrm>
          <a:off x="0" y="144615"/>
          <a:ext cx="7012370" cy="10617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Existem grupos ou setores que perdem, por estarem empregados pelo setor importador – tendem a reduzir sua produção. </a:t>
          </a:r>
          <a:r>
            <a:rPr lang="pt-BR" sz="2000" b="1" i="1" kern="1200"/>
            <a:t> </a:t>
          </a:r>
          <a:endParaRPr lang="en-US" sz="2000" kern="1200"/>
        </a:p>
      </dsp:txBody>
      <dsp:txXfrm>
        <a:off x="51832" y="196447"/>
        <a:ext cx="6908706" cy="958111"/>
      </dsp:txXfrm>
    </dsp:sp>
    <dsp:sp modelId="{48DFF3B7-5805-CF49-810A-86F60F22F3F2}">
      <dsp:nvSpPr>
        <dsp:cNvPr id="0" name=""/>
        <dsp:cNvSpPr/>
      </dsp:nvSpPr>
      <dsp:spPr>
        <a:xfrm>
          <a:off x="0" y="1263990"/>
          <a:ext cx="7012370" cy="1061775"/>
        </a:xfrm>
        <a:prstGeom prst="roundRect">
          <a:avLst/>
        </a:prstGeom>
        <a:gradFill rotWithShape="0">
          <a:gsLst>
            <a:gs pos="0">
              <a:schemeClr val="accent2">
                <a:hueOff val="6698138"/>
                <a:satOff val="-84"/>
                <a:lumOff val="2092"/>
                <a:alphaOff val="0"/>
                <a:tint val="98000"/>
                <a:lumMod val="110000"/>
              </a:schemeClr>
            </a:gs>
            <a:gs pos="84000">
              <a:schemeClr val="accent2">
                <a:hueOff val="6698138"/>
                <a:satOff val="-84"/>
                <a:lumOff val="2092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Teoricamente, os setores beneficiados deveriam ser capazes de compensar as perdas dos que são prejudicados. Treinamento para assumir outras atividades, subsídios temporários, </a:t>
          </a:r>
          <a:r>
            <a:rPr lang="pt-BR" sz="2000" kern="1200" dirty="0" err="1"/>
            <a:t>etc</a:t>
          </a:r>
          <a:r>
            <a:rPr lang="pt-BR" sz="2000" kern="1200" dirty="0"/>
            <a:t>…</a:t>
          </a:r>
          <a:endParaRPr lang="en-US" sz="2000" kern="1200" dirty="0"/>
        </a:p>
      </dsp:txBody>
      <dsp:txXfrm>
        <a:off x="51832" y="1315822"/>
        <a:ext cx="6908706" cy="958111"/>
      </dsp:txXfrm>
    </dsp:sp>
    <dsp:sp modelId="{85367F96-4E8A-764A-95B1-56E5C5048FCE}">
      <dsp:nvSpPr>
        <dsp:cNvPr id="0" name=""/>
        <dsp:cNvSpPr/>
      </dsp:nvSpPr>
      <dsp:spPr>
        <a:xfrm>
          <a:off x="0" y="2383365"/>
          <a:ext cx="7012370" cy="1061775"/>
        </a:xfrm>
        <a:prstGeom prst="roundRect">
          <a:avLst/>
        </a:prstGeom>
        <a:gradFill rotWithShape="0">
          <a:gsLst>
            <a:gs pos="0">
              <a:schemeClr val="accent2">
                <a:hueOff val="13396276"/>
                <a:satOff val="-168"/>
                <a:lumOff val="4183"/>
                <a:alphaOff val="0"/>
                <a:tint val="98000"/>
                <a:lumMod val="110000"/>
              </a:schemeClr>
            </a:gs>
            <a:gs pos="84000">
              <a:schemeClr val="accent2">
                <a:hueOff val="13396276"/>
                <a:satOff val="-168"/>
                <a:lumOff val="4183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Na prática, no entanto, isso pode levar um tempo considerável – e em determinadas instâncias, pode não ocorrer.  </a:t>
          </a:r>
          <a:endParaRPr lang="en-US" sz="2000" kern="1200"/>
        </a:p>
      </dsp:txBody>
      <dsp:txXfrm>
        <a:off x="51832" y="2435197"/>
        <a:ext cx="6908706" cy="958111"/>
      </dsp:txXfrm>
    </dsp:sp>
    <dsp:sp modelId="{49927843-84C2-A54D-A9EC-AA65D2D637F4}">
      <dsp:nvSpPr>
        <dsp:cNvPr id="0" name=""/>
        <dsp:cNvSpPr/>
      </dsp:nvSpPr>
      <dsp:spPr>
        <a:xfrm>
          <a:off x="0" y="3502740"/>
          <a:ext cx="7012370" cy="1061775"/>
        </a:xfrm>
        <a:prstGeom prst="roundRect">
          <a:avLst/>
        </a:prstGeom>
        <a:gradFill rotWithShape="0">
          <a:gsLst>
            <a:gs pos="0">
              <a:schemeClr val="accent2">
                <a:hueOff val="20094413"/>
                <a:satOff val="-252"/>
                <a:lumOff val="6275"/>
                <a:alphaOff val="0"/>
                <a:tint val="98000"/>
                <a:lumMod val="110000"/>
              </a:schemeClr>
            </a:gs>
            <a:gs pos="84000">
              <a:schemeClr val="accent2">
                <a:hueOff val="20094413"/>
                <a:satOff val="-252"/>
                <a:lumOff val="627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Esse é um dos principais motivos pelos quais se associam resultados negativos ao comércio internacional – através de formas definidas pelas políticas econômicas.</a:t>
          </a:r>
          <a:endParaRPr lang="en-US" sz="2000" kern="1200"/>
        </a:p>
      </dsp:txBody>
      <dsp:txXfrm>
        <a:off x="51832" y="3554572"/>
        <a:ext cx="6908706" cy="958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BCB16-F0B8-5447-A51E-0E24C5A0443F}" type="datetimeFigureOut">
              <a:rPr lang="en-US" smtClean="0"/>
              <a:t>8/7/19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7ED47-38C9-3246-BE64-DC21420C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2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 altLang="x-none">
              <a:latin typeface="Arial" charset="0"/>
              <a:ea typeface="ＭＳ Ｐゴシック" charset="-128"/>
            </a:endParaRPr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35CBAE1-47F7-8746-BB46-53AA0FC32A20}" type="slidenum">
              <a:rPr lang="en-US" altLang="x-none" sz="1200"/>
              <a:pPr/>
              <a:t>3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63650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945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5DBC3DD-6C52-5447-A4BC-8BD5B2A1C6D0}" type="slidenum">
              <a:rPr lang="en-US" altLang="x-none" sz="1200"/>
              <a:pPr/>
              <a:t>4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856645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945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5DBC3DD-6C52-5447-A4BC-8BD5B2A1C6D0}" type="slidenum">
              <a:rPr lang="en-US" altLang="x-none" sz="1200"/>
              <a:pPr/>
              <a:t>5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953104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 altLang="x-none">
              <a:latin typeface="Arial" charset="0"/>
              <a:ea typeface="ＭＳ Ｐゴシック" charset="-128"/>
            </a:endParaRPr>
          </a:p>
        </p:txBody>
      </p:sp>
      <p:sp>
        <p:nvSpPr>
          <p:cNvPr id="2560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564294-F10B-AC4F-A993-61AC32081ABC}" type="slidenum">
              <a:rPr lang="en-US" altLang="x-none" sz="1200"/>
              <a:pPr/>
              <a:t>6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36633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8/7/19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8/7/19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6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8/7/19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1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8/7/19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1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0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7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0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5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8/7/19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2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8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455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eignpolicy.com/2019/04/13/the-dangers-of-trade-orthodoxy/" TargetMode="External"/><Relationship Id="rId2" Type="http://schemas.openxmlformats.org/officeDocument/2006/relationships/hyperlink" Target="https://conversableeconomist.blogspot.com/2017/12/ricardos-comparative-advantage-afte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s.mit.edu/2012/confirming-ricardo-062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ctad.org/en/pages/newsdetails.aspx?OriginalVersionID=1989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s://www.youtube.com/watch?v=xfABcl-2RZ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ippingsolutions.com/" TargetMode="External"/><Relationship Id="rId3" Type="http://schemas.openxmlformats.org/officeDocument/2006/relationships/hyperlink" Target="http://www.intracen.org/itc/market-info-tools/trade-statistics/" TargetMode="External"/><Relationship Id="rId7" Type="http://schemas.openxmlformats.org/officeDocument/2006/relationships/hyperlink" Target="http://comtrade.un.org/" TargetMode="External"/><Relationship Id="rId2" Type="http://schemas.openxmlformats.org/officeDocument/2006/relationships/hyperlink" Target="http://www.wto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oecd.org/" TargetMode="External"/><Relationship Id="rId5" Type="http://schemas.openxmlformats.org/officeDocument/2006/relationships/hyperlink" Target="http://aliceweb.desenvolvimento.gov.br/" TargetMode="External"/><Relationship Id="rId10" Type="http://schemas.openxmlformats.org/officeDocument/2006/relationships/hyperlink" Target="http://www.sice.oas.org/" TargetMode="External"/><Relationship Id="rId4" Type="http://schemas.openxmlformats.org/officeDocument/2006/relationships/hyperlink" Target="http://www.desenvolvimento.gov.br/" TargetMode="External"/><Relationship Id="rId9" Type="http://schemas.openxmlformats.org/officeDocument/2006/relationships/hyperlink" Target="http://blogs.worldbank.org/trad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1D0E-5718-1F4F-8D30-B852D437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Leituras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o </a:t>
            </a: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ricardo</a:t>
            </a:r>
            <a:r>
              <a:rPr lang="en-US" dirty="0"/>
              <a:t> para a </a:t>
            </a:r>
            <a:r>
              <a:rPr lang="en-US" dirty="0" err="1"/>
              <a:t>próxima</a:t>
            </a:r>
            <a:r>
              <a:rPr lang="en-US" dirty="0"/>
              <a:t> aula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E4144-FCAB-3241-96B7-16132F106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https://conversableeconomist.blogspot.com/2017/12/ricardos-comparative-advantage-after.html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>
                <a:hlinkClick r:id="rId3"/>
              </a:rPr>
              <a:t>https://foreignpolicy.com/2019/04/13/the-dangers-of-trade-orthodoxy/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>
                <a:hlinkClick r:id="rId4"/>
              </a:rPr>
              <a:t>http://news.mit.edu/2012/confirming-ricardo-0620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4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D6F98-56C2-A043-950D-4780C7FF6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19" y="624098"/>
            <a:ext cx="11029616" cy="118872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Porque E COMO os países comercializam?</a:t>
            </a: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703B91-F3BC-4BE1-876B-CDA8ADA3EC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880618"/>
              </p:ext>
            </p:extLst>
          </p:nvPr>
        </p:nvGraphicFramePr>
        <p:xfrm>
          <a:off x="580858" y="197357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479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D6F98-56C2-A043-950D-4780C7FF6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82" y="690634"/>
            <a:ext cx="11029616" cy="118872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Porque os países comercializam? (II)</a:t>
            </a: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703B91-F3BC-4BE1-876B-CDA8ADA3EC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01816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82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A17DA-4B6C-F341-B065-8E0C921D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pt-BR" sz="2700">
                <a:solidFill>
                  <a:srgbClr val="FFFFFF"/>
                </a:solidFill>
              </a:rPr>
              <a:t>Porque estudar o comércio internacional (economia internacional)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C618061-7B76-544E-8F37-DF3A69E2B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1113764"/>
            <a:ext cx="6108179" cy="4624327"/>
          </a:xfrm>
        </p:spPr>
        <p:txBody>
          <a:bodyPr anchor="ctr">
            <a:normAutofit lnSpcReduction="10000"/>
          </a:bodyPr>
          <a:lstStyle/>
          <a:p>
            <a:r>
              <a:rPr lang="pt-BR" sz="2400" dirty="0"/>
              <a:t> Porque alguns governos podem e de fato restringem o movimento internacional de bens/serviços e fatores de produção. Provocam distorções no uso de recursos produtivos.</a:t>
            </a:r>
          </a:p>
          <a:p>
            <a:endParaRPr lang="pt-BR" sz="2400" dirty="0"/>
          </a:p>
          <a:p>
            <a:r>
              <a:rPr lang="pt-BR" sz="2400" dirty="0"/>
              <a:t> As restrições mais severas são impostas para o trabalho/imigração.  </a:t>
            </a:r>
          </a:p>
          <a:p>
            <a:endParaRPr lang="pt-BR" sz="2400" dirty="0"/>
          </a:p>
          <a:p>
            <a:r>
              <a:rPr lang="pt-BR" sz="2400" dirty="0"/>
              <a:t>É importante saber e entender quais são as forças dominantes no âmbito empírico.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8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DE0550-4D07-5D46-9375-D183A4816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30" r="1" b="1"/>
          <a:stretch/>
        </p:blipFill>
        <p:spPr>
          <a:xfrm>
            <a:off x="1235203" y="457200"/>
            <a:ext cx="5821764" cy="43489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423A3-51C4-1F4C-A901-A21D0846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723" y="850791"/>
            <a:ext cx="3202016" cy="41982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Muitos politicos se opõem ao comércio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22B4B5-E7F4-2B4D-8C9C-44B24B925209}"/>
              </a:ext>
            </a:extLst>
          </p:cNvPr>
          <p:cNvSpPr/>
          <p:nvPr/>
        </p:nvSpPr>
        <p:spPr>
          <a:xfrm>
            <a:off x="1024130" y="5205692"/>
            <a:ext cx="6649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Trade wars: the pain and the gain https://unctad.org/en/pages/newsdetails.aspx?OriginalVersionID=1989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F944E-9D4C-724C-A60A-C7363077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077" y="863540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O COMÉRCIO INTERNACIONAL PODE SER BASTANTE DIFERENTE DO COMÉRCIO INTERNO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2A405-E6B1-CA46-B805-F365F9340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417" y="1070517"/>
            <a:ext cx="6545514" cy="5631366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TECNOLOGIAS E FATORES DE PRODUÇÃO SÃO (MAIS FREQUENTEMENTE QUE NÃO) ESPECÍFICOS A PAÍSES.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 PAÍSES TÊM A CAPACIDADE DE RESTRINGIR O COMÉRCIO DE FORMA MAIS AMPLA.</a:t>
            </a:r>
          </a:p>
          <a:p>
            <a:endParaRPr lang="en-US" sz="2400" dirty="0"/>
          </a:p>
          <a:p>
            <a:r>
              <a:rPr lang="en-US" sz="2400" dirty="0"/>
              <a:t>ASPECTOS LOGÍSTICOS SÃO DIFERENTES</a:t>
            </a:r>
          </a:p>
          <a:p>
            <a:endParaRPr lang="en-US" sz="2400" dirty="0"/>
          </a:p>
          <a:p>
            <a:r>
              <a:rPr lang="en-US" sz="2400" dirty="0"/>
              <a:t>ASPECTOS LEGAIS SÃO DIFERENTES</a:t>
            </a:r>
          </a:p>
          <a:p>
            <a:endParaRPr lang="en-US" sz="2400" dirty="0"/>
          </a:p>
          <a:p>
            <a:r>
              <a:rPr lang="en-US" sz="2400" dirty="0"/>
              <a:t>ESTRATÉGIAS DE COMERCIALIZAÇÃO PRECISAM SER DIFERENTES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4713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C5FD50-2A04-8845-A44E-84259BB84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798032"/>
          </a:xfrm>
        </p:spPr>
        <p:txBody>
          <a:bodyPr>
            <a:normAutofit/>
          </a:bodyPr>
          <a:lstStyle/>
          <a:p>
            <a:r>
              <a:rPr lang="en-US" dirty="0" err="1"/>
              <a:t>Origens</a:t>
            </a:r>
            <a:endParaRPr lang="en-US" dirty="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Graphic 6" descr="Books">
            <a:extLst>
              <a:ext uri="{FF2B5EF4-FFF2-40B4-BE49-F238E27FC236}">
                <a16:creationId xmlns:a16="http://schemas.microsoft.com/office/drawing/2014/main" id="{F0DC9F65-ED8B-4475-875A-9F03CC52F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534" y="1611757"/>
            <a:ext cx="3634486" cy="36344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9D8D3-2F02-254D-98C7-0F93DEACC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9853" y="2523263"/>
            <a:ext cx="7708771" cy="3634486"/>
          </a:xfrm>
        </p:spPr>
        <p:txBody>
          <a:bodyPr>
            <a:noAutofit/>
          </a:bodyPr>
          <a:lstStyle/>
          <a:p>
            <a:r>
              <a:rPr lang="pt-BR" sz="3200" dirty="0"/>
              <a:t>Analisado por Adam Smith ao final do Século 18</a:t>
            </a:r>
            <a:r>
              <a:rPr lang="pt-BR" sz="3200" baseline="30000" dirty="0"/>
              <a:t>th</a:t>
            </a:r>
            <a:r>
              <a:rPr lang="pt-BR" sz="3200" dirty="0"/>
              <a:t> (in </a:t>
            </a:r>
            <a:r>
              <a:rPr lang="pt-BR" sz="3200" i="1" dirty="0"/>
              <a:t>The </a:t>
            </a:r>
            <a:r>
              <a:rPr lang="pt-BR" sz="3200" i="1" dirty="0" err="1"/>
              <a:t>Wealth</a:t>
            </a:r>
            <a:r>
              <a:rPr lang="pt-BR" sz="3200" i="1" dirty="0"/>
              <a:t> </a:t>
            </a:r>
            <a:r>
              <a:rPr lang="pt-BR" sz="3200" i="1" dirty="0" err="1"/>
              <a:t>of</a:t>
            </a:r>
            <a:r>
              <a:rPr lang="pt-BR" sz="3200" i="1" dirty="0"/>
              <a:t> </a:t>
            </a:r>
            <a:r>
              <a:rPr lang="pt-BR" sz="3200" i="1" dirty="0" err="1"/>
              <a:t>Nations</a:t>
            </a:r>
            <a:r>
              <a:rPr lang="pt-BR" sz="3200" i="1" dirty="0"/>
              <a:t>, 1776</a:t>
            </a:r>
            <a:r>
              <a:rPr lang="pt-BR" sz="3200" dirty="0"/>
              <a:t>):</a:t>
            </a:r>
          </a:p>
          <a:p>
            <a:r>
              <a:rPr lang="pt-BR" sz="3200" dirty="0"/>
              <a:t>A produção de bens e serviços em países que realizam comércio baseia-se em dois princípios fundamentais:</a:t>
            </a:r>
          </a:p>
          <a:p>
            <a:pPr lvl="1"/>
            <a:r>
              <a:rPr lang="pt-BR" sz="3200" dirty="0"/>
              <a:t>(a) A divisão de trabalho, </a:t>
            </a:r>
          </a:p>
          <a:p>
            <a:pPr lvl="1"/>
            <a:r>
              <a:rPr lang="pt-BR" sz="3200" dirty="0"/>
              <a:t>(</a:t>
            </a:r>
            <a:r>
              <a:rPr lang="pt-BR" sz="3200" dirty="0" err="1"/>
              <a:t>b</a:t>
            </a:r>
            <a:r>
              <a:rPr lang="pt-BR" sz="3200" dirty="0"/>
              <a:t>) Especialização (e ganhos de escala).  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52138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11378-BF4D-7A49-9205-A0F4CA7D9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pPr algn="ctr"/>
            <a:r>
              <a:rPr lang="pt-BR" sz="3200" dirty="0">
                <a:solidFill>
                  <a:srgbClr val="FFFFFF"/>
                </a:solidFill>
              </a:rPr>
              <a:t>Divisão do </a:t>
            </a:r>
            <a:r>
              <a:rPr lang="pt-BR" sz="3200" dirty="0" err="1">
                <a:solidFill>
                  <a:srgbClr val="FFFFFF"/>
                </a:solidFill>
              </a:rPr>
              <a:t>TRabalho</a:t>
            </a:r>
            <a:r>
              <a:rPr lang="pt-BR" sz="3200" dirty="0">
                <a:solidFill>
                  <a:srgbClr val="FFFFFF"/>
                </a:solidFill>
              </a:rPr>
              <a:t> </a:t>
            </a:r>
            <a:br>
              <a:rPr lang="en-US" sz="3200" dirty="0">
                <a:solidFill>
                  <a:srgbClr val="FFFFFF"/>
                </a:solidFill>
              </a:rPr>
            </a:b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70DFD-4093-8B43-B2DD-0B8C1AE4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874" y="377783"/>
            <a:ext cx="7225990" cy="6434254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t-BR" sz="2400" dirty="0"/>
              <a:t>No seu sentido mais estrito, a divisão do trabalho significa dividir ou “quebrar” a produção em pequenas tarefas relacionadas.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/>
              <a:t>A seguir, tais tarefas são alocadas entre diferentes trabalhadores considerando sua capacidade em assumi-las de forma eficiente.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pt-BR" sz="2400" dirty="0"/>
              <a:t>No contexto internacional, a divisão do trabalho faz com que os países produzam uma gama relativamente pequena de bens e serviços e interajam para a finalização dos produtos vendidos nos mercados globais (“Cadeia de Valor”)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Por exemplo, uma barra de chocolate pode conter ingredientes de muitos países, sendo que cada um contribui, possivelmente, com apenas um dos ingredientes necessários para a obtenção do bem.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7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89EEFD-93BC-4ACF-962C-E6279E72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37D2F-5AFE-064B-A32C-4F5DD722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52" y="1644082"/>
            <a:ext cx="3495683" cy="3184396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ESPECIALIZAÇÃO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B3E9F-2043-1A41-98AD-D43543AD1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967" y="821644"/>
            <a:ext cx="7183597" cy="4482325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Especialização é o segundo princípio fundamental associado ao comércio e resulta da divisão do trabalho. </a:t>
            </a:r>
            <a:endParaRPr lang="en-US" sz="2400" dirty="0"/>
          </a:p>
          <a:p>
            <a:r>
              <a:rPr lang="pt-BR" sz="2400" dirty="0"/>
              <a:t>Dado que cada produtor, ou mesmo cada trabalhador, assume uma atividade diferenciada (divisão do trabalho), esses se tornam parte eficiente de todo o processo de produção, também compondo o bem final. Dessa forma, os indivíduos tendem a se especializar no que realizam de forma mais eficiente.</a:t>
            </a:r>
            <a:endParaRPr lang="en-US" sz="2400" dirty="0"/>
          </a:p>
          <a:p>
            <a:r>
              <a:rPr lang="pt-BR" sz="2400" dirty="0"/>
              <a:t>Especialização, portanto, pode gerar benefícios adicionais em termos de eficiência e produtividade.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Graphic 6" descr="Bar graph with upward trend">
            <a:extLst>
              <a:ext uri="{FF2B5EF4-FFF2-40B4-BE49-F238E27FC236}">
                <a16:creationId xmlns:a16="http://schemas.microsoft.com/office/drawing/2014/main" id="{B995EF79-0EFA-4257-ABE9-27DAD5537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26500" y="5303969"/>
            <a:ext cx="1189289" cy="118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62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415A-3613-1048-BA67-D947C3E5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15" y="702156"/>
            <a:ext cx="11029616" cy="774952"/>
          </a:xfrm>
        </p:spPr>
        <p:txBody>
          <a:bodyPr>
            <a:normAutofit fontScale="90000"/>
          </a:bodyPr>
          <a:lstStyle/>
          <a:p>
            <a:r>
              <a:rPr lang="pt-BR"/>
              <a:t>QUAL A DIFERENÇA ENTRE ESSES CONCEITOS? Porque são importantes para explicar o comércio internacional?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089C5-ED3C-3845-B5C0-FDC9DF801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707" y="1611757"/>
            <a:ext cx="11029615" cy="3634486"/>
          </a:xfrm>
        </p:spPr>
        <p:txBody>
          <a:bodyPr>
            <a:normAutofit/>
          </a:bodyPr>
          <a:lstStyle/>
          <a:p>
            <a:r>
              <a:rPr lang="en-US" sz="2800" dirty="0"/>
              <a:t>DIVISÃO DO TRABALHO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ESPECIALIZAÇÃO</a:t>
            </a:r>
          </a:p>
        </p:txBody>
      </p:sp>
    </p:spTree>
    <p:extLst>
      <p:ext uri="{BB962C8B-B14F-4D97-AF65-F5344CB8AC3E}">
        <p14:creationId xmlns:p14="http://schemas.microsoft.com/office/powerpoint/2010/main" val="1119411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D541204-B666-420C-9DF1-C06950D2F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E9608B-EB7A-EB43-AD5E-E307E4DE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4" y="733427"/>
            <a:ext cx="5507817" cy="1006163"/>
          </a:xfrm>
        </p:spPr>
        <p:txBody>
          <a:bodyPr>
            <a:normAutofit/>
          </a:bodyPr>
          <a:lstStyle/>
          <a:p>
            <a:r>
              <a:rPr lang="en-US" dirty="0"/>
              <a:t>DIVISÃO DO TRABALHO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0E6C8D-508A-44F8-BB9B-7911B0118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4847AE-0FEA-43E8-8AA1-4169A6FDB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87790A-E9D7-438A-90BB-9361BEF14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02FDB9-4DF6-4BF8-A867-478367EDB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24" y="2100417"/>
            <a:ext cx="3424138" cy="3975776"/>
          </a:xfrm>
        </p:spPr>
        <p:txBody>
          <a:bodyPr>
            <a:normAutofit/>
          </a:bodyPr>
          <a:lstStyle/>
          <a:p>
            <a:r>
              <a:rPr lang="en-US" dirty="0"/>
              <a:t>PODE SER MAIS DIFÍCIL UM INDIVÍDUO SOBREVIVER OU ALCANÇAR RESULTADOS ISOLADAMENTE QUE EM GRUPO.</a:t>
            </a:r>
          </a:p>
          <a:p>
            <a:r>
              <a:rPr lang="en-US" dirty="0">
                <a:hlinkClick r:id="rId2"/>
              </a:rPr>
              <a:t>https://www.youtube.com/watch?v=xfABcl-2RZg</a:t>
            </a:r>
            <a:endParaRPr lang="en-US" dirty="0"/>
          </a:p>
          <a:p>
            <a:r>
              <a:rPr lang="en-US" dirty="0"/>
              <a:t>A DIVISÃO DO TRABALHO PERMITE QUE OS INDIVÍDUOS SE CONCENTREM NO QUE FAZEM DE MELHOR FORMA.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2F2A6-5C44-BF4F-8576-140282D6D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850" y="2371435"/>
            <a:ext cx="2927673" cy="1859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BCFFE6-9773-AB4B-8F75-3F090B9FD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235" y="830838"/>
            <a:ext cx="3424138" cy="498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3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75485B9-8EE1-447A-9C08-F7D6B532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63707F-B98C-4143-AFCF-D6B56C975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D2DFBB-460D-4ECB-BD76-509C99DAD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1197"/>
            <a:ext cx="5009388" cy="57893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398782-5E71-004B-800C-8D696B90D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630" y="769434"/>
            <a:ext cx="4247984" cy="417055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</a:rPr>
              <a:t>INTRODUÇÃO: ECONOMIA E COMÉRCIO INTERNACIONAL</a:t>
            </a:r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LES- 0596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2019</a:t>
            </a:r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Prof. Heloisa Burnquist  </a:t>
            </a:r>
          </a:p>
        </p:txBody>
      </p:sp>
    </p:spTree>
    <p:extLst>
      <p:ext uri="{BB962C8B-B14F-4D97-AF65-F5344CB8AC3E}">
        <p14:creationId xmlns:p14="http://schemas.microsoft.com/office/powerpoint/2010/main" val="2518182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9608B-EB7A-EB43-AD5E-E307E4DE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803088"/>
          </a:xfrm>
        </p:spPr>
        <p:txBody>
          <a:bodyPr>
            <a:normAutofit/>
          </a:bodyPr>
          <a:lstStyle/>
          <a:p>
            <a:r>
              <a:rPr lang="en-US" dirty="0"/>
              <a:t>ESPECIALIZAÇÃO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02FDB9-4DF6-4BF8-A867-478367EDB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1691542"/>
            <a:ext cx="3737011" cy="40631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SE UM INDIVÍDUO PRODUZ PIZZA E OUTRO FAZ CALÇADOS </a:t>
            </a:r>
          </a:p>
          <a:p>
            <a:pPr>
              <a:lnSpc>
                <a:spcPct val="150000"/>
              </a:lnSpc>
            </a:pPr>
            <a:r>
              <a:rPr lang="en-US" dirty="0"/>
              <a:t>E EXISTE A POSSIBILIDADE DE CADA UM COMERCIALIZAR O BEM PARA O QUAL POSSUI MAIOR CAPACITAÇÃO</a:t>
            </a:r>
          </a:p>
          <a:p>
            <a:pPr>
              <a:lnSpc>
                <a:spcPct val="150000"/>
              </a:lnSpc>
            </a:pPr>
            <a:r>
              <a:rPr lang="en-US" dirty="0"/>
              <a:t> ENTÃO A ESPECIALIZAÇÃO RESULTA EM GANHOS.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8B4DD-7B33-D849-8087-E17546A68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02156"/>
            <a:ext cx="3849858" cy="2674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8F731B-76DA-B145-BD41-147598511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085" y="3834227"/>
            <a:ext cx="3810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A742-7645-AA42-91AD-9AFEDC54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10315952" cy="4709131"/>
          </a:xfrm>
          <a:solidFill>
            <a:schemeClr val="bg2">
              <a:lumMod val="2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3200" b="1" dirty="0">
                <a:solidFill>
                  <a:srgbClr val="FFFEFF"/>
                </a:solidFill>
              </a:rPr>
              <a:t>    </a:t>
            </a:r>
            <a:r>
              <a:rPr lang="en-US" sz="3200" b="1" dirty="0" err="1">
                <a:solidFill>
                  <a:srgbClr val="FFFEFF"/>
                </a:solidFill>
              </a:rPr>
              <a:t>Vantagens</a:t>
            </a:r>
            <a:r>
              <a:rPr lang="en-US" sz="3200" b="1" dirty="0">
                <a:solidFill>
                  <a:srgbClr val="FFFEFF"/>
                </a:solidFill>
              </a:rPr>
              <a:t> e </a:t>
            </a:r>
            <a:r>
              <a:rPr lang="en-US" sz="3200" b="1" dirty="0" err="1">
                <a:solidFill>
                  <a:srgbClr val="FFFEFF"/>
                </a:solidFill>
              </a:rPr>
              <a:t>desvantagens</a:t>
            </a:r>
            <a:r>
              <a:rPr lang="en-US" sz="3200" b="1" dirty="0">
                <a:solidFill>
                  <a:srgbClr val="FFFEFF"/>
                </a:solidFill>
              </a:rPr>
              <a:t> </a:t>
            </a:r>
            <a:br>
              <a:rPr lang="en-US" sz="3200" b="1" dirty="0">
                <a:solidFill>
                  <a:srgbClr val="FFFEFF"/>
                </a:solidFill>
              </a:rPr>
            </a:br>
            <a:r>
              <a:rPr lang="en-US" sz="3200" b="1" dirty="0">
                <a:solidFill>
                  <a:srgbClr val="FFFEFF"/>
                </a:solidFill>
              </a:rPr>
              <a:t>do </a:t>
            </a:r>
            <a:r>
              <a:rPr lang="en-US" sz="3200" b="1" dirty="0" err="1">
                <a:solidFill>
                  <a:srgbClr val="FFFEFF"/>
                </a:solidFill>
              </a:rPr>
              <a:t>comércio</a:t>
            </a:r>
            <a:br>
              <a:rPr lang="en-US" sz="3200" b="1" dirty="0">
                <a:solidFill>
                  <a:srgbClr val="FFFEFF"/>
                </a:solidFill>
              </a:rPr>
            </a:br>
            <a:br>
              <a:rPr lang="en-US" sz="3200" b="1" dirty="0">
                <a:solidFill>
                  <a:srgbClr val="FFFEFF"/>
                </a:solidFill>
              </a:rPr>
            </a:br>
            <a:r>
              <a:rPr lang="en-US" sz="3200" b="1" dirty="0">
                <a:solidFill>
                  <a:srgbClr val="FFFEFF"/>
                </a:solidFill>
              </a:rPr>
              <a:t>Teoria – </a:t>
            </a:r>
            <a:r>
              <a:rPr lang="en-US" sz="3200" b="1" dirty="0" err="1">
                <a:solidFill>
                  <a:srgbClr val="FFFEFF"/>
                </a:solidFill>
              </a:rPr>
              <a:t>modelos</a:t>
            </a:r>
            <a:br>
              <a:rPr lang="en-US" sz="3200" b="1" dirty="0">
                <a:solidFill>
                  <a:srgbClr val="FFFEFF"/>
                </a:solidFill>
              </a:rPr>
            </a:br>
            <a:br>
              <a:rPr lang="en-US" sz="3200" b="1" dirty="0">
                <a:solidFill>
                  <a:srgbClr val="FFFEFF"/>
                </a:solidFill>
              </a:rPr>
            </a:br>
            <a:r>
              <a:rPr lang="en-US" sz="3200" b="1" dirty="0">
                <a:solidFill>
                  <a:srgbClr val="FFFEFF"/>
                </a:solidFill>
              </a:rPr>
              <a:t> </a:t>
            </a:r>
            <a:r>
              <a:rPr lang="en-US" sz="3200" b="1" dirty="0" err="1">
                <a:solidFill>
                  <a:srgbClr val="FFFEFF"/>
                </a:solidFill>
              </a:rPr>
              <a:t>prática</a:t>
            </a:r>
            <a:r>
              <a:rPr lang="en-US" sz="3200" b="1" dirty="0">
                <a:solidFill>
                  <a:srgbClr val="FFFEFF"/>
                </a:solidFill>
              </a:rPr>
              <a:t> – </a:t>
            </a:r>
            <a:r>
              <a:rPr lang="en-US" sz="3200" b="1" dirty="0" err="1">
                <a:solidFill>
                  <a:srgbClr val="FFFEFF"/>
                </a:solidFill>
              </a:rPr>
              <a:t>estudos</a:t>
            </a:r>
            <a:r>
              <a:rPr lang="en-US" sz="3200" b="1" dirty="0">
                <a:solidFill>
                  <a:srgbClr val="FFFEFF"/>
                </a:solidFill>
              </a:rPr>
              <a:t> de </a:t>
            </a:r>
            <a:r>
              <a:rPr lang="en-US" sz="3200" b="1" dirty="0" err="1">
                <a:solidFill>
                  <a:srgbClr val="FFFEFF"/>
                </a:solidFill>
              </a:rPr>
              <a:t>caso</a:t>
            </a:r>
            <a:endParaRPr lang="en-US" sz="3200" dirty="0">
              <a:solidFill>
                <a:srgbClr val="FFF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17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505C7-0E32-B640-BF5D-6A4DC3CB3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sz="36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Vantagens</a:t>
            </a:r>
            <a:r>
              <a:rPr lang="en-US" sz="3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do </a:t>
            </a:r>
            <a:r>
              <a:rPr lang="en-US" sz="36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comércio</a:t>
            </a:r>
            <a:endParaRPr lang="en-US" sz="3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F05DE3-ECF3-4E74-B408-569FB63CBB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13913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5343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CA742-7645-AA42-91AD-9AFEDC54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sz="3200" b="1" dirty="0" err="1">
                <a:solidFill>
                  <a:srgbClr val="FFFEFF"/>
                </a:solidFill>
              </a:rPr>
              <a:t>Vantagens</a:t>
            </a:r>
            <a:r>
              <a:rPr lang="en-US" sz="3200" b="1" dirty="0">
                <a:solidFill>
                  <a:srgbClr val="FFFEFF"/>
                </a:solidFill>
              </a:rPr>
              <a:t> do </a:t>
            </a:r>
            <a:r>
              <a:rPr lang="en-US" sz="3200" b="1" dirty="0" err="1">
                <a:solidFill>
                  <a:srgbClr val="FFFEFF"/>
                </a:solidFill>
              </a:rPr>
              <a:t>comércio</a:t>
            </a:r>
            <a:endParaRPr lang="en-US" sz="3200" dirty="0">
              <a:solidFill>
                <a:srgbClr val="FFFE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F0AE3-DC28-C646-9476-2FA8CD94E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388" y="1313525"/>
            <a:ext cx="7210531" cy="508727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2400" dirty="0"/>
              <a:t>O comércio internacional introduz um conjunto de benefícios para os países tais como:  </a:t>
            </a:r>
            <a:endParaRPr lang="pt-BR" sz="3200" dirty="0"/>
          </a:p>
          <a:p>
            <a:pPr lvl="0">
              <a:lnSpc>
                <a:spcPct val="90000"/>
              </a:lnSpc>
            </a:pPr>
            <a:r>
              <a:rPr lang="pt-BR" sz="3200" dirty="0"/>
              <a:t>O país pode explorar suas </a:t>
            </a:r>
            <a:r>
              <a:rPr lang="pt-BR" sz="3200" b="1" dirty="0"/>
              <a:t>VANTAGENS COMPARATIVAS</a:t>
            </a:r>
            <a:r>
              <a:rPr lang="pt-BR" sz="3200" dirty="0"/>
              <a:t>.</a:t>
            </a:r>
          </a:p>
          <a:p>
            <a:pPr lvl="0">
              <a:lnSpc>
                <a:spcPct val="90000"/>
              </a:lnSpc>
            </a:pPr>
            <a:r>
              <a:rPr lang="pt-BR" sz="3200" dirty="0"/>
              <a:t>Através do comércio, os países são estimulados a se especializarem na produção de bens e serviços que podem ser produzidos</a:t>
            </a:r>
          </a:p>
          <a:p>
            <a:pPr lvl="0">
              <a:lnSpc>
                <a:spcPct val="90000"/>
              </a:lnSpc>
            </a:pPr>
            <a:r>
              <a:rPr lang="pt-BR" sz="3200" dirty="0"/>
              <a:t> </a:t>
            </a:r>
            <a:r>
              <a:rPr lang="pt-BR" sz="3200" b="1" dirty="0"/>
              <a:t>AO MENOR CUSTO DE OPORTUNIDADE.  </a:t>
            </a:r>
          </a:p>
          <a:p>
            <a:pPr lvl="0">
              <a:lnSpc>
                <a:spcPct val="90000"/>
              </a:lnSpc>
            </a:pPr>
            <a:endParaRPr lang="pt-BR" sz="2400" dirty="0"/>
          </a:p>
          <a:p>
            <a:pPr marL="0" lvl="0" indent="0">
              <a:lnSpc>
                <a:spcPct val="90000"/>
              </a:lnSpc>
              <a:buNone/>
            </a:pPr>
            <a:endParaRPr lang="pt-BR" sz="24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366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A742-7645-AA42-91AD-9AFEDC54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/>
          <a:p>
            <a:r>
              <a:rPr lang="en-US" sz="3200" b="1" dirty="0" err="1">
                <a:solidFill>
                  <a:srgbClr val="FFFEFF"/>
                </a:solidFill>
              </a:rPr>
              <a:t>Vantagens</a:t>
            </a:r>
            <a:r>
              <a:rPr lang="en-US" sz="3200" b="1" dirty="0">
                <a:solidFill>
                  <a:srgbClr val="FFFEFF"/>
                </a:solidFill>
              </a:rPr>
              <a:t> do </a:t>
            </a:r>
            <a:r>
              <a:rPr lang="en-US" sz="3200" b="1" dirty="0" err="1">
                <a:solidFill>
                  <a:srgbClr val="FFFEFF"/>
                </a:solidFill>
              </a:rPr>
              <a:t>comércio</a:t>
            </a:r>
            <a:endParaRPr lang="en-US" sz="3200" dirty="0">
              <a:solidFill>
                <a:srgbClr val="FFFE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F0AE3-DC28-C646-9476-2FA8CD94E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729" y="659823"/>
            <a:ext cx="7210531" cy="5087275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pt-BR" sz="3200" dirty="0"/>
              <a:t>GANHOS DE ESCALA</a:t>
            </a:r>
          </a:p>
          <a:p>
            <a:pPr lvl="0">
              <a:lnSpc>
                <a:spcPct val="90000"/>
              </a:lnSpc>
            </a:pPr>
            <a:r>
              <a:rPr lang="pt-BR" sz="3200" dirty="0"/>
              <a:t>A produção de uma gama mais restrita de bens e serviços para o mercado doméstico e exportação permite que os países produzam volumes mais elevados de cada bem, </a:t>
            </a:r>
          </a:p>
          <a:p>
            <a:pPr lvl="0">
              <a:lnSpc>
                <a:spcPct val="90000"/>
              </a:lnSpc>
            </a:pPr>
            <a:r>
              <a:rPr lang="pt-BR" sz="3200" dirty="0"/>
              <a:t>de forma a reduzir custos médios em termos de economias de escala.  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5211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A742-7645-AA42-91AD-9AFEDC54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186490" cy="5134233"/>
          </a:xfrm>
          <a:solidFill>
            <a:schemeClr val="tx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rgbClr val="FFFEFF"/>
                </a:solidFill>
              </a:rPr>
              <a:t>Vantagens do comércio</a:t>
            </a:r>
            <a:endParaRPr lang="en-US" sz="3200">
              <a:solidFill>
                <a:srgbClr val="FFFE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F0AE3-DC28-C646-9476-2FA8CD94E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7237" y="1351368"/>
            <a:ext cx="7014423" cy="4820832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pt-BR" sz="2400" dirty="0"/>
              <a:t>AFETA FAVORAVELMENTE A ESTRUTURA DOS MERCADOS:</a:t>
            </a:r>
          </a:p>
          <a:p>
            <a:pPr lvl="0">
              <a:lnSpc>
                <a:spcPct val="90000"/>
              </a:lnSpc>
            </a:pPr>
            <a:endParaRPr lang="pt-BR" sz="2400" dirty="0"/>
          </a:p>
          <a:p>
            <a:pPr lvl="0">
              <a:lnSpc>
                <a:spcPct val="90000"/>
              </a:lnSpc>
            </a:pPr>
            <a:r>
              <a:rPr lang="pt-BR" sz="2400" dirty="0"/>
              <a:t>O comércio </a:t>
            </a:r>
            <a:r>
              <a:rPr lang="pt-BR" sz="2400" b="1" dirty="0"/>
              <a:t>aumenta a competição e reduz os preços mundiais</a:t>
            </a:r>
            <a:r>
              <a:rPr lang="pt-BR" sz="2400" dirty="0"/>
              <a:t>, beneficiando consumidores por aumentar o poder de compra.  </a:t>
            </a:r>
            <a:r>
              <a:rPr lang="pt-BR" sz="2400" b="1" dirty="0"/>
              <a:t>Aumenta o excedente do consumidor.</a:t>
            </a:r>
          </a:p>
          <a:p>
            <a:pPr lvl="0">
              <a:lnSpc>
                <a:spcPct val="90000"/>
              </a:lnSpc>
            </a:pPr>
            <a:endParaRPr lang="pt-BR" sz="2400" b="1" dirty="0"/>
          </a:p>
          <a:p>
            <a:pPr lvl="0">
              <a:lnSpc>
                <a:spcPct val="90000"/>
              </a:lnSpc>
            </a:pPr>
            <a:r>
              <a:rPr lang="pt-BR" sz="2400" dirty="0"/>
              <a:t>O comércio pode </a:t>
            </a:r>
            <a:r>
              <a:rPr lang="pt-BR" sz="2400" b="1" dirty="0"/>
              <a:t>dificultar a formação de monopólios domésticos,</a:t>
            </a:r>
            <a:r>
              <a:rPr lang="pt-BR" sz="2400" dirty="0"/>
              <a:t> considerando que empresas mais eficientes podem passar a competir no mercado interno.   </a:t>
            </a:r>
          </a:p>
          <a:p>
            <a:pPr lvl="0">
              <a:lnSpc>
                <a:spcPct val="90000"/>
              </a:lnSpc>
            </a:pPr>
            <a:endParaRPr lang="pt-BR" sz="2400" b="1" dirty="0"/>
          </a:p>
          <a:p>
            <a:pPr marL="0" lvl="0" indent="0">
              <a:lnSpc>
                <a:spcPct val="90000"/>
              </a:lnSpc>
              <a:buNone/>
            </a:pPr>
            <a:endParaRPr lang="pt-BR" sz="24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4616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A742-7645-AA42-91AD-9AFEDC54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186490" cy="5134233"/>
          </a:xfrm>
          <a:solidFill>
            <a:schemeClr val="tx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rgbClr val="FFFEFF"/>
                </a:solidFill>
              </a:rPr>
              <a:t>Vantagens do comércio</a:t>
            </a:r>
            <a:endParaRPr lang="en-US" sz="3200">
              <a:solidFill>
                <a:srgbClr val="FFFE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F0AE3-DC28-C646-9476-2FA8CD94E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7014423" cy="4820832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pt-BR" sz="2800" dirty="0"/>
              <a:t>AUMENTA A DIVERSIFICAÇÃO E QUALIDADE DOS BENS </a:t>
            </a:r>
          </a:p>
          <a:p>
            <a:pPr lvl="0">
              <a:lnSpc>
                <a:spcPct val="90000"/>
              </a:lnSpc>
            </a:pPr>
            <a:endParaRPr lang="pt-BR" sz="2800" dirty="0"/>
          </a:p>
          <a:p>
            <a:pPr lvl="0">
              <a:lnSpc>
                <a:spcPct val="90000"/>
              </a:lnSpc>
            </a:pPr>
            <a:r>
              <a:rPr lang="pt-BR" sz="2800" b="1" dirty="0"/>
              <a:t>A qualidade dos bens e serviços tendem a aumentar </a:t>
            </a:r>
            <a:r>
              <a:rPr lang="pt-BR" sz="2800" dirty="0"/>
              <a:t>pois competição </a:t>
            </a:r>
            <a:r>
              <a:rPr lang="pt-BR" sz="2800" b="1" dirty="0"/>
              <a:t>estimula inovação, design, e a aplicação de novas tecnologias. </a:t>
            </a:r>
          </a:p>
          <a:p>
            <a:pPr marL="0" lvl="0" indent="0">
              <a:lnSpc>
                <a:spcPct val="90000"/>
              </a:lnSpc>
              <a:buNone/>
            </a:pPr>
            <a:endParaRPr lang="pt-BR" sz="24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4177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A742-7645-AA42-91AD-9AFEDC54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186490" cy="5134233"/>
          </a:xfrm>
          <a:solidFill>
            <a:schemeClr val="tx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rgbClr val="FFFEFF"/>
                </a:solidFill>
              </a:rPr>
              <a:t>Vantagens do comércio</a:t>
            </a:r>
            <a:endParaRPr lang="en-US" sz="3200">
              <a:solidFill>
                <a:srgbClr val="FFFE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F0AE3-DC28-C646-9476-2FA8CD94E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7066515" cy="497707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pt-BR" sz="2800" dirty="0"/>
              <a:t>O comércio </a:t>
            </a:r>
            <a:r>
              <a:rPr lang="pt-BR" sz="2800" b="1" dirty="0"/>
              <a:t>também estimula a transferência de tecnologia entre países.</a:t>
            </a:r>
          </a:p>
          <a:p>
            <a:pPr lvl="0">
              <a:lnSpc>
                <a:spcPct val="90000"/>
              </a:lnSpc>
            </a:pPr>
            <a:endParaRPr lang="pt-BR" sz="2800" dirty="0"/>
          </a:p>
          <a:p>
            <a:pPr lvl="0">
              <a:lnSpc>
                <a:spcPct val="90000"/>
              </a:lnSpc>
            </a:pPr>
            <a:r>
              <a:rPr lang="pt-BR" sz="2800" dirty="0"/>
              <a:t>O comércio </a:t>
            </a:r>
            <a:r>
              <a:rPr lang="pt-BR" sz="2800" b="1" dirty="0"/>
              <a:t>aumenta o emprego no segmento exportador. </a:t>
            </a:r>
            <a:r>
              <a:rPr lang="pt-BR" sz="2800" dirty="0"/>
              <a:t> Através de efeito multiplicador pode aumentar o emprego na economia como um todo.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0826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C669B-EEB2-C54F-9589-E571AFAE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bg1">
                    <a:lumMod val="85000"/>
                    <a:lumOff val="15000"/>
                  </a:schemeClr>
                </a:solidFill>
              </a:rPr>
              <a:t>Argumentos favoráveis ao Comércio Internacional</a:t>
            </a:r>
            <a:br>
              <a:rPr lang="pt-BR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br>
              <a:rPr lang="pt-BR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br>
              <a:rPr lang="pt-BR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pt-BR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2F8BE7-673D-4273-AB81-F2538AD47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744704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8578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C669B-EEB2-C54F-9589-E571AFAE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3418415" cy="51054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FFFFF"/>
                </a:solidFill>
              </a:rPr>
              <a:t>Argumentos favoráveis ao Comércio Internacional</a:t>
            </a:r>
            <a:br>
              <a:rPr lang="pt-BR" sz="3200" dirty="0">
                <a:solidFill>
                  <a:srgbClr val="FFFFFF"/>
                </a:solidFill>
              </a:rPr>
            </a:br>
            <a:br>
              <a:rPr lang="pt-BR" sz="3200" dirty="0">
                <a:solidFill>
                  <a:srgbClr val="FFFFFF"/>
                </a:solidFill>
              </a:rPr>
            </a:br>
            <a:br>
              <a:rPr lang="pt-BR" sz="3200" dirty="0">
                <a:solidFill>
                  <a:srgbClr val="FFFFFF"/>
                </a:solidFill>
              </a:rPr>
            </a:br>
            <a:br>
              <a:rPr lang="pt-BR" sz="3200" dirty="0">
                <a:solidFill>
                  <a:srgbClr val="FFFFFF"/>
                </a:solidFill>
              </a:rPr>
            </a:br>
            <a:endParaRPr lang="pt-BR" sz="3200" dirty="0">
              <a:solidFill>
                <a:srgbClr val="FFFFFF"/>
              </a:solidFill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1D036A3C-277E-4424-9501-D07175102A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40167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95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229600" cy="64324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x-none" dirty="0">
                <a:ea typeface="ＭＳ Ｐゴシック" charset="-128"/>
              </a:rPr>
              <a:t>Organização da Disciplina</a:t>
            </a:r>
            <a:br>
              <a:rPr lang="pt-BR" altLang="x-none" dirty="0">
                <a:ea typeface="ＭＳ Ｐゴシック" charset="-128"/>
              </a:rPr>
            </a:br>
            <a:endParaRPr lang="pt-BR" altLang="x-none" dirty="0">
              <a:ea typeface="ＭＳ Ｐゴシック" charset="-128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663788" y="1684007"/>
            <a:ext cx="10994811" cy="4374995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1" eaLnBrk="1" hangingPunct="1">
              <a:buFontTx/>
              <a:buNone/>
            </a:pPr>
            <a:r>
              <a:rPr lang="pt-BR" altLang="x-none" sz="2400" dirty="0">
                <a:latin typeface="Calibri" charset="0"/>
                <a:ea typeface="ＭＳ Ｐゴシック" charset="-128"/>
              </a:rPr>
              <a:t>Livros-texto: </a:t>
            </a:r>
          </a:p>
          <a:p>
            <a:pPr marL="0" indent="0">
              <a:buNone/>
            </a:pPr>
            <a:r>
              <a:rPr lang="pt-BR" altLang="x-none" sz="2000" b="1" dirty="0">
                <a:latin typeface="+mj-lt"/>
                <a:ea typeface="ＭＳ Ｐゴシック" charset="-128"/>
              </a:rPr>
              <a:t>KRUGMAN, P. R.; OBSTFELD, M. </a:t>
            </a:r>
            <a:r>
              <a:rPr lang="pt-BR" sz="2000" dirty="0">
                <a:latin typeface="+mj-lt"/>
              </a:rPr>
              <a:t>Economia Internacional Teoria e Política</a:t>
            </a:r>
            <a:r>
              <a:rPr lang="en-US" sz="2000" dirty="0">
                <a:latin typeface="+mj-lt"/>
              </a:rPr>
              <a:t>. Ed. Addison Wesley.  2007</a:t>
            </a:r>
          </a:p>
          <a:p>
            <a:pPr lvl="2"/>
            <a:r>
              <a:rPr lang="en-US" sz="2000" dirty="0">
                <a:latin typeface="+mj-lt"/>
              </a:rPr>
              <a:t>Paul R. Krugman and Maurice Obstfeld and Marc Melitz, International Economics: Theory and Policy, Pearson, 9th ed., 2012.</a:t>
            </a:r>
          </a:p>
          <a:p>
            <a:pPr marL="0" indent="0">
              <a:buNone/>
            </a:pPr>
            <a:r>
              <a:rPr lang="en-US" sz="2000" dirty="0"/>
              <a:t>CÉSAR ROBERTO LEITE DA SILVA; MARIA AUXILIADORA DE CARVALHO </a:t>
            </a:r>
            <a:r>
              <a:rPr lang="pt-BR" altLang="x-none" sz="2000" dirty="0">
                <a:ea typeface="ＭＳ Ｐゴシック" charset="-128"/>
              </a:rPr>
              <a:t>- Economia Internacional. Editora Saraiva. 4</a:t>
            </a:r>
            <a:r>
              <a:rPr lang="pt-BR" altLang="x-none" sz="2000" baseline="30000" dirty="0">
                <a:ea typeface="ＭＳ Ｐゴシック" charset="-128"/>
              </a:rPr>
              <a:t>ª </a:t>
            </a:r>
            <a:r>
              <a:rPr lang="pt-BR" altLang="x-none" sz="2000" dirty="0">
                <a:ea typeface="ＭＳ Ｐゴシック" charset="-128"/>
              </a:rPr>
              <a:t>ed.</a:t>
            </a:r>
            <a:r>
              <a:rPr lang="en-US" sz="2000" dirty="0"/>
              <a:t>  </a:t>
            </a:r>
            <a:endParaRPr lang="pt-BR" altLang="x-none" sz="2000" dirty="0">
              <a:latin typeface="+mj-lt"/>
              <a:ea typeface="ＭＳ Ｐゴシック" charset="-128"/>
            </a:endParaRPr>
          </a:p>
          <a:p>
            <a:r>
              <a:rPr lang="en-US" sz="2000" dirty="0">
                <a:latin typeface="+mj-lt"/>
              </a:rPr>
              <a:t>Robert C. </a:t>
            </a:r>
            <a:r>
              <a:rPr lang="en-US" sz="2000" dirty="0" err="1">
                <a:latin typeface="+mj-lt"/>
              </a:rPr>
              <a:t>Feenstra</a:t>
            </a:r>
            <a:r>
              <a:rPr lang="en-US" sz="2000" dirty="0">
                <a:latin typeface="+mj-lt"/>
              </a:rPr>
              <a:t> and Alan M. Taylor, International Economics, Worth Publishers, 2nd ed., 2012. </a:t>
            </a:r>
            <a:r>
              <a:rPr lang="pt-BR" sz="2000" dirty="0">
                <a:latin typeface="+mj-lt"/>
              </a:rPr>
              <a:t> </a:t>
            </a:r>
            <a:endParaRPr lang="pt-BR" altLang="x-none" sz="2000" dirty="0">
              <a:latin typeface="+mj-lt"/>
              <a:ea typeface="ＭＳ Ｐゴシック" charset="-128"/>
            </a:endParaRPr>
          </a:p>
          <a:p>
            <a:r>
              <a:rPr lang="pt-BR" altLang="x-none" sz="2000" dirty="0" err="1">
                <a:latin typeface="+mj-lt"/>
                <a:ea typeface="ＭＳ Ｐゴシック" charset="-128"/>
              </a:rPr>
              <a:t>Appleyard</a:t>
            </a:r>
            <a:r>
              <a:rPr lang="pt-BR" altLang="x-none" sz="2000" dirty="0">
                <a:latin typeface="+mj-lt"/>
                <a:ea typeface="ＭＳ Ｐゴシック" charset="-128"/>
              </a:rPr>
              <a:t>, Field, </a:t>
            </a:r>
            <a:r>
              <a:rPr lang="pt-BR" altLang="x-none" sz="2000" dirty="0" err="1">
                <a:latin typeface="+mj-lt"/>
                <a:ea typeface="ＭＳ Ｐゴシック" charset="-128"/>
              </a:rPr>
              <a:t>Cobb</a:t>
            </a:r>
            <a:r>
              <a:rPr lang="pt-BR" altLang="x-none" sz="2000" dirty="0">
                <a:latin typeface="+mj-lt"/>
                <a:ea typeface="ＭＳ Ｐゴシック" charset="-128"/>
              </a:rPr>
              <a:t> , </a:t>
            </a:r>
            <a:r>
              <a:rPr lang="pt-BR" altLang="x-none" sz="2000" dirty="0" err="1">
                <a:latin typeface="+mj-lt"/>
                <a:ea typeface="ＭＳ Ｐゴシック" charset="-128"/>
              </a:rPr>
              <a:t>International</a:t>
            </a:r>
            <a:r>
              <a:rPr lang="pt-BR" altLang="x-none" sz="2000" dirty="0">
                <a:latin typeface="+mj-lt"/>
                <a:ea typeface="ＭＳ Ｐゴシック" charset="-128"/>
              </a:rPr>
              <a:t> </a:t>
            </a:r>
            <a:r>
              <a:rPr lang="pt-BR" altLang="x-none" sz="2000" dirty="0" err="1">
                <a:latin typeface="+mj-lt"/>
                <a:ea typeface="ＭＳ Ｐゴシック" charset="-128"/>
              </a:rPr>
              <a:t>Economics</a:t>
            </a:r>
            <a:r>
              <a:rPr lang="pt-BR" altLang="x-none" sz="2000" dirty="0">
                <a:latin typeface="+mj-lt"/>
                <a:ea typeface="ＭＳ Ｐゴシック" charset="-128"/>
              </a:rPr>
              <a:t> 6th </a:t>
            </a:r>
            <a:r>
              <a:rPr lang="pt-BR" altLang="x-none" sz="2000" dirty="0" err="1">
                <a:latin typeface="+mj-lt"/>
                <a:ea typeface="ＭＳ Ｐゴシック" charset="-128"/>
              </a:rPr>
              <a:t>Edition</a:t>
            </a:r>
            <a:r>
              <a:rPr lang="pt-BR" altLang="x-none" sz="2000" dirty="0">
                <a:latin typeface="+mj-lt"/>
                <a:ea typeface="ＭＳ Ｐゴシック" charset="-128"/>
              </a:rPr>
              <a:t>.</a:t>
            </a:r>
            <a:endParaRPr lang="pt-BR" altLang="x-none" dirty="0">
              <a:latin typeface="+mj-lt"/>
              <a:ea typeface="ＭＳ Ｐゴシック" charset="-128"/>
            </a:endParaRPr>
          </a:p>
          <a:p>
            <a:pPr lvl="1" eaLnBrk="1" hangingPunct="1">
              <a:buFontTx/>
              <a:buNone/>
            </a:pPr>
            <a:r>
              <a:rPr lang="pt-BR" altLang="x-none" b="1" dirty="0">
                <a:latin typeface="+mj-lt"/>
                <a:ea typeface="ＭＳ Ｐゴシック" charset="-128"/>
              </a:rPr>
              <a:t>Leituras:</a:t>
            </a:r>
          </a:p>
          <a:p>
            <a:pPr lvl="2" eaLnBrk="1" hangingPunct="1"/>
            <a:r>
              <a:rPr lang="pt-BR" altLang="x-none" sz="2400" dirty="0">
                <a:latin typeface="+mj-lt"/>
                <a:ea typeface="ＭＳ Ｐゴシック" charset="-128"/>
              </a:rPr>
              <a:t>Indicações de links na web e Xerox</a:t>
            </a:r>
          </a:p>
          <a:p>
            <a:pPr lvl="1" eaLnBrk="1" hangingPunct="1">
              <a:buFontTx/>
              <a:buNone/>
            </a:pPr>
            <a:r>
              <a:rPr lang="pt-BR" altLang="x-none" dirty="0">
                <a:latin typeface="+mj-lt"/>
                <a:ea typeface="ＭＳ Ｐゴシック" charset="-128"/>
              </a:rPr>
              <a:t>Notícias - jornais, revistas (The </a:t>
            </a:r>
            <a:r>
              <a:rPr lang="pt-BR" altLang="x-none" dirty="0" err="1">
                <a:latin typeface="+mj-lt"/>
                <a:ea typeface="ＭＳ Ｐゴシック" charset="-128"/>
              </a:rPr>
              <a:t>Economist</a:t>
            </a:r>
            <a:r>
              <a:rPr lang="pt-BR" altLang="x-none" dirty="0">
                <a:latin typeface="+mj-lt"/>
                <a:ea typeface="ＭＳ Ｐゴシック" charset="-128"/>
              </a:rPr>
              <a:t>)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fld id="{CDAC6EDF-67AD-EE43-B694-E31DC751C8EC}" type="slidenum">
              <a:rPr lang="en-US" altLang="x-none" sz="1400"/>
              <a:pPr algn="ctr"/>
              <a:t>3</a:t>
            </a:fld>
            <a:endParaRPr lang="en-US" altLang="x-none" sz="1400"/>
          </a:p>
        </p:txBody>
      </p:sp>
    </p:spTree>
    <p:extLst>
      <p:ext uri="{BB962C8B-B14F-4D97-AF65-F5344CB8AC3E}">
        <p14:creationId xmlns:p14="http://schemas.microsoft.com/office/powerpoint/2010/main" val="2161649350"/>
      </p:ext>
    </p:extLst>
  </p:cSld>
  <p:clrMapOvr>
    <a:masterClrMapping/>
  </p:clrMapOvr>
  <p:transition>
    <p:pull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A51A7-65A0-5C4C-B4F7-AB916E4F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Desvantagens</a:t>
            </a:r>
            <a:r>
              <a:rPr lang="en-US" sz="3200" dirty="0">
                <a:solidFill>
                  <a:srgbClr val="FFFFFF"/>
                </a:solidFill>
              </a:rPr>
              <a:t> do </a:t>
            </a:r>
            <a:r>
              <a:rPr lang="en-US" sz="3200" dirty="0" err="1">
                <a:solidFill>
                  <a:srgbClr val="FFFFFF"/>
                </a:solidFill>
              </a:rPr>
              <a:t>comércio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9938F-F42D-A74C-B7B8-56EECA100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600076"/>
            <a:ext cx="7030329" cy="615241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 </a:t>
            </a:r>
            <a:r>
              <a:rPr lang="pt-BR" sz="2800" dirty="0"/>
              <a:t>comércio produz benefícios, mas também desvantagens, incluindo:  </a:t>
            </a:r>
          </a:p>
          <a:p>
            <a:pPr>
              <a:lnSpc>
                <a:spcPct val="90000"/>
              </a:lnSpc>
            </a:pPr>
            <a:endParaRPr lang="pt-BR" sz="2800" dirty="0"/>
          </a:p>
          <a:p>
            <a:pPr lvl="0">
              <a:lnSpc>
                <a:spcPct val="90000"/>
              </a:lnSpc>
            </a:pPr>
            <a:r>
              <a:rPr lang="pt-BR" sz="2800" b="1" dirty="0"/>
              <a:t>Tendência a um excesso de especialização</a:t>
            </a:r>
            <a:r>
              <a:rPr lang="pt-BR" sz="2800" dirty="0"/>
              <a:t>, o que por sua vez aumenta o risco de trabalhadores serem desempregados se a demanda mundial cai ou quando os bens para o mercado doméstico podem ser produzidos a um valor mais baixo em outros países. </a:t>
            </a:r>
          </a:p>
          <a:p>
            <a:pPr lvl="0">
              <a:lnSpc>
                <a:spcPct val="90000"/>
              </a:lnSpc>
            </a:pPr>
            <a:endParaRPr lang="pt-BR" sz="2800" dirty="0"/>
          </a:p>
          <a:p>
            <a:pPr lvl="0">
              <a:lnSpc>
                <a:spcPct val="90000"/>
              </a:lnSpc>
            </a:pPr>
            <a:r>
              <a:rPr lang="pt-BR" sz="2800" dirty="0"/>
              <a:t> O desemprego criado sob tais circunstâncias pode se tornar </a:t>
            </a:r>
            <a:r>
              <a:rPr lang="pt-BR" sz="2800" b="1" dirty="0"/>
              <a:t>estrutural.  </a:t>
            </a:r>
          </a:p>
          <a:p>
            <a:pPr lvl="0">
              <a:lnSpc>
                <a:spcPct val="90000"/>
              </a:lnSpc>
            </a:pPr>
            <a:endParaRPr lang="pt-BR" sz="28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86359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7E780-9E54-D941-B61B-503AC196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bg1">
                    <a:lumMod val="85000"/>
                    <a:lumOff val="15000"/>
                  </a:schemeClr>
                </a:solidFill>
              </a:rPr>
              <a:t>Comércio internacional – Implicações negativas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0D6344-BD2B-4A02-ABCC-9A99C71115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225637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1610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A51A7-65A0-5C4C-B4F7-AB916E4F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81" y="735980"/>
            <a:ext cx="3735731" cy="5162015"/>
          </a:xfrm>
          <a:solidFill>
            <a:srgbClr val="C00000"/>
          </a:solidFill>
        </p:spPr>
        <p:txBody>
          <a:bodyPr anchor="ctr">
            <a:norm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Desvantagens</a:t>
            </a:r>
            <a:r>
              <a:rPr lang="en-US" sz="3200" dirty="0">
                <a:solidFill>
                  <a:srgbClr val="FFFFFF"/>
                </a:solidFill>
              </a:rPr>
              <a:t> do LIVRE </a:t>
            </a:r>
            <a:r>
              <a:rPr lang="en-US" sz="3200" dirty="0" err="1">
                <a:solidFill>
                  <a:srgbClr val="FFFFFF"/>
                </a:solidFill>
              </a:rPr>
              <a:t>comércio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9938F-F42D-A74C-B7B8-56EECA100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312" y="735980"/>
            <a:ext cx="7475107" cy="5689221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pt-BR" sz="2400" dirty="0"/>
              <a:t>Certas indústrias não conseguem crescer devido à competição com empresas estrangeiras mais estabelecidas, tais como o caso de “indústria nascente”.   </a:t>
            </a:r>
          </a:p>
          <a:p>
            <a:pPr lvl="0">
              <a:lnSpc>
                <a:spcPct val="90000"/>
              </a:lnSpc>
            </a:pPr>
            <a:r>
              <a:rPr lang="pt-BR" sz="2400" dirty="0"/>
              <a:t>Produtores locais podem ofertar um único produto adequado às preferências do mercado doméstico.  </a:t>
            </a:r>
          </a:p>
          <a:p>
            <a:pPr lvl="0">
              <a:lnSpc>
                <a:spcPct val="90000"/>
              </a:lnSpc>
            </a:pPr>
            <a:endParaRPr lang="pt-BR" sz="2400" dirty="0"/>
          </a:p>
          <a:p>
            <a:pPr lvl="0">
              <a:lnSpc>
                <a:spcPct val="90000"/>
              </a:lnSpc>
            </a:pPr>
            <a:r>
              <a:rPr lang="pt-BR" sz="2400" dirty="0"/>
              <a:t>A importação de produtos com valores mais baixos pode destruir tais mercados em países específicos – geralmente menos eficientes por não conseguirem desenvolver tecnologicamente.  </a:t>
            </a:r>
          </a:p>
          <a:p>
            <a:pPr lvl="0">
              <a:lnSpc>
                <a:spcPct val="90000"/>
              </a:lnSpc>
            </a:pPr>
            <a:r>
              <a:rPr lang="pt-BR" sz="2400" dirty="0"/>
              <a:t>Ao longo do tempo, a diversidade de produto na economia pode diminuir (ao invés de aumentar) com os Produtores locais deixando o Mercado. 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2282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795158" y="669256"/>
            <a:ext cx="7886700" cy="543594"/>
          </a:xfrm>
        </p:spPr>
        <p:txBody>
          <a:bodyPr>
            <a:normAutofit/>
          </a:bodyPr>
          <a:lstStyle/>
          <a:p>
            <a:r>
              <a:rPr lang="pt-BR" altLang="x-none" dirty="0">
                <a:ea typeface="ＭＳ Ｐゴシック" charset="-128"/>
              </a:rPr>
              <a:t>Sites de interesse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278297" y="1212850"/>
            <a:ext cx="9635405" cy="4930775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altLang="x-none" sz="2000" dirty="0">
                <a:ea typeface="ＭＳ Ｐゴシック" charset="-128"/>
              </a:rPr>
              <a:t>Organização Mundial do Comércio: </a:t>
            </a:r>
            <a:r>
              <a:rPr lang="pt-BR" altLang="x-none" sz="2000" dirty="0">
                <a:ea typeface="ＭＳ Ｐゴシック" charset="-128"/>
                <a:hlinkClick r:id="rId2"/>
              </a:rPr>
              <a:t>www.wto.org</a:t>
            </a:r>
            <a:endParaRPr lang="pt-BR" altLang="x-none" sz="2000" dirty="0">
              <a:ea typeface="ＭＳ Ｐゴシック" charset="-128"/>
            </a:endParaRPr>
          </a:p>
          <a:p>
            <a:r>
              <a:rPr lang="pt-BR" altLang="x-none" sz="2000" dirty="0">
                <a:ea typeface="ＭＳ Ｐゴシック" charset="-128"/>
              </a:rPr>
              <a:t>Dados Unctad:</a:t>
            </a:r>
          </a:p>
          <a:p>
            <a:pPr marL="0" indent="0">
              <a:buNone/>
            </a:pPr>
            <a:r>
              <a:rPr lang="pt-BR" altLang="x-none" sz="2000" dirty="0">
                <a:ea typeface="ＭＳ Ｐゴシック" charset="-128"/>
                <a:hlinkClick r:id="rId3"/>
              </a:rPr>
              <a:t>http://www.intracen.org/itc/market-info-tools/trade-statistics/</a:t>
            </a:r>
            <a:endParaRPr lang="pt-BR" altLang="x-none" sz="2000" dirty="0">
              <a:ea typeface="ＭＳ Ｐゴシック" charset="-128"/>
            </a:endParaRPr>
          </a:p>
          <a:p>
            <a:pPr marL="0" indent="0">
              <a:buNone/>
            </a:pPr>
            <a:r>
              <a:rPr lang="pt-BR" altLang="x-none" sz="2000" dirty="0" err="1">
                <a:ea typeface="ＭＳ Ｐゴシック" charset="-128"/>
              </a:rPr>
              <a:t>Macmap</a:t>
            </a:r>
            <a:r>
              <a:rPr lang="pt-BR" altLang="x-none" sz="2000" dirty="0">
                <a:ea typeface="ＭＳ Ｐゴシック" charset="-128"/>
              </a:rPr>
              <a:t> </a:t>
            </a:r>
          </a:p>
          <a:p>
            <a:pPr marL="0" indent="0">
              <a:buNone/>
            </a:pPr>
            <a:r>
              <a:rPr lang="pt-BR" altLang="x-none" sz="2000" dirty="0" err="1">
                <a:ea typeface="ＭＳ Ｐゴシック" charset="-128"/>
              </a:rPr>
              <a:t>http</a:t>
            </a:r>
            <a:r>
              <a:rPr lang="pt-BR" altLang="x-none" sz="2000" dirty="0">
                <a:ea typeface="ＭＳ Ｐゴシック" charset="-128"/>
              </a:rPr>
              <a:t>://</a:t>
            </a:r>
            <a:r>
              <a:rPr lang="pt-BR" altLang="x-none" sz="2000" dirty="0" err="1">
                <a:ea typeface="ＭＳ Ｐゴシック" charset="-128"/>
              </a:rPr>
              <a:t>data.worldbank.org</a:t>
            </a:r>
            <a:r>
              <a:rPr lang="pt-BR" altLang="x-none" sz="2000" dirty="0">
                <a:ea typeface="ＭＳ Ｐゴシック" charset="-128"/>
              </a:rPr>
              <a:t>/</a:t>
            </a:r>
            <a:r>
              <a:rPr lang="pt-BR" altLang="x-none" sz="2000" dirty="0" err="1">
                <a:ea typeface="ＭＳ Ｐゴシック" charset="-128"/>
              </a:rPr>
              <a:t>topic</a:t>
            </a:r>
            <a:r>
              <a:rPr lang="pt-BR" altLang="x-none" sz="2000" dirty="0">
                <a:ea typeface="ＭＳ Ｐゴシック" charset="-128"/>
              </a:rPr>
              <a:t>/trade</a:t>
            </a:r>
          </a:p>
          <a:p>
            <a:pPr marL="0" indent="0">
              <a:buNone/>
            </a:pPr>
            <a:r>
              <a:rPr lang="pt-BR" altLang="x-none" sz="2000" dirty="0">
                <a:ea typeface="ＭＳ Ｐゴシック" charset="-128"/>
                <a:hlinkClick r:id="rId4"/>
              </a:rPr>
              <a:t>www.desenvolvimento.gov.br</a:t>
            </a:r>
            <a:endParaRPr lang="pt-BR" altLang="x-none" sz="2000" dirty="0">
              <a:ea typeface="ＭＳ Ｐゴシック" charset="-128"/>
            </a:endParaRPr>
          </a:p>
          <a:p>
            <a:pPr marL="0" indent="0">
              <a:buNone/>
            </a:pPr>
            <a:r>
              <a:rPr lang="pt-BR" altLang="x-none" sz="2000" dirty="0">
                <a:ea typeface="ＭＳ Ｐゴシック" charset="-128"/>
                <a:hlinkClick r:id="rId5"/>
              </a:rPr>
              <a:t>http://aliceweb.desenvolvimento.gov.br</a:t>
            </a:r>
            <a:endParaRPr lang="pt-BR" altLang="x-none" sz="2000" dirty="0">
              <a:ea typeface="ＭＳ Ｐゴシック" charset="-128"/>
            </a:endParaRPr>
          </a:p>
          <a:p>
            <a:pPr marL="0" indent="0">
              <a:buNone/>
            </a:pPr>
            <a:r>
              <a:rPr lang="pt-BR" altLang="x-none" sz="2000" dirty="0">
                <a:ea typeface="ＭＳ Ｐゴシック" charset="-128"/>
                <a:hlinkClick r:id="rId6"/>
              </a:rPr>
              <a:t>https://data.oecd.org</a:t>
            </a:r>
            <a:endParaRPr lang="pt-BR" altLang="x-none" sz="2000" dirty="0">
              <a:ea typeface="ＭＳ Ｐゴシック" charset="-128"/>
            </a:endParaRPr>
          </a:p>
          <a:p>
            <a:pPr marL="0" indent="0">
              <a:buNone/>
            </a:pPr>
            <a:r>
              <a:rPr lang="pt-BR" altLang="x-none" sz="2000" dirty="0">
                <a:ea typeface="ＭＳ Ｐゴシック" charset="-128"/>
                <a:hlinkClick r:id="rId7"/>
              </a:rPr>
              <a:t>http://comtrade.un.org</a:t>
            </a:r>
            <a:endParaRPr lang="pt-BR" altLang="x-none" sz="2000" dirty="0">
              <a:ea typeface="ＭＳ Ｐゴシック" charset="-128"/>
            </a:endParaRPr>
          </a:p>
          <a:p>
            <a:pPr marL="0" indent="0">
              <a:buNone/>
            </a:pPr>
            <a:r>
              <a:rPr lang="pt-BR" altLang="x-none" sz="2000" dirty="0" err="1">
                <a:ea typeface="ＭＳ Ｐゴシック" charset="-128"/>
              </a:rPr>
              <a:t>http</a:t>
            </a:r>
            <a:r>
              <a:rPr lang="pt-BR" altLang="x-none" sz="2000" dirty="0">
                <a:ea typeface="ＭＳ Ｐゴシック" charset="-128"/>
              </a:rPr>
              <a:t>://</a:t>
            </a:r>
            <a:r>
              <a:rPr lang="pt-BR" altLang="x-none" sz="2000" dirty="0" err="1">
                <a:ea typeface="ＭＳ Ｐゴシック" charset="-128"/>
              </a:rPr>
              <a:t>krugman.blogs.nytimes.com</a:t>
            </a:r>
            <a:r>
              <a:rPr lang="pt-BR" altLang="x-none" sz="2000" dirty="0">
                <a:ea typeface="ＭＳ Ｐゴシック" charset="-128"/>
              </a:rPr>
              <a:t>/</a:t>
            </a:r>
          </a:p>
          <a:p>
            <a:pPr marL="0" indent="0">
              <a:buNone/>
            </a:pPr>
            <a:r>
              <a:rPr lang="pt-BR" altLang="x-none" sz="2000" dirty="0">
                <a:ea typeface="ＭＳ Ｐゴシック" charset="-128"/>
                <a:hlinkClick r:id="rId8"/>
              </a:rPr>
              <a:t>http://www.shippingsolutions.com/</a:t>
            </a:r>
            <a:endParaRPr lang="pt-BR" altLang="x-none" sz="2000" dirty="0">
              <a:ea typeface="ＭＳ Ｐゴシック" charset="-128"/>
            </a:endParaRPr>
          </a:p>
          <a:p>
            <a:pPr marL="0" indent="0">
              <a:buNone/>
            </a:pPr>
            <a:r>
              <a:rPr lang="pt-BR" altLang="x-none" sz="2000" dirty="0">
                <a:ea typeface="ＭＳ Ｐゴシック" charset="-128"/>
                <a:hlinkClick r:id="rId9"/>
              </a:rPr>
              <a:t>http://blogs.worldbank.org/trade/</a:t>
            </a:r>
            <a:endParaRPr lang="pt-BR" altLang="x-none" sz="2000" dirty="0">
              <a:ea typeface="ＭＳ Ｐゴシック" charset="-128"/>
            </a:endParaRPr>
          </a:p>
          <a:p>
            <a:pPr marL="0" indent="0">
              <a:buNone/>
            </a:pPr>
            <a:r>
              <a:rPr lang="pt-BR" altLang="x-none" sz="2000" dirty="0">
                <a:ea typeface="ＭＳ Ｐゴシック" charset="-128"/>
                <a:hlinkClick r:id="rId10"/>
              </a:rPr>
              <a:t>http://www.sice.oas.org/</a:t>
            </a:r>
            <a:endParaRPr lang="pt-BR" altLang="x-none" sz="2000" dirty="0">
              <a:ea typeface="ＭＳ Ｐゴシック" charset="-128"/>
            </a:endParaRPr>
          </a:p>
          <a:p>
            <a:pPr marL="0" indent="0">
              <a:buNone/>
            </a:pPr>
            <a:r>
              <a:rPr lang="pt-BR" altLang="x-none" sz="2000" dirty="0" err="1">
                <a:ea typeface="ＭＳ Ｐゴシック" charset="-128"/>
              </a:rPr>
              <a:t>http</a:t>
            </a:r>
            <a:r>
              <a:rPr lang="pt-BR" altLang="x-none" sz="2000" dirty="0">
                <a:ea typeface="ＭＳ Ｐゴシック" charset="-128"/>
              </a:rPr>
              <a:t>://</a:t>
            </a:r>
            <a:r>
              <a:rPr lang="pt-BR" altLang="x-none" sz="2000" dirty="0" err="1">
                <a:ea typeface="ＭＳ Ｐゴシック" charset="-128"/>
              </a:rPr>
              <a:t>www.ictsd.org</a:t>
            </a:r>
            <a:r>
              <a:rPr lang="pt-BR" altLang="x-none" sz="2000" dirty="0">
                <a:ea typeface="ＭＳ Ｐゴシック" charset="-128"/>
              </a:rPr>
              <a:t>/bridges-</a:t>
            </a:r>
            <a:r>
              <a:rPr lang="pt-BR" altLang="x-none" sz="2000" dirty="0" err="1">
                <a:ea typeface="ＭＳ Ｐゴシック" charset="-128"/>
              </a:rPr>
              <a:t>news</a:t>
            </a:r>
            <a:r>
              <a:rPr lang="pt-BR" altLang="x-none" sz="2000" dirty="0">
                <a:ea typeface="ＭＳ Ｐゴシック" charset="-128"/>
              </a:rPr>
              <a:t>/pontes/</a:t>
            </a:r>
            <a:r>
              <a:rPr lang="pt-BR" altLang="x-none" sz="2000" dirty="0" err="1">
                <a:ea typeface="ＭＳ Ｐゴシック" charset="-128"/>
              </a:rPr>
              <a:t>news</a:t>
            </a:r>
            <a:endParaRPr lang="pt-BR" altLang="x-none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751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>
          <a:xfrm>
            <a:off x="474210" y="563910"/>
            <a:ext cx="7772400" cy="604838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x-none" dirty="0">
                <a:ea typeface="ＭＳ Ｐゴシック" charset="-128"/>
              </a:rPr>
              <a:t>Tópicos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861511" y="2126624"/>
            <a:ext cx="10667605" cy="439375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65150" indent="-457200">
              <a:buNone/>
            </a:pPr>
            <a:r>
              <a:rPr lang="pt-BR" altLang="x-none" sz="2400" b="1" dirty="0">
                <a:latin typeface="Calibri" charset="0"/>
                <a:ea typeface="ＭＳ Ｐゴシック" charset="-128"/>
              </a:rPr>
              <a:t>Modelos Neoclássicos de Comércio Internacional</a:t>
            </a:r>
          </a:p>
          <a:p>
            <a:pPr marL="292000" indent="-457200">
              <a:spcBef>
                <a:spcPts val="0"/>
              </a:spcBef>
            </a:pPr>
            <a:r>
              <a:rPr lang="pt-BR" altLang="x-none" sz="2400" dirty="0">
                <a:latin typeface="Calibri" charset="0"/>
              </a:rPr>
              <a:t>Teoria de Ricardo</a:t>
            </a:r>
          </a:p>
          <a:p>
            <a:pPr marL="292000" indent="-457200">
              <a:spcBef>
                <a:spcPts val="0"/>
              </a:spcBef>
            </a:pPr>
            <a:r>
              <a:rPr lang="pt-BR" altLang="x-none" sz="2400" dirty="0">
                <a:latin typeface="Calibri" charset="0"/>
              </a:rPr>
              <a:t>Teoria de </a:t>
            </a:r>
            <a:r>
              <a:rPr lang="pt-BR" altLang="x-none" sz="2400" dirty="0" err="1">
                <a:latin typeface="Calibri" charset="0"/>
              </a:rPr>
              <a:t>Hecksher</a:t>
            </a:r>
            <a:r>
              <a:rPr lang="pt-BR" altLang="x-none" sz="2400" dirty="0">
                <a:latin typeface="Calibri" charset="0"/>
              </a:rPr>
              <a:t>-Ohlin</a:t>
            </a:r>
          </a:p>
          <a:p>
            <a:pPr marL="292000" indent="-457200">
              <a:spcBef>
                <a:spcPts val="0"/>
              </a:spcBef>
            </a:pPr>
            <a:r>
              <a:rPr lang="pt-BR" altLang="x-none" sz="2400" dirty="0">
                <a:latin typeface="Calibri" charset="0"/>
              </a:rPr>
              <a:t>Modelo de Krugman</a:t>
            </a:r>
          </a:p>
          <a:p>
            <a:pPr marL="292000" indent="-457200">
              <a:spcBef>
                <a:spcPts val="0"/>
              </a:spcBef>
            </a:pPr>
            <a:endParaRPr lang="pt-BR" altLang="x-none" sz="2400" dirty="0">
              <a:latin typeface="Calibri" charset="0"/>
            </a:endParaRPr>
          </a:p>
          <a:p>
            <a:pPr marL="365125" indent="-255588">
              <a:buNone/>
            </a:pPr>
            <a:r>
              <a:rPr lang="pt-BR" altLang="x-none" sz="2400" b="1" dirty="0">
                <a:latin typeface="Calibri" charset="0"/>
                <a:ea typeface="ＭＳ Ｐゴシック" charset="-128"/>
              </a:rPr>
              <a:t>Política Comercial</a:t>
            </a:r>
          </a:p>
          <a:p>
            <a:pPr marL="395287" indent="-342900">
              <a:spcBef>
                <a:spcPts val="0"/>
              </a:spcBef>
            </a:pPr>
            <a:r>
              <a:rPr lang="pt-BR" altLang="x-none" sz="2400" dirty="0">
                <a:latin typeface="Calibri" charset="0"/>
              </a:rPr>
              <a:t>Instrumentos de Política Comercial: Tarifas e Barreiras Não Tarifárias </a:t>
            </a:r>
          </a:p>
          <a:p>
            <a:pPr marL="395287" indent="-342900">
              <a:spcBef>
                <a:spcPts val="0"/>
              </a:spcBef>
            </a:pPr>
            <a:r>
              <a:rPr lang="pt-BR" altLang="x-none" sz="2400" dirty="0">
                <a:latin typeface="Calibri" charset="0"/>
              </a:rPr>
              <a:t>Impacto de Política Comercial no Brasil e no Mundo</a:t>
            </a:r>
          </a:p>
          <a:p>
            <a:pPr marL="338137" indent="-342900">
              <a:spcBef>
                <a:spcPts val="0"/>
              </a:spcBef>
            </a:pPr>
            <a:r>
              <a:rPr lang="pt-BR" altLang="x-none" sz="2400" dirty="0">
                <a:latin typeface="Calibri" charset="0"/>
                <a:ea typeface="ＭＳ Ｐゴシック" charset="-128"/>
              </a:rPr>
              <a:t>Análise de bem-estar econômico em um contexto de equilíbrio parcial com instrumentos protecionistas: Caso do País </a:t>
            </a:r>
            <a:r>
              <a:rPr lang="pt-BR" altLang="pt-BR" sz="2400" dirty="0">
                <a:latin typeface="Calibri" charset="0"/>
                <a:ea typeface="ＭＳ Ｐゴシック" charset="-128"/>
              </a:rPr>
              <a:t>“</a:t>
            </a:r>
            <a:r>
              <a:rPr lang="pt-BR" altLang="x-none" sz="2400" dirty="0">
                <a:latin typeface="Calibri" charset="0"/>
                <a:ea typeface="ＭＳ Ｐゴシック" charset="-128"/>
              </a:rPr>
              <a:t>Pequeno</a:t>
            </a:r>
            <a:r>
              <a:rPr lang="pt-BR" altLang="pt-BR" sz="2400" dirty="0">
                <a:latin typeface="Calibri" charset="0"/>
                <a:ea typeface="ＭＳ Ｐゴシック" charset="-128"/>
              </a:rPr>
              <a:t>”</a:t>
            </a:r>
            <a:r>
              <a:rPr lang="pt-BR" altLang="x-none" sz="2400" dirty="0">
                <a:latin typeface="Calibri" charset="0"/>
                <a:ea typeface="ＭＳ Ｐゴシック" charset="-128"/>
              </a:rPr>
              <a:t> no Comércio Internacional</a:t>
            </a:r>
          </a:p>
          <a:p>
            <a:pPr marL="109537" indent="0">
              <a:buNone/>
            </a:pPr>
            <a:r>
              <a:rPr lang="pt-BR" altLang="x-none" sz="2400" b="1" dirty="0">
                <a:latin typeface="Calibri" charset="0"/>
                <a:ea typeface="ＭＳ Ｐゴシック" charset="-128"/>
              </a:rPr>
              <a:t>  </a:t>
            </a:r>
            <a:endParaRPr lang="pt-BR" altLang="x-none" sz="2400" b="1" dirty="0">
              <a:latin typeface="Calibri" charset="0"/>
            </a:endParaRPr>
          </a:p>
          <a:p>
            <a:pPr marL="508000" lvl="1" indent="0">
              <a:buFont typeface="Wingdings 3" charset="2"/>
              <a:buChar char=""/>
            </a:pPr>
            <a:endParaRPr lang="pt-BR" altLang="x-none" sz="2400" dirty="0">
              <a:latin typeface="Calibri" charset="0"/>
            </a:endParaRPr>
          </a:p>
          <a:p>
            <a:pPr marL="508000" lvl="1" indent="0">
              <a:buNone/>
            </a:pPr>
            <a:r>
              <a:rPr lang="pt-BR" altLang="x-none" sz="2400" dirty="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67581"/>
      </p:ext>
    </p:extLst>
  </p:cSld>
  <p:clrMapOvr>
    <a:masterClrMapping/>
  </p:clrMapOvr>
  <p:transition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>
          <a:xfrm>
            <a:off x="549480" y="610777"/>
            <a:ext cx="7772400" cy="604838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x-none">
                <a:ea typeface="ＭＳ Ｐゴシック" charset="-128"/>
              </a:rPr>
              <a:t>Tópicos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976657" y="1983346"/>
            <a:ext cx="10667605" cy="487465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65150" indent="-457200">
              <a:buNone/>
            </a:pPr>
            <a:r>
              <a:rPr lang="pt-BR" altLang="x-none" sz="2400" b="1" dirty="0">
                <a:latin typeface="Calibri" charset="0"/>
                <a:ea typeface="ＭＳ Ｐゴシック" charset="-128"/>
              </a:rPr>
              <a:t>Integração Econômica</a:t>
            </a:r>
          </a:p>
          <a:p>
            <a:pPr marL="365125" indent="-255588">
              <a:lnSpc>
                <a:spcPct val="80000"/>
              </a:lnSpc>
            </a:pPr>
            <a:r>
              <a:rPr lang="pt-BR" altLang="x-none" sz="2400" dirty="0">
                <a:latin typeface="Calibri" charset="0"/>
                <a:ea typeface="ＭＳ Ｐゴシック" charset="-128"/>
              </a:rPr>
              <a:t> Fases do processo de integração econômica </a:t>
            </a:r>
          </a:p>
          <a:p>
            <a:pPr marL="365125" indent="-255588">
              <a:lnSpc>
                <a:spcPct val="80000"/>
              </a:lnSpc>
            </a:pPr>
            <a:r>
              <a:rPr lang="pt-BR" altLang="x-none" sz="2400" dirty="0">
                <a:latin typeface="Calibri" charset="0"/>
                <a:ea typeface="ＭＳ Ｐゴシック" charset="-128"/>
              </a:rPr>
              <a:t>Arranjos de Comércio Internacional: Acordos Regionais e Multilaterais </a:t>
            </a:r>
          </a:p>
          <a:p>
            <a:pPr marL="365125" indent="-255588">
              <a:lnSpc>
                <a:spcPct val="80000"/>
              </a:lnSpc>
            </a:pPr>
            <a:r>
              <a:rPr lang="pt-BR" altLang="x-none" sz="2400" dirty="0">
                <a:latin typeface="Calibri" charset="0"/>
                <a:ea typeface="ＭＳ Ｐゴシック" charset="-128"/>
              </a:rPr>
              <a:t>Criação e Desvio de Comércio decorrentes</a:t>
            </a:r>
          </a:p>
          <a:p>
            <a:pPr marL="109537" indent="0">
              <a:lnSpc>
                <a:spcPct val="80000"/>
              </a:lnSpc>
              <a:buNone/>
            </a:pPr>
            <a:endParaRPr lang="pt-BR" altLang="x-none" sz="2400" b="1" dirty="0">
              <a:latin typeface="Calibri" charset="0"/>
            </a:endParaRPr>
          </a:p>
          <a:p>
            <a:pPr marL="365125" indent="-255588">
              <a:lnSpc>
                <a:spcPct val="80000"/>
              </a:lnSpc>
              <a:buFont typeface="Wingdings 3" charset="2"/>
              <a:buChar char=""/>
            </a:pPr>
            <a:r>
              <a:rPr lang="pt-BR" altLang="x-none" sz="2400" b="1" dirty="0">
                <a:latin typeface="Calibri" charset="0"/>
                <a:ea typeface="ＭＳ Ｐゴシック" charset="-128"/>
              </a:rPr>
              <a:t>Governança e Instituições Internacionais relacionadas ao Comércio Internacional: OMC, OECD, UNCTAD </a:t>
            </a:r>
          </a:p>
          <a:p>
            <a:pPr marL="365125" indent="-255588">
              <a:lnSpc>
                <a:spcPct val="80000"/>
              </a:lnSpc>
              <a:buFont typeface="Wingdings 3" charset="2"/>
              <a:buChar char=""/>
            </a:pPr>
            <a:r>
              <a:rPr lang="pt-BR" altLang="x-none" sz="2400" b="1" dirty="0">
                <a:latin typeface="Calibri" charset="0"/>
                <a:ea typeface="ＭＳ Ｐゴシック" charset="-128"/>
              </a:rPr>
              <a:t>Taxa de câmbio estrangeira</a:t>
            </a:r>
          </a:p>
          <a:p>
            <a:pPr marL="822325" lvl="1" indent="-255588">
              <a:lnSpc>
                <a:spcPct val="80000"/>
              </a:lnSpc>
            </a:pPr>
            <a:r>
              <a:rPr lang="pt-BR" altLang="x-none" sz="2400" dirty="0">
                <a:latin typeface="Calibri" charset="0"/>
                <a:ea typeface="ＭＳ Ｐゴシック" charset="-128"/>
              </a:rPr>
              <a:t>Mercado de moedas estrangeiras </a:t>
            </a:r>
          </a:p>
          <a:p>
            <a:pPr marL="822325" lvl="1" indent="-255588">
              <a:lnSpc>
                <a:spcPct val="80000"/>
              </a:lnSpc>
            </a:pPr>
            <a:r>
              <a:rPr lang="pt-BR" altLang="x-none" sz="2400" dirty="0">
                <a:latin typeface="Calibri" charset="0"/>
                <a:ea typeface="ＭＳ Ｐゴシック" charset="-128"/>
              </a:rPr>
              <a:t>A taxa de câmbio e o mercado de moedas estrangeiras: Oferta e Demanda</a:t>
            </a:r>
          </a:p>
          <a:p>
            <a:pPr marL="822325" lvl="1" indent="-255588">
              <a:lnSpc>
                <a:spcPct val="80000"/>
              </a:lnSpc>
            </a:pPr>
            <a:r>
              <a:rPr lang="pt-BR" altLang="x-none" sz="2400" dirty="0">
                <a:latin typeface="Calibri" charset="0"/>
                <a:ea typeface="ＭＳ Ｐゴシック" charset="-128"/>
              </a:rPr>
              <a:t>Mercado Spot: principais agentes e o papel da Arbitragem</a:t>
            </a:r>
          </a:p>
          <a:p>
            <a:pPr marL="508000" lvl="1" indent="0">
              <a:buFont typeface="Wingdings 3" charset="2"/>
              <a:buChar char=""/>
            </a:pPr>
            <a:endParaRPr lang="pt-BR" altLang="x-none" sz="2800" dirty="0">
              <a:latin typeface="Calibri" charset="0"/>
            </a:endParaRPr>
          </a:p>
          <a:p>
            <a:pPr marL="508000" lvl="1" indent="0">
              <a:buNone/>
            </a:pPr>
            <a:r>
              <a:rPr lang="pt-BR" altLang="x-none" sz="2800" dirty="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5586109"/>
      </p:ext>
    </p:extLst>
  </p:cSld>
  <p:clrMapOvr>
    <a:masterClrMapping/>
  </p:clrMapOvr>
  <p:transition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326844" y="295548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x-none" sz="3600" dirty="0">
                <a:ea typeface="ＭＳ Ｐゴシック" charset="-128"/>
              </a:rPr>
              <a:t>Avaliação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486522" y="2637336"/>
            <a:ext cx="9536067" cy="383966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0" lvl="1" indent="-342900">
              <a:spcBef>
                <a:spcPts val="325"/>
              </a:spcBef>
              <a:buFontTx/>
              <a:buChar char="•"/>
            </a:pPr>
            <a:r>
              <a:rPr lang="pt-BR" altLang="x-none" sz="3200" dirty="0">
                <a:latin typeface="Calibri" charset="0"/>
                <a:ea typeface="ＭＳ Ｐゴシック" charset="-128"/>
              </a:rPr>
              <a:t>Provas:  3       28/08  (2.5)</a:t>
            </a:r>
          </a:p>
          <a:p>
            <a:pPr marL="1828800" lvl="5" indent="0">
              <a:spcBef>
                <a:spcPts val="325"/>
              </a:spcBef>
              <a:buNone/>
            </a:pPr>
            <a:r>
              <a:rPr lang="pt-BR" altLang="x-none" sz="3200" dirty="0">
                <a:latin typeface="Calibri" charset="0"/>
                <a:ea typeface="ＭＳ Ｐゴシック" charset="-128"/>
              </a:rPr>
              <a:t>        17/10  (2.5)</a:t>
            </a:r>
          </a:p>
          <a:p>
            <a:pPr marL="1828800" lvl="5" indent="0">
              <a:spcBef>
                <a:spcPts val="325"/>
              </a:spcBef>
              <a:buNone/>
            </a:pPr>
            <a:r>
              <a:rPr lang="pt-BR" altLang="x-none" sz="3200" dirty="0">
                <a:latin typeface="Calibri" charset="0"/>
                <a:ea typeface="ＭＳ Ｐゴシック" charset="-128"/>
              </a:rPr>
              <a:t>        21/11  (2.5)                                                               </a:t>
            </a:r>
          </a:p>
          <a:p>
            <a:pPr marL="365125" indent="-255588">
              <a:buNone/>
            </a:pPr>
            <a:r>
              <a:rPr lang="pt-BR" altLang="x-none" sz="3200" dirty="0">
                <a:latin typeface="Calibri" charset="0"/>
                <a:ea typeface="ＭＳ Ｐゴシック" charset="-128"/>
              </a:rPr>
              <a:t>(</a:t>
            </a:r>
            <a:r>
              <a:rPr lang="pt-BR" altLang="x-none" sz="3200" dirty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ATENÇÃO: NÃO haverá prova de reposição</a:t>
            </a:r>
            <a:r>
              <a:rPr lang="pt-BR" altLang="x-none" sz="3200" dirty="0">
                <a:latin typeface="Calibri" charset="0"/>
                <a:ea typeface="ＭＳ Ｐゴシック" charset="-128"/>
              </a:rPr>
              <a:t>)</a:t>
            </a:r>
          </a:p>
          <a:p>
            <a:pPr marL="365125" indent="-255588">
              <a:buNone/>
            </a:pPr>
            <a:r>
              <a:rPr lang="pt-BR" altLang="x-none" sz="3200" dirty="0">
                <a:latin typeface="Calibri" charset="0"/>
                <a:ea typeface="ＭＳ Ｐゴシック" charset="-128"/>
              </a:rPr>
              <a:t> Nota de Participação      (1,0)</a:t>
            </a:r>
          </a:p>
          <a:p>
            <a:pPr marL="365125" indent="-255588">
              <a:buFont typeface="Wingdings 3" charset="2"/>
              <a:buChar char=""/>
            </a:pPr>
            <a:r>
              <a:rPr lang="pt-BR" altLang="x-none" sz="3200" dirty="0">
                <a:latin typeface="Calibri" charset="0"/>
                <a:ea typeface="ＭＳ Ｐゴシック" charset="-128"/>
              </a:rPr>
              <a:t>Trabalhos individuais   (1.5)</a:t>
            </a:r>
          </a:p>
          <a:p>
            <a:pPr marL="365125" indent="-255588">
              <a:buFont typeface="Wingdings 3" charset="2"/>
              <a:buChar char=""/>
            </a:pPr>
            <a:r>
              <a:rPr lang="pt-BR" altLang="x-none" sz="3200" dirty="0">
                <a:latin typeface="Calibri" charset="0"/>
                <a:ea typeface="ＭＳ Ｐゴシック" charset="-128"/>
              </a:rPr>
              <a:t>Apresentação final: Última semana de Aula </a:t>
            </a:r>
          </a:p>
          <a:p>
            <a:pPr marL="365125" indent="-255588">
              <a:buFont typeface="Wingdings 3" charset="2"/>
              <a:buChar char=""/>
            </a:pPr>
            <a:endParaRPr lang="pt-BR" altLang="x-none" sz="3200" dirty="0">
              <a:latin typeface="Calibri" charset="0"/>
              <a:ea typeface="ＭＳ Ｐゴシック" charset="-128"/>
            </a:endParaRPr>
          </a:p>
          <a:p>
            <a:pPr marL="342900" lvl="1" indent="-342900">
              <a:spcBef>
                <a:spcPts val="325"/>
              </a:spcBef>
              <a:buFont typeface="Verdana" charset="0"/>
              <a:buChar char="◦"/>
            </a:pPr>
            <a:endParaRPr lang="pt-BR" altLang="x-none" sz="3200" dirty="0">
              <a:latin typeface="Calibri" charset="0"/>
              <a:ea typeface="ＭＳ Ｐゴシック" charset="-128"/>
            </a:endParaRP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fld id="{49CBFA08-1139-4142-B799-00B07022EB0F}" type="slidenum">
              <a:rPr lang="en-US" altLang="x-none" sz="1400"/>
              <a:pPr algn="ctr"/>
              <a:t>6</a:t>
            </a:fld>
            <a:endParaRPr lang="en-US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4204464859"/>
      </p:ext>
    </p:extLst>
  </p:cSld>
  <p:clrMapOvr>
    <a:masterClrMapping/>
  </p:clrMapOvr>
  <p:transition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EEB-C692-D44B-934C-46AE59CC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519" y="1405054"/>
            <a:ext cx="11029616" cy="2364058"/>
          </a:xfrm>
        </p:spPr>
        <p:txBody>
          <a:bodyPr>
            <a:normAutofit/>
          </a:bodyPr>
          <a:lstStyle/>
          <a:p>
            <a:r>
              <a:rPr lang="en-US" dirty="0"/>
              <a:t>DOIS PRINCÍPIOS ECONÔMICOS FUNDAMENTAIS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(SEGUNDO PAUL KRUGMAN)</a:t>
            </a:r>
          </a:p>
        </p:txBody>
      </p:sp>
    </p:spTree>
    <p:extLst>
      <p:ext uri="{BB962C8B-B14F-4D97-AF65-F5344CB8AC3E}">
        <p14:creationId xmlns:p14="http://schemas.microsoft.com/office/powerpoint/2010/main" val="54853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EEB-C692-D44B-934C-46AE59CC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25" y="339393"/>
            <a:ext cx="11029616" cy="798032"/>
          </a:xfrm>
        </p:spPr>
        <p:txBody>
          <a:bodyPr/>
          <a:lstStyle/>
          <a:p>
            <a:r>
              <a:rPr lang="en-US" dirty="0"/>
              <a:t>DOIS PRINCÍPIOS ECONÔMICOS FUNDAMENTAIS (KRUGMAN)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0BB56-B44F-204F-A25C-8EA3C513C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96050"/>
            <a:ext cx="11205995" cy="4788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/>
              <a:t>1) INDIVÍDUOS RESPONDEM A ESTÍMULOS</a:t>
            </a:r>
          </a:p>
          <a:p>
            <a:r>
              <a:rPr lang="pt-BR" sz="2000" dirty="0"/>
              <a:t>NOTAS DE US$100,00 NÃO FICAM MUITO TEMPO NA CALÇADA. </a:t>
            </a:r>
            <a:r>
              <a:rPr lang="pt-BR" sz="2400" dirty="0"/>
              <a:t>Alguém vai pegá-las. </a:t>
            </a:r>
          </a:p>
          <a:p>
            <a:r>
              <a:rPr lang="pt-BR" sz="2400" dirty="0"/>
              <a:t>Isso significa que as pessoas aproveitam as oportunidades, respondem a incentivos.</a:t>
            </a:r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24309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EEB-C692-D44B-934C-46AE59CC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25" y="339393"/>
            <a:ext cx="11029616" cy="798032"/>
          </a:xfrm>
        </p:spPr>
        <p:txBody>
          <a:bodyPr/>
          <a:lstStyle/>
          <a:p>
            <a:r>
              <a:rPr lang="en-US" dirty="0"/>
              <a:t>DOIS PRINCÍPIOS ECONÔMICOS FUNDAMENTAIS (KRUGMAN)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0BB56-B44F-204F-A25C-8EA3C513C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96050"/>
            <a:ext cx="11205995" cy="478838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 2) A TODA VENDA CORRESPONDE UMA COMPRA </a:t>
            </a:r>
          </a:p>
          <a:p>
            <a:pPr marL="0" indent="0">
              <a:buNone/>
            </a:pPr>
            <a:endParaRPr lang="pt-BR" sz="2400" b="1" dirty="0"/>
          </a:p>
          <a:p>
            <a:r>
              <a:rPr lang="pt-BR" sz="2400" dirty="0"/>
              <a:t>Não podemos interpretar a economia sob o ponto de vista de um indivíduo que vende mais do que o outro compra.  A economia compra tanto quanto é vendido, de forma que esse balanço é praticamente uma lei. </a:t>
            </a:r>
          </a:p>
          <a:p>
            <a:r>
              <a:rPr lang="pt-BR" sz="2400" dirty="0"/>
              <a:t>Isso impõe uma série de restrições nas histórias que podem ser contadas…</a:t>
            </a:r>
            <a:endParaRPr lang="pt-BR" sz="2400" b="1" dirty="0"/>
          </a:p>
          <a:p>
            <a:r>
              <a:rPr lang="en-US" b="1" dirty="0"/>
              <a:t>ENQUANTO RESPEITARMOS ESTAS DUAS REGRAS, TEREMOS LIBERDADE PARA ESPECULAR E INTERPRETAR FENÔMENOS ECONÔMICOS…</a:t>
            </a:r>
          </a:p>
        </p:txBody>
      </p:sp>
    </p:spTree>
    <p:extLst>
      <p:ext uri="{BB962C8B-B14F-4D97-AF65-F5344CB8AC3E}">
        <p14:creationId xmlns:p14="http://schemas.microsoft.com/office/powerpoint/2010/main" val="246078972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412426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1821</Words>
  <Application>Microsoft Macintosh PowerPoint</Application>
  <PresentationFormat>Widescreen</PresentationFormat>
  <Paragraphs>197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Gill Sans MT</vt:lpstr>
      <vt:lpstr>Times New Roman</vt:lpstr>
      <vt:lpstr>Verdana</vt:lpstr>
      <vt:lpstr>Wingdings 2</vt:lpstr>
      <vt:lpstr>Wingdings 3</vt:lpstr>
      <vt:lpstr>DividendVTI</vt:lpstr>
      <vt:lpstr>Leituras sobre o modelo de ricardo para a próxima aula</vt:lpstr>
      <vt:lpstr>INTRODUÇÃO: ECONOMIA E COMÉRCIO INTERNACIONAL  LES- 0596 2019  Prof. Heloisa Burnquist  </vt:lpstr>
      <vt:lpstr>Organização da Disciplina </vt:lpstr>
      <vt:lpstr>Tópicos</vt:lpstr>
      <vt:lpstr>Tópicos</vt:lpstr>
      <vt:lpstr>Avaliação</vt:lpstr>
      <vt:lpstr>DOIS PRINCÍPIOS ECONÔMICOS FUNDAMENTAIS   (SEGUNDO PAUL KRUGMAN)</vt:lpstr>
      <vt:lpstr>DOIS PRINCÍPIOS ECONÔMICOS FUNDAMENTAIS (KRUGMAN)</vt:lpstr>
      <vt:lpstr>DOIS PRINCÍPIOS ECONÔMICOS FUNDAMENTAIS (KRUGMAN)</vt:lpstr>
      <vt:lpstr>Porque E COMO os países comercializam? </vt:lpstr>
      <vt:lpstr>Porque os países comercializam? (II) </vt:lpstr>
      <vt:lpstr>Porque estudar o comércio internacional (economia internacional)</vt:lpstr>
      <vt:lpstr>Muitos politicos se opõem ao comércio</vt:lpstr>
      <vt:lpstr>O COMÉRCIO INTERNACIONAL PODE SER BASTANTE DIFERENTE DO COMÉRCIO INTERNO</vt:lpstr>
      <vt:lpstr>Origens</vt:lpstr>
      <vt:lpstr>Divisão do TRabalho  </vt:lpstr>
      <vt:lpstr>ESPECIALIZAÇÃO</vt:lpstr>
      <vt:lpstr>QUAL A DIFERENÇA ENTRE ESSES CONCEITOS? Porque são importantes para explicar o comércio internacional?</vt:lpstr>
      <vt:lpstr>DIVISÃO DO TRABALHO</vt:lpstr>
      <vt:lpstr>ESPECIALIZAÇÃO</vt:lpstr>
      <vt:lpstr>    Vantagens e desvantagens  do comércio  Teoria – modelos   prática – estudos de caso</vt:lpstr>
      <vt:lpstr>Vantagens do comércio</vt:lpstr>
      <vt:lpstr>Vantagens do comércio</vt:lpstr>
      <vt:lpstr>Vantagens do comércio</vt:lpstr>
      <vt:lpstr>Vantagens do comércio</vt:lpstr>
      <vt:lpstr>Vantagens do comércio</vt:lpstr>
      <vt:lpstr>Vantagens do comércio</vt:lpstr>
      <vt:lpstr>Argumentos favoráveis ao Comércio Internacional   </vt:lpstr>
      <vt:lpstr>Argumentos favoráveis ao Comércio Internacional    </vt:lpstr>
      <vt:lpstr>Desvantagens do comércio</vt:lpstr>
      <vt:lpstr>Comércio internacional – Implicações negativas</vt:lpstr>
      <vt:lpstr>Desvantagens do LIVRE comércio</vt:lpstr>
      <vt:lpstr>Sites de interesse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ECONOMIA E COMÉRCIO INTERNACIONAL  LES- 0596 2019  Prof. Heloisa Burnquist  </dc:title>
  <dc:creator>Heloisa Burnquist</dc:creator>
  <cp:lastModifiedBy>Heloisa Burnquist</cp:lastModifiedBy>
  <cp:revision>8</cp:revision>
  <dcterms:created xsi:type="dcterms:W3CDTF">2019-08-06T12:14:51Z</dcterms:created>
  <dcterms:modified xsi:type="dcterms:W3CDTF">2019-08-08T13:01:26Z</dcterms:modified>
</cp:coreProperties>
</file>