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1927" r:id="rId3"/>
    <p:sldId id="2107" r:id="rId4"/>
    <p:sldId id="2183" r:id="rId5"/>
    <p:sldId id="2199" r:id="rId6"/>
    <p:sldId id="2200" r:id="rId7"/>
    <p:sldId id="2201" r:id="rId8"/>
    <p:sldId id="2202" r:id="rId9"/>
    <p:sldId id="2137" r:id="rId10"/>
    <p:sldId id="2184" r:id="rId11"/>
    <p:sldId id="2165" r:id="rId12"/>
    <p:sldId id="2113" r:id="rId13"/>
    <p:sldId id="2182" r:id="rId14"/>
    <p:sldId id="2203" r:id="rId15"/>
    <p:sldId id="2138" r:id="rId16"/>
    <p:sldId id="2205" r:id="rId17"/>
    <p:sldId id="2185" r:id="rId18"/>
    <p:sldId id="2187" r:id="rId19"/>
    <p:sldId id="2189" r:id="rId20"/>
    <p:sldId id="2190" r:id="rId21"/>
    <p:sldId id="2191" r:id="rId22"/>
    <p:sldId id="2186" r:id="rId23"/>
    <p:sldId id="2207" r:id="rId24"/>
    <p:sldId id="2192" r:id="rId25"/>
    <p:sldId id="2193" r:id="rId26"/>
    <p:sldId id="2117" r:id="rId27"/>
    <p:sldId id="2194" r:id="rId28"/>
    <p:sldId id="2196" r:id="rId29"/>
    <p:sldId id="2195" r:id="rId30"/>
    <p:sldId id="2198" r:id="rId31"/>
    <p:sldId id="2197" r:id="rId32"/>
    <p:sldId id="2206" r:id="rId33"/>
    <p:sldId id="2208" r:id="rId34"/>
    <p:sldId id="2209" r:id="rId35"/>
    <p:sldId id="2210" r:id="rId36"/>
    <p:sldId id="2215" r:id="rId37"/>
    <p:sldId id="2280" r:id="rId38"/>
    <p:sldId id="2239" r:id="rId39"/>
    <p:sldId id="2217" r:id="rId40"/>
    <p:sldId id="2216" r:id="rId41"/>
    <p:sldId id="2218" r:id="rId42"/>
    <p:sldId id="2219" r:id="rId43"/>
    <p:sldId id="2221" r:id="rId44"/>
    <p:sldId id="2220" r:id="rId45"/>
    <p:sldId id="2222" r:id="rId46"/>
    <p:sldId id="2223" r:id="rId47"/>
    <p:sldId id="2253" r:id="rId48"/>
    <p:sldId id="2254" r:id="rId49"/>
    <p:sldId id="2255" r:id="rId50"/>
    <p:sldId id="2256" r:id="rId51"/>
    <p:sldId id="2257" r:id="rId52"/>
    <p:sldId id="2258" r:id="rId53"/>
    <p:sldId id="2224" r:id="rId54"/>
    <p:sldId id="2225" r:id="rId55"/>
    <p:sldId id="2139" r:id="rId56"/>
    <p:sldId id="2229" r:id="rId57"/>
    <p:sldId id="2230" r:id="rId58"/>
    <p:sldId id="2234" r:id="rId59"/>
    <p:sldId id="2237" r:id="rId60"/>
    <p:sldId id="2231" r:id="rId61"/>
    <p:sldId id="2236" r:id="rId62"/>
    <p:sldId id="2232" r:id="rId63"/>
    <p:sldId id="2233" r:id="rId64"/>
    <p:sldId id="2246" r:id="rId65"/>
    <p:sldId id="2247" r:id="rId66"/>
    <p:sldId id="2248" r:id="rId67"/>
    <p:sldId id="2279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065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3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t.slideshare.net/pribrandao1/codigo-de-etica-do-grupo-po-de-acar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</a:rPr>
              <a:t>Filosofia RAD1607</a:t>
            </a:r>
          </a:p>
          <a:p>
            <a:pPr algn="ctr"/>
            <a:endParaRPr lang="pt-BR" sz="6600" dirty="0">
              <a:solidFill>
                <a:schemeClr val="bg1"/>
              </a:solidFill>
            </a:endParaRP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Capítulo 4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Claude Bernard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Descobre a função </a:t>
            </a:r>
            <a:r>
              <a:rPr lang="pt-BR" dirty="0" err="1" smtClean="0"/>
              <a:t>glicogênica</a:t>
            </a:r>
            <a:r>
              <a:rPr lang="pt-BR" dirty="0" smtClean="0"/>
              <a:t> do fígado </a:t>
            </a:r>
          </a:p>
          <a:p>
            <a:pPr lvl="1"/>
            <a:r>
              <a:rPr lang="pt-BR" dirty="0" smtClean="0"/>
              <a:t>capacidade de produzir açúcar</a:t>
            </a:r>
          </a:p>
          <a:p>
            <a:pPr lvl="1"/>
            <a:endParaRPr lang="pt-BR" dirty="0"/>
          </a:p>
          <a:p>
            <a:r>
              <a:rPr lang="pt-BR" dirty="0" smtClean="0"/>
              <a:t>Observou coelhos:</a:t>
            </a:r>
          </a:p>
          <a:p>
            <a:pPr lvl="2"/>
            <a:r>
              <a:rPr lang="pt-BR" dirty="0" smtClean="0"/>
              <a:t>Que comiam doce</a:t>
            </a:r>
          </a:p>
          <a:p>
            <a:pPr lvl="2"/>
            <a:r>
              <a:rPr lang="pt-BR" dirty="0" smtClean="0"/>
              <a:t>Que não comiam doce</a:t>
            </a:r>
          </a:p>
          <a:p>
            <a:pPr lvl="2"/>
            <a:r>
              <a:rPr lang="pt-BR" dirty="0" smtClean="0"/>
              <a:t>Em dieta</a:t>
            </a:r>
          </a:p>
          <a:p>
            <a:pPr lvl="1"/>
            <a:r>
              <a:rPr lang="pt-BR" dirty="0" smtClean="0"/>
              <a:t>Mesma quantidade de açúcar no sangue </a:t>
            </a:r>
            <a:endParaRPr lang="pt-BR" dirty="0"/>
          </a:p>
        </p:txBody>
      </p:sp>
      <p:pic>
        <p:nvPicPr>
          <p:cNvPr id="3074" name="Picture 2" descr="File:Bernard Cl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961801" cy="35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>
            <a:normAutofit/>
          </a:bodyPr>
          <a:lstStyle/>
          <a:p>
            <a:pPr lvl="2"/>
            <a:endParaRPr lang="pt-BR" dirty="0"/>
          </a:p>
          <a:p>
            <a:r>
              <a:rPr lang="pt-BR" dirty="0" smtClean="0"/>
              <a:t>O método experimental</a:t>
            </a:r>
          </a:p>
          <a:p>
            <a:pPr lvl="1"/>
            <a:r>
              <a:rPr lang="pt-BR" dirty="0" smtClean="0"/>
              <a:t>Estabelecer relações de causalidade</a:t>
            </a:r>
          </a:p>
          <a:p>
            <a:pPr lvl="1"/>
            <a:r>
              <a:rPr lang="pt-BR" dirty="0" smtClean="0"/>
              <a:t>Estabelecer relações entre os fenômenos naturais para que se expliquem entre si</a:t>
            </a:r>
          </a:p>
          <a:p>
            <a:pPr lvl="1"/>
            <a:r>
              <a:rPr lang="pt-BR" dirty="0" smtClean="0"/>
              <a:t>Liga um efeito (o açúcar) a uma causa (o fígado)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1026" name="Picture 2" descr="http://www.trabalhosescolares.net/img/sistema_digestivo_fig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4788024" y="3933056"/>
            <a:ext cx="1368152" cy="2592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1.bp.blogspot.com/-AJpx_Pm2xkA/TojA7zSBzdI/AAAAAAAACS0/V9E8Mh6Wnf4/s1600/a%25C3%25A7uuu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1522"/>
            <a:ext cx="20859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Não é mais um espetáculo passivo </a:t>
            </a:r>
          </a:p>
          <a:p>
            <a:pPr lvl="1"/>
            <a:r>
              <a:rPr lang="pt-BR" dirty="0" smtClean="0"/>
              <a:t>Não é mais a contemplação de uma beleza dada e inscrita no mundo</a:t>
            </a:r>
          </a:p>
          <a:p>
            <a:endParaRPr lang="pt-BR" dirty="0"/>
          </a:p>
          <a:p>
            <a:r>
              <a:rPr lang="pt-BR" dirty="0" smtClean="0"/>
              <a:t>Atividade do espírito</a:t>
            </a:r>
          </a:p>
          <a:p>
            <a:pPr lvl="1"/>
            <a:r>
              <a:rPr lang="pt-BR" dirty="0" smtClean="0"/>
              <a:t>Mas é o trabalho, a elaboração ativa, a construção de leis que permitem dar sentido a um universo desencantado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nova tarefa da ciência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ciência vai se definir como um trabalho</a:t>
            </a:r>
          </a:p>
          <a:p>
            <a:pPr lvl="1"/>
            <a:r>
              <a:rPr lang="pt-BR" dirty="0" smtClean="0"/>
              <a:t>de associação, </a:t>
            </a:r>
          </a:p>
          <a:p>
            <a:pPr lvl="1"/>
            <a:r>
              <a:rPr lang="pt-BR" dirty="0" smtClean="0"/>
              <a:t>de síntese (juízos sintéticos), </a:t>
            </a:r>
          </a:p>
          <a:p>
            <a:pPr lvl="1"/>
            <a:r>
              <a:rPr lang="pt-BR" dirty="0" smtClean="0"/>
              <a:t>de ligação</a:t>
            </a:r>
          </a:p>
          <a:p>
            <a:endParaRPr lang="pt-BR" dirty="0" smtClean="0"/>
          </a:p>
          <a:p>
            <a:r>
              <a:rPr lang="pt-BR" dirty="0" smtClean="0"/>
              <a:t>Como a explicação em termos de causa e efeito liga dois fenômenos</a:t>
            </a:r>
          </a:p>
          <a:p>
            <a:pPr lvl="1"/>
            <a:r>
              <a:rPr lang="pt-BR" dirty="0" smtClean="0"/>
              <a:t>O açúcar e o fígado</a:t>
            </a:r>
            <a:endParaRPr lang="pt-BR" dirty="0"/>
          </a:p>
        </p:txBody>
      </p:sp>
      <p:pic>
        <p:nvPicPr>
          <p:cNvPr id="1026" name="Picture 2" descr="http://upload.wikimedia.org/wikipedia/commons/4/43/Immanuel_Kant_(painted_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003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ordenação não é mais dada com os fenômenos</a:t>
            </a:r>
          </a:p>
          <a:p>
            <a:pPr lvl="1"/>
            <a:r>
              <a:rPr lang="pt-BR" dirty="0" smtClean="0"/>
              <a:t>Mas é estabelecida por nós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dos modernos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pensamento moderno vai colocar o ser humano no lugar </a:t>
            </a:r>
          </a:p>
          <a:p>
            <a:pPr lvl="1"/>
            <a:r>
              <a:rPr lang="pt-BR" dirty="0" smtClean="0"/>
              <a:t>Do cosmos</a:t>
            </a:r>
          </a:p>
          <a:p>
            <a:pPr lvl="1"/>
            <a:r>
              <a:rPr lang="pt-BR" dirty="0" smtClean="0"/>
              <a:t>Da divindade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5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Ficheiro:Declaration of the Rights of Man and of the Citizen in 1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945"/>
            <a:ext cx="5191274" cy="68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voada.net/wp-content/uploads/2013/03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192688" cy="47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Questão-chave para o humanismo: </a:t>
            </a:r>
          </a:p>
          <a:p>
            <a:r>
              <a:rPr lang="pt-BR" dirty="0" smtClean="0"/>
              <a:t>A diferença entre os animais e o Ser Humano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Rousseau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99381"/>
            <a:ext cx="4968552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animal é “perfeito” desde o nascimento</a:t>
            </a:r>
          </a:p>
          <a:p>
            <a:endParaRPr lang="pt-BR" dirty="0" smtClean="0"/>
          </a:p>
          <a:p>
            <a:r>
              <a:rPr lang="pt-BR" dirty="0" smtClean="0"/>
              <a:t>O que distingue o ser humano do animal é:</a:t>
            </a:r>
          </a:p>
          <a:p>
            <a:pPr lvl="1"/>
            <a:r>
              <a:rPr lang="pt-BR" dirty="0" smtClean="0"/>
              <a:t>A liberdade</a:t>
            </a:r>
          </a:p>
          <a:p>
            <a:pPr lvl="1"/>
            <a:r>
              <a:rPr lang="pt-BR" dirty="0" smtClean="0"/>
              <a:t>A “</a:t>
            </a:r>
            <a:r>
              <a:rPr lang="pt-BR" dirty="0" err="1" smtClean="0"/>
              <a:t>perfectabilidade</a:t>
            </a:r>
            <a:r>
              <a:rPr lang="pt-BR" dirty="0" smtClean="0"/>
              <a:t>”</a:t>
            </a:r>
          </a:p>
          <a:p>
            <a:pPr lvl="2"/>
            <a:r>
              <a:rPr lang="pt-BR" dirty="0" smtClean="0"/>
              <a:t>A capacidade de se aperfeiçoar ao longo da vida</a:t>
            </a:r>
          </a:p>
        </p:txBody>
      </p:sp>
      <p:pic>
        <p:nvPicPr>
          <p:cNvPr id="7170" name="Picture 2" descr="http://upload.wikimedia.org/wikipedia/commons/b/b7/Jean-Jacques_Rousseau_(painted_portrai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0200"/>
            <a:ext cx="3671977" cy="51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Capítulo 4 – A Filosofia Moderna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O animal é “programado” pela natureza</a:t>
            </a:r>
          </a:p>
          <a:p>
            <a:pPr lvl="1"/>
            <a:r>
              <a:rPr lang="pt-BR" dirty="0" smtClean="0"/>
              <a:t>Sua evolução ao longo da vida é DEFINIDA</a:t>
            </a:r>
          </a:p>
          <a:p>
            <a:endParaRPr lang="pt-BR" dirty="0"/>
          </a:p>
          <a:p>
            <a:r>
              <a:rPr lang="pt-BR" dirty="0" smtClean="0"/>
              <a:t>O ser humano pode se libertar das “programações” impostas pelo instinto natural</a:t>
            </a:r>
          </a:p>
          <a:p>
            <a:pPr lvl="1"/>
            <a:r>
              <a:rPr lang="pt-BR" dirty="0" smtClean="0"/>
              <a:t>Sua </a:t>
            </a:r>
            <a:r>
              <a:rPr lang="pt-BR" dirty="0"/>
              <a:t>evolução ao longo da vida é </a:t>
            </a:r>
            <a:r>
              <a:rPr lang="pt-BR" dirty="0" smtClean="0"/>
              <a:t>INDEFINIDA</a:t>
            </a:r>
          </a:p>
          <a:p>
            <a:pPr lvl="2"/>
            <a:r>
              <a:rPr lang="pt-BR" dirty="0" smtClean="0"/>
              <a:t>História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4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Rousseau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</a:t>
            </a:r>
            <a:r>
              <a:rPr lang="pt-BR" i="1" dirty="0" smtClean="0"/>
              <a:t>a natureza faz tudo nas ações do animal,</a:t>
            </a:r>
          </a:p>
          <a:p>
            <a:endParaRPr lang="pt-BR" i="1" dirty="0"/>
          </a:p>
          <a:p>
            <a:r>
              <a:rPr lang="pt-BR" i="1" dirty="0" smtClean="0"/>
              <a:t>enquanto o homem concorre para as suas, na qualidade de agente livre.</a:t>
            </a:r>
          </a:p>
          <a:p>
            <a:endParaRPr lang="pt-BR" i="1" dirty="0"/>
          </a:p>
          <a:p>
            <a:r>
              <a:rPr lang="pt-BR" i="1" dirty="0" smtClean="0"/>
              <a:t>Um escolhe ou rejeita por instinto</a:t>
            </a:r>
          </a:p>
          <a:p>
            <a:endParaRPr lang="pt-BR" i="1" dirty="0"/>
          </a:p>
          <a:p>
            <a:r>
              <a:rPr lang="pt-BR" i="1" dirty="0" smtClean="0"/>
              <a:t>e o outro, por um ato de liberdade”</a:t>
            </a:r>
          </a:p>
          <a:p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s6WcEN9wrF8/Ti7FM2_22uI/AAAAAAAAAIA/Vz8Hw6mwSa0/s1600/homem+e+chimpanze%255B4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Rousseau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i="1" dirty="0" smtClean="0"/>
              <a:t>há outra qualidade muito específica que os distingue, e sobre a qual não pode haver contestação:</a:t>
            </a:r>
          </a:p>
          <a:p>
            <a:r>
              <a:rPr lang="pt-BR" i="1" dirty="0" smtClean="0"/>
              <a:t>é a faculdade de se aperfeiçoar</a:t>
            </a:r>
          </a:p>
          <a:p>
            <a:r>
              <a:rPr lang="pt-BR" i="1" dirty="0"/>
              <a:t>f</a:t>
            </a:r>
            <a:r>
              <a:rPr lang="pt-BR" i="1" dirty="0" smtClean="0"/>
              <a:t>aculdade que, com a ajuda das circunstâncias, desenvolve sucessivamente todas as outras”</a:t>
            </a:r>
          </a:p>
          <a:p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pombo morreria de fome perto de uma vasilha com carne</a:t>
            </a:r>
            <a:endParaRPr lang="pt-BR" dirty="0"/>
          </a:p>
        </p:txBody>
      </p:sp>
      <p:pic>
        <p:nvPicPr>
          <p:cNvPr id="8194" name="Picture 2" descr="https://encrypted-tbn3.gstatic.com/images?q=tbn:ANd9GcQDg4O3tEMfVbxzWaHDLsnjYHZKi-krmoI2bUV9Ym955Id4i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4" y="2975078"/>
            <a:ext cx="4450588" cy="33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eiliane.com.br/wp-content/uploads/2012/03/rab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41901"/>
            <a:ext cx="2616225" cy="19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gato morreria de fome perto de uma vasilha com frutas e grãos</a:t>
            </a:r>
            <a:endParaRPr lang="pt-BR" dirty="0"/>
          </a:p>
        </p:txBody>
      </p:sp>
      <p:pic>
        <p:nvPicPr>
          <p:cNvPr id="9218" name="Picture 2" descr="http://2.bp.blogspot.com/-2Giot1rxDHU/TuvKcxrjwBI/AAAAAAAAAIw/q1S0PwiZUWU/s1600/%25C3%258D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443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stilovegan.com.br/wp-content/uploads/2011/09/salada-de-fru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01478"/>
            <a:ext cx="2413537" cy="18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0.gstatic.com/images?q=tbn:ANd9GcSUWWOenk2QQNoRtkGc-ap4rJWBK6udvS0TRQ375yJeGtX1srD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8" y="2784571"/>
            <a:ext cx="4924696" cy="3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pt-BR" dirty="0" smtClean="0"/>
              <a:t>O ser humano pode afastar-se das regras naturais e criar uma cultura</a:t>
            </a:r>
          </a:p>
          <a:p>
            <a:pPr lvl="1"/>
            <a:r>
              <a:rPr lang="pt-BR" dirty="0" smtClean="0"/>
              <a:t>Exemplo: a cultura democrática contraria a lógica da seleção natural </a:t>
            </a:r>
          </a:p>
          <a:p>
            <a:pPr lvl="2"/>
            <a:r>
              <a:rPr lang="pt-BR" dirty="0" smtClean="0"/>
              <a:t>para garantir a proteção dos mais fracos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5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crueldade animal é definida pelo instinto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veganaporamoraosanimais.blog.terra.com.br/files/2011/12/le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4" y="1417638"/>
            <a:ext cx="8549680" cy="5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dioviki.ir/upload/2013/09/n_holocaust_wiesel_13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" y="30108"/>
            <a:ext cx="9140366" cy="68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crueldade humana: o mal como um “projeto”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4.bp.blogspot.com/-ZQAaVehZF5Q/TbyVrdo8xCI/AAAAAAAAApQ/rw5QHgBsDAk/s1600/sovi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119"/>
            <a:ext cx="6726499" cy="44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iscernimentocristao.files.wordpress.com/2010/05/a-ibm-e-o-holocastro.jpg?w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0" y="1772816"/>
            <a:ext cx="3201642" cy="4591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34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 smtClean="0"/>
          </a:p>
          <a:p>
            <a:r>
              <a:rPr lang="pt-BR" dirty="0" smtClean="0"/>
              <a:t>De 1540 a 1690 ocorreu uma grande revolução científica</a:t>
            </a:r>
          </a:p>
          <a:p>
            <a:pPr lvl="1"/>
            <a:r>
              <a:rPr lang="pt-BR" dirty="0" smtClean="0"/>
              <a:t>Copérnico</a:t>
            </a:r>
          </a:p>
          <a:p>
            <a:pPr lvl="1"/>
            <a:r>
              <a:rPr lang="pt-BR" dirty="0" smtClean="0"/>
              <a:t>Newton</a:t>
            </a:r>
          </a:p>
          <a:p>
            <a:pPr lvl="1"/>
            <a:r>
              <a:rPr lang="pt-BR" dirty="0" smtClean="0"/>
              <a:t>Descartes</a:t>
            </a:r>
          </a:p>
          <a:p>
            <a:pPr lvl="1"/>
            <a:r>
              <a:rPr lang="pt-BR" dirty="0" smtClean="0"/>
              <a:t>Galileu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r>
              <a:rPr lang="pt-BR" dirty="0" smtClean="0"/>
              <a:t>Não existe a tortura no mundo animal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8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Fausto de </a:t>
            </a:r>
            <a:r>
              <a:rPr lang="pt-BR" dirty="0" smtClean="0"/>
              <a:t>Goethe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t-BR" i="1" dirty="0"/>
              <a:t>“ele </a:t>
            </a:r>
            <a:r>
              <a:rPr lang="pt-BR" i="1" dirty="0" smtClean="0"/>
              <a:t>viveria um </a:t>
            </a:r>
            <a:r>
              <a:rPr lang="pt-BR" i="1" dirty="0"/>
              <a:t>pouco </a:t>
            </a:r>
            <a:r>
              <a:rPr lang="pt-BR" i="1" dirty="0" smtClean="0"/>
              <a:t>melhor, </a:t>
            </a:r>
          </a:p>
          <a:p>
            <a:r>
              <a:rPr lang="pt-BR" i="1" dirty="0" smtClean="0"/>
              <a:t>se você não </a:t>
            </a:r>
            <a:r>
              <a:rPr lang="pt-BR" i="1" dirty="0"/>
              <a:t>lhe tivesses dado o brilho da luz </a:t>
            </a:r>
            <a:r>
              <a:rPr lang="pt-BR" i="1" dirty="0" smtClean="0"/>
              <a:t>do céu; </a:t>
            </a:r>
          </a:p>
          <a:p>
            <a:r>
              <a:rPr lang="pt-BR" i="1" dirty="0" smtClean="0"/>
              <a:t>ele </a:t>
            </a:r>
            <a:r>
              <a:rPr lang="pt-BR" i="1" dirty="0"/>
              <a:t>chama isto </a:t>
            </a:r>
            <a:r>
              <a:rPr lang="pt-BR" b="1" i="1" dirty="0"/>
              <a:t>razão</a:t>
            </a:r>
            <a:r>
              <a:rPr lang="pt-BR" i="1" dirty="0"/>
              <a:t> e </a:t>
            </a:r>
            <a:r>
              <a:rPr lang="pt-BR" i="1" dirty="0" smtClean="0"/>
              <a:t>a usa apenas </a:t>
            </a:r>
            <a:r>
              <a:rPr lang="pt-BR" i="1" dirty="0"/>
              <a:t>para ser </a:t>
            </a:r>
            <a:r>
              <a:rPr lang="pt-BR" b="1" i="1" dirty="0"/>
              <a:t>mais animalesco</a:t>
            </a:r>
            <a:r>
              <a:rPr lang="pt-BR" i="1" dirty="0"/>
              <a:t> do que </a:t>
            </a:r>
            <a:r>
              <a:rPr lang="pt-BR" i="1" dirty="0" smtClean="0"/>
              <a:t>qualquer</a:t>
            </a:r>
            <a:r>
              <a:rPr lang="pt-BR" i="1" dirty="0"/>
              <a:t> </a:t>
            </a:r>
            <a:r>
              <a:rPr lang="pt-BR" b="1" i="1" dirty="0" smtClean="0"/>
              <a:t>animal”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829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liberdade cria um excesso (em relação ao instinto da natureza) que pode ser usado para</a:t>
            </a:r>
          </a:p>
          <a:p>
            <a:pPr lvl="1"/>
            <a:r>
              <a:rPr lang="pt-BR" dirty="0" smtClean="0"/>
              <a:t>O pior: Realizar o mal absoluto</a:t>
            </a:r>
          </a:p>
          <a:p>
            <a:pPr lvl="1"/>
            <a:r>
              <a:rPr lang="pt-BR" dirty="0" smtClean="0"/>
              <a:t>O melhor: Realizar a mais espantosa generosidade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0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virtude reside na ação</a:t>
            </a:r>
          </a:p>
          <a:p>
            <a:pPr lvl="1"/>
            <a:r>
              <a:rPr lang="pt-BR" dirty="0" smtClean="0"/>
              <a:t>Desinteressada</a:t>
            </a:r>
          </a:p>
          <a:p>
            <a:pPr lvl="1"/>
            <a:r>
              <a:rPr lang="pt-BR" dirty="0" smtClean="0"/>
              <a:t>Orientada não para um interesse particular e egoísta, mas para o bem comum e universal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9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desinteressada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Exemplo: Uma pessoa é acolhedora comigo</a:t>
            </a:r>
          </a:p>
          <a:p>
            <a:pPr lvl="1"/>
            <a:r>
              <a:rPr lang="pt-BR" dirty="0"/>
              <a:t>Descubro que ela quer minha herança</a:t>
            </a:r>
          </a:p>
          <a:p>
            <a:pPr lvl="1"/>
            <a:r>
              <a:rPr lang="pt-BR" dirty="0"/>
              <a:t>Desaparece o valor moral de seus atos</a:t>
            </a:r>
          </a:p>
          <a:p>
            <a:endParaRPr lang="pt-BR" dirty="0" smtClean="0"/>
          </a:p>
          <a:p>
            <a:r>
              <a:rPr lang="pt-BR" dirty="0" smtClean="0"/>
              <a:t>Liberta da lógica das tendências naturais</a:t>
            </a:r>
          </a:p>
          <a:p>
            <a:pPr lvl="1"/>
            <a:r>
              <a:rPr lang="pt-BR" dirty="0" smtClean="0"/>
              <a:t>Para superar o egoísmo, por meio da “boa vontade”</a:t>
            </a:r>
          </a:p>
          <a:p>
            <a:pPr lvl="1"/>
            <a:r>
              <a:rPr lang="pt-BR" dirty="0" smtClean="0"/>
              <a:t>Age livremente, sem ser programado por um código natural ou histórico</a:t>
            </a:r>
          </a:p>
          <a:p>
            <a:pPr lvl="2"/>
            <a:r>
              <a:rPr lang="pt-BR" dirty="0" smtClean="0"/>
              <a:t>para acender à esfera do desinteresse e da generosidade voluntária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ideal do bem comum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Mas, se sou livre, se tenho a faculdade de me afastar das exigências da minha natureza,</a:t>
            </a:r>
          </a:p>
          <a:p>
            <a:r>
              <a:rPr lang="pt-BR" dirty="0"/>
              <a:t>e</a:t>
            </a:r>
            <a:r>
              <a:rPr lang="pt-BR" dirty="0" smtClean="0"/>
              <a:t>ntão, neste afastamento e porque eu me distancio por assim dizer de mim,</a:t>
            </a:r>
          </a:p>
          <a:p>
            <a:r>
              <a:rPr lang="pt-BR" dirty="0"/>
              <a:t>p</a:t>
            </a:r>
            <a:r>
              <a:rPr lang="pt-BR" dirty="0" smtClean="0"/>
              <a:t>osso me aproximar dos outros para entrar em comunhão com eles </a:t>
            </a:r>
          </a:p>
          <a:p>
            <a:pPr lvl="1"/>
            <a:r>
              <a:rPr lang="pt-BR" dirty="0" smtClean="0"/>
              <a:t>e levar em consideração suas próprias exigências</a:t>
            </a:r>
          </a:p>
          <a:p>
            <a:pPr lvl="1"/>
            <a:r>
              <a:rPr lang="pt-BR" dirty="0" smtClean="0"/>
              <a:t>o que é a condição mínima de uma vida comum respeitosa e pacificada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Kant: imperativos categóricos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Lutar contra a nossa natureza egoísta</a:t>
            </a:r>
          </a:p>
          <a:p>
            <a:r>
              <a:rPr lang="pt-BR" dirty="0" smtClean="0"/>
              <a:t>A realização do interesse geral, do bem comum é um DEVER</a:t>
            </a:r>
          </a:p>
          <a:p>
            <a:pPr lvl="1"/>
            <a:r>
              <a:rPr lang="pt-BR" dirty="0" smtClean="0"/>
              <a:t> para combater a resistência natural e a animalidade em nós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7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odigodeetica-120401081223-phpapp01/95/codigo-de-etica-do-grupo-po-de-acar-1-728.jpg?cb=13332679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35263" cy="65527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4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Se fôssemos naturalmente bons, naturalmente orientados para o bem, </a:t>
            </a:r>
          </a:p>
          <a:p>
            <a:r>
              <a:rPr lang="pt-BR" dirty="0" smtClean="0"/>
              <a:t>não haveria necessidade de recorrer a ordens imperativas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dirty="0" smtClean="0"/>
              <a:t>A liberdade de cada um deve, às vezes, terminar onde começa a liberdade do outro</a:t>
            </a:r>
          </a:p>
          <a:p>
            <a:pPr lvl="1"/>
            <a:r>
              <a:rPr lang="pt-BR" dirty="0" smtClean="0"/>
              <a:t>Limitação voluntária de nossos infinitos desejos de expansão e de conquista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1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76872"/>
            <a:ext cx="5112568" cy="4525963"/>
          </a:xfrm>
        </p:spPr>
        <p:txBody>
          <a:bodyPr/>
          <a:lstStyle/>
          <a:p>
            <a:r>
              <a:rPr lang="pt-BR" dirty="0" smtClean="0"/>
              <a:t>O mundo é um caos infinito</a:t>
            </a:r>
            <a:endParaRPr lang="pt-BR" dirty="0"/>
          </a:p>
          <a:p>
            <a:pPr lvl="1"/>
            <a:r>
              <a:rPr lang="pt-BR" dirty="0" smtClean="0"/>
              <a:t>Um campo de forças e objetos que se entrechocam sem harmonia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Contraria a visão dos estoicos do universo como um cosmos ordenado</a:t>
            </a:r>
            <a:endParaRPr lang="pt-BR" dirty="0"/>
          </a:p>
        </p:txBody>
      </p:sp>
      <p:pic>
        <p:nvPicPr>
          <p:cNvPr id="2050" name="Picture 2" descr="https://encrypted-tbn1.gstatic.com/images?q=tbn:ANd9GcSc3B48cJ8hQiv7QR9w7aTHtJ4Jd6ZiaARiSGoW41139aXmXt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4" y="1417637"/>
            <a:ext cx="3410516" cy="46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Distanciando-se do particular, é na direção do universal que </a:t>
            </a:r>
            <a:r>
              <a:rPr lang="pt-BR" dirty="0"/>
              <a:t>nos </a:t>
            </a:r>
            <a:r>
              <a:rPr lang="pt-BR" dirty="0" smtClean="0"/>
              <a:t>elevamos</a:t>
            </a:r>
          </a:p>
          <a:p>
            <a:pPr lvl="1"/>
            <a:r>
              <a:rPr lang="pt-BR" dirty="0" smtClean="0"/>
              <a:t>portanto, para o reconhecimento do outro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80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Individualismo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 termo não designa o egoísmo</a:t>
            </a:r>
          </a:p>
          <a:p>
            <a:pPr lvl="1"/>
            <a:r>
              <a:rPr lang="pt-BR" dirty="0" smtClean="0"/>
              <a:t>Pelo contrário</a:t>
            </a:r>
          </a:p>
          <a:p>
            <a:endParaRPr lang="pt-BR" dirty="0" smtClean="0"/>
          </a:p>
          <a:p>
            <a:r>
              <a:rPr lang="pt-BR" dirty="0" smtClean="0"/>
              <a:t>Indivíduos são pessoas valorizadas na medida de suas capacidades de se desprenderem da lógica do egoísmo natural</a:t>
            </a:r>
          </a:p>
          <a:p>
            <a:pPr lvl="1"/>
            <a:r>
              <a:rPr lang="pt-BR" dirty="0" smtClean="0"/>
              <a:t>Para construir um universo ético artificial</a:t>
            </a:r>
          </a:p>
        </p:txBody>
      </p:sp>
    </p:spTree>
    <p:extLst>
      <p:ext uri="{BB962C8B-B14F-4D97-AF65-F5344CB8AC3E}">
        <p14:creationId xmlns:p14="http://schemas.microsoft.com/office/powerpoint/2010/main" val="1525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trabalho na concepção aristocrática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trabalho é um defeito: uma atividade servil para escravos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9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 na concepção humanista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N</a:t>
            </a:r>
            <a:r>
              <a:rPr lang="pt-BR" dirty="0" smtClean="0"/>
              <a:t>a perspectiva do humanismo, o trabalho se torna o próprio do homem</a:t>
            </a:r>
          </a:p>
          <a:p>
            <a:endParaRPr lang="pt-BR" dirty="0" smtClean="0"/>
          </a:p>
          <a:p>
            <a:r>
              <a:rPr lang="pt-BR" dirty="0" smtClean="0"/>
              <a:t>Quem não trabalha é uma</a:t>
            </a:r>
          </a:p>
          <a:p>
            <a:pPr lvl="1"/>
            <a:r>
              <a:rPr lang="pt-BR" dirty="0" smtClean="0"/>
              <a:t>Pessoa pobre (sem salário) e uma</a:t>
            </a:r>
          </a:p>
          <a:p>
            <a:pPr lvl="1"/>
            <a:r>
              <a:rPr lang="pt-BR" dirty="0" smtClean="0"/>
              <a:t>Pobre pessoa (não pode se realizar)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9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Sem o trabalho não é possível realizar a sua missão na Terra:</a:t>
            </a:r>
          </a:p>
          <a:p>
            <a:pPr lvl="1"/>
            <a:r>
              <a:rPr lang="pt-BR" dirty="0" smtClean="0"/>
              <a:t>Construir-se, construindo o mundo, transformando-o para torná-lo melhor </a:t>
            </a:r>
          </a:p>
          <a:p>
            <a:pPr lvl="1"/>
            <a:endParaRPr lang="pt-BR" dirty="0"/>
          </a:p>
          <a:p>
            <a:r>
              <a:rPr lang="pt-BR" dirty="0" smtClean="0"/>
              <a:t>O trabalho é um meio para educar-se</a:t>
            </a:r>
          </a:p>
          <a:p>
            <a:pPr lvl="1"/>
            <a:r>
              <a:rPr lang="pt-BR" dirty="0" smtClean="0"/>
              <a:t>Não há educação moderna sem o trabalho</a:t>
            </a:r>
          </a:p>
        </p:txBody>
      </p:sp>
    </p:spTree>
    <p:extLst>
      <p:ext uri="{BB962C8B-B14F-4D97-AF65-F5344CB8AC3E}">
        <p14:creationId xmlns:p14="http://schemas.microsoft.com/office/powerpoint/2010/main" val="2977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Descartes – cogito ergo sum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r>
              <a:rPr lang="pt-BR" dirty="0" smtClean="0"/>
              <a:t>Transforma uma fraqueza </a:t>
            </a:r>
          </a:p>
          <a:p>
            <a:pPr lvl="1"/>
            <a:r>
              <a:rPr lang="pt-BR" dirty="0" smtClean="0"/>
              <a:t>A dúvida angustiante decorrente da perda de referenciais no cosmos e na divindade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Em uma nova “força”: o espírito crítico</a:t>
            </a:r>
          </a:p>
          <a:p>
            <a:pPr lvl="1"/>
            <a:r>
              <a:rPr lang="pt-BR" dirty="0" smtClean="0"/>
              <a:t>A dúvida sistemática de absolutamente tudo </a:t>
            </a:r>
          </a:p>
          <a:p>
            <a:pPr lvl="1"/>
            <a:r>
              <a:rPr lang="pt-BR" dirty="0" smtClean="0"/>
              <a:t>proporciona uma clara vivência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/>
              <a:t>Se </a:t>
            </a:r>
            <a:r>
              <a:rPr lang="pt-BR" sz="3600" dirty="0"/>
              <a:t>duvido, então eu penso, </a:t>
            </a:r>
            <a:endParaRPr lang="pt-BR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/>
              <a:t>e </a:t>
            </a:r>
            <a:r>
              <a:rPr lang="pt-BR" sz="3600" dirty="0"/>
              <a:t>disso não tenho </a:t>
            </a:r>
            <a:r>
              <a:rPr lang="pt-BR" sz="3600" dirty="0" smtClean="0"/>
              <a:t>dúvida: </a:t>
            </a:r>
          </a:p>
          <a:p>
            <a:pPr marL="742950" lvl="2" indent="-342900"/>
            <a:r>
              <a:rPr lang="pt-BR" sz="3200" dirty="0" smtClean="0"/>
              <a:t>eu constato que existo </a:t>
            </a:r>
            <a:r>
              <a:rPr lang="pt-BR" sz="3200" dirty="0"/>
              <a:t>neste pensar para duvidar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962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dirty="0" smtClean="0"/>
              <a:t>Pense no círculo conceitualmente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6478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828600" y="-1755576"/>
            <a:ext cx="12169352" cy="9433048"/>
          </a:xfr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http://www.fertomniavirtus.com/wp-content/uploads/kandinsky_gugg_0910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8" y="-531440"/>
            <a:ext cx="7677363" cy="78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5400" dirty="0" smtClean="0"/>
              <a:t>Observe mentalmente a atividade que você realizou </a:t>
            </a:r>
            <a:r>
              <a:rPr lang="pt-BR" sz="5400" dirty="0"/>
              <a:t>(ao pensar sobre o </a:t>
            </a:r>
            <a:r>
              <a:rPr lang="pt-BR" sz="5400" dirty="0" smtClean="0"/>
              <a:t>círculo) relembrada</a:t>
            </a:r>
          </a:p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r>
              <a:rPr lang="pt-BR" sz="5400" dirty="0" smtClean="0"/>
              <a:t>(exercício anterior)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3347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ciência reavalia as posições que a Igreja havia imprudentemente fixado a respeito de temas como:</a:t>
            </a:r>
          </a:p>
          <a:p>
            <a:pPr lvl="1"/>
            <a:r>
              <a:rPr lang="pt-BR" dirty="0" smtClean="0"/>
              <a:t>A idade da Terra</a:t>
            </a:r>
          </a:p>
          <a:p>
            <a:pPr lvl="1"/>
            <a:r>
              <a:rPr lang="pt-BR" dirty="0" smtClean="0"/>
              <a:t>A relação da Terra com o Sol</a:t>
            </a:r>
          </a:p>
          <a:p>
            <a:pPr lvl="1"/>
            <a:r>
              <a:rPr lang="pt-BR" dirty="0" smtClean="0"/>
              <a:t>A data de nascimento do ser humano e dos animais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9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828600" y="-1755576"/>
            <a:ext cx="12169352" cy="9433048"/>
          </a:xfrm>
          <a:solidFill>
            <a:schemeClr val="tx1"/>
          </a:solidFill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http://www.fertomniavirtus.com/wp-content/uploads/kandinsky_gugg_0910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8" y="-531440"/>
            <a:ext cx="7677363" cy="78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60" name="Picture 4" descr="http://passofirme.files.wordpress.com/2011/04/mule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6"/>
          <a:stretch/>
        </p:blipFill>
        <p:spPr bwMode="auto">
          <a:xfrm>
            <a:off x="4362282" y="188640"/>
            <a:ext cx="4302152" cy="63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dragoart.com/tuts/pics/5/6699/how-to-sketch-eyes-tutorial-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027"/>
            <a:ext cx="2847869" cy="20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fc04.deviantart.net/fs71/i/2010/089/2/a/Ear_drawing_by_nandamegum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/>
          <a:stretch/>
        </p:blipFill>
        <p:spPr bwMode="auto">
          <a:xfrm>
            <a:off x="457200" y="2871139"/>
            <a:ext cx="2748959" cy="34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4" name="Picture 4" descr="http://1.bp.blogspot.com/-F9tKlR0_Jrg/Ul3dSgS-pdI/AAAAAAAAEwI/jnpDD3MgT_A/s1600/house_final15098839_4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638"/>
            <a:ext cx="6648096" cy="3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/>
              <a:t>A única certeza que se impõe antes de todas as outras:</a:t>
            </a:r>
          </a:p>
          <a:p>
            <a:pPr marL="742950" lvl="2" indent="-342900"/>
            <a:r>
              <a:rPr lang="pt-BR" sz="2800" dirty="0" smtClean="0"/>
              <a:t>A certeza do sujeito na relação consigo mesmo</a:t>
            </a:r>
          </a:p>
          <a:p>
            <a:pPr marL="1200150" lvl="3" indent="-342900"/>
            <a:r>
              <a:rPr lang="pt-BR" sz="2400" dirty="0" smtClean="0"/>
              <a:t>Consciência de si</a:t>
            </a:r>
          </a:p>
          <a:p>
            <a:pPr marL="1200150" lvl="3" indent="-342900"/>
            <a:endParaRPr lang="pt-BR" sz="2400" dirty="0" smtClean="0"/>
          </a:p>
          <a:p>
            <a:pPr marL="742950" lvl="2" indent="-342900"/>
            <a:r>
              <a:rPr lang="pt-BR" sz="2800" dirty="0" smtClean="0"/>
              <a:t>É uma experiência fundada na consciência individual, não mais na tradição, nem na confiança ou na fé</a:t>
            </a:r>
          </a:p>
          <a:p>
            <a:pPr marL="742950" lvl="2" indent="-342900"/>
            <a:endParaRPr lang="pt-BR" sz="28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93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/>
              <a:t>Portanto, rejeitar todos os argumentos de autoridade</a:t>
            </a:r>
          </a:p>
          <a:p>
            <a:pPr lvl="1"/>
            <a:r>
              <a:rPr lang="pt-BR" dirty="0" smtClean="0"/>
              <a:t>Crenças impostas como verdades absolutas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sabedoria dos modernos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Os modernos inventaram ideologias que professavam ideais para dar sentido à existência humana</a:t>
            </a:r>
          </a:p>
          <a:p>
            <a:pPr lvl="1"/>
            <a:endParaRPr lang="pt-BR" dirty="0"/>
          </a:p>
          <a:p>
            <a:r>
              <a:rPr lang="pt-BR" dirty="0" smtClean="0"/>
              <a:t>Ideologias para justificar que se morra por ideais</a:t>
            </a:r>
          </a:p>
          <a:p>
            <a:pPr lvl="1"/>
            <a:r>
              <a:rPr lang="pt-BR" dirty="0" smtClean="0"/>
              <a:t>Nacionalismo</a:t>
            </a:r>
          </a:p>
          <a:p>
            <a:pPr lvl="1"/>
            <a:r>
              <a:rPr lang="pt-BR" dirty="0" smtClean="0"/>
              <a:t>Cientificismo</a:t>
            </a:r>
          </a:p>
          <a:p>
            <a:pPr lvl="1"/>
            <a:r>
              <a:rPr lang="pt-BR" dirty="0" smtClean="0"/>
              <a:t>Comunismo</a:t>
            </a:r>
          </a:p>
          <a:p>
            <a:pPr lvl="1"/>
            <a:endParaRPr lang="pt-BR" dirty="0"/>
          </a:p>
          <a:p>
            <a:r>
              <a:rPr lang="pt-BR" dirty="0" smtClean="0"/>
              <a:t>Ideologias que causaram muitas mortes.....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8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Motivos para sacrificar a vida por uma causa maior:</a:t>
            </a:r>
          </a:p>
          <a:p>
            <a:pPr lvl="1"/>
            <a:r>
              <a:rPr lang="pt-BR" dirty="0" smtClean="0"/>
              <a:t>Ciência</a:t>
            </a:r>
          </a:p>
          <a:p>
            <a:pPr lvl="1"/>
            <a:r>
              <a:rPr lang="pt-BR" dirty="0" smtClean="0"/>
              <a:t>Revolução </a:t>
            </a:r>
          </a:p>
          <a:p>
            <a:pPr lvl="1"/>
            <a:r>
              <a:rPr lang="pt-BR" dirty="0" smtClean="0"/>
              <a:t>Pátria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bbc.co.uk/history/img/ic/640/images/resources/people/adolf_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592842" cy="42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6237312"/>
            <a:ext cx="78488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Holocausto matou de 11 a 14 milhões de pessoas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903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imagemerevolucao.files.wordpress.com/2010/05/stal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5" y="1136007"/>
            <a:ext cx="7639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6237312"/>
            <a:ext cx="78488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Matou de 10 a 20 milhões de pessoas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031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ciência convida as pessoas a exercitar o espírito crítico</a:t>
            </a:r>
          </a:p>
          <a:p>
            <a:pPr lvl="1"/>
            <a:r>
              <a:rPr lang="pt-BR" dirty="0" smtClean="0"/>
              <a:t>Pouco compatível com o respeito pelas autoridades religiosas na época</a:t>
            </a:r>
          </a:p>
          <a:p>
            <a:endParaRPr lang="pt-BR" dirty="0" smtClean="0"/>
          </a:p>
          <a:p>
            <a:r>
              <a:rPr lang="pt-BR" dirty="0" smtClean="0"/>
              <a:t>A crença presa ao jugo rígido que a Igreja lhe impunha, começa a enfraquecer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4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Homenagem do Partido Comunista Frances à morte de Stalin em 1953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/>
          </a:p>
          <a:p>
            <a:r>
              <a:rPr lang="pt-BR" i="1" dirty="0" smtClean="0"/>
              <a:t>O coração de Stalin cessou de bater, mas o stalinismo está vivo, ele é imortal</a:t>
            </a:r>
          </a:p>
          <a:p>
            <a:endParaRPr lang="pt-BR" i="1" dirty="0"/>
          </a:p>
          <a:p>
            <a:r>
              <a:rPr lang="pt-BR" i="1" dirty="0" smtClean="0"/>
              <a:t>A Stalin, para todo o sempre seremos fiéis</a:t>
            </a:r>
          </a:p>
          <a:p>
            <a:endParaRPr lang="pt-BR" i="1" dirty="0"/>
          </a:p>
          <a:p>
            <a:r>
              <a:rPr lang="pt-BR" i="1" dirty="0" smtClean="0"/>
              <a:t>Causa sagrada da classe trabalhadora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40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3.bp.blogspot.com/_xYkx5-92ehI/TAgawx7Rk2I/AAAAAAAAAEg/a1EKivbb80s/s1600/Stalin_leads_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4767"/>
            <a:ext cx="4896544" cy="71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pbs.org/behindcloseddoors/tmp_assets/stalin-b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94" y="2060848"/>
            <a:ext cx="3336187" cy="42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Uma outra opção: </a:t>
            </a:r>
            <a:br>
              <a:rPr lang="pt-BR" dirty="0" smtClean="0"/>
            </a:br>
            <a:r>
              <a:rPr lang="pt-BR" dirty="0" smtClean="0"/>
              <a:t>O “pensamento alargado” de 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sentido da vida humana pode ser encontrado no “pensamento alargado”</a:t>
            </a:r>
          </a:p>
          <a:p>
            <a:endParaRPr lang="pt-BR" dirty="0"/>
          </a:p>
          <a:p>
            <a:r>
              <a:rPr lang="pt-BR" dirty="0" smtClean="0"/>
              <a:t>É o pensamento que não é limitado</a:t>
            </a:r>
          </a:p>
          <a:p>
            <a:pPr lvl="1"/>
            <a:r>
              <a:rPr lang="pt-BR" dirty="0" smtClean="0"/>
              <a:t>Consegue se libertar da situação particular de origem </a:t>
            </a:r>
          </a:p>
          <a:p>
            <a:pPr lvl="1"/>
            <a:r>
              <a:rPr lang="pt-BR" dirty="0" smtClean="0"/>
              <a:t>Para se elevar até a compreensão do outro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Exemplo: aprender outro idioma</a:t>
            </a:r>
          </a:p>
          <a:p>
            <a:pPr lvl="1"/>
            <a:r>
              <a:rPr lang="pt-BR" dirty="0" smtClean="0"/>
              <a:t>Você se afasta do português falado no Brasil</a:t>
            </a:r>
          </a:p>
          <a:p>
            <a:pPr lvl="1"/>
            <a:r>
              <a:rPr lang="pt-BR" dirty="0" smtClean="0"/>
              <a:t>Para entrar em outra cultura</a:t>
            </a:r>
          </a:p>
          <a:p>
            <a:pPr lvl="1"/>
            <a:endParaRPr lang="pt-BR" dirty="0"/>
          </a:p>
          <a:p>
            <a:r>
              <a:rPr lang="pt-BR" dirty="0" smtClean="0"/>
              <a:t>Resultado: entra-se em mais humanidade</a:t>
            </a:r>
          </a:p>
          <a:p>
            <a:pPr lvl="1"/>
            <a:r>
              <a:rPr lang="pt-BR" dirty="0" smtClean="0"/>
              <a:t>Se comunica com mais pessoas</a:t>
            </a:r>
          </a:p>
          <a:p>
            <a:pPr lvl="1"/>
            <a:r>
              <a:rPr lang="pt-BR" dirty="0" smtClean="0"/>
              <a:t>Descobre novas ideias, novos estilos de humor, novos modos de relacionamento com as pessoas</a:t>
            </a:r>
          </a:p>
          <a:p>
            <a:pPr lvl="1"/>
            <a:endParaRPr lang="pt-BR" dirty="0"/>
          </a:p>
          <a:p>
            <a:r>
              <a:rPr lang="pt-BR" dirty="0" smtClean="0"/>
              <a:t>Você alarga a tua 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5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google.com.br/url?source=imgres&amp;ct=img&amp;q=http://www.gentedeopiniao.com.br/fotos/image/madeira_toras_MONTEZUMA.jpg&amp;sa=X&amp;ei=yFdBUNbiEMbz0gGjh4AY&amp;ved=0CAQQ8wc4Dw&amp;usg=AFQjCNEE65CXgFnJTG-tmbt2xZfTK4ef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96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ogging, especially illegal logging, is a major cause of deforestation. In Brazil and Indonesia ... / Credits: Re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989"/>
            <a:ext cx="829737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.br/url?source=imgres&amp;ct=img&amp;q=http://i0.ig.com/fw/dt/dg/pj/dtdgpjjikgpy3636fibf9u6.jpg&amp;sa=X&amp;ei=_lVBUIulK-L10gGzj4D4Cg&amp;ved=0CAQQ8wc4Eg&amp;usg=AFQjCNHmBlxt_98LmU1HQv2AYCr3-3YB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283843" cy="43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oogle.com.br/url?source=imgres&amp;ct=img&amp;q=http://premioclaudia.abril.com.br/wp-content/uploads/2012/04/adelaide-de-fatima-oliveira-premio-claudia-2004.jpg&amp;sa=X&amp;ei=KVdBUKLLD8jC6gHFvICYBg&amp;ved=0CAQQ8wc&amp;usg=AFQjCNE8SGqElGeMmSsX2FNQtfQ1f8EH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756"/>
            <a:ext cx="47210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Onde as pessoas procurariam orientação?</a:t>
            </a:r>
          </a:p>
          <a:p>
            <a:pPr lvl="1"/>
            <a:r>
              <a:rPr lang="pt-BR" dirty="0" smtClean="0"/>
              <a:t>No universo?</a:t>
            </a:r>
          </a:p>
          <a:p>
            <a:pPr lvl="2"/>
            <a:r>
              <a:rPr lang="pt-BR" dirty="0" smtClean="0"/>
              <a:t>Não é mais um cosmos ordenado</a:t>
            </a:r>
          </a:p>
          <a:p>
            <a:pPr lvl="1"/>
            <a:r>
              <a:rPr lang="pt-BR" dirty="0" smtClean="0"/>
              <a:t>Na religião?</a:t>
            </a:r>
          </a:p>
          <a:p>
            <a:pPr lvl="2"/>
            <a:r>
              <a:rPr lang="pt-BR" dirty="0" smtClean="0"/>
              <a:t>O conflito entre o espírito crítico e as autoridades religiosas desfavoreceram que o homem moderno continuasse a crer</a:t>
            </a:r>
          </a:p>
          <a:p>
            <a:pPr lvl="2"/>
            <a:endParaRPr lang="pt-BR" dirty="0"/>
          </a:p>
          <a:p>
            <a:r>
              <a:rPr lang="pt-BR" dirty="0" smtClean="0"/>
              <a:t>O ser humano privado do socorro do cosmos e de Deus...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Sem referências não é possível viver livremente e sem temores</a:t>
            </a:r>
          </a:p>
          <a:p>
            <a:pPr marL="914400" lvl="2" indent="0">
              <a:buNone/>
            </a:pPr>
            <a:endParaRPr lang="pt-BR" dirty="0"/>
          </a:p>
          <a:p>
            <a:r>
              <a:rPr lang="pt-BR" dirty="0" smtClean="0"/>
              <a:t>Humanismo – os seres humanos passam a buscar as novas referências por si mesmos e em si mesmos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1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285293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Uma nova teoria do conhecimento</a:t>
            </a:r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16021</TotalTime>
  <Words>1430</Words>
  <Application>Microsoft Office PowerPoint</Application>
  <PresentationFormat>Apresentação na tela (4:3)</PresentationFormat>
  <Paragraphs>252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Apresentação do PowerPoint</vt:lpstr>
      <vt:lpstr>Apresentação do PowerPoint</vt:lpstr>
      <vt:lpstr>Apresentação do PowerPoint</vt:lpstr>
      <vt:lpstr>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Claude Bernard</vt:lpstr>
      <vt:lpstr>Apresentação do PowerPoint</vt:lpstr>
      <vt:lpstr>A nova tarefa da ciência</vt:lpstr>
      <vt:lpstr>Kant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Rousseau</vt:lpstr>
      <vt:lpstr>Apresentação do PowerPoint</vt:lpstr>
      <vt:lpstr>Rousseau</vt:lpstr>
      <vt:lpstr>Apresentação do PowerPoint</vt:lpstr>
      <vt:lpstr>Rousseau</vt:lpstr>
      <vt:lpstr>Apresentação do PowerPoint</vt:lpstr>
      <vt:lpstr>Apresentação do PowerPoint</vt:lpstr>
      <vt:lpstr>Luc Ferry</vt:lpstr>
      <vt:lpstr>A crueldade animal é definida pelo instinto</vt:lpstr>
      <vt:lpstr>Apresentação do PowerPoint</vt:lpstr>
      <vt:lpstr>A crueldade humana: o mal como um “projeto”</vt:lpstr>
      <vt:lpstr>Apresentação do PowerPoint</vt:lpstr>
      <vt:lpstr>Fausto de Goethe</vt:lpstr>
      <vt:lpstr>Apresentação do PowerPoint</vt:lpstr>
      <vt:lpstr>Kant</vt:lpstr>
      <vt:lpstr>Ação desinteressada</vt:lpstr>
      <vt:lpstr>O ideal do bem comum</vt:lpstr>
      <vt:lpstr>Kant: imperativos categóricos</vt:lpstr>
      <vt:lpstr>Apresentação do PowerPoint</vt:lpstr>
      <vt:lpstr>Apresentação do PowerPoint</vt:lpstr>
      <vt:lpstr>Apresentação do PowerPoint</vt:lpstr>
      <vt:lpstr>Apresentação do PowerPoint</vt:lpstr>
      <vt:lpstr>Individualismo</vt:lpstr>
      <vt:lpstr>O trabalho na concepção aristocrática</vt:lpstr>
      <vt:lpstr>Trabalho na concepção humanista</vt:lpstr>
      <vt:lpstr>Apresentação do PowerPoint</vt:lpstr>
      <vt:lpstr>Descartes – cogito ergo sum</vt:lpstr>
      <vt:lpstr>Apresentação do PowerPoint</vt:lpstr>
      <vt:lpstr>Exercício</vt:lpstr>
      <vt:lpstr>Apresentação do PowerPoint</vt:lpstr>
      <vt:lpstr>Exercício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Homenagem do Partido Comunista Frances à morte de Stalin em 1953</vt:lpstr>
      <vt:lpstr>Apresentação do PowerPoint</vt:lpstr>
      <vt:lpstr>Uma outra opção:  O “pensamento alargado” de Kant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Rogerio Ceravolo Calia</cp:lastModifiedBy>
  <cp:revision>1814</cp:revision>
  <dcterms:created xsi:type="dcterms:W3CDTF">2012-06-03T15:26:30Z</dcterms:created>
  <dcterms:modified xsi:type="dcterms:W3CDTF">2016-04-27T15:29:37Z</dcterms:modified>
</cp:coreProperties>
</file>