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4" r:id="rId1"/>
  </p:sldMasterIdLst>
  <p:notesMasterIdLst>
    <p:notesMasterId r:id="rId54"/>
  </p:notesMasterIdLst>
  <p:sldIdLst>
    <p:sldId id="256" r:id="rId2"/>
    <p:sldId id="260" r:id="rId3"/>
    <p:sldId id="309" r:id="rId4"/>
    <p:sldId id="310" r:id="rId5"/>
    <p:sldId id="298" r:id="rId6"/>
    <p:sldId id="297" r:id="rId7"/>
    <p:sldId id="302" r:id="rId8"/>
    <p:sldId id="295" r:id="rId9"/>
    <p:sldId id="294" r:id="rId10"/>
    <p:sldId id="312" r:id="rId11"/>
    <p:sldId id="293" r:id="rId12"/>
    <p:sldId id="311" r:id="rId13"/>
    <p:sldId id="313" r:id="rId14"/>
    <p:sldId id="287" r:id="rId15"/>
    <p:sldId id="299" r:id="rId16"/>
    <p:sldId id="300" r:id="rId17"/>
    <p:sldId id="301" r:id="rId18"/>
    <p:sldId id="314" r:id="rId19"/>
    <p:sldId id="286" r:id="rId20"/>
    <p:sldId id="285" r:id="rId21"/>
    <p:sldId id="284" r:id="rId22"/>
    <p:sldId id="283" r:id="rId23"/>
    <p:sldId id="282" r:id="rId24"/>
    <p:sldId id="281" r:id="rId25"/>
    <p:sldId id="261" r:id="rId26"/>
    <p:sldId id="288" r:id="rId27"/>
    <p:sldId id="291" r:id="rId28"/>
    <p:sldId id="289" r:id="rId29"/>
    <p:sldId id="290" r:id="rId30"/>
    <p:sldId id="259" r:id="rId31"/>
    <p:sldId id="303" r:id="rId32"/>
    <p:sldId id="263" r:id="rId33"/>
    <p:sldId id="264" r:id="rId34"/>
    <p:sldId id="265" r:id="rId35"/>
    <p:sldId id="266" r:id="rId36"/>
    <p:sldId id="267" r:id="rId37"/>
    <p:sldId id="304" r:id="rId38"/>
    <p:sldId id="269" r:id="rId39"/>
    <p:sldId id="270" r:id="rId40"/>
    <p:sldId id="271" r:id="rId41"/>
    <p:sldId id="305" r:id="rId42"/>
    <p:sldId id="272" r:id="rId43"/>
    <p:sldId id="273" r:id="rId44"/>
    <p:sldId id="306" r:id="rId45"/>
    <p:sldId id="275" r:id="rId46"/>
    <p:sldId id="274" r:id="rId47"/>
    <p:sldId id="307" r:id="rId48"/>
    <p:sldId id="276" r:id="rId49"/>
    <p:sldId id="277" r:id="rId50"/>
    <p:sldId id="278" r:id="rId51"/>
    <p:sldId id="279" r:id="rId52"/>
    <p:sldId id="308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86" autoAdjust="0"/>
    <p:restoredTop sz="93165"/>
  </p:normalViewPr>
  <p:slideViewPr>
    <p:cSldViewPr snapToGrid="0" snapToObjects="1">
      <p:cViewPr varScale="1">
        <p:scale>
          <a:sx n="63" d="100"/>
          <a:sy n="63" d="100"/>
        </p:scale>
        <p:origin x="1046" y="4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AFAEB8-6112-E448-AF77-80C6CF23AE1D}" type="datetimeFigureOut">
              <a:rPr lang="pt-BR" smtClean="0"/>
              <a:t>22/10/2018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5993A9-F561-DE4B-AA7F-F4C22B155C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9198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2162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876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288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19120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515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96333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116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621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57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NUT5707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0934B40-5DF0-1340-BB73-68989389ED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22" r="14517"/>
          <a:stretch/>
        </p:blipFill>
        <p:spPr>
          <a:xfrm>
            <a:off x="7968504" y="12702"/>
            <a:ext cx="1175496" cy="163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859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703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540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770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599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091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905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69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319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pt.wikipedia.org/wiki/%C3%9F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9EFE24-2643-2444-93F1-82C9880A1C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4091" y="798793"/>
            <a:ext cx="5475815" cy="2318197"/>
          </a:xfrm>
        </p:spPr>
        <p:txBody>
          <a:bodyPr>
            <a:noAutofit/>
          </a:bodyPr>
          <a:lstStyle/>
          <a:p>
            <a:pPr algn="ctr"/>
            <a:br>
              <a:rPr lang="pt-BR" sz="4800" b="1" dirty="0"/>
            </a:br>
            <a:br>
              <a:rPr lang="pt-BR" sz="4800" b="1" dirty="0"/>
            </a:br>
            <a:r>
              <a:rPr lang="pt-BR" sz="4800" b="1" dirty="0">
                <a:solidFill>
                  <a:schemeClr val="tx1"/>
                </a:solidFill>
              </a:rPr>
              <a:t>Microbiota </a:t>
            </a:r>
            <a:br>
              <a:rPr lang="pt-BR" sz="4800" b="1" dirty="0">
                <a:solidFill>
                  <a:schemeClr val="tx1"/>
                </a:solidFill>
              </a:rPr>
            </a:br>
            <a:r>
              <a:rPr lang="pt-BR" sz="4800" b="1" dirty="0">
                <a:solidFill>
                  <a:schemeClr val="tx1"/>
                </a:solidFill>
              </a:rPr>
              <a:t>e </a:t>
            </a:r>
            <a:br>
              <a:rPr lang="pt-BR" sz="4800" b="1" dirty="0">
                <a:solidFill>
                  <a:schemeClr val="tx1"/>
                </a:solidFill>
              </a:rPr>
            </a:br>
            <a:r>
              <a:rPr lang="pt-BR" sz="4800" b="1" dirty="0">
                <a:solidFill>
                  <a:schemeClr val="tx1"/>
                </a:solidFill>
              </a:rPr>
              <a:t>Obesidade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C37F883-8508-FC47-A848-737AEC2860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02672" y="3665915"/>
            <a:ext cx="2938655" cy="1605311"/>
          </a:xfrm>
        </p:spPr>
        <p:txBody>
          <a:bodyPr>
            <a:normAutofit/>
          </a:bodyPr>
          <a:lstStyle/>
          <a:p>
            <a:pPr algn="ctr"/>
            <a:r>
              <a:rPr lang="pt-BR" sz="2000" dirty="0"/>
              <a:t>Isabella David </a:t>
            </a:r>
          </a:p>
          <a:p>
            <a:pPr algn="ctr"/>
            <a:r>
              <a:rPr lang="pt-BR" sz="2000" dirty="0"/>
              <a:t>Nazaré Almeida </a:t>
            </a:r>
          </a:p>
          <a:p>
            <a:pPr algn="ctr"/>
            <a:r>
              <a:rPr lang="pt-BR" sz="2000" dirty="0"/>
              <a:t>Renato Zorzo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A1CEC86-4B5B-204B-BCB7-CDD241A1B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61" y="150607"/>
            <a:ext cx="1807285" cy="180728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52B632D-733F-6D43-AD57-7D29D2A23F87}"/>
              </a:ext>
            </a:extLst>
          </p:cNvPr>
          <p:cNvSpPr txBox="1"/>
          <p:nvPr/>
        </p:nvSpPr>
        <p:spPr>
          <a:xfrm>
            <a:off x="872489" y="5690774"/>
            <a:ext cx="761566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Disciplina: NUT5707 – Genômica nutricional e obesidade</a:t>
            </a:r>
          </a:p>
          <a:p>
            <a:pPr algn="ctr"/>
            <a:endParaRPr lang="pt-BR" dirty="0"/>
          </a:p>
          <a:p>
            <a:pPr algn="ctr"/>
            <a:r>
              <a:rPr lang="pt-BR" sz="1200" dirty="0"/>
              <a:t> 22/10/2018</a:t>
            </a:r>
          </a:p>
        </p:txBody>
      </p:sp>
    </p:spTree>
    <p:extLst>
      <p:ext uri="{BB962C8B-B14F-4D97-AF65-F5344CB8AC3E}">
        <p14:creationId xmlns:p14="http://schemas.microsoft.com/office/powerpoint/2010/main" val="3098286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14501" y="624110"/>
            <a:ext cx="6222999" cy="1280890"/>
          </a:xfrm>
        </p:spPr>
        <p:txBody>
          <a:bodyPr>
            <a:normAutofit fontScale="90000"/>
          </a:bodyPr>
          <a:lstStyle/>
          <a:p>
            <a:r>
              <a:rPr lang="pt-BR" b="1" dirty="0">
                <a:solidFill>
                  <a:schemeClr val="tx1"/>
                </a:solidFill>
              </a:rPr>
              <a:t>Controle glicêmico</a:t>
            </a:r>
            <a:br>
              <a:rPr lang="pt-BR" b="1" dirty="0">
                <a:solidFill>
                  <a:schemeClr val="tx1"/>
                </a:solidFill>
              </a:rPr>
            </a:br>
            <a:br>
              <a:rPr lang="pt-BR" b="1" dirty="0">
                <a:solidFill>
                  <a:schemeClr val="tx1"/>
                </a:solidFill>
              </a:rPr>
            </a:b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587501" y="1905000"/>
            <a:ext cx="6489699" cy="400622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2600" dirty="0"/>
              <a:t> Altos níveis de glicose sérica após a alimentação com HFD </a:t>
            </a:r>
          </a:p>
          <a:p>
            <a:pPr marL="0" indent="0" algn="just">
              <a:buNone/>
            </a:pPr>
            <a:r>
              <a:rPr lang="pt-BR" sz="2600" dirty="0" err="1"/>
              <a:t>Akkermansia</a:t>
            </a:r>
            <a:r>
              <a:rPr lang="pt-BR" sz="2600" dirty="0"/>
              <a:t> </a:t>
            </a:r>
            <a:r>
              <a:rPr lang="pt-BR" sz="2600" dirty="0" err="1"/>
              <a:t>muciniphila</a:t>
            </a:r>
            <a:r>
              <a:rPr lang="pt-BR" sz="2600" dirty="0"/>
              <a:t> e </a:t>
            </a:r>
            <a:r>
              <a:rPr lang="pt-BR" sz="2600" dirty="0" err="1"/>
              <a:t>Bifidobacterium</a:t>
            </a:r>
            <a:r>
              <a:rPr lang="pt-BR" sz="2600" dirty="0"/>
              <a:t> spp.</a:t>
            </a:r>
          </a:p>
          <a:p>
            <a:pPr marL="0" indent="0" algn="just">
              <a:buNone/>
            </a:pPr>
            <a:r>
              <a:rPr lang="pt-BR" sz="2600" dirty="0" err="1"/>
              <a:t>Oscillibacter</a:t>
            </a:r>
            <a:r>
              <a:rPr lang="pt-BR" sz="2600" dirty="0"/>
              <a:t> (resistência à insulina)</a:t>
            </a:r>
          </a:p>
        </p:txBody>
      </p:sp>
      <p:sp>
        <p:nvSpPr>
          <p:cNvPr id="4" name="Seta: para Cima 3">
            <a:extLst>
              <a:ext uri="{FF2B5EF4-FFF2-40B4-BE49-F238E27FC236}">
                <a16:creationId xmlns:a16="http://schemas.microsoft.com/office/drawing/2014/main" id="{2855C80F-2DD0-44FE-BFCD-168A307C3E7E}"/>
              </a:ext>
            </a:extLst>
          </p:cNvPr>
          <p:cNvSpPr/>
          <p:nvPr/>
        </p:nvSpPr>
        <p:spPr>
          <a:xfrm>
            <a:off x="1280160" y="2100719"/>
            <a:ext cx="307341" cy="1828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eta: para Cima 4">
            <a:extLst>
              <a:ext uri="{FF2B5EF4-FFF2-40B4-BE49-F238E27FC236}">
                <a16:creationId xmlns:a16="http://schemas.microsoft.com/office/drawing/2014/main" id="{8E7DF8FA-C5B0-4B05-8624-64E820D9A243}"/>
              </a:ext>
            </a:extLst>
          </p:cNvPr>
          <p:cNvSpPr/>
          <p:nvPr/>
        </p:nvSpPr>
        <p:spPr>
          <a:xfrm rot="10800000">
            <a:off x="1280160" y="3084786"/>
            <a:ext cx="307341" cy="1828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: para Cima 5">
            <a:extLst>
              <a:ext uri="{FF2B5EF4-FFF2-40B4-BE49-F238E27FC236}">
                <a16:creationId xmlns:a16="http://schemas.microsoft.com/office/drawing/2014/main" id="{D3117850-3B71-47F8-8450-688AAA12506A}"/>
              </a:ext>
            </a:extLst>
          </p:cNvPr>
          <p:cNvSpPr/>
          <p:nvPr/>
        </p:nvSpPr>
        <p:spPr>
          <a:xfrm>
            <a:off x="1246226" y="3908111"/>
            <a:ext cx="307341" cy="1828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8949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14501" y="624110"/>
            <a:ext cx="6222999" cy="1280890"/>
          </a:xfrm>
        </p:spPr>
        <p:txBody>
          <a:bodyPr>
            <a:normAutofit fontScale="90000"/>
          </a:bodyPr>
          <a:lstStyle/>
          <a:p>
            <a:r>
              <a:rPr lang="pt-BR" b="1" dirty="0">
                <a:solidFill>
                  <a:schemeClr val="tx1"/>
                </a:solidFill>
              </a:rPr>
              <a:t>Controle glicêmico</a:t>
            </a:r>
            <a:br>
              <a:rPr lang="pt-BR" b="1" dirty="0">
                <a:solidFill>
                  <a:schemeClr val="tx1"/>
                </a:solidFill>
              </a:rPr>
            </a:br>
            <a:br>
              <a:rPr lang="pt-BR" b="1" dirty="0">
                <a:solidFill>
                  <a:schemeClr val="tx1"/>
                </a:solidFill>
              </a:rPr>
            </a:b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587501" y="1905000"/>
            <a:ext cx="6489699" cy="400622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2600" dirty="0"/>
              <a:t>Níveis séricos de glicose e resistência à insulina</a:t>
            </a:r>
          </a:p>
          <a:p>
            <a:pPr marL="0" indent="0" algn="just">
              <a:buNone/>
            </a:pPr>
            <a:r>
              <a:rPr lang="pt-BR" sz="2600" dirty="0" err="1"/>
              <a:t>Akkermansia</a:t>
            </a:r>
            <a:r>
              <a:rPr lang="pt-BR" sz="2600" dirty="0"/>
              <a:t> </a:t>
            </a:r>
            <a:r>
              <a:rPr lang="pt-BR" sz="2600" dirty="0" err="1"/>
              <a:t>muciniphila</a:t>
            </a:r>
            <a:endParaRPr lang="pt-BR" sz="2600" dirty="0"/>
          </a:p>
          <a:p>
            <a:pPr marL="0" indent="0" algn="just">
              <a:buNone/>
            </a:pPr>
            <a:r>
              <a:rPr lang="pt-BR" sz="2600" dirty="0" err="1"/>
              <a:t>Oscillibacter</a:t>
            </a:r>
            <a:r>
              <a:rPr lang="pt-BR" sz="2600" dirty="0"/>
              <a:t> spp.</a:t>
            </a:r>
          </a:p>
        </p:txBody>
      </p:sp>
      <p:sp>
        <p:nvSpPr>
          <p:cNvPr id="7" name="Seta: para Cima 6">
            <a:extLst>
              <a:ext uri="{FF2B5EF4-FFF2-40B4-BE49-F238E27FC236}">
                <a16:creationId xmlns:a16="http://schemas.microsoft.com/office/drawing/2014/main" id="{8D51C365-909D-41ED-87C8-333DC252BDC5}"/>
              </a:ext>
            </a:extLst>
          </p:cNvPr>
          <p:cNvSpPr/>
          <p:nvPr/>
        </p:nvSpPr>
        <p:spPr>
          <a:xfrm rot="10800000">
            <a:off x="1303556" y="2996306"/>
            <a:ext cx="307341" cy="1828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eta: para Cima 7">
            <a:extLst>
              <a:ext uri="{FF2B5EF4-FFF2-40B4-BE49-F238E27FC236}">
                <a16:creationId xmlns:a16="http://schemas.microsoft.com/office/drawing/2014/main" id="{E30B7CE5-BF45-4A7F-9C09-1C3858CDAE79}"/>
              </a:ext>
            </a:extLst>
          </p:cNvPr>
          <p:cNvSpPr/>
          <p:nvPr/>
        </p:nvSpPr>
        <p:spPr>
          <a:xfrm>
            <a:off x="1246226" y="2055783"/>
            <a:ext cx="307341" cy="1828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: para Cima 8">
            <a:extLst>
              <a:ext uri="{FF2B5EF4-FFF2-40B4-BE49-F238E27FC236}">
                <a16:creationId xmlns:a16="http://schemas.microsoft.com/office/drawing/2014/main" id="{4ADD9D69-7B2E-4919-81E0-9E092CB6A5B8}"/>
              </a:ext>
            </a:extLst>
          </p:cNvPr>
          <p:cNvSpPr/>
          <p:nvPr/>
        </p:nvSpPr>
        <p:spPr>
          <a:xfrm>
            <a:off x="1263193" y="3495935"/>
            <a:ext cx="307341" cy="1828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5427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14501" y="624110"/>
            <a:ext cx="6222999" cy="1280890"/>
          </a:xfrm>
        </p:spPr>
        <p:txBody>
          <a:bodyPr>
            <a:normAutofit fontScale="90000"/>
          </a:bodyPr>
          <a:lstStyle/>
          <a:p>
            <a:r>
              <a:rPr lang="pt-BR" b="1" dirty="0">
                <a:solidFill>
                  <a:schemeClr val="tx1"/>
                </a:solidFill>
              </a:rPr>
              <a:t>Controle glicêmico</a:t>
            </a:r>
            <a:br>
              <a:rPr lang="pt-BR" b="1" dirty="0">
                <a:solidFill>
                  <a:schemeClr val="tx1"/>
                </a:solidFill>
              </a:rPr>
            </a:br>
            <a:br>
              <a:rPr lang="pt-BR" b="1" dirty="0">
                <a:solidFill>
                  <a:schemeClr val="tx1"/>
                </a:solidFill>
              </a:rPr>
            </a:b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587501" y="1905000"/>
            <a:ext cx="6489699" cy="400622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2200" dirty="0" err="1"/>
              <a:t>Akkermansia</a:t>
            </a:r>
            <a:r>
              <a:rPr lang="pt-BR" sz="2200" dirty="0"/>
              <a:t> </a:t>
            </a:r>
            <a:r>
              <a:rPr lang="pt-BR" sz="2200" dirty="0" err="1"/>
              <a:t>muciniphila</a:t>
            </a:r>
            <a:endParaRPr lang="pt-BR" sz="2200" dirty="0"/>
          </a:p>
          <a:p>
            <a:pPr marL="0" indent="0" algn="just">
              <a:buNone/>
            </a:pPr>
            <a:r>
              <a:rPr lang="pt-BR" sz="2200" dirty="0" err="1"/>
              <a:t>Bifidobacterium</a:t>
            </a:r>
            <a:r>
              <a:rPr lang="pt-BR" sz="2200" dirty="0"/>
              <a:t> </a:t>
            </a:r>
            <a:r>
              <a:rPr lang="pt-BR" sz="2200" dirty="0" err="1"/>
              <a:t>pseudocatenulatum</a:t>
            </a:r>
            <a:r>
              <a:rPr lang="pt-BR" sz="2200" dirty="0"/>
              <a:t> CECT 7765</a:t>
            </a:r>
          </a:p>
          <a:p>
            <a:pPr marL="0" indent="0" algn="just">
              <a:buNone/>
            </a:pPr>
            <a:r>
              <a:rPr lang="pt-BR" sz="2200" dirty="0"/>
              <a:t>Bacteroides </a:t>
            </a:r>
            <a:r>
              <a:rPr lang="pt-BR" sz="2200" dirty="0" err="1"/>
              <a:t>uniformis</a:t>
            </a:r>
            <a:r>
              <a:rPr lang="pt-BR" sz="2200" dirty="0"/>
              <a:t> CECT 7771</a:t>
            </a:r>
          </a:p>
          <a:p>
            <a:pPr marL="0" indent="0">
              <a:buNone/>
            </a:pPr>
            <a:endParaRPr lang="pt-BR" sz="2200" dirty="0"/>
          </a:p>
          <a:p>
            <a:pPr marL="0" indent="0">
              <a:buNone/>
            </a:pPr>
            <a:r>
              <a:rPr lang="pt-BR" sz="2200" dirty="0"/>
              <a:t>proteger da deterioração induzida pela HFD da homeostase da glicose e da insulina.</a:t>
            </a:r>
          </a:p>
        </p:txBody>
      </p:sp>
      <p:sp>
        <p:nvSpPr>
          <p:cNvPr id="4" name="Seta: para Cima 3">
            <a:extLst>
              <a:ext uri="{FF2B5EF4-FFF2-40B4-BE49-F238E27FC236}">
                <a16:creationId xmlns:a16="http://schemas.microsoft.com/office/drawing/2014/main" id="{2855C80F-2DD0-44FE-BFCD-168A307C3E7E}"/>
              </a:ext>
            </a:extLst>
          </p:cNvPr>
          <p:cNvSpPr/>
          <p:nvPr/>
        </p:nvSpPr>
        <p:spPr>
          <a:xfrm>
            <a:off x="1280160" y="1994263"/>
            <a:ext cx="307341" cy="1828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eta: para Cima 4">
            <a:extLst>
              <a:ext uri="{FF2B5EF4-FFF2-40B4-BE49-F238E27FC236}">
                <a16:creationId xmlns:a16="http://schemas.microsoft.com/office/drawing/2014/main" id="{8E7DF8FA-C5B0-4B05-8624-64E820D9A243}"/>
              </a:ext>
            </a:extLst>
          </p:cNvPr>
          <p:cNvSpPr/>
          <p:nvPr/>
        </p:nvSpPr>
        <p:spPr>
          <a:xfrm>
            <a:off x="1278889" y="2399212"/>
            <a:ext cx="307341" cy="1828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: para Cima 5">
            <a:extLst>
              <a:ext uri="{FF2B5EF4-FFF2-40B4-BE49-F238E27FC236}">
                <a16:creationId xmlns:a16="http://schemas.microsoft.com/office/drawing/2014/main" id="{D3117850-3B71-47F8-8450-688AAA12506A}"/>
              </a:ext>
            </a:extLst>
          </p:cNvPr>
          <p:cNvSpPr/>
          <p:nvPr/>
        </p:nvSpPr>
        <p:spPr>
          <a:xfrm>
            <a:off x="1297030" y="3275153"/>
            <a:ext cx="307341" cy="1828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: para Cima 8">
            <a:extLst>
              <a:ext uri="{FF2B5EF4-FFF2-40B4-BE49-F238E27FC236}">
                <a16:creationId xmlns:a16="http://schemas.microsoft.com/office/drawing/2014/main" id="{4ADD9D69-7B2E-4919-81E0-9E092CB6A5B8}"/>
              </a:ext>
            </a:extLst>
          </p:cNvPr>
          <p:cNvSpPr/>
          <p:nvPr/>
        </p:nvSpPr>
        <p:spPr>
          <a:xfrm>
            <a:off x="1297031" y="4297957"/>
            <a:ext cx="307341" cy="1828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74762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5B09B3-6DFC-5341-A786-B3E5BFE27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1" y="624110"/>
            <a:ext cx="5930899" cy="1280890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chemeClr val="tx1"/>
                </a:solidFill>
              </a:rPr>
              <a:t>Resistência à leptina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9D0FC3B-1C78-DE49-8DA8-19677F92F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9401" y="1905000"/>
            <a:ext cx="6578600" cy="41402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3200" dirty="0" err="1"/>
              <a:t>Bifidobacterium</a:t>
            </a:r>
            <a:r>
              <a:rPr lang="pt-BR" sz="3200" dirty="0"/>
              <a:t> spp.</a:t>
            </a:r>
          </a:p>
          <a:p>
            <a:pPr marL="0" indent="0" algn="just">
              <a:buNone/>
            </a:pPr>
            <a:r>
              <a:rPr lang="pt-BR" sz="3200" dirty="0" err="1"/>
              <a:t>Akkermansia</a:t>
            </a:r>
            <a:r>
              <a:rPr lang="pt-BR" sz="3200" dirty="0"/>
              <a:t> </a:t>
            </a:r>
            <a:r>
              <a:rPr lang="pt-BR" sz="3200" dirty="0" err="1"/>
              <a:t>muciniphila</a:t>
            </a:r>
            <a:endParaRPr lang="pt-BR" sz="3200" dirty="0"/>
          </a:p>
          <a:p>
            <a:pPr marL="0" indent="0" algn="just">
              <a:buNone/>
            </a:pPr>
            <a:endParaRPr lang="pt-BR" sz="3200" dirty="0"/>
          </a:p>
          <a:p>
            <a:pPr marL="0" indent="0" algn="just">
              <a:buNone/>
            </a:pPr>
            <a:r>
              <a:rPr lang="pt-BR" sz="3200" dirty="0"/>
              <a:t>Níveis séricos de leptina</a:t>
            </a:r>
          </a:p>
        </p:txBody>
      </p:sp>
      <p:sp>
        <p:nvSpPr>
          <p:cNvPr id="4" name="Seta: para Cima 3">
            <a:extLst>
              <a:ext uri="{FF2B5EF4-FFF2-40B4-BE49-F238E27FC236}">
                <a16:creationId xmlns:a16="http://schemas.microsoft.com/office/drawing/2014/main" id="{9D0419DF-FBAB-4DB8-959C-E144A8244533}"/>
              </a:ext>
            </a:extLst>
          </p:cNvPr>
          <p:cNvSpPr/>
          <p:nvPr/>
        </p:nvSpPr>
        <p:spPr>
          <a:xfrm>
            <a:off x="1242060" y="2021119"/>
            <a:ext cx="307341" cy="1828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eta: para Cima 4">
            <a:extLst>
              <a:ext uri="{FF2B5EF4-FFF2-40B4-BE49-F238E27FC236}">
                <a16:creationId xmlns:a16="http://schemas.microsoft.com/office/drawing/2014/main" id="{1A6A4666-84A0-47F3-9605-020E9D2D0A66}"/>
              </a:ext>
            </a:extLst>
          </p:cNvPr>
          <p:cNvSpPr/>
          <p:nvPr/>
        </p:nvSpPr>
        <p:spPr>
          <a:xfrm>
            <a:off x="1256757" y="2707284"/>
            <a:ext cx="307341" cy="1828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: para Cima 5">
            <a:extLst>
              <a:ext uri="{FF2B5EF4-FFF2-40B4-BE49-F238E27FC236}">
                <a16:creationId xmlns:a16="http://schemas.microsoft.com/office/drawing/2014/main" id="{BF1CB290-0382-4751-A994-36FE497AA109}"/>
              </a:ext>
            </a:extLst>
          </p:cNvPr>
          <p:cNvSpPr/>
          <p:nvPr/>
        </p:nvSpPr>
        <p:spPr>
          <a:xfrm rot="10800000">
            <a:off x="1242059" y="3975100"/>
            <a:ext cx="307341" cy="1828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7781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5B09B3-6DFC-5341-A786-B3E5BFE27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1" y="624110"/>
            <a:ext cx="5930899" cy="1280890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chemeClr val="tx1"/>
                </a:solidFill>
              </a:rPr>
              <a:t>Resistência à leptina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9D0FC3B-1C78-DE49-8DA8-19677F92F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9401" y="1905000"/>
            <a:ext cx="6578600" cy="41402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pt-BR" sz="2200" dirty="0"/>
          </a:p>
          <a:p>
            <a:pPr marL="0" indent="0" algn="just">
              <a:buNone/>
            </a:pPr>
            <a:r>
              <a:rPr lang="pt-BR" sz="2800" dirty="0"/>
              <a:t>Resistência à leptina induzida por HFD</a:t>
            </a:r>
          </a:p>
          <a:p>
            <a:pPr marL="0" indent="0" algn="just">
              <a:buNone/>
            </a:pPr>
            <a:r>
              <a:rPr lang="pt-BR" sz="2800" dirty="0"/>
              <a:t>Tratamento </a:t>
            </a:r>
            <a:r>
              <a:rPr lang="pt-BR" sz="2800" dirty="0" err="1"/>
              <a:t>pré</a:t>
            </a:r>
            <a:r>
              <a:rPr lang="pt-BR" sz="2800" dirty="0"/>
              <a:t>-biótico</a:t>
            </a:r>
          </a:p>
          <a:p>
            <a:pPr marL="0" indent="0" algn="just">
              <a:buNone/>
            </a:pPr>
            <a:r>
              <a:rPr lang="pt-BR" sz="2800" dirty="0"/>
              <a:t>Mistura probiótica contendo várias espécies de </a:t>
            </a:r>
            <a:r>
              <a:rPr lang="pt-BR" sz="2800" dirty="0" err="1"/>
              <a:t>Bifidobacterium</a:t>
            </a:r>
            <a:endParaRPr lang="pt-BR" sz="2800" dirty="0"/>
          </a:p>
          <a:p>
            <a:pPr marL="0" indent="0" algn="just">
              <a:buNone/>
            </a:pPr>
            <a:r>
              <a:rPr lang="pt-BR" sz="2800" dirty="0" err="1"/>
              <a:t>Bifidobacterium</a:t>
            </a:r>
            <a:r>
              <a:rPr lang="pt-BR" sz="2800" dirty="0"/>
              <a:t> </a:t>
            </a:r>
            <a:r>
              <a:rPr lang="pt-BR" sz="2800" dirty="0" err="1"/>
              <a:t>spp</a:t>
            </a:r>
            <a:endParaRPr lang="pt-BR" sz="2800" dirty="0"/>
          </a:p>
          <a:p>
            <a:pPr marL="0" indent="0" algn="just">
              <a:buNone/>
            </a:pPr>
            <a:endParaRPr lang="pt-BR" dirty="0"/>
          </a:p>
        </p:txBody>
      </p:sp>
      <p:sp>
        <p:nvSpPr>
          <p:cNvPr id="7" name="Seta: para Cima 6">
            <a:extLst>
              <a:ext uri="{FF2B5EF4-FFF2-40B4-BE49-F238E27FC236}">
                <a16:creationId xmlns:a16="http://schemas.microsoft.com/office/drawing/2014/main" id="{AD5685DF-65B6-4E98-9F69-307E9358033B}"/>
              </a:ext>
            </a:extLst>
          </p:cNvPr>
          <p:cNvSpPr/>
          <p:nvPr/>
        </p:nvSpPr>
        <p:spPr>
          <a:xfrm rot="10800000">
            <a:off x="1242244" y="2515287"/>
            <a:ext cx="307341" cy="1828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eta: para Cima 7">
            <a:extLst>
              <a:ext uri="{FF2B5EF4-FFF2-40B4-BE49-F238E27FC236}">
                <a16:creationId xmlns:a16="http://schemas.microsoft.com/office/drawing/2014/main" id="{AF8547E0-EFCE-4EEC-9FC6-63D6702E08C1}"/>
              </a:ext>
            </a:extLst>
          </p:cNvPr>
          <p:cNvSpPr/>
          <p:nvPr/>
        </p:nvSpPr>
        <p:spPr>
          <a:xfrm>
            <a:off x="1203961" y="3511493"/>
            <a:ext cx="307341" cy="1828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: para Cima 8">
            <a:extLst>
              <a:ext uri="{FF2B5EF4-FFF2-40B4-BE49-F238E27FC236}">
                <a16:creationId xmlns:a16="http://schemas.microsoft.com/office/drawing/2014/main" id="{9DA43A96-E4B4-45FB-8610-22B2ED82703A}"/>
              </a:ext>
            </a:extLst>
          </p:cNvPr>
          <p:cNvSpPr/>
          <p:nvPr/>
        </p:nvSpPr>
        <p:spPr>
          <a:xfrm>
            <a:off x="1203962" y="4085966"/>
            <a:ext cx="307341" cy="1828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eta: para Cima 9">
            <a:extLst>
              <a:ext uri="{FF2B5EF4-FFF2-40B4-BE49-F238E27FC236}">
                <a16:creationId xmlns:a16="http://schemas.microsoft.com/office/drawing/2014/main" id="{00B85FCB-B249-460D-A647-69885D9CE986}"/>
              </a:ext>
            </a:extLst>
          </p:cNvPr>
          <p:cNvSpPr/>
          <p:nvPr/>
        </p:nvSpPr>
        <p:spPr>
          <a:xfrm>
            <a:off x="1227545" y="5052032"/>
            <a:ext cx="307341" cy="1828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4491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39901" y="1892300"/>
            <a:ext cx="6375400" cy="401892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200" dirty="0"/>
              <a:t>Clostridium </a:t>
            </a:r>
            <a:r>
              <a:rPr lang="pt-BR" sz="2200" dirty="0" err="1"/>
              <a:t>coccoides</a:t>
            </a:r>
            <a:endParaRPr lang="pt-BR" sz="2200" dirty="0"/>
          </a:p>
          <a:p>
            <a:pPr marL="0" indent="0" algn="just">
              <a:buNone/>
            </a:pPr>
            <a:r>
              <a:rPr lang="pt-BR" sz="2200" dirty="0"/>
              <a:t>Níveis de leptina sérica</a:t>
            </a:r>
          </a:p>
          <a:p>
            <a:pPr marL="0" indent="0" algn="just">
              <a:buNone/>
            </a:pPr>
            <a:r>
              <a:rPr lang="pt-BR" sz="2200" dirty="0"/>
              <a:t>Suplementação de um </a:t>
            </a:r>
            <a:r>
              <a:rPr lang="pt-BR" sz="2200" dirty="0" err="1"/>
              <a:t>prebiótico</a:t>
            </a:r>
            <a:endParaRPr lang="pt-BR" sz="2200" dirty="0"/>
          </a:p>
          <a:p>
            <a:pPr marL="0" indent="0" algn="just">
              <a:buNone/>
            </a:pPr>
            <a:r>
              <a:rPr lang="pt-BR" sz="2200" dirty="0"/>
              <a:t>Sensibilidade à leptina</a:t>
            </a:r>
          </a:p>
          <a:p>
            <a:pPr marL="0" indent="0" algn="just">
              <a:buNone/>
            </a:pPr>
            <a:endParaRPr lang="pt-BR" sz="2200" dirty="0"/>
          </a:p>
          <a:p>
            <a:pPr marL="0" indent="0" algn="just">
              <a:buNone/>
            </a:pPr>
            <a:r>
              <a:rPr lang="pt-BR" sz="2200" dirty="0" err="1"/>
              <a:t>Proteobacteria</a:t>
            </a:r>
            <a:endParaRPr lang="pt-BR" sz="2200" dirty="0"/>
          </a:p>
          <a:p>
            <a:pPr marL="0" indent="0" algn="just">
              <a:buNone/>
            </a:pPr>
            <a:r>
              <a:rPr lang="pt-BR" sz="2200" dirty="0" err="1"/>
              <a:t>Bilophila</a:t>
            </a:r>
            <a:r>
              <a:rPr lang="pt-BR" sz="2200" dirty="0"/>
              <a:t> </a:t>
            </a:r>
            <a:r>
              <a:rPr lang="pt-BR" sz="2200" dirty="0" err="1"/>
              <a:t>wadsworthia</a:t>
            </a:r>
            <a:endParaRPr lang="pt-BR" sz="2200" dirty="0"/>
          </a:p>
          <a:p>
            <a:pPr marL="0" indent="0" algn="just">
              <a:buNone/>
            </a:pPr>
            <a:r>
              <a:rPr lang="pt-BR" sz="2200" dirty="0"/>
              <a:t>Níveis séricos de leptina</a:t>
            </a:r>
            <a:endParaRPr lang="pt-BR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3334C391-757F-47B9-9B41-82DE5444B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1" y="624110"/>
            <a:ext cx="5930899" cy="1280890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chemeClr val="tx1"/>
                </a:solidFill>
              </a:rPr>
              <a:t>Resistência à leptina</a:t>
            </a:r>
          </a:p>
        </p:txBody>
      </p:sp>
      <p:sp>
        <p:nvSpPr>
          <p:cNvPr id="5" name="Seta: para Cima 4">
            <a:extLst>
              <a:ext uri="{FF2B5EF4-FFF2-40B4-BE49-F238E27FC236}">
                <a16:creationId xmlns:a16="http://schemas.microsoft.com/office/drawing/2014/main" id="{57F334E0-9D56-4C33-83EE-88BC42667047}"/>
              </a:ext>
            </a:extLst>
          </p:cNvPr>
          <p:cNvSpPr/>
          <p:nvPr/>
        </p:nvSpPr>
        <p:spPr>
          <a:xfrm rot="10800000">
            <a:off x="1413601" y="1996441"/>
            <a:ext cx="307341" cy="1828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: para Cima 5">
            <a:extLst>
              <a:ext uri="{FF2B5EF4-FFF2-40B4-BE49-F238E27FC236}">
                <a16:creationId xmlns:a16="http://schemas.microsoft.com/office/drawing/2014/main" id="{57CF772F-5C9E-47EC-B608-FEB2E5CC92D3}"/>
              </a:ext>
            </a:extLst>
          </p:cNvPr>
          <p:cNvSpPr/>
          <p:nvPr/>
        </p:nvSpPr>
        <p:spPr>
          <a:xfrm>
            <a:off x="1421676" y="2363540"/>
            <a:ext cx="307341" cy="1828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: para Cima 6">
            <a:extLst>
              <a:ext uri="{FF2B5EF4-FFF2-40B4-BE49-F238E27FC236}">
                <a16:creationId xmlns:a16="http://schemas.microsoft.com/office/drawing/2014/main" id="{61B5F74D-5895-4B0B-A31C-E9FFD0C23FDE}"/>
              </a:ext>
            </a:extLst>
          </p:cNvPr>
          <p:cNvSpPr/>
          <p:nvPr/>
        </p:nvSpPr>
        <p:spPr>
          <a:xfrm>
            <a:off x="1410247" y="4311581"/>
            <a:ext cx="307341" cy="1828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eta: para Cima 7">
            <a:extLst>
              <a:ext uri="{FF2B5EF4-FFF2-40B4-BE49-F238E27FC236}">
                <a16:creationId xmlns:a16="http://schemas.microsoft.com/office/drawing/2014/main" id="{69C08E5C-3AD3-47C2-8E4A-8D97DF397BE0}"/>
              </a:ext>
            </a:extLst>
          </p:cNvPr>
          <p:cNvSpPr/>
          <p:nvPr/>
        </p:nvSpPr>
        <p:spPr>
          <a:xfrm>
            <a:off x="1402810" y="4757650"/>
            <a:ext cx="307341" cy="1828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: para Cima 8">
            <a:extLst>
              <a:ext uri="{FF2B5EF4-FFF2-40B4-BE49-F238E27FC236}">
                <a16:creationId xmlns:a16="http://schemas.microsoft.com/office/drawing/2014/main" id="{4A4C4FA5-B162-4058-AEFB-EB43EE2335E6}"/>
              </a:ext>
            </a:extLst>
          </p:cNvPr>
          <p:cNvSpPr/>
          <p:nvPr/>
        </p:nvSpPr>
        <p:spPr>
          <a:xfrm>
            <a:off x="1402810" y="5267091"/>
            <a:ext cx="307341" cy="1828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eta: para Cima 9">
            <a:extLst>
              <a:ext uri="{FF2B5EF4-FFF2-40B4-BE49-F238E27FC236}">
                <a16:creationId xmlns:a16="http://schemas.microsoft.com/office/drawing/2014/main" id="{41AA47EB-FC0B-4AA2-AB8A-3639B8239F31}"/>
              </a:ext>
            </a:extLst>
          </p:cNvPr>
          <p:cNvSpPr/>
          <p:nvPr/>
        </p:nvSpPr>
        <p:spPr>
          <a:xfrm>
            <a:off x="1420405" y="2818562"/>
            <a:ext cx="307341" cy="1828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Seta: Curva para Cima 1">
            <a:extLst>
              <a:ext uri="{FF2B5EF4-FFF2-40B4-BE49-F238E27FC236}">
                <a16:creationId xmlns:a16="http://schemas.microsoft.com/office/drawing/2014/main" id="{00CB60A7-038B-47BC-ACE0-676E4DAD98F0}"/>
              </a:ext>
            </a:extLst>
          </p:cNvPr>
          <p:cNvSpPr/>
          <p:nvPr/>
        </p:nvSpPr>
        <p:spPr>
          <a:xfrm rot="13630797">
            <a:off x="4865884" y="1957944"/>
            <a:ext cx="1175006" cy="51162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1" name="Seta: para Cima 10">
            <a:extLst>
              <a:ext uri="{FF2B5EF4-FFF2-40B4-BE49-F238E27FC236}">
                <a16:creationId xmlns:a16="http://schemas.microsoft.com/office/drawing/2014/main" id="{B9C826AB-90E2-472B-A437-6602A3484435}"/>
              </a:ext>
            </a:extLst>
          </p:cNvPr>
          <p:cNvSpPr/>
          <p:nvPr/>
        </p:nvSpPr>
        <p:spPr>
          <a:xfrm>
            <a:off x="1427118" y="3356071"/>
            <a:ext cx="307341" cy="1828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75708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60B8F5A-2706-461C-A30D-52CFAA3CB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2606" y="243672"/>
            <a:ext cx="4545874" cy="625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015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63701" y="624110"/>
            <a:ext cx="6489699" cy="1280890"/>
          </a:xfrm>
        </p:spPr>
        <p:txBody>
          <a:bodyPr>
            <a:normAutofit fontScale="90000"/>
          </a:bodyPr>
          <a:lstStyle/>
          <a:p>
            <a:r>
              <a:rPr lang="pt-BR" b="1" dirty="0">
                <a:solidFill>
                  <a:schemeClr val="tx1"/>
                </a:solidFill>
              </a:rPr>
              <a:t>Microbiota obesa</a:t>
            </a:r>
            <a:br>
              <a:rPr lang="pt-BR" b="1" dirty="0">
                <a:solidFill>
                  <a:schemeClr val="tx1"/>
                </a:solidFill>
              </a:rPr>
            </a:br>
            <a:br>
              <a:rPr lang="pt-BR" b="1" dirty="0"/>
            </a:b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663701" y="1905000"/>
            <a:ext cx="6489699" cy="4006222"/>
          </a:xfrm>
        </p:spPr>
        <p:txBody>
          <a:bodyPr>
            <a:normAutofit/>
          </a:bodyPr>
          <a:lstStyle/>
          <a:p>
            <a:pPr algn="just"/>
            <a:r>
              <a:rPr lang="pt-BR" dirty="0" err="1">
                <a:solidFill>
                  <a:srgbClr val="FF0000"/>
                </a:solidFill>
              </a:rPr>
              <a:t>Bilophila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err="1">
                <a:solidFill>
                  <a:srgbClr val="FF0000"/>
                </a:solidFill>
              </a:rPr>
              <a:t>wadsworthia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/>
              <a:t>produz sulfureto de hidrogênio que é citotóxico para células epiteliais e pode causar inflamação e uma alteração na permeabilidade do intestino.</a:t>
            </a:r>
          </a:p>
          <a:p>
            <a:pPr algn="just"/>
            <a:r>
              <a:rPr lang="pt-BR" dirty="0" err="1">
                <a:solidFill>
                  <a:srgbClr val="FF0000"/>
                </a:solidFill>
              </a:rPr>
              <a:t>Bilophila</a:t>
            </a:r>
            <a:r>
              <a:rPr lang="pt-BR" dirty="0">
                <a:solidFill>
                  <a:srgbClr val="FF0000"/>
                </a:solidFill>
              </a:rPr>
              <a:t> spp. </a:t>
            </a:r>
            <a:r>
              <a:rPr lang="pt-BR" dirty="0"/>
              <a:t>e </a:t>
            </a:r>
            <a:r>
              <a:rPr lang="pt-BR" dirty="0" err="1">
                <a:solidFill>
                  <a:srgbClr val="FF0000"/>
                </a:solidFill>
              </a:rPr>
              <a:t>Oscillibacter</a:t>
            </a:r>
            <a:r>
              <a:rPr lang="pt-BR" dirty="0">
                <a:solidFill>
                  <a:srgbClr val="FF0000"/>
                </a:solidFill>
              </a:rPr>
              <a:t> spp. </a:t>
            </a:r>
            <a:r>
              <a:rPr lang="pt-BR" dirty="0"/>
              <a:t>são bactérias produtoras de </a:t>
            </a:r>
            <a:r>
              <a:rPr lang="pt-BR" dirty="0" err="1"/>
              <a:t>lipopolissacarídeos</a:t>
            </a:r>
            <a:r>
              <a:rPr lang="pt-BR" dirty="0"/>
              <a:t> (inflamação).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Um </a:t>
            </a:r>
            <a:r>
              <a:rPr lang="pt-BR" dirty="0">
                <a:solidFill>
                  <a:srgbClr val="FF0000"/>
                </a:solidFill>
              </a:rPr>
              <a:t>“</a:t>
            </a:r>
            <a:r>
              <a:rPr lang="pt-BR" dirty="0" err="1">
                <a:solidFill>
                  <a:srgbClr val="FF0000"/>
                </a:solidFill>
              </a:rPr>
              <a:t>microbioma</a:t>
            </a:r>
            <a:r>
              <a:rPr lang="pt-BR" dirty="0">
                <a:solidFill>
                  <a:srgbClr val="FF0000"/>
                </a:solidFill>
              </a:rPr>
              <a:t> obeso” </a:t>
            </a:r>
            <a:r>
              <a:rPr lang="pt-BR" dirty="0"/>
              <a:t>tem sido associado a uma </a:t>
            </a:r>
            <a:r>
              <a:rPr lang="pt-BR" dirty="0">
                <a:solidFill>
                  <a:srgbClr val="FF0000"/>
                </a:solidFill>
              </a:rPr>
              <a:t>redução na diversidade bacteriana</a:t>
            </a:r>
          </a:p>
          <a:p>
            <a:pPr algn="just"/>
            <a:r>
              <a:rPr lang="pt-BR" dirty="0"/>
              <a:t>supercrescimento de </a:t>
            </a:r>
            <a:r>
              <a:rPr lang="pt-BR" dirty="0">
                <a:solidFill>
                  <a:srgbClr val="FF0000"/>
                </a:solidFill>
              </a:rPr>
              <a:t>bactérias patogênicas</a:t>
            </a:r>
          </a:p>
        </p:txBody>
      </p:sp>
      <p:sp>
        <p:nvSpPr>
          <p:cNvPr id="4" name="Seta: Dobrada 3">
            <a:extLst>
              <a:ext uri="{FF2B5EF4-FFF2-40B4-BE49-F238E27FC236}">
                <a16:creationId xmlns:a16="http://schemas.microsoft.com/office/drawing/2014/main" id="{4F521612-7001-4C65-9B72-EF433E449BA1}"/>
              </a:ext>
            </a:extLst>
          </p:cNvPr>
          <p:cNvSpPr/>
          <p:nvPr/>
        </p:nvSpPr>
        <p:spPr>
          <a:xfrm rot="10800000">
            <a:off x="7332617" y="5199017"/>
            <a:ext cx="574766" cy="51380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5293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532586" y="1596979"/>
            <a:ext cx="6966979" cy="4969283"/>
          </a:xfrm>
        </p:spPr>
        <p:txBody>
          <a:bodyPr>
            <a:normAutofit fontScale="92500" lnSpcReduction="10000"/>
          </a:bodyPr>
          <a:lstStyle/>
          <a:p>
            <a:r>
              <a:rPr lang="pt-BR" sz="2200" dirty="0" err="1"/>
              <a:t>Akkermansia</a:t>
            </a:r>
            <a:r>
              <a:rPr lang="pt-BR" sz="2200" dirty="0"/>
              <a:t> </a:t>
            </a:r>
            <a:r>
              <a:rPr lang="pt-BR" sz="2200" dirty="0" err="1"/>
              <a:t>muciniphila</a:t>
            </a:r>
            <a:r>
              <a:rPr lang="pt-BR" sz="2200" dirty="0"/>
              <a:t>, </a:t>
            </a:r>
            <a:r>
              <a:rPr lang="pt-BR" sz="2200" dirty="0" err="1"/>
              <a:t>Bifidobacterium</a:t>
            </a:r>
            <a:r>
              <a:rPr lang="pt-BR" sz="2200" dirty="0"/>
              <a:t> </a:t>
            </a:r>
            <a:r>
              <a:rPr lang="pt-BR" sz="2200" dirty="0" err="1"/>
              <a:t>spp</a:t>
            </a:r>
            <a:r>
              <a:rPr lang="pt-BR" sz="2200" dirty="0"/>
              <a:t>, B. </a:t>
            </a:r>
            <a:r>
              <a:rPr lang="pt-BR" sz="2200" dirty="0" err="1"/>
              <a:t>uniformis</a:t>
            </a:r>
            <a:r>
              <a:rPr lang="pt-BR" sz="2200" dirty="0"/>
              <a:t> e Clostridium </a:t>
            </a:r>
            <a:r>
              <a:rPr lang="pt-BR" sz="2200" dirty="0" err="1"/>
              <a:t>coccoides</a:t>
            </a:r>
            <a:endParaRPr lang="pt-BR" sz="2200" dirty="0"/>
          </a:p>
          <a:p>
            <a:endParaRPr lang="pt-BR" sz="2200" dirty="0"/>
          </a:p>
          <a:p>
            <a:r>
              <a:rPr lang="pt-BR" sz="2200" dirty="0"/>
              <a:t>Proteção da obesidade, com base em suas associações com a adiposidade, controle glicêmico e níveis de leptina.</a:t>
            </a:r>
          </a:p>
          <a:p>
            <a:endParaRPr lang="pt-BR" sz="2200" dirty="0"/>
          </a:p>
          <a:p>
            <a:endParaRPr lang="pt-BR" sz="2200" dirty="0"/>
          </a:p>
          <a:p>
            <a:endParaRPr lang="pt-BR" sz="2200" dirty="0"/>
          </a:p>
          <a:p>
            <a:r>
              <a:rPr lang="pt-BR" sz="2200" dirty="0" err="1"/>
              <a:t>Bilophila</a:t>
            </a:r>
            <a:r>
              <a:rPr lang="pt-BR" sz="2200" dirty="0"/>
              <a:t> </a:t>
            </a:r>
            <a:r>
              <a:rPr lang="pt-BR" sz="2200" dirty="0" err="1"/>
              <a:t>wadsworthia</a:t>
            </a:r>
            <a:r>
              <a:rPr lang="pt-BR" sz="2200" dirty="0"/>
              <a:t> e </a:t>
            </a:r>
            <a:r>
              <a:rPr lang="pt-BR" sz="2200" dirty="0" err="1"/>
              <a:t>Oscillibacter</a:t>
            </a:r>
            <a:r>
              <a:rPr lang="pt-BR" sz="2200" dirty="0"/>
              <a:t> spp.</a:t>
            </a:r>
          </a:p>
          <a:p>
            <a:endParaRPr lang="pt-BR" sz="2200" dirty="0"/>
          </a:p>
          <a:p>
            <a:r>
              <a:rPr lang="pt-BR" sz="2200" dirty="0" err="1"/>
              <a:t>Cobntribuem</a:t>
            </a:r>
            <a:r>
              <a:rPr lang="pt-BR" sz="2200" dirty="0"/>
              <a:t> para a patogênese da obesidade. Além disso, </a:t>
            </a:r>
            <a:br>
              <a:rPr lang="pt-BR" dirty="0"/>
            </a:br>
            <a:endParaRPr lang="pt-BR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53300BF5-6786-4A00-9D29-95A5CEF0C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063" y="624110"/>
            <a:ext cx="6424246" cy="1280890"/>
          </a:xfrm>
        </p:spPr>
        <p:txBody>
          <a:bodyPr>
            <a:normAutofit/>
          </a:bodyPr>
          <a:lstStyle/>
          <a:p>
            <a:r>
              <a:rPr lang="pt-BR" sz="2800" b="1" dirty="0">
                <a:solidFill>
                  <a:schemeClr val="tx1"/>
                </a:solidFill>
              </a:rPr>
              <a:t>Conclusões</a:t>
            </a:r>
          </a:p>
        </p:txBody>
      </p:sp>
      <p:sp>
        <p:nvSpPr>
          <p:cNvPr id="6" name="Seta: para Baixo 5">
            <a:extLst>
              <a:ext uri="{FF2B5EF4-FFF2-40B4-BE49-F238E27FC236}">
                <a16:creationId xmlns:a16="http://schemas.microsoft.com/office/drawing/2014/main" id="{176090BD-25AA-4328-A5EB-5C75751F5473}"/>
              </a:ext>
            </a:extLst>
          </p:cNvPr>
          <p:cNvSpPr/>
          <p:nvPr/>
        </p:nvSpPr>
        <p:spPr>
          <a:xfrm>
            <a:off x="6270172" y="2146663"/>
            <a:ext cx="627017" cy="4093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: para Baixo 6">
            <a:extLst>
              <a:ext uri="{FF2B5EF4-FFF2-40B4-BE49-F238E27FC236}">
                <a16:creationId xmlns:a16="http://schemas.microsoft.com/office/drawing/2014/main" id="{68D04B38-02F7-496E-AA1C-D21D108A8900}"/>
              </a:ext>
            </a:extLst>
          </p:cNvPr>
          <p:cNvSpPr/>
          <p:nvPr/>
        </p:nvSpPr>
        <p:spPr>
          <a:xfrm>
            <a:off x="4049486" y="5261021"/>
            <a:ext cx="627017" cy="4093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3194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5B09B3-6DFC-5341-A786-B3E5BFE27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831" y="624110"/>
            <a:ext cx="6482861" cy="1532936"/>
          </a:xfrm>
        </p:spPr>
        <p:txBody>
          <a:bodyPr>
            <a:normAutofit/>
          </a:bodyPr>
          <a:lstStyle/>
          <a:p>
            <a:pPr algn="ctr"/>
            <a:r>
              <a:rPr lang="pt-BR" sz="2800" b="1" dirty="0"/>
              <a:t>Mecanismos pelos quais a microbiota intestinal contribui para a obesidade induzida pela dieta 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77" y="2778370"/>
            <a:ext cx="4443046" cy="3012830"/>
          </a:xfrm>
        </p:spPr>
      </p:pic>
    </p:spTree>
    <p:extLst>
      <p:ext uri="{BB962C8B-B14F-4D97-AF65-F5344CB8AC3E}">
        <p14:creationId xmlns:p14="http://schemas.microsoft.com/office/powerpoint/2010/main" val="2584204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1714500"/>
            <a:ext cx="7620000" cy="4533900"/>
          </a:xfrm>
        </p:spPr>
      </p:pic>
    </p:spTree>
    <p:extLst>
      <p:ext uri="{BB962C8B-B14F-4D97-AF65-F5344CB8AC3E}">
        <p14:creationId xmlns:p14="http://schemas.microsoft.com/office/powerpoint/2010/main" val="10495218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5B09B3-6DFC-5341-A786-B3E5BFE27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063" y="624110"/>
            <a:ext cx="6424246" cy="1280890"/>
          </a:xfrm>
        </p:spPr>
        <p:txBody>
          <a:bodyPr>
            <a:normAutofit/>
          </a:bodyPr>
          <a:lstStyle/>
          <a:p>
            <a:r>
              <a:rPr lang="pt-BR" sz="2800" b="1" dirty="0">
                <a:solidFill>
                  <a:schemeClr val="tx1"/>
                </a:solidFill>
              </a:rPr>
              <a:t>Extração e absorção de energia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9D0FC3B-1C78-DE49-8DA8-19677F92F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3797" y="1905000"/>
            <a:ext cx="6863903" cy="4006222"/>
          </a:xfrm>
        </p:spPr>
        <p:txBody>
          <a:bodyPr/>
          <a:lstStyle/>
          <a:p>
            <a:pPr algn="just"/>
            <a:r>
              <a:rPr lang="pt-BR" dirty="0"/>
              <a:t>No estudo de transplante de microbiota, camundongos recebendo microbiota obesa desenvolveram mais tecido adiposo do que os que receberam “microbiota magra”;</a:t>
            </a:r>
          </a:p>
          <a:p>
            <a:pPr algn="just"/>
            <a:r>
              <a:rPr lang="pt-BR" dirty="0"/>
              <a:t>Enquanto a ingestão de alimentos entre os grupos foi semelhante, já o conteúdo de energia bruta fecal de receptores de microbiota obesa foi menor, indicando que extraíram mais energia da comida que consumiam;</a:t>
            </a:r>
          </a:p>
          <a:p>
            <a:pPr algn="just"/>
            <a:r>
              <a:rPr lang="pt-BR" dirty="0"/>
              <a:t>Sugere-se que a fermentação de fibras indigestas aumenta a extração de energia da dieta;</a:t>
            </a:r>
          </a:p>
          <a:p>
            <a:pPr algn="just"/>
            <a:r>
              <a:rPr lang="pt-BR" dirty="0"/>
              <a:t>Ainda não se sabe porque a microbiota obesa tem um aumento da capacidade de colheita de energia. </a:t>
            </a:r>
          </a:p>
        </p:txBody>
      </p:sp>
    </p:spTree>
    <p:extLst>
      <p:ext uri="{BB962C8B-B14F-4D97-AF65-F5344CB8AC3E}">
        <p14:creationId xmlns:p14="http://schemas.microsoft.com/office/powerpoint/2010/main" val="405911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5B09B3-6DFC-5341-A786-B3E5BFE27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8462" y="624110"/>
            <a:ext cx="6365631" cy="1280890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>
                <a:solidFill>
                  <a:schemeClr val="tx1"/>
                </a:solidFill>
              </a:rPr>
              <a:t>Permeabilidade intestinal e inflamação 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893" y="2274277"/>
            <a:ext cx="5064369" cy="3528646"/>
          </a:xfrm>
        </p:spPr>
      </p:pic>
    </p:spTree>
    <p:extLst>
      <p:ext uri="{BB962C8B-B14F-4D97-AF65-F5344CB8AC3E}">
        <p14:creationId xmlns:p14="http://schemas.microsoft.com/office/powerpoint/2010/main" val="37609813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9D0FC3B-1C78-DE49-8DA8-19677F92F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3663" y="1625600"/>
            <a:ext cx="6588368" cy="4529015"/>
          </a:xfrm>
        </p:spPr>
        <p:txBody>
          <a:bodyPr>
            <a:normAutofit/>
          </a:bodyPr>
          <a:lstStyle/>
          <a:p>
            <a:pPr algn="just"/>
            <a:r>
              <a:rPr lang="pt-BR" sz="1600" dirty="0"/>
              <a:t>Revisão das evidências que apoiam a interação entre microbiota e sistema imune em obesidade;</a:t>
            </a:r>
          </a:p>
          <a:p>
            <a:pPr algn="just"/>
            <a:r>
              <a:rPr lang="pt-BR" sz="1600" dirty="0"/>
              <a:t>Sugere que há uma proliferação de bactérias potencialmente patogênicas (como Escherichia coli e B. </a:t>
            </a:r>
            <a:r>
              <a:rPr lang="pt-BR" sz="1600" dirty="0" err="1"/>
              <a:t>wadsworthia</a:t>
            </a:r>
            <a:r>
              <a:rPr lang="pt-BR" sz="1600" dirty="0"/>
              <a:t>) que resultam em um aumento da translocação de produtos bacterianos imunogênicos para a corrente sanguínea. Isso é facilitado pelo aumento da permeabilidade intestinal , que está associado à obesidade e uma alimentação com alto teor de gorduras e induzida por </a:t>
            </a:r>
            <a:r>
              <a:rPr lang="pt-BR" sz="1600" dirty="0" err="1"/>
              <a:t>disbiose</a:t>
            </a:r>
            <a:r>
              <a:rPr lang="pt-BR" sz="1600" dirty="0"/>
              <a:t> (desequilíbrio microbiano) na interação entre dieta e inflamação intestinal;</a:t>
            </a:r>
          </a:p>
          <a:p>
            <a:pPr algn="just"/>
            <a:r>
              <a:rPr lang="pt-BR" sz="1600" dirty="0"/>
              <a:t>O acúmulo de </a:t>
            </a:r>
            <a:r>
              <a:rPr lang="pt-BR" sz="1600" dirty="0" err="1"/>
              <a:t>lipopolissacarídeos</a:t>
            </a:r>
            <a:r>
              <a:rPr lang="pt-BR" sz="1600" dirty="0"/>
              <a:t> da membrana superficial da gram-negativa bactérias irá ativar a imunidade inata e adaptativa  resultando em um tom inflamatório de baixo grau relacionado </a:t>
            </a:r>
            <a:r>
              <a:rPr lang="pt-BR" sz="1600" dirty="0" err="1"/>
              <a:t>endotoxemia</a:t>
            </a:r>
            <a:r>
              <a:rPr lang="pt-BR" sz="1600" dirty="0"/>
              <a:t> metabólica que se reflete, por exemplo, em um aumento nos níveis plasmáticos de </a:t>
            </a:r>
            <a:r>
              <a:rPr lang="pt-BR" sz="1600" dirty="0" err="1"/>
              <a:t>lipopolissacarídeos</a:t>
            </a:r>
            <a:r>
              <a:rPr lang="pt-BR" sz="1600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02753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9D0FC3B-1C78-DE49-8DA8-19677F92F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7108" y="2057400"/>
            <a:ext cx="6498492" cy="3393832"/>
          </a:xfrm>
        </p:spPr>
        <p:txBody>
          <a:bodyPr/>
          <a:lstStyle/>
          <a:p>
            <a:pPr algn="just"/>
            <a:r>
              <a:rPr lang="pt-BR" sz="1600" dirty="0"/>
              <a:t>A microbiota obesa pode aumentar a inflamação, permeabilidade intestinal e subsequente inflamação sistêmica pelo aumento do fator de necrose tumoral produção de alfa (TNF</a:t>
            </a:r>
            <a:r>
              <a:rPr lang="el-GR" sz="1600" dirty="0"/>
              <a:t>α</a:t>
            </a:r>
            <a:r>
              <a:rPr lang="pt-BR" sz="1600" dirty="0"/>
              <a:t>) e </a:t>
            </a:r>
            <a:r>
              <a:rPr lang="pt-BR" sz="1600" dirty="0" err="1"/>
              <a:t>interleucina</a:t>
            </a:r>
            <a:r>
              <a:rPr lang="pt-BR" sz="1600" dirty="0"/>
              <a:t> 1beta (IL-1ß) por macrófagos peritoneais. Sugere que </a:t>
            </a:r>
            <a:r>
              <a:rPr lang="pt-BR" sz="1600" dirty="0" err="1"/>
              <a:t>Akkermansia</a:t>
            </a:r>
            <a:r>
              <a:rPr lang="pt-BR" sz="1600" dirty="0"/>
              <a:t> </a:t>
            </a:r>
            <a:r>
              <a:rPr lang="pt-BR" sz="1600" dirty="0" err="1"/>
              <a:t>muciniphila</a:t>
            </a:r>
            <a:r>
              <a:rPr lang="pt-BR" sz="1600" dirty="0"/>
              <a:t> e </a:t>
            </a:r>
            <a:r>
              <a:rPr lang="pt-BR" sz="1600" dirty="0" err="1"/>
              <a:t>Bifidobacterium</a:t>
            </a:r>
            <a:r>
              <a:rPr lang="pt-BR" sz="1600" dirty="0"/>
              <a:t> spp. podem reduzir a inflamação protegendo a integridade intestinal, enquanto os </a:t>
            </a:r>
            <a:r>
              <a:rPr lang="pt-BR" sz="1600" dirty="0" err="1"/>
              <a:t>Oscillibacter</a:t>
            </a:r>
            <a:r>
              <a:rPr lang="pt-BR" sz="1600" dirty="0"/>
              <a:t> e </a:t>
            </a:r>
            <a:r>
              <a:rPr lang="pt-BR" sz="1600" dirty="0" err="1"/>
              <a:t>Flavonifractor</a:t>
            </a:r>
            <a:r>
              <a:rPr lang="pt-BR" sz="1600" dirty="0"/>
              <a:t> aumentam a inflamação via mecanismos que são mal compreendidos. </a:t>
            </a:r>
            <a:endParaRPr lang="pt-BR" sz="1600" dirty="0">
              <a:hlinkClick r:id="rId2"/>
            </a:endParaRPr>
          </a:p>
          <a:p>
            <a:pPr marL="0" indent="0" algn="just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8381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5B09B3-6DFC-5341-A786-B3E5BFE27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108" y="624110"/>
            <a:ext cx="6564923" cy="1280890"/>
          </a:xfrm>
        </p:spPr>
        <p:txBody>
          <a:bodyPr>
            <a:normAutofit/>
          </a:bodyPr>
          <a:lstStyle/>
          <a:p>
            <a:pPr algn="ctr"/>
            <a:r>
              <a:rPr lang="pt-BR" sz="2800" b="1" dirty="0">
                <a:solidFill>
                  <a:schemeClr val="tx1"/>
                </a:solidFill>
              </a:rPr>
              <a:t>Regulação do sistema </a:t>
            </a:r>
            <a:r>
              <a:rPr lang="pt-BR" sz="2800" b="1" dirty="0" err="1">
                <a:solidFill>
                  <a:schemeClr val="tx1"/>
                </a:solidFill>
              </a:rPr>
              <a:t>enteroendócrino</a:t>
            </a:r>
            <a:r>
              <a:rPr lang="pt-BR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9D0FC3B-1C78-DE49-8DA8-19677F92F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9404" y="2006930"/>
            <a:ext cx="6838682" cy="4334493"/>
          </a:xfrm>
        </p:spPr>
        <p:txBody>
          <a:bodyPr>
            <a:normAutofit/>
          </a:bodyPr>
          <a:lstStyle/>
          <a:p>
            <a:pPr algn="just"/>
            <a:r>
              <a:rPr lang="pt-BR" sz="1600" dirty="0"/>
              <a:t>Três mecanismos através dos quais o intestino microbiota pode influenciar a patogênese da obesidade:</a:t>
            </a:r>
          </a:p>
          <a:p>
            <a:pPr algn="just">
              <a:buFont typeface="+mj-lt"/>
              <a:buAutoNum type="arabicPeriod"/>
            </a:pPr>
            <a:r>
              <a:rPr lang="pt-BR" sz="1600" dirty="0"/>
              <a:t>A microbiota pode aumentar a extração de energia e absorção por fermentação de outras fibras não digeríveis;</a:t>
            </a:r>
          </a:p>
          <a:p>
            <a:pPr algn="just">
              <a:buFont typeface="+mj-lt"/>
              <a:buAutoNum type="arabicPeriod"/>
            </a:pPr>
            <a:r>
              <a:rPr lang="pt-BR" sz="1600" dirty="0"/>
              <a:t>A microbiota pode influenciar a permeabilidade intestinal, induzindo ou prevenindo assim a </a:t>
            </a:r>
            <a:r>
              <a:rPr lang="pt-BR" sz="1600" dirty="0" err="1"/>
              <a:t>endotoxemia</a:t>
            </a:r>
            <a:r>
              <a:rPr lang="pt-BR" sz="1600" dirty="0"/>
              <a:t> metabólica; </a:t>
            </a:r>
          </a:p>
          <a:p>
            <a:pPr algn="just">
              <a:buFont typeface="+mj-lt"/>
              <a:buAutoNum type="arabicPeriod"/>
            </a:pPr>
            <a:r>
              <a:rPr lang="pt-BR" sz="1600" dirty="0"/>
              <a:t>Os ácidos graxos de cadeia curta (</a:t>
            </a:r>
            <a:r>
              <a:rPr lang="pt-BR" sz="1600" dirty="0" err="1"/>
              <a:t>AGCCs</a:t>
            </a:r>
            <a:r>
              <a:rPr lang="pt-BR" sz="1600" dirty="0"/>
              <a:t>) interagem com a obesidade por meio de múltiplos mecanismos, incluindo efeitos de secreções </a:t>
            </a:r>
            <a:r>
              <a:rPr lang="pt-BR" sz="1600" dirty="0" err="1"/>
              <a:t>enteroendócrinas</a:t>
            </a:r>
            <a:r>
              <a:rPr lang="pt-BR" sz="1600" dirty="0"/>
              <a:t> relacionado com a função de barreira intestinal (permeabilidade intestinal), inflamação e apetite. </a:t>
            </a:r>
          </a:p>
          <a:p>
            <a:pPr algn="just"/>
            <a:r>
              <a:rPr lang="pt-BR" sz="1600" dirty="0"/>
              <a:t>Embora três mecanismos de ação, eles podem funcionar simultaneamente ou estar </a:t>
            </a:r>
            <a:r>
              <a:rPr lang="pt-BR" sz="1600" dirty="0" err="1"/>
              <a:t>interrelacionados</a:t>
            </a:r>
            <a:r>
              <a:rPr lang="pt-BR" sz="1600" dirty="0"/>
              <a:t>. Interações entre microbiota e hipotálamo. </a:t>
            </a:r>
          </a:p>
        </p:txBody>
      </p:sp>
    </p:spTree>
    <p:extLst>
      <p:ext uri="{BB962C8B-B14F-4D97-AF65-F5344CB8AC3E}">
        <p14:creationId xmlns:p14="http://schemas.microsoft.com/office/powerpoint/2010/main" val="190785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7F9D75-A071-BB4B-93CF-0A1C20801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4422" y="624110"/>
            <a:ext cx="6353298" cy="1280890"/>
          </a:xfrm>
        </p:spPr>
        <p:txBody>
          <a:bodyPr>
            <a:normAutofit/>
          </a:bodyPr>
          <a:lstStyle/>
          <a:p>
            <a:pPr algn="ctr"/>
            <a:r>
              <a:rPr lang="pt-BR" sz="2800" b="1" dirty="0">
                <a:solidFill>
                  <a:schemeClr val="tx1"/>
                </a:solidFill>
              </a:rPr>
              <a:t>Vinculando a microbiota e o papel do hipotálamo na obesidade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5902832-706B-2248-A3B0-C28F6FEB9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5901" y="1905000"/>
            <a:ext cx="6541819" cy="4241800"/>
          </a:xfrm>
        </p:spPr>
        <p:txBody>
          <a:bodyPr/>
          <a:lstStyle/>
          <a:p>
            <a:pPr algn="just"/>
            <a:r>
              <a:rPr lang="pt-BR" sz="1600" dirty="0"/>
              <a:t>Várias bactérias tem demonstrado influenciar a resistência a leptina e a inoculação da microbiota obesa altera a inflamação central e expressão do gene hipotalâmico, sugere que a microbiota possa influenciar a sinalização hipotalâmica; </a:t>
            </a:r>
          </a:p>
          <a:p>
            <a:pPr algn="just"/>
            <a:r>
              <a:rPr lang="pt-BR" sz="1600" dirty="0"/>
              <a:t>Múltiplos peptídeos parecem estar sob a influência da microbiota, peptídeos anoréticos </a:t>
            </a:r>
            <a:r>
              <a:rPr lang="pt-BR" sz="1600" dirty="0" err="1"/>
              <a:t>proopiomelanocortina</a:t>
            </a:r>
            <a:r>
              <a:rPr lang="pt-BR" sz="1600" dirty="0"/>
              <a:t> (POMC), fator </a:t>
            </a:r>
            <a:r>
              <a:rPr lang="pt-BR" sz="1600" dirty="0" err="1"/>
              <a:t>neutrófico</a:t>
            </a:r>
            <a:r>
              <a:rPr lang="pt-BR" sz="1600" dirty="0"/>
              <a:t> derivado do cérebro (BDNF) e liberação de </a:t>
            </a:r>
            <a:r>
              <a:rPr lang="pt-BR" sz="1600" dirty="0" err="1"/>
              <a:t>corticotrofina</a:t>
            </a:r>
            <a:r>
              <a:rPr lang="pt-BR" sz="1600" dirty="0"/>
              <a:t> (CRF) bem como os peptídeos </a:t>
            </a:r>
            <a:r>
              <a:rPr lang="pt-BR" sz="1600" dirty="0" err="1"/>
              <a:t>orexígenos</a:t>
            </a:r>
            <a:r>
              <a:rPr lang="pt-BR" sz="1600" dirty="0"/>
              <a:t>, peptídeos relacionado a </a:t>
            </a:r>
            <a:r>
              <a:rPr lang="pt-BR" sz="1600" dirty="0" err="1"/>
              <a:t>agouti</a:t>
            </a:r>
            <a:r>
              <a:rPr lang="pt-BR" sz="1600" dirty="0"/>
              <a:t> (</a:t>
            </a:r>
            <a:r>
              <a:rPr lang="pt-BR" sz="1600" dirty="0" err="1"/>
              <a:t>AgRP</a:t>
            </a:r>
            <a:r>
              <a:rPr lang="pt-BR" sz="1600" dirty="0"/>
              <a:t>) e </a:t>
            </a:r>
            <a:r>
              <a:rPr lang="pt-BR" sz="1600" dirty="0" err="1"/>
              <a:t>neuropeptídeo</a:t>
            </a:r>
            <a:r>
              <a:rPr lang="pt-BR" sz="1600" dirty="0"/>
              <a:t> Y;</a:t>
            </a:r>
          </a:p>
          <a:p>
            <a:pPr algn="just"/>
            <a:r>
              <a:rPr lang="pt-BR" sz="1600" dirty="0"/>
              <a:t>Uma significativa correlação entre abundância de </a:t>
            </a:r>
            <a:r>
              <a:rPr lang="pt-BR" sz="1600" dirty="0" err="1"/>
              <a:t>Lactobacillus</a:t>
            </a:r>
            <a:r>
              <a:rPr lang="pt-BR" sz="1600" dirty="0"/>
              <a:t> e </a:t>
            </a:r>
            <a:r>
              <a:rPr lang="pt-BR" sz="1600" dirty="0" err="1"/>
              <a:t>AgRP</a:t>
            </a:r>
            <a:r>
              <a:rPr lang="pt-BR" sz="1600" dirty="0"/>
              <a:t> expressão gênica foi encontrada, provavelmente causada pela interação de </a:t>
            </a:r>
            <a:r>
              <a:rPr lang="pt-BR" sz="1600" dirty="0" err="1"/>
              <a:t>Lactobacillus</a:t>
            </a:r>
            <a:r>
              <a:rPr lang="pt-BR" sz="1600" dirty="0"/>
              <a:t> com nervos aferentes vagais. </a:t>
            </a:r>
          </a:p>
        </p:txBody>
      </p:sp>
    </p:spTree>
    <p:extLst>
      <p:ext uri="{BB962C8B-B14F-4D97-AF65-F5344CB8AC3E}">
        <p14:creationId xmlns:p14="http://schemas.microsoft.com/office/powerpoint/2010/main" val="141236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2416" y="624110"/>
            <a:ext cx="5973286" cy="1280890"/>
          </a:xfrm>
        </p:spPr>
        <p:txBody>
          <a:bodyPr>
            <a:normAutofit/>
          </a:bodyPr>
          <a:lstStyle/>
          <a:p>
            <a:pPr algn="ctr"/>
            <a:r>
              <a:rPr lang="pt-BR" sz="2800" b="1" dirty="0">
                <a:solidFill>
                  <a:schemeClr val="tx1"/>
                </a:solidFill>
              </a:rPr>
              <a:t>Inflamação sistêmica e inflamação central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506829" y="1803041"/>
            <a:ext cx="6659271" cy="4675031"/>
          </a:xfrm>
        </p:spPr>
        <p:txBody>
          <a:bodyPr>
            <a:noAutofit/>
          </a:bodyPr>
          <a:lstStyle/>
          <a:p>
            <a:pPr algn="just"/>
            <a:r>
              <a:rPr lang="pt-BR" sz="1600" dirty="0"/>
              <a:t>Porque a inflamação sistêmica pode induzir a inflamação central através de vias humorais, celulares e neurais, sugere-se que a microbiota possa aumentar a inflamação central aumentando a permeabilidade intestinal e inflamação sistêmica; </a:t>
            </a:r>
          </a:p>
          <a:p>
            <a:pPr algn="just"/>
            <a:r>
              <a:rPr lang="pt-BR" sz="1600" dirty="0"/>
              <a:t>O mecanismo pode incluir o aumento da passagem de </a:t>
            </a:r>
            <a:r>
              <a:rPr lang="pt-BR" sz="1600" dirty="0" err="1"/>
              <a:t>citocinas</a:t>
            </a:r>
            <a:r>
              <a:rPr lang="pt-BR" sz="1600" dirty="0"/>
              <a:t> inflamatórias circulantes através da barreira </a:t>
            </a:r>
            <a:r>
              <a:rPr lang="pt-BR" sz="1600" dirty="0" err="1"/>
              <a:t>hematoencefálica</a:t>
            </a:r>
            <a:r>
              <a:rPr lang="pt-BR" sz="1600" dirty="0"/>
              <a:t>, estimulação da micróglia e/ou ativação de neurônios vagais aferentes para induzir inflamação central;</a:t>
            </a:r>
          </a:p>
          <a:p>
            <a:pPr algn="just"/>
            <a:r>
              <a:rPr lang="pt-BR" sz="1600" dirty="0"/>
              <a:t>A barreira intestinal e a barreira </a:t>
            </a:r>
            <a:r>
              <a:rPr lang="pt-BR" sz="1600" dirty="0" err="1"/>
              <a:t>hematoencefálica</a:t>
            </a:r>
            <a:r>
              <a:rPr lang="pt-BR" sz="1600" dirty="0"/>
              <a:t> compartilham uma semelhança estrutural e ambos são influenciados pela microbiota; </a:t>
            </a:r>
          </a:p>
          <a:p>
            <a:pPr algn="just"/>
            <a:r>
              <a:rPr lang="pt-BR" sz="1600" dirty="0"/>
              <a:t>Estudo: como a barreira </a:t>
            </a:r>
            <a:r>
              <a:rPr lang="pt-BR" sz="1600" dirty="0" err="1"/>
              <a:t>hematoencefálica</a:t>
            </a:r>
            <a:r>
              <a:rPr lang="pt-BR" sz="1600" dirty="0"/>
              <a:t> é mais permeável em camundongos GF do que em camundongos criados convencionalmente, </a:t>
            </a:r>
            <a:r>
              <a:rPr lang="pt-PT" sz="1600" dirty="0"/>
              <a:t>poderia ser restaurado por recolonização ou administração de butirato. 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10296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5915909" cy="1280890"/>
          </a:xfrm>
        </p:spPr>
        <p:txBody>
          <a:bodyPr>
            <a:normAutofit/>
          </a:bodyPr>
          <a:lstStyle/>
          <a:p>
            <a:pPr algn="ctr"/>
            <a:r>
              <a:rPr lang="pt-BR" sz="2800" b="1" dirty="0">
                <a:solidFill>
                  <a:schemeClr val="tx1"/>
                </a:solidFill>
              </a:rPr>
              <a:t>Microbiota e micróglia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545465" y="1816925"/>
            <a:ext cx="6774287" cy="4322618"/>
          </a:xfrm>
        </p:spPr>
        <p:txBody>
          <a:bodyPr/>
          <a:lstStyle/>
          <a:p>
            <a:pPr algn="just"/>
            <a:r>
              <a:rPr lang="pt-BR" sz="1600" dirty="0"/>
              <a:t>Micróglia de camundongos GF (sem germes) tem um fenótipo imaturo com diminuição da ativação e resposta inflamatória (por exemplo: IL-1ß, IL-6 e </a:t>
            </a:r>
            <a:r>
              <a:rPr lang="pt-BR" sz="1600" dirty="0" err="1"/>
              <a:t>TNFa</a:t>
            </a:r>
            <a:r>
              <a:rPr lang="pt-BR" sz="1600" dirty="0"/>
              <a:t>) e, portanto, sugere-se que eles estão sob a influência da microbiota;</a:t>
            </a:r>
          </a:p>
          <a:p>
            <a:pPr algn="just"/>
            <a:r>
              <a:rPr lang="pt-BR" sz="1600" dirty="0"/>
              <a:t>Curiosamente, o fenótipo imaturo de micróglia como observado em camundongos GF poderiam ser reconstruídos pela administração de antibióticos a camundongos criados convencionalmente, enquanto a </a:t>
            </a:r>
            <a:r>
              <a:rPr lang="pt-BR" sz="1600" dirty="0" err="1"/>
              <a:t>recolonização</a:t>
            </a:r>
            <a:r>
              <a:rPr lang="pt-BR" sz="1600" dirty="0"/>
              <a:t> de camundongos GF com microbiota convencional maturam </a:t>
            </a:r>
            <a:r>
              <a:rPr lang="pt-BR" sz="1600" dirty="0" err="1"/>
              <a:t>rapidamentea</a:t>
            </a:r>
            <a:r>
              <a:rPr lang="pt-BR" sz="1600" dirty="0"/>
              <a:t> micróglia; </a:t>
            </a:r>
          </a:p>
          <a:p>
            <a:pPr algn="just"/>
            <a:r>
              <a:rPr lang="pt-BR" sz="1600" dirty="0"/>
              <a:t>Esta e outras pesquisas indicam que a maturação da micróglia e status de ativação está sob a influência da microbiota; </a:t>
            </a:r>
          </a:p>
          <a:p>
            <a:pPr algn="just"/>
            <a:r>
              <a:rPr lang="pt-BR" sz="1600" dirty="0"/>
              <a:t>Pesquisas adicionais são necessárias para confirmar. </a:t>
            </a:r>
          </a:p>
          <a:p>
            <a:pPr algn="just"/>
            <a:endParaRPr lang="pt-BR" dirty="0"/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8062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45673" y="624110"/>
            <a:ext cx="6222671" cy="1280890"/>
          </a:xfrm>
        </p:spPr>
        <p:txBody>
          <a:bodyPr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Microbiota e nervos aferentes vagais 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852" y="2279177"/>
            <a:ext cx="1965276" cy="4038496"/>
          </a:xfrm>
        </p:spPr>
      </p:pic>
    </p:spTree>
    <p:extLst>
      <p:ext uri="{BB962C8B-B14F-4D97-AF65-F5344CB8AC3E}">
        <p14:creationId xmlns:p14="http://schemas.microsoft.com/office/powerpoint/2010/main" val="21664213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55314" y="1569493"/>
            <a:ext cx="6812924" cy="4341729"/>
          </a:xfrm>
        </p:spPr>
        <p:txBody>
          <a:bodyPr>
            <a:noAutofit/>
          </a:bodyPr>
          <a:lstStyle/>
          <a:p>
            <a:pPr algn="just"/>
            <a:r>
              <a:rPr lang="pt-PT" sz="1600" dirty="0"/>
              <a:t>A microbiota é capaz de induzir alterações na expressão gênica do hipotálamo e alterar a homeostase energética. Estes efeitos são provalvemente mediados via ativação microglial, inflamação sistêmica e sinalização do nervo aferente vagal.</a:t>
            </a:r>
          </a:p>
          <a:p>
            <a:pPr algn="just"/>
            <a:r>
              <a:rPr lang="pt-PT" sz="1600" dirty="0"/>
              <a:t> Embora a evidência disponível sobre o impacto da microbiota na expressão gênica hipotalâmica é frequentemente confusa, observa-se um efeito orexígeno (estimulante de apetite) durante a alimentação com HFD (alto teor de gorduras), enquanto um efeito anoréxico é observado durante o tratamento com prebiótico e probiótico. </a:t>
            </a:r>
          </a:p>
          <a:p>
            <a:pPr algn="just"/>
            <a:r>
              <a:rPr lang="pt-PT" sz="1600" dirty="0"/>
              <a:t>Um papel protetor importante na interação entre a microbiota e o hipotálamo é sugerido para os SCFAs (ácidos graxos de cadeia curta) porque eles podem diminuir a permeabilidade intestinal, criar um ambiente neuroprotetor e anti-inflamatório na microglia e interagir positivamente com nervos aferentes vagais.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387323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532587" y="1596980"/>
            <a:ext cx="6542468" cy="4314242"/>
          </a:xfrm>
        </p:spPr>
        <p:txBody>
          <a:bodyPr>
            <a:normAutofit fontScale="85000" lnSpcReduction="20000"/>
          </a:bodyPr>
          <a:lstStyle/>
          <a:p>
            <a:r>
              <a:rPr lang="pt-BR" sz="3200" dirty="0"/>
              <a:t>Revisão </a:t>
            </a:r>
          </a:p>
          <a:p>
            <a:endParaRPr lang="pt-BR" sz="3200" dirty="0"/>
          </a:p>
          <a:p>
            <a:r>
              <a:rPr lang="pt-BR" sz="3200" dirty="0"/>
              <a:t>Compreender os mecanismos subjacentes aos efeitos da obesidade induzida por dieta (DIO), em dietas </a:t>
            </a:r>
            <a:r>
              <a:rPr lang="pt-BR" sz="3200" dirty="0" err="1"/>
              <a:t>hiperlipídicas</a:t>
            </a:r>
            <a:r>
              <a:rPr lang="pt-BR" sz="3200" dirty="0"/>
              <a:t> (HFD) e seu impacto nas vias hipotalâmicas que alteram a expressão de genes cruciais para o controle da alimentação.</a:t>
            </a:r>
          </a:p>
          <a:p>
            <a:pPr marL="0" indent="0">
              <a:buNone/>
            </a:pP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527494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05A624-56D0-9446-B9DA-652EE8243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486" y="377825"/>
            <a:ext cx="6505920" cy="1325563"/>
          </a:xfrm>
        </p:spPr>
        <p:txBody>
          <a:bodyPr>
            <a:normAutofit/>
          </a:bodyPr>
          <a:lstStyle/>
          <a:p>
            <a:r>
              <a:rPr lang="pt-BR" sz="3200" b="1" dirty="0"/>
              <a:t>Uso terapêutico</a:t>
            </a:r>
            <a:br>
              <a:rPr lang="pt-BR" sz="2800" b="1" dirty="0"/>
            </a:br>
            <a:r>
              <a:rPr lang="pt-BR" sz="2000" b="1" i="1" dirty="0"/>
              <a:t>Tratamento da obesidade através de modificação da microbiota</a:t>
            </a:r>
            <a:endParaRPr lang="pt-BR" sz="2800" b="1" i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CBA5F8F-D709-264B-87CF-E2D1FAF6EC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2456" y="2051535"/>
            <a:ext cx="4195483" cy="4284719"/>
          </a:xfrm>
        </p:spPr>
        <p:txBody>
          <a:bodyPr>
            <a:normAutofit/>
          </a:bodyPr>
          <a:lstStyle/>
          <a:p>
            <a:r>
              <a:rPr lang="pt-BR" sz="1700" b="1" dirty="0"/>
              <a:t>Administração de </a:t>
            </a:r>
            <a:r>
              <a:rPr lang="pt-BR" sz="1700" b="1" dirty="0" err="1"/>
              <a:t>probióticos</a:t>
            </a:r>
            <a:endParaRPr lang="pt-BR" sz="1700" b="1" dirty="0"/>
          </a:p>
          <a:p>
            <a:endParaRPr lang="pt-BR" sz="1700" b="1" dirty="0"/>
          </a:p>
          <a:p>
            <a:r>
              <a:rPr lang="pt-BR" sz="1700" b="1" dirty="0"/>
              <a:t>Administração de </a:t>
            </a:r>
            <a:r>
              <a:rPr lang="pt-BR" sz="1700" b="1" dirty="0" err="1"/>
              <a:t>prebióticos</a:t>
            </a:r>
            <a:endParaRPr lang="pt-BR" sz="1700" b="1" dirty="0"/>
          </a:p>
          <a:p>
            <a:endParaRPr lang="pt-BR" sz="1700" b="1" dirty="0"/>
          </a:p>
          <a:p>
            <a:r>
              <a:rPr lang="pt-BR" sz="1700" b="1" dirty="0"/>
              <a:t>Administração de outras substâncias que modificam a microbiota</a:t>
            </a:r>
          </a:p>
          <a:p>
            <a:endParaRPr lang="pt-BR" sz="1700" b="1" dirty="0"/>
          </a:p>
          <a:p>
            <a:r>
              <a:rPr lang="pt-BR" sz="1700" b="1" dirty="0"/>
              <a:t>Modificação cirúrgica do trânsito intestinal</a:t>
            </a:r>
          </a:p>
          <a:p>
            <a:endParaRPr lang="pt-BR" sz="1700" b="1" dirty="0"/>
          </a:p>
          <a:p>
            <a:r>
              <a:rPr lang="pt-BR" sz="1700" b="1" dirty="0"/>
              <a:t>Transplante de microbiota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9192066-84DE-1544-A328-F3CBF7DF35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08" r="6401" b="-3"/>
          <a:stretch/>
        </p:blipFill>
        <p:spPr>
          <a:xfrm>
            <a:off x="204396" y="2183803"/>
            <a:ext cx="4577789" cy="363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3919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05A624-56D0-9446-B9DA-652EE8243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486" y="377825"/>
            <a:ext cx="6505920" cy="1325563"/>
          </a:xfrm>
        </p:spPr>
        <p:txBody>
          <a:bodyPr>
            <a:normAutofit/>
          </a:bodyPr>
          <a:lstStyle/>
          <a:p>
            <a:r>
              <a:rPr lang="pt-BR" sz="3200" b="1" dirty="0"/>
              <a:t>Uso terapêutico</a:t>
            </a:r>
            <a:br>
              <a:rPr lang="pt-BR" sz="2800" b="1" dirty="0"/>
            </a:br>
            <a:r>
              <a:rPr lang="pt-BR" sz="2000" b="1" i="1" dirty="0"/>
              <a:t>Tratamento da obesidade através de modificação da microbiota</a:t>
            </a:r>
            <a:endParaRPr lang="pt-BR" sz="2800" b="1" i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CBA5F8F-D709-264B-87CF-E2D1FAF6EC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2456" y="2051535"/>
            <a:ext cx="4195483" cy="4284719"/>
          </a:xfrm>
        </p:spPr>
        <p:txBody>
          <a:bodyPr>
            <a:normAutofit/>
          </a:bodyPr>
          <a:lstStyle/>
          <a:p>
            <a:r>
              <a:rPr lang="pt-BR" sz="1700" b="1" dirty="0"/>
              <a:t>Administração de </a:t>
            </a:r>
            <a:r>
              <a:rPr lang="pt-BR" sz="1700" b="1" dirty="0" err="1"/>
              <a:t>probióticos</a:t>
            </a:r>
            <a:endParaRPr lang="pt-BR" sz="1700" b="1" dirty="0"/>
          </a:p>
          <a:p>
            <a:endParaRPr lang="pt-BR" sz="1700" b="1" dirty="0"/>
          </a:p>
          <a:p>
            <a:r>
              <a:rPr lang="pt-BR" sz="1700" b="1" dirty="0">
                <a:solidFill>
                  <a:schemeClr val="bg1">
                    <a:lumMod val="75000"/>
                  </a:schemeClr>
                </a:solidFill>
              </a:rPr>
              <a:t>Administração de </a:t>
            </a:r>
            <a:r>
              <a:rPr lang="pt-BR" sz="1700" b="1" dirty="0" err="1">
                <a:solidFill>
                  <a:schemeClr val="bg1">
                    <a:lumMod val="75000"/>
                  </a:schemeClr>
                </a:solidFill>
              </a:rPr>
              <a:t>prebióticos</a:t>
            </a:r>
            <a:endParaRPr lang="pt-BR" sz="1700" b="1" dirty="0">
              <a:solidFill>
                <a:schemeClr val="bg1">
                  <a:lumMod val="75000"/>
                </a:schemeClr>
              </a:solidFill>
            </a:endParaRPr>
          </a:p>
          <a:p>
            <a:endParaRPr lang="pt-BR" sz="1700" b="1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pt-BR" sz="1700" b="1" dirty="0">
                <a:solidFill>
                  <a:schemeClr val="bg1">
                    <a:lumMod val="75000"/>
                  </a:schemeClr>
                </a:solidFill>
              </a:rPr>
              <a:t>Administração de outras substâncias que modificam a microbiota</a:t>
            </a:r>
          </a:p>
          <a:p>
            <a:endParaRPr lang="pt-BR" sz="1700" b="1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pt-BR" sz="1700" b="1" dirty="0">
                <a:solidFill>
                  <a:schemeClr val="bg1">
                    <a:lumMod val="75000"/>
                  </a:schemeClr>
                </a:solidFill>
              </a:rPr>
              <a:t>Modificação cirúrgica do trânsito intestinal</a:t>
            </a:r>
          </a:p>
          <a:p>
            <a:endParaRPr lang="pt-BR" sz="1700" b="1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pt-BR" sz="1700" b="1" dirty="0">
                <a:solidFill>
                  <a:schemeClr val="bg1">
                    <a:lumMod val="75000"/>
                  </a:schemeClr>
                </a:solidFill>
              </a:rPr>
              <a:t>Transplante de microbiota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9192066-84DE-1544-A328-F3CBF7DF35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08" r="6401" b="-3"/>
          <a:stretch/>
        </p:blipFill>
        <p:spPr>
          <a:xfrm>
            <a:off x="204396" y="2183803"/>
            <a:ext cx="4577789" cy="363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444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7C0565-6178-454A-BA7A-BDE73A73A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1" y="624110"/>
            <a:ext cx="6705600" cy="1280890"/>
          </a:xfrm>
        </p:spPr>
        <p:txBody>
          <a:bodyPr/>
          <a:lstStyle/>
          <a:p>
            <a:r>
              <a:rPr lang="pt-BR" b="1" i="1" dirty="0" err="1">
                <a:solidFill>
                  <a:schemeClr val="tx1"/>
                </a:solidFill>
              </a:rPr>
              <a:t>Probióticos</a:t>
            </a:r>
            <a:endParaRPr lang="pt-BR" b="1" i="1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99F3172-8F28-6546-824A-6C8EE5119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2415" y="1905000"/>
            <a:ext cx="6591985" cy="4006222"/>
          </a:xfrm>
        </p:spPr>
        <p:txBody>
          <a:bodyPr/>
          <a:lstStyle/>
          <a:p>
            <a:r>
              <a:rPr lang="pt-BR" dirty="0"/>
              <a:t>“São microrganismos vivos capazes de melhorar o equilíbrio microbiano intestinal produzindo efeitos benéficos à saúde do indivíduo.” </a:t>
            </a:r>
            <a:r>
              <a:rPr lang="pt-BR" sz="1400" i="1" dirty="0"/>
              <a:t>(</a:t>
            </a:r>
            <a:r>
              <a:rPr lang="pt-BR" sz="1400" i="1" dirty="0" err="1"/>
              <a:t>portal.anvisa.gov.br</a:t>
            </a:r>
            <a:r>
              <a:rPr lang="pt-BR" sz="1400" i="1" dirty="0"/>
              <a:t>)</a:t>
            </a:r>
          </a:p>
          <a:p>
            <a:endParaRPr lang="pt-BR" i="1" dirty="0"/>
          </a:p>
          <a:p>
            <a:r>
              <a:rPr lang="pt-BR" i="1" dirty="0" err="1"/>
              <a:t>Bifidobacterium</a:t>
            </a:r>
            <a:r>
              <a:rPr lang="pt-BR" i="1" dirty="0"/>
              <a:t> </a:t>
            </a:r>
            <a:r>
              <a:rPr lang="pt-BR" i="1" dirty="0" err="1"/>
              <a:t>spp</a:t>
            </a:r>
            <a:endParaRPr lang="pt-BR" sz="1400" i="1" dirty="0"/>
          </a:p>
          <a:p>
            <a:r>
              <a:rPr lang="pt-BR" i="1" dirty="0" err="1"/>
              <a:t>Lactobacillus</a:t>
            </a:r>
            <a:r>
              <a:rPr lang="pt-BR" i="1" dirty="0"/>
              <a:t> </a:t>
            </a:r>
            <a:r>
              <a:rPr lang="pt-BR" i="1" dirty="0" err="1"/>
              <a:t>spp</a:t>
            </a:r>
            <a:endParaRPr lang="pt-BR" sz="1400" i="1" dirty="0"/>
          </a:p>
          <a:p>
            <a:r>
              <a:rPr lang="pt-BR" i="1" dirty="0" err="1"/>
              <a:t>Akkermansia</a:t>
            </a:r>
            <a:r>
              <a:rPr lang="pt-BR" i="1" dirty="0"/>
              <a:t> </a:t>
            </a:r>
            <a:r>
              <a:rPr lang="pt-BR" i="1" dirty="0" err="1"/>
              <a:t>muciniphila</a:t>
            </a:r>
            <a:endParaRPr lang="pt-BR" i="1" dirty="0"/>
          </a:p>
          <a:p>
            <a:r>
              <a:rPr lang="pt-BR" i="1" dirty="0" err="1"/>
              <a:t>Faecalibacterium</a:t>
            </a:r>
            <a:r>
              <a:rPr lang="pt-BR" i="1" dirty="0"/>
              <a:t> </a:t>
            </a:r>
            <a:r>
              <a:rPr lang="pt-BR" i="1" dirty="0" err="1"/>
              <a:t>prausnitzii</a:t>
            </a:r>
            <a:endParaRPr lang="pt-BR" i="1" dirty="0"/>
          </a:p>
        </p:txBody>
      </p:sp>
    </p:spTree>
    <p:extLst>
      <p:ext uri="{BB962C8B-B14F-4D97-AF65-F5344CB8AC3E}">
        <p14:creationId xmlns:p14="http://schemas.microsoft.com/office/powerpoint/2010/main" val="13714045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EC2B1CE-8432-BD48-B1E6-E0D7A90D12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819"/>
          <a:stretch/>
        </p:blipFill>
        <p:spPr>
          <a:xfrm>
            <a:off x="969803" y="1920749"/>
            <a:ext cx="7748680" cy="4497967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3CB01807-A941-4849-A086-03702A1C03E1}"/>
              </a:ext>
            </a:extLst>
          </p:cNvPr>
          <p:cNvSpPr/>
          <p:nvPr/>
        </p:nvSpPr>
        <p:spPr>
          <a:xfrm>
            <a:off x="4844143" y="6553612"/>
            <a:ext cx="42998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err="1"/>
              <a:t>Chinthrajah</a:t>
            </a:r>
            <a:r>
              <a:rPr lang="pt-BR" sz="1200" dirty="0"/>
              <a:t> et al. J ALLERGY CLIN IMMUNOL; APRIL 2016 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1F3050EB-5BA6-9140-B95B-78DD97200851}"/>
              </a:ext>
            </a:extLst>
          </p:cNvPr>
          <p:cNvSpPr txBox="1">
            <a:spLocks/>
          </p:cNvSpPr>
          <p:nvPr/>
        </p:nvSpPr>
        <p:spPr>
          <a:xfrm>
            <a:off x="1310185" y="259307"/>
            <a:ext cx="6654385" cy="5905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2700" b="1" i="1" dirty="0" err="1">
                <a:solidFill>
                  <a:schemeClr val="tx1"/>
                </a:solidFill>
              </a:rPr>
              <a:t>Bifidobacterium</a:t>
            </a:r>
            <a:r>
              <a:rPr lang="pt-BR" sz="2700" b="1" i="1" dirty="0">
                <a:solidFill>
                  <a:schemeClr val="tx1"/>
                </a:solidFill>
              </a:rPr>
              <a:t> </a:t>
            </a:r>
            <a:r>
              <a:rPr lang="pt-BR" sz="2700" b="1" i="1" dirty="0" err="1">
                <a:solidFill>
                  <a:schemeClr val="tx1"/>
                </a:solidFill>
              </a:rPr>
              <a:t>spp</a:t>
            </a:r>
            <a:endParaRPr lang="pt-BR" sz="1800" dirty="0">
              <a:solidFill>
                <a:schemeClr val="tx1"/>
              </a:solidFill>
            </a:endParaRP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EC1F5090-E352-5946-A674-0CC5F7CE5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2585" y="1111584"/>
            <a:ext cx="6591985" cy="986157"/>
          </a:xfrm>
        </p:spPr>
        <p:txBody>
          <a:bodyPr>
            <a:normAutofit/>
          </a:bodyPr>
          <a:lstStyle/>
          <a:p>
            <a:r>
              <a:rPr lang="pt-BR" dirty="0"/>
              <a:t>Gram +</a:t>
            </a:r>
          </a:p>
          <a:p>
            <a:r>
              <a:rPr lang="pt-BR" dirty="0"/>
              <a:t>Filo </a:t>
            </a:r>
            <a:r>
              <a:rPr lang="pt-BR" i="1" dirty="0" err="1"/>
              <a:t>Actinobacteria</a:t>
            </a:r>
            <a:endParaRPr lang="pt-BR" i="1" dirty="0"/>
          </a:p>
        </p:txBody>
      </p:sp>
    </p:spTree>
    <p:extLst>
      <p:ext uri="{BB962C8B-B14F-4D97-AF65-F5344CB8AC3E}">
        <p14:creationId xmlns:p14="http://schemas.microsoft.com/office/powerpoint/2010/main" val="27187034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EC2B1CE-8432-BD48-B1E6-E0D7A90D12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819"/>
          <a:stretch/>
        </p:blipFill>
        <p:spPr>
          <a:xfrm>
            <a:off x="969803" y="1920749"/>
            <a:ext cx="7748680" cy="4497967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3CB01807-A941-4849-A086-03702A1C03E1}"/>
              </a:ext>
            </a:extLst>
          </p:cNvPr>
          <p:cNvSpPr/>
          <p:nvPr/>
        </p:nvSpPr>
        <p:spPr>
          <a:xfrm>
            <a:off x="4844143" y="6553612"/>
            <a:ext cx="42998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err="1"/>
              <a:t>Chinthrajah</a:t>
            </a:r>
            <a:r>
              <a:rPr lang="pt-BR" sz="1200" dirty="0"/>
              <a:t> et al. J ALLERGY CLIN IMMUNOL; APRIL 2016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5B45C9E-8E28-3C41-8189-DD36F11F2CB6}"/>
              </a:ext>
            </a:extLst>
          </p:cNvPr>
          <p:cNvSpPr/>
          <p:nvPr/>
        </p:nvSpPr>
        <p:spPr>
          <a:xfrm>
            <a:off x="6469039" y="4790364"/>
            <a:ext cx="968991" cy="94169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EE7A4BE-25FC-8D4F-8E6E-1F97CD777AC3}"/>
              </a:ext>
            </a:extLst>
          </p:cNvPr>
          <p:cNvSpPr txBox="1"/>
          <p:nvPr/>
        </p:nvSpPr>
        <p:spPr>
          <a:xfrm>
            <a:off x="4967786" y="5732060"/>
            <a:ext cx="2470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accent1">
                    <a:lumMod val="50000"/>
                  </a:schemeClr>
                </a:solidFill>
              </a:rPr>
              <a:t>Equilíbrio Th1 / Th2</a:t>
            </a:r>
          </a:p>
          <a:p>
            <a:r>
              <a:rPr lang="pt-BR" sz="1400" b="1" dirty="0">
                <a:solidFill>
                  <a:schemeClr val="accent1">
                    <a:lumMod val="50000"/>
                  </a:schemeClr>
                </a:solidFill>
              </a:rPr>
              <a:t>Controle da inflamação 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968478A6-E969-CE4A-9944-183F112EC18E}"/>
              </a:ext>
            </a:extLst>
          </p:cNvPr>
          <p:cNvSpPr txBox="1">
            <a:spLocks/>
          </p:cNvSpPr>
          <p:nvPr/>
        </p:nvSpPr>
        <p:spPr>
          <a:xfrm>
            <a:off x="1310185" y="259307"/>
            <a:ext cx="6654385" cy="5905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2700" b="1" i="1" dirty="0" err="1">
                <a:solidFill>
                  <a:schemeClr val="tx1"/>
                </a:solidFill>
              </a:rPr>
              <a:t>Bifidobacterium</a:t>
            </a:r>
            <a:r>
              <a:rPr lang="pt-BR" sz="2700" b="1" i="1" dirty="0">
                <a:solidFill>
                  <a:schemeClr val="tx1"/>
                </a:solidFill>
              </a:rPr>
              <a:t> </a:t>
            </a:r>
            <a:r>
              <a:rPr lang="pt-BR" sz="2700" b="1" i="1" dirty="0" err="1">
                <a:solidFill>
                  <a:schemeClr val="tx1"/>
                </a:solidFill>
              </a:rPr>
              <a:t>spp</a:t>
            </a:r>
            <a:endParaRPr lang="pt-BR" sz="1800" dirty="0">
              <a:solidFill>
                <a:schemeClr val="tx1"/>
              </a:solidFill>
            </a:endParaRP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738C3B50-B201-6149-930F-92A28B1F9D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2585" y="1111584"/>
            <a:ext cx="6591985" cy="986157"/>
          </a:xfrm>
        </p:spPr>
        <p:txBody>
          <a:bodyPr>
            <a:normAutofit/>
          </a:bodyPr>
          <a:lstStyle/>
          <a:p>
            <a:r>
              <a:rPr lang="pt-BR" dirty="0"/>
              <a:t>Gram +</a:t>
            </a:r>
          </a:p>
          <a:p>
            <a:r>
              <a:rPr lang="pt-BR" dirty="0"/>
              <a:t>Filo </a:t>
            </a:r>
            <a:r>
              <a:rPr lang="pt-BR" i="1" dirty="0" err="1"/>
              <a:t>Actinobacteria</a:t>
            </a:r>
            <a:endParaRPr lang="pt-BR" i="1" dirty="0"/>
          </a:p>
        </p:txBody>
      </p:sp>
    </p:spTree>
    <p:extLst>
      <p:ext uri="{BB962C8B-B14F-4D97-AF65-F5344CB8AC3E}">
        <p14:creationId xmlns:p14="http://schemas.microsoft.com/office/powerpoint/2010/main" val="3913647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869A97-AA2C-534F-A18F-529A531D2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5937" y="624110"/>
            <a:ext cx="6728463" cy="1280890"/>
          </a:xfrm>
        </p:spPr>
        <p:txBody>
          <a:bodyPr>
            <a:normAutofit/>
          </a:bodyPr>
          <a:lstStyle/>
          <a:p>
            <a:r>
              <a:rPr lang="pt-BR" sz="2400" b="1" i="1" dirty="0" err="1">
                <a:solidFill>
                  <a:schemeClr val="tx1"/>
                </a:solidFill>
              </a:rPr>
              <a:t>Akkermansia</a:t>
            </a:r>
            <a:r>
              <a:rPr lang="pt-BR" sz="2400" b="1" i="1" dirty="0">
                <a:solidFill>
                  <a:schemeClr val="tx1"/>
                </a:solidFill>
              </a:rPr>
              <a:t> </a:t>
            </a:r>
            <a:r>
              <a:rPr lang="pt-BR" sz="2400" b="1" i="1" dirty="0" err="1">
                <a:solidFill>
                  <a:schemeClr val="tx1"/>
                </a:solidFill>
              </a:rPr>
              <a:t>muciniphila</a:t>
            </a:r>
            <a:endParaRPr lang="pt-BR" sz="2400" b="1" i="1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367164B-F025-6F42-8A83-99D35087C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5937" y="1326737"/>
            <a:ext cx="6591985" cy="1280890"/>
          </a:xfrm>
        </p:spPr>
        <p:txBody>
          <a:bodyPr>
            <a:normAutofit/>
          </a:bodyPr>
          <a:lstStyle/>
          <a:p>
            <a:r>
              <a:rPr lang="pt-BR" dirty="0"/>
              <a:t>Gram -</a:t>
            </a:r>
          </a:p>
          <a:p>
            <a:r>
              <a:rPr lang="pt-BR" dirty="0"/>
              <a:t>Filo </a:t>
            </a:r>
            <a:r>
              <a:rPr lang="pt-BR" i="1" dirty="0" err="1"/>
              <a:t>Verrucomicrobia</a:t>
            </a:r>
            <a:endParaRPr lang="pt-BR" i="1" dirty="0"/>
          </a:p>
          <a:p>
            <a:r>
              <a:rPr lang="pt-BR" dirty="0"/>
              <a:t>Degrada mucina em acetato, </a:t>
            </a:r>
            <a:r>
              <a:rPr lang="pt-BR" dirty="0" err="1"/>
              <a:t>propionato</a:t>
            </a: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F01B577-DEDD-6249-A047-CF05493E21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881" t="20606" r="4531"/>
          <a:stretch/>
        </p:blipFill>
        <p:spPr>
          <a:xfrm>
            <a:off x="2306472" y="2726373"/>
            <a:ext cx="4776716" cy="4131628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D7409E84-4B28-A543-BE48-4711C837DD16}"/>
              </a:ext>
            </a:extLst>
          </p:cNvPr>
          <p:cNvSpPr/>
          <p:nvPr/>
        </p:nvSpPr>
        <p:spPr>
          <a:xfrm>
            <a:off x="6724748" y="6581001"/>
            <a:ext cx="24192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/>
              <a:t>PGPN, Boston </a:t>
            </a:r>
            <a:r>
              <a:rPr lang="pt-BR" sz="1200" dirty="0" err="1"/>
              <a:t>University</a:t>
            </a:r>
            <a:r>
              <a:rPr lang="pt-BR" sz="1200" dirty="0"/>
              <a:t> (2016)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15909B4-03B3-5244-859C-E22B5BEBC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388" y="3429000"/>
            <a:ext cx="2254534" cy="41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7913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D1C246-32E6-184E-9C63-F6F9992B0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445" y="624110"/>
            <a:ext cx="6040355" cy="1280890"/>
          </a:xfrm>
        </p:spPr>
        <p:txBody>
          <a:bodyPr>
            <a:normAutofit/>
          </a:bodyPr>
          <a:lstStyle/>
          <a:p>
            <a:r>
              <a:rPr lang="pt-BR" sz="2400" b="1" i="1" dirty="0" err="1">
                <a:solidFill>
                  <a:schemeClr val="tx1"/>
                </a:solidFill>
              </a:rPr>
              <a:t>Lactobacillus</a:t>
            </a:r>
            <a:r>
              <a:rPr lang="pt-BR" sz="2400" b="1" i="1" dirty="0">
                <a:solidFill>
                  <a:schemeClr val="tx1"/>
                </a:solidFill>
              </a:rPr>
              <a:t> </a:t>
            </a:r>
            <a:r>
              <a:rPr lang="pt-BR" sz="2400" b="1" i="1" dirty="0" err="1">
                <a:solidFill>
                  <a:schemeClr val="tx1"/>
                </a:solidFill>
              </a:rPr>
              <a:t>spp</a:t>
            </a:r>
            <a:endParaRPr lang="pt-BR" sz="2400" b="1" i="1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158A0C-BB2F-8743-8507-BB0883B6A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0444" y="1380397"/>
            <a:ext cx="6591985" cy="3777622"/>
          </a:xfrm>
        </p:spPr>
        <p:txBody>
          <a:bodyPr/>
          <a:lstStyle/>
          <a:p>
            <a:r>
              <a:rPr lang="pt-BR" dirty="0"/>
              <a:t>Gram +</a:t>
            </a:r>
          </a:p>
          <a:p>
            <a:r>
              <a:rPr lang="pt-BR" dirty="0"/>
              <a:t>Filo </a:t>
            </a:r>
            <a:r>
              <a:rPr lang="pt-BR" dirty="0" err="1"/>
              <a:t>Firmicutes</a:t>
            </a:r>
            <a:endParaRPr lang="pt-BR" dirty="0"/>
          </a:p>
          <a:p>
            <a:r>
              <a:rPr lang="pt-BR" dirty="0"/>
              <a:t>Efeito no ganho de peso: estudos são controversos</a:t>
            </a:r>
          </a:p>
          <a:p>
            <a:r>
              <a:rPr lang="pt-BR" dirty="0"/>
              <a:t>Alguns estudos mostram efeitos anti-inflamatórios</a:t>
            </a:r>
          </a:p>
          <a:p>
            <a:r>
              <a:rPr lang="pt-BR" dirty="0"/>
              <a:t>Efeitos no metabolismo de CH</a:t>
            </a:r>
          </a:p>
          <a:p>
            <a:r>
              <a:rPr lang="pt-BR" dirty="0"/>
              <a:t>Aumento da população de </a:t>
            </a:r>
            <a:r>
              <a:rPr lang="pt-BR" i="1" dirty="0" err="1"/>
              <a:t>Bifidobacterium</a:t>
            </a:r>
            <a:endParaRPr lang="pt-BR" i="1" dirty="0"/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6CE55B9-4D39-2F44-86C8-2F1B768BBC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95" t="12919" b="5270"/>
          <a:stretch/>
        </p:blipFill>
        <p:spPr>
          <a:xfrm>
            <a:off x="4292600" y="4176215"/>
            <a:ext cx="3603009" cy="222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5389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05A624-56D0-9446-B9DA-652EE8243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486" y="377825"/>
            <a:ext cx="6505920" cy="1325563"/>
          </a:xfrm>
        </p:spPr>
        <p:txBody>
          <a:bodyPr>
            <a:normAutofit/>
          </a:bodyPr>
          <a:lstStyle/>
          <a:p>
            <a:r>
              <a:rPr lang="pt-BR" sz="3200" b="1" dirty="0"/>
              <a:t>Uso terapêutico</a:t>
            </a:r>
            <a:br>
              <a:rPr lang="pt-BR" sz="2800" b="1" dirty="0"/>
            </a:br>
            <a:r>
              <a:rPr lang="pt-BR" sz="2000" b="1" i="1" dirty="0"/>
              <a:t>Tratamento da obesidade através de modificação da microbiota</a:t>
            </a:r>
            <a:endParaRPr lang="pt-BR" sz="2800" b="1" i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CBA5F8F-D709-264B-87CF-E2D1FAF6EC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2456" y="2051535"/>
            <a:ext cx="4195483" cy="4284719"/>
          </a:xfrm>
        </p:spPr>
        <p:txBody>
          <a:bodyPr>
            <a:normAutofit/>
          </a:bodyPr>
          <a:lstStyle/>
          <a:p>
            <a:r>
              <a:rPr lang="pt-BR" sz="1700" b="1" dirty="0">
                <a:solidFill>
                  <a:schemeClr val="bg1">
                    <a:lumMod val="75000"/>
                  </a:schemeClr>
                </a:solidFill>
              </a:rPr>
              <a:t>Administração de </a:t>
            </a:r>
            <a:r>
              <a:rPr lang="pt-BR" sz="1700" b="1" dirty="0" err="1">
                <a:solidFill>
                  <a:schemeClr val="bg1">
                    <a:lumMod val="75000"/>
                  </a:schemeClr>
                </a:solidFill>
              </a:rPr>
              <a:t>probióticos</a:t>
            </a:r>
            <a:endParaRPr lang="pt-BR" sz="1700" b="1" dirty="0">
              <a:solidFill>
                <a:schemeClr val="bg1">
                  <a:lumMod val="75000"/>
                </a:schemeClr>
              </a:solidFill>
            </a:endParaRPr>
          </a:p>
          <a:p>
            <a:endParaRPr lang="pt-BR" sz="1700" b="1" dirty="0"/>
          </a:p>
          <a:p>
            <a:r>
              <a:rPr lang="pt-BR" sz="1700" b="1" dirty="0"/>
              <a:t>Administração de </a:t>
            </a:r>
            <a:r>
              <a:rPr lang="pt-BR" sz="1700" b="1" dirty="0" err="1"/>
              <a:t>prebióticos</a:t>
            </a:r>
            <a:endParaRPr lang="pt-BR" sz="1700" b="1" dirty="0"/>
          </a:p>
          <a:p>
            <a:endParaRPr lang="pt-BR" sz="1700" b="1" dirty="0"/>
          </a:p>
          <a:p>
            <a:r>
              <a:rPr lang="pt-BR" sz="1700" b="1" dirty="0">
                <a:solidFill>
                  <a:schemeClr val="bg1">
                    <a:lumMod val="75000"/>
                  </a:schemeClr>
                </a:solidFill>
              </a:rPr>
              <a:t>Administração de outras substâncias que modificam a microbiota</a:t>
            </a:r>
          </a:p>
          <a:p>
            <a:endParaRPr lang="pt-BR" sz="1700" b="1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pt-BR" sz="1700" b="1" dirty="0">
                <a:solidFill>
                  <a:schemeClr val="bg1">
                    <a:lumMod val="75000"/>
                  </a:schemeClr>
                </a:solidFill>
              </a:rPr>
              <a:t>Modificação cirúrgica do trânsito intestinal</a:t>
            </a:r>
          </a:p>
          <a:p>
            <a:endParaRPr lang="pt-BR" sz="1700" b="1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pt-BR" sz="1700" b="1" dirty="0">
                <a:solidFill>
                  <a:schemeClr val="bg1">
                    <a:lumMod val="75000"/>
                  </a:schemeClr>
                </a:solidFill>
              </a:rPr>
              <a:t>Transplante de microbiota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9192066-84DE-1544-A328-F3CBF7DF35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08" r="6401" b="-3"/>
          <a:stretch/>
        </p:blipFill>
        <p:spPr>
          <a:xfrm>
            <a:off x="204396" y="2183803"/>
            <a:ext cx="4577789" cy="363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7988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7C0565-6178-454A-BA7A-BDE73A73A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8601" y="624110"/>
            <a:ext cx="7035800" cy="1280890"/>
          </a:xfrm>
        </p:spPr>
        <p:txBody>
          <a:bodyPr/>
          <a:lstStyle/>
          <a:p>
            <a:r>
              <a:rPr lang="pt-BR" b="1" i="1" dirty="0">
                <a:solidFill>
                  <a:schemeClr val="tx1"/>
                </a:solidFill>
              </a:rPr>
              <a:t>Prebióticos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99F3172-8F28-6546-824A-6C8EE5119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6007" y="1540189"/>
            <a:ext cx="6591985" cy="4268940"/>
          </a:xfrm>
        </p:spPr>
        <p:txBody>
          <a:bodyPr/>
          <a:lstStyle/>
          <a:p>
            <a:r>
              <a:rPr lang="pt-BR" dirty="0"/>
              <a:t>“Componentes da dieta que estimulam seletivamente o crescimento e/ou atividade de 1 ou de pequena quantidade de espécies bacterianas da microbiota que conferem benefícios ao hospedeiro.”</a:t>
            </a:r>
            <a:endParaRPr lang="pt-BR" sz="1400" i="1" dirty="0"/>
          </a:p>
          <a:p>
            <a:pPr marL="0" indent="0">
              <a:buNone/>
            </a:pPr>
            <a:endParaRPr lang="pt-BR" i="1" dirty="0"/>
          </a:p>
          <a:p>
            <a:r>
              <a:rPr lang="pt-BR" sz="1600" i="1" dirty="0"/>
              <a:t>Aumentam a população de </a:t>
            </a:r>
            <a:r>
              <a:rPr lang="pt-BR" sz="1600" i="1" dirty="0" err="1"/>
              <a:t>Bifidobacterium</a:t>
            </a:r>
            <a:r>
              <a:rPr lang="pt-BR" sz="1600" i="1" dirty="0"/>
              <a:t> </a:t>
            </a:r>
            <a:r>
              <a:rPr lang="pt-BR" sz="1600" i="1" dirty="0" err="1"/>
              <a:t>spp</a:t>
            </a:r>
            <a:endParaRPr lang="pt-BR" sz="1600" i="1" dirty="0"/>
          </a:p>
          <a:p>
            <a:r>
              <a:rPr lang="pt-BR" sz="1600" i="1" dirty="0"/>
              <a:t>Aumentam a integridade intestinal através do aumento da produção de mucina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203DF8F-4753-CA47-B7CE-660C8E9BEA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05" t="6000" r="2187" b="33419"/>
          <a:stretch/>
        </p:blipFill>
        <p:spPr>
          <a:xfrm>
            <a:off x="5239800" y="4378362"/>
            <a:ext cx="3657600" cy="2479638"/>
          </a:xfrm>
          <a:prstGeom prst="rect">
            <a:avLst/>
          </a:prstGeom>
        </p:spPr>
      </p:pic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CE5A0C57-2AD9-1F4D-8D20-D354E386F056}"/>
              </a:ext>
            </a:extLst>
          </p:cNvPr>
          <p:cNvCxnSpPr>
            <a:cxnSpLocks/>
          </p:cNvCxnSpPr>
          <p:nvPr/>
        </p:nvCxnSpPr>
        <p:spPr>
          <a:xfrm flipH="1">
            <a:off x="7335184" y="4007223"/>
            <a:ext cx="649610" cy="46257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ângulo 7">
            <a:extLst>
              <a:ext uri="{FF2B5EF4-FFF2-40B4-BE49-F238E27FC236}">
                <a16:creationId xmlns:a16="http://schemas.microsoft.com/office/drawing/2014/main" id="{822DB5DD-D4D1-6640-8963-92D284419C65}"/>
              </a:ext>
            </a:extLst>
          </p:cNvPr>
          <p:cNvSpPr/>
          <p:nvPr/>
        </p:nvSpPr>
        <p:spPr>
          <a:xfrm>
            <a:off x="2820548" y="6333575"/>
            <a:ext cx="24192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/>
              <a:t>PGPN, Boston </a:t>
            </a:r>
            <a:r>
              <a:rPr lang="pt-BR" sz="1200" dirty="0" err="1"/>
              <a:t>University</a:t>
            </a:r>
            <a:r>
              <a:rPr lang="pt-BR" sz="1200" dirty="0"/>
              <a:t> (2016)</a:t>
            </a:r>
          </a:p>
        </p:txBody>
      </p:sp>
    </p:spTree>
    <p:extLst>
      <p:ext uri="{BB962C8B-B14F-4D97-AF65-F5344CB8AC3E}">
        <p14:creationId xmlns:p14="http://schemas.microsoft.com/office/powerpoint/2010/main" val="28459551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7C0565-6178-454A-BA7A-BDE73A73A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624110"/>
            <a:ext cx="5956300" cy="1280890"/>
          </a:xfrm>
        </p:spPr>
        <p:txBody>
          <a:bodyPr/>
          <a:lstStyle/>
          <a:p>
            <a:r>
              <a:rPr lang="pt-BR" b="1" i="1" dirty="0"/>
              <a:t>Prebióticos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99F3172-8F28-6546-824A-6C8EE5119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6007" y="1552889"/>
            <a:ext cx="6591985" cy="4268940"/>
          </a:xfrm>
        </p:spPr>
        <p:txBody>
          <a:bodyPr/>
          <a:lstStyle/>
          <a:p>
            <a:r>
              <a:rPr lang="pt-BR" dirty="0"/>
              <a:t>“Componentes da dieta que estimulam seletivamente o crescimento e/ou atividade de 1 ou de pequena quantidade de espécies bacterianas da microbiota que conferem benefícios ao hospedeiro.”</a:t>
            </a:r>
            <a:endParaRPr lang="pt-BR" sz="1400" i="1" dirty="0"/>
          </a:p>
          <a:p>
            <a:endParaRPr lang="pt-BR" i="1" dirty="0"/>
          </a:p>
          <a:p>
            <a:r>
              <a:rPr lang="pt-BR" sz="1600" i="1" dirty="0"/>
              <a:t>Aumentam a população de </a:t>
            </a:r>
            <a:r>
              <a:rPr lang="pt-BR" sz="1600" i="1" dirty="0" err="1"/>
              <a:t>Bifidobacterium</a:t>
            </a:r>
            <a:r>
              <a:rPr lang="pt-BR" sz="1600" i="1" dirty="0"/>
              <a:t> </a:t>
            </a:r>
            <a:r>
              <a:rPr lang="pt-BR" sz="1600" i="1" dirty="0" err="1"/>
              <a:t>spp</a:t>
            </a:r>
            <a:endParaRPr lang="pt-BR" sz="1600" i="1" dirty="0"/>
          </a:p>
          <a:p>
            <a:r>
              <a:rPr lang="pt-BR" sz="1600" i="1" dirty="0"/>
              <a:t>Aumentam a integridade intestinal através do aumento da produção de mucina</a:t>
            </a:r>
          </a:p>
          <a:p>
            <a:r>
              <a:rPr lang="pt-BR" sz="1600" i="1" dirty="0"/>
              <a:t>Efetividade em parâmetros de obesidade – resultados são variáveis </a:t>
            </a:r>
          </a:p>
          <a:p>
            <a:r>
              <a:rPr lang="pt-BR" sz="1600" i="1" dirty="0"/>
              <a:t>Outros componentes não prebióticos mostram benefícios através da modulação da microbiota (p.ex. polifenois, proteína do soro do leite, LC-PUFAS</a:t>
            </a:r>
          </a:p>
        </p:txBody>
      </p:sp>
    </p:spTree>
    <p:extLst>
      <p:ext uri="{BB962C8B-B14F-4D97-AF65-F5344CB8AC3E}">
        <p14:creationId xmlns:p14="http://schemas.microsoft.com/office/powerpoint/2010/main" val="1441567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532587" y="1596980"/>
            <a:ext cx="6542468" cy="4314242"/>
          </a:xfrm>
        </p:spPr>
        <p:txBody>
          <a:bodyPr>
            <a:noAutofit/>
          </a:bodyPr>
          <a:lstStyle/>
          <a:p>
            <a:r>
              <a:rPr lang="pt-BR" sz="2200" b="1" dirty="0"/>
              <a:t>Revisão </a:t>
            </a:r>
          </a:p>
          <a:p>
            <a:endParaRPr lang="pt-BR" sz="2200" b="1" dirty="0"/>
          </a:p>
          <a:p>
            <a:r>
              <a:rPr lang="pt-BR" sz="2200" dirty="0"/>
              <a:t>Composição da microbiota intestinal associada à obesidade induzida por dieta</a:t>
            </a:r>
          </a:p>
          <a:p>
            <a:endParaRPr lang="pt-BR" sz="2200" dirty="0"/>
          </a:p>
          <a:p>
            <a:r>
              <a:rPr lang="pt-BR" sz="2200" dirty="0"/>
              <a:t>Mecanismos pelos quais a microbiota intestinal contribui para a obesidade induzida por dieta</a:t>
            </a:r>
          </a:p>
          <a:p>
            <a:endParaRPr lang="pt-BR" sz="2200" dirty="0"/>
          </a:p>
          <a:p>
            <a:r>
              <a:rPr lang="pt-BR" sz="2200" dirty="0"/>
              <a:t>Tratamento da obesidade através de modificação da microbiota</a:t>
            </a:r>
          </a:p>
        </p:txBody>
      </p:sp>
    </p:spTree>
    <p:extLst>
      <p:ext uri="{BB962C8B-B14F-4D97-AF65-F5344CB8AC3E}">
        <p14:creationId xmlns:p14="http://schemas.microsoft.com/office/powerpoint/2010/main" val="25615805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D08780-4BA7-5F46-997A-CF59505AC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8985" y="266700"/>
            <a:ext cx="6589199" cy="1123564"/>
          </a:xfrm>
        </p:spPr>
        <p:txBody>
          <a:bodyPr>
            <a:normAutofit/>
          </a:bodyPr>
          <a:lstStyle/>
          <a:p>
            <a:r>
              <a:rPr lang="pt-BR" sz="2800" b="1" i="1" dirty="0"/>
              <a:t>Como os prebióticos podem ajudar no tratamento da obesidade?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92C5850-8122-B841-84C9-9567AAD1809E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72875" y="1662056"/>
            <a:ext cx="7461525" cy="4910865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86AFA6F2-9ACB-2B4C-9852-AA946FA4927C}"/>
              </a:ext>
            </a:extLst>
          </p:cNvPr>
          <p:cNvSpPr txBox="1"/>
          <p:nvPr/>
        </p:nvSpPr>
        <p:spPr>
          <a:xfrm>
            <a:off x="1288985" y="2712113"/>
            <a:ext cx="753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/>
              <a:t>Inulina</a:t>
            </a:r>
          </a:p>
          <a:p>
            <a:r>
              <a:rPr lang="pt-BR" sz="1200" b="1" dirty="0"/>
              <a:t>FOS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F105332-44FD-EE4E-852A-0841623B4F1A}"/>
              </a:ext>
            </a:extLst>
          </p:cNvPr>
          <p:cNvSpPr txBox="1"/>
          <p:nvPr/>
        </p:nvSpPr>
        <p:spPr>
          <a:xfrm>
            <a:off x="4136603" y="2421017"/>
            <a:ext cx="9529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/>
              <a:t>AGCC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D2970BC-2649-2E4D-A9BC-F07AE32B1CB2}"/>
              </a:ext>
            </a:extLst>
          </p:cNvPr>
          <p:cNvSpPr txBox="1"/>
          <p:nvPr/>
        </p:nvSpPr>
        <p:spPr>
          <a:xfrm>
            <a:off x="6909298" y="2967335"/>
            <a:ext cx="2323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/>
              <a:t>Melhora função de barreira</a:t>
            </a:r>
          </a:p>
          <a:p>
            <a:r>
              <a:rPr lang="pt-BR" sz="1200" b="1" dirty="0"/>
              <a:t>Diminui permeabilidade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AE7406D-D0F9-3D45-AAFE-B978D52E213C}"/>
              </a:ext>
            </a:extLst>
          </p:cNvPr>
          <p:cNvSpPr txBox="1"/>
          <p:nvPr/>
        </p:nvSpPr>
        <p:spPr>
          <a:xfrm>
            <a:off x="3279088" y="6111256"/>
            <a:ext cx="3049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/>
              <a:t>Diminui a inflamação sistêmica </a:t>
            </a:r>
          </a:p>
          <a:p>
            <a:r>
              <a:rPr lang="pt-BR" sz="1200" b="1" dirty="0"/>
              <a:t>Melhora a resistência à Leptina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4C331993-1C46-4C46-8DA1-57779F4CBF03}"/>
              </a:ext>
            </a:extLst>
          </p:cNvPr>
          <p:cNvSpPr txBox="1"/>
          <p:nvPr/>
        </p:nvSpPr>
        <p:spPr>
          <a:xfrm>
            <a:off x="4803636" y="1445212"/>
            <a:ext cx="3049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i="1" dirty="0" err="1"/>
              <a:t>Bifidobacterium</a:t>
            </a:r>
            <a:endParaRPr lang="pt-BR" sz="1200" b="1" i="1" dirty="0"/>
          </a:p>
          <a:p>
            <a:r>
              <a:rPr lang="pt-BR" sz="1200" b="1" i="1" dirty="0" err="1"/>
              <a:t>Eubacterium</a:t>
            </a:r>
            <a:r>
              <a:rPr lang="pt-BR" sz="1200" b="1" i="1" dirty="0"/>
              <a:t> </a:t>
            </a:r>
            <a:r>
              <a:rPr lang="pt-BR" sz="1200" b="1" i="1" dirty="0" err="1"/>
              <a:t>retale</a:t>
            </a:r>
            <a:endParaRPr lang="pt-BR" sz="1200" b="1" i="1" dirty="0"/>
          </a:p>
          <a:p>
            <a:r>
              <a:rPr lang="pt-BR" sz="1200" b="1" i="1" dirty="0"/>
              <a:t>Clostridium </a:t>
            </a:r>
            <a:r>
              <a:rPr lang="pt-BR" sz="1200" b="1" i="1" dirty="0" err="1"/>
              <a:t>coccoides</a:t>
            </a:r>
            <a:endParaRPr lang="pt-BR" sz="1200" b="1" i="1" dirty="0"/>
          </a:p>
        </p:txBody>
      </p:sp>
    </p:spTree>
    <p:extLst>
      <p:ext uri="{BB962C8B-B14F-4D97-AF65-F5344CB8AC3E}">
        <p14:creationId xmlns:p14="http://schemas.microsoft.com/office/powerpoint/2010/main" val="188885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05A624-56D0-9446-B9DA-652EE8243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486" y="377825"/>
            <a:ext cx="6505920" cy="1325563"/>
          </a:xfrm>
        </p:spPr>
        <p:txBody>
          <a:bodyPr>
            <a:normAutofit/>
          </a:bodyPr>
          <a:lstStyle/>
          <a:p>
            <a:r>
              <a:rPr lang="pt-BR" sz="3200" b="1" dirty="0"/>
              <a:t>Uso terapêutico</a:t>
            </a:r>
            <a:br>
              <a:rPr lang="pt-BR" sz="2800" b="1" dirty="0"/>
            </a:br>
            <a:r>
              <a:rPr lang="pt-BR" sz="2000" b="1" i="1" dirty="0"/>
              <a:t>Tratamento da obesidade através de modificação da microbiota</a:t>
            </a:r>
            <a:endParaRPr lang="pt-BR" sz="2800" b="1" i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CBA5F8F-D709-264B-87CF-E2D1FAF6EC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2456" y="2051535"/>
            <a:ext cx="4195483" cy="4284719"/>
          </a:xfrm>
        </p:spPr>
        <p:txBody>
          <a:bodyPr>
            <a:normAutofit/>
          </a:bodyPr>
          <a:lstStyle/>
          <a:p>
            <a:r>
              <a:rPr lang="pt-BR" sz="1700" b="1" dirty="0">
                <a:solidFill>
                  <a:schemeClr val="bg1">
                    <a:lumMod val="75000"/>
                  </a:schemeClr>
                </a:solidFill>
              </a:rPr>
              <a:t>Administração de </a:t>
            </a:r>
            <a:r>
              <a:rPr lang="pt-BR" sz="1700" b="1" dirty="0" err="1">
                <a:solidFill>
                  <a:schemeClr val="bg1">
                    <a:lumMod val="75000"/>
                  </a:schemeClr>
                </a:solidFill>
              </a:rPr>
              <a:t>probióticos</a:t>
            </a:r>
            <a:endParaRPr lang="pt-BR" sz="1700" b="1" dirty="0">
              <a:solidFill>
                <a:schemeClr val="bg1">
                  <a:lumMod val="75000"/>
                </a:schemeClr>
              </a:solidFill>
            </a:endParaRPr>
          </a:p>
          <a:p>
            <a:endParaRPr lang="pt-BR" sz="1700" b="1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pt-BR" sz="1700" b="1" dirty="0">
                <a:solidFill>
                  <a:schemeClr val="bg1">
                    <a:lumMod val="75000"/>
                  </a:schemeClr>
                </a:solidFill>
              </a:rPr>
              <a:t>Administração de </a:t>
            </a:r>
            <a:r>
              <a:rPr lang="pt-BR" sz="1700" b="1" dirty="0" err="1">
                <a:solidFill>
                  <a:schemeClr val="bg1">
                    <a:lumMod val="75000"/>
                  </a:schemeClr>
                </a:solidFill>
              </a:rPr>
              <a:t>prebióticos</a:t>
            </a:r>
            <a:endParaRPr lang="pt-BR" sz="1700" b="1" dirty="0">
              <a:solidFill>
                <a:schemeClr val="bg1">
                  <a:lumMod val="75000"/>
                </a:schemeClr>
              </a:solidFill>
            </a:endParaRPr>
          </a:p>
          <a:p>
            <a:endParaRPr lang="pt-BR" sz="1700" b="1" dirty="0"/>
          </a:p>
          <a:p>
            <a:r>
              <a:rPr lang="pt-BR" sz="1700" b="1" dirty="0"/>
              <a:t>Administração de outras substâncias que modificam a microbiota</a:t>
            </a:r>
          </a:p>
          <a:p>
            <a:endParaRPr lang="pt-BR" sz="1700" b="1" dirty="0"/>
          </a:p>
          <a:p>
            <a:r>
              <a:rPr lang="pt-BR" sz="1700" b="1" dirty="0">
                <a:solidFill>
                  <a:schemeClr val="bg1">
                    <a:lumMod val="75000"/>
                  </a:schemeClr>
                </a:solidFill>
              </a:rPr>
              <a:t>Modificação cirúrgica do trânsito intestinal</a:t>
            </a:r>
          </a:p>
          <a:p>
            <a:endParaRPr lang="pt-BR" sz="1700" b="1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pt-BR" sz="1700" b="1" dirty="0">
                <a:solidFill>
                  <a:schemeClr val="bg1">
                    <a:lumMod val="75000"/>
                  </a:schemeClr>
                </a:solidFill>
              </a:rPr>
              <a:t>Transplante de microbiota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9192066-84DE-1544-A328-F3CBF7DF35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08" r="6401" b="-3"/>
          <a:stretch/>
        </p:blipFill>
        <p:spPr>
          <a:xfrm>
            <a:off x="204396" y="2183803"/>
            <a:ext cx="4577789" cy="363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0483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EDFE20-B009-5D46-B40A-AF456D748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>
                <a:solidFill>
                  <a:schemeClr val="tx1"/>
                </a:solidFill>
              </a:rPr>
              <a:t>Outros nutrientes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00A4EF6-524C-384E-A382-A7FFE0055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0443" y="1905000"/>
            <a:ext cx="7018705" cy="4006222"/>
          </a:xfrm>
        </p:spPr>
        <p:txBody>
          <a:bodyPr/>
          <a:lstStyle/>
          <a:p>
            <a:r>
              <a:rPr lang="pt-BR" b="1" dirty="0"/>
              <a:t>POLIFENOIS</a:t>
            </a:r>
          </a:p>
          <a:p>
            <a:pPr lvl="1"/>
            <a:r>
              <a:rPr lang="pt-BR" dirty="0"/>
              <a:t>Aumentam a secreção de mucina</a:t>
            </a:r>
          </a:p>
          <a:p>
            <a:pPr lvl="1"/>
            <a:r>
              <a:rPr lang="pt-BR" dirty="0"/>
              <a:t>Removem espécies reativas de O2</a:t>
            </a:r>
          </a:p>
          <a:p>
            <a:pPr lvl="1"/>
            <a:r>
              <a:rPr lang="pt-BR" dirty="0"/>
              <a:t>Criam ambiente propicio para a </a:t>
            </a:r>
            <a:r>
              <a:rPr lang="pt-BR" i="1" dirty="0" err="1"/>
              <a:t>Akkermansia</a:t>
            </a:r>
            <a:r>
              <a:rPr lang="pt-BR" i="1" dirty="0"/>
              <a:t> </a:t>
            </a:r>
            <a:r>
              <a:rPr lang="pt-BR" i="1" dirty="0" err="1"/>
              <a:t>muciniphila</a:t>
            </a:r>
            <a:endParaRPr lang="pt-BR" i="1" dirty="0"/>
          </a:p>
          <a:p>
            <a:pPr lvl="1"/>
            <a:endParaRPr lang="pt-BR" i="1" dirty="0"/>
          </a:p>
          <a:p>
            <a:r>
              <a:rPr lang="pt-BR" b="1" dirty="0"/>
              <a:t>ÓLEO DE PEIXE</a:t>
            </a:r>
          </a:p>
          <a:p>
            <a:pPr lvl="1"/>
            <a:r>
              <a:rPr lang="pt-BR" dirty="0"/>
              <a:t>Modifica perfil de microbiota</a:t>
            </a:r>
          </a:p>
          <a:p>
            <a:pPr lvl="1"/>
            <a:r>
              <a:rPr lang="pt-BR" dirty="0"/>
              <a:t>Aumenta a proporção de </a:t>
            </a:r>
            <a:r>
              <a:rPr lang="pt-BR" i="1" dirty="0" err="1"/>
              <a:t>Bifidobacterium</a:t>
            </a:r>
            <a:r>
              <a:rPr lang="pt-BR" i="1" dirty="0"/>
              <a:t> / </a:t>
            </a:r>
            <a:r>
              <a:rPr lang="pt-BR" i="1" dirty="0" err="1"/>
              <a:t>B.wadsworthia</a:t>
            </a:r>
            <a:endParaRPr lang="pt-BR" i="1" dirty="0"/>
          </a:p>
          <a:p>
            <a:pPr lvl="1"/>
            <a:r>
              <a:rPr lang="pt-BR" dirty="0"/>
              <a:t>Diminui a permeabilidade intestinal</a:t>
            </a:r>
          </a:p>
        </p:txBody>
      </p:sp>
    </p:spTree>
    <p:extLst>
      <p:ext uri="{BB962C8B-B14F-4D97-AF65-F5344CB8AC3E}">
        <p14:creationId xmlns:p14="http://schemas.microsoft.com/office/powerpoint/2010/main" val="6462078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EDFE20-B009-5D46-B40A-AF456D748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201" y="624110"/>
            <a:ext cx="5966899" cy="1280890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chemeClr val="tx1"/>
                </a:solidFill>
              </a:rPr>
              <a:t>Outras substâncias capazes de modificar a flora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00A4EF6-524C-384E-A382-A7FFE0055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4750" y="1905000"/>
            <a:ext cx="6527800" cy="1978572"/>
          </a:xfrm>
        </p:spPr>
        <p:txBody>
          <a:bodyPr/>
          <a:lstStyle/>
          <a:p>
            <a:r>
              <a:rPr lang="pt-BR" b="1" dirty="0"/>
              <a:t>Proteína do soro do leite</a:t>
            </a:r>
          </a:p>
          <a:p>
            <a:pPr lvl="1"/>
            <a:r>
              <a:rPr lang="pt-BR" dirty="0"/>
              <a:t>Aumenta a proporção de </a:t>
            </a:r>
            <a:r>
              <a:rPr lang="pt-BR" i="1" dirty="0" err="1"/>
              <a:t>Lactobacillus</a:t>
            </a:r>
            <a:r>
              <a:rPr lang="pt-BR" i="1" dirty="0"/>
              <a:t>, </a:t>
            </a:r>
            <a:r>
              <a:rPr lang="pt-BR" i="1" dirty="0" err="1"/>
              <a:t>Bifidobacterium</a:t>
            </a:r>
            <a:r>
              <a:rPr lang="pt-BR" i="1" dirty="0"/>
              <a:t>, </a:t>
            </a:r>
            <a:r>
              <a:rPr lang="pt-BR" i="1" dirty="0" err="1"/>
              <a:t>Oscillibacter</a:t>
            </a:r>
            <a:r>
              <a:rPr lang="pt-BR" i="1" dirty="0"/>
              <a:t>, </a:t>
            </a:r>
            <a:r>
              <a:rPr lang="pt-BR" i="1" dirty="0" err="1"/>
              <a:t>Mucispirillum</a:t>
            </a:r>
            <a:endParaRPr lang="pt-BR" i="1" dirty="0"/>
          </a:p>
          <a:p>
            <a:pPr lvl="1"/>
            <a:r>
              <a:rPr lang="pt-BR" dirty="0"/>
              <a:t>Diminui a proporção de </a:t>
            </a:r>
            <a:r>
              <a:rPr lang="pt-BR" i="1" dirty="0" err="1"/>
              <a:t>Turicibacter</a:t>
            </a:r>
            <a:r>
              <a:rPr lang="pt-BR" i="1" dirty="0"/>
              <a:t>, Bacteroides, Clostridium</a:t>
            </a:r>
            <a:endParaRPr lang="pt-BR" dirty="0"/>
          </a:p>
          <a:p>
            <a:pPr lvl="1"/>
            <a:r>
              <a:rPr lang="pt-BR" dirty="0"/>
              <a:t>Resultado: aumento do dispêndio energético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86EED11E-9B0C-3445-8F29-0B31A3FBE36E}"/>
              </a:ext>
            </a:extLst>
          </p:cNvPr>
          <p:cNvSpPr txBox="1">
            <a:spLocks/>
          </p:cNvSpPr>
          <p:nvPr/>
        </p:nvSpPr>
        <p:spPr>
          <a:xfrm>
            <a:off x="1664750" y="4255318"/>
            <a:ext cx="6527800" cy="1978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 err="1"/>
              <a:t>Metformina</a:t>
            </a:r>
            <a:endParaRPr lang="pt-BR" b="1" dirty="0"/>
          </a:p>
          <a:p>
            <a:pPr lvl="1"/>
            <a:r>
              <a:rPr lang="pt-BR" dirty="0"/>
              <a:t>Aumenta a proporção de </a:t>
            </a:r>
            <a:r>
              <a:rPr lang="pt-BR" i="1" dirty="0" err="1"/>
              <a:t>Akkermansia</a:t>
            </a:r>
            <a:r>
              <a:rPr lang="pt-BR" i="1" dirty="0"/>
              <a:t> </a:t>
            </a:r>
            <a:r>
              <a:rPr lang="pt-BR" i="1" dirty="0" err="1"/>
              <a:t>muciniphila</a:t>
            </a:r>
            <a:endParaRPr lang="pt-BR" i="1" dirty="0"/>
          </a:p>
          <a:p>
            <a:pPr lvl="1"/>
            <a:r>
              <a:rPr lang="pt-BR" dirty="0"/>
              <a:t>Aumenta a sensibilidade à insulina e o perfil glicêmico </a:t>
            </a:r>
          </a:p>
        </p:txBody>
      </p:sp>
    </p:spTree>
    <p:extLst>
      <p:ext uri="{BB962C8B-B14F-4D97-AF65-F5344CB8AC3E}">
        <p14:creationId xmlns:p14="http://schemas.microsoft.com/office/powerpoint/2010/main" val="9434739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05A624-56D0-9446-B9DA-652EE8243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486" y="377825"/>
            <a:ext cx="6505920" cy="1325563"/>
          </a:xfrm>
        </p:spPr>
        <p:txBody>
          <a:bodyPr>
            <a:normAutofit/>
          </a:bodyPr>
          <a:lstStyle/>
          <a:p>
            <a:r>
              <a:rPr lang="pt-BR" sz="3200" b="1" dirty="0"/>
              <a:t>Uso terapêutico</a:t>
            </a:r>
            <a:br>
              <a:rPr lang="pt-BR" sz="2800" b="1" dirty="0"/>
            </a:br>
            <a:r>
              <a:rPr lang="pt-BR" sz="2000" b="1" i="1" dirty="0"/>
              <a:t>Tratamento da obesidade através de modificação da microbiota</a:t>
            </a:r>
            <a:endParaRPr lang="pt-BR" sz="2800" b="1" i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CBA5F8F-D709-264B-87CF-E2D1FAF6EC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2456" y="2051535"/>
            <a:ext cx="4195483" cy="4284719"/>
          </a:xfrm>
        </p:spPr>
        <p:txBody>
          <a:bodyPr>
            <a:normAutofit/>
          </a:bodyPr>
          <a:lstStyle/>
          <a:p>
            <a:r>
              <a:rPr lang="pt-BR" sz="1700" b="1" dirty="0">
                <a:solidFill>
                  <a:schemeClr val="bg1">
                    <a:lumMod val="75000"/>
                  </a:schemeClr>
                </a:solidFill>
              </a:rPr>
              <a:t>Administração de </a:t>
            </a:r>
            <a:r>
              <a:rPr lang="pt-BR" sz="1700" b="1" dirty="0" err="1">
                <a:solidFill>
                  <a:schemeClr val="bg1">
                    <a:lumMod val="75000"/>
                  </a:schemeClr>
                </a:solidFill>
              </a:rPr>
              <a:t>probióticos</a:t>
            </a:r>
            <a:endParaRPr lang="pt-BR" sz="1700" b="1" dirty="0">
              <a:solidFill>
                <a:schemeClr val="bg1">
                  <a:lumMod val="75000"/>
                </a:schemeClr>
              </a:solidFill>
            </a:endParaRPr>
          </a:p>
          <a:p>
            <a:endParaRPr lang="pt-BR" sz="1700" b="1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pt-BR" sz="1700" b="1" dirty="0">
                <a:solidFill>
                  <a:schemeClr val="bg1">
                    <a:lumMod val="75000"/>
                  </a:schemeClr>
                </a:solidFill>
              </a:rPr>
              <a:t>Administração de </a:t>
            </a:r>
            <a:r>
              <a:rPr lang="pt-BR" sz="1700" b="1" dirty="0" err="1">
                <a:solidFill>
                  <a:schemeClr val="bg1">
                    <a:lumMod val="75000"/>
                  </a:schemeClr>
                </a:solidFill>
              </a:rPr>
              <a:t>prebióticos</a:t>
            </a:r>
            <a:endParaRPr lang="pt-BR" sz="1700" b="1" dirty="0">
              <a:solidFill>
                <a:schemeClr val="bg1">
                  <a:lumMod val="75000"/>
                </a:schemeClr>
              </a:solidFill>
            </a:endParaRPr>
          </a:p>
          <a:p>
            <a:endParaRPr lang="pt-BR" sz="1700" b="1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pt-BR" sz="1700" b="1" dirty="0">
                <a:solidFill>
                  <a:schemeClr val="bg1">
                    <a:lumMod val="75000"/>
                  </a:schemeClr>
                </a:solidFill>
              </a:rPr>
              <a:t>Administração de outras substâncias que modificam a microbiota</a:t>
            </a:r>
          </a:p>
          <a:p>
            <a:endParaRPr lang="pt-BR" sz="1700" b="1" dirty="0"/>
          </a:p>
          <a:p>
            <a:r>
              <a:rPr lang="pt-BR" sz="1700" b="1" dirty="0"/>
              <a:t>Modificação cirúrgica do trânsito intestinal</a:t>
            </a:r>
          </a:p>
          <a:p>
            <a:endParaRPr lang="pt-BR" sz="1700" b="1" dirty="0"/>
          </a:p>
          <a:p>
            <a:r>
              <a:rPr lang="pt-BR" sz="1700" b="1" dirty="0">
                <a:solidFill>
                  <a:schemeClr val="bg1">
                    <a:lumMod val="75000"/>
                  </a:schemeClr>
                </a:solidFill>
              </a:rPr>
              <a:t>Transplante de microbiota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9192066-84DE-1544-A328-F3CBF7DF35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08" r="6401" b="-3"/>
          <a:stretch/>
        </p:blipFill>
        <p:spPr>
          <a:xfrm>
            <a:off x="204396" y="2183803"/>
            <a:ext cx="4577789" cy="363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5043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18-10-17 21-57-21">
            <a:hlinkClick r:id="" action="ppaction://media"/>
            <a:extLst>
              <a:ext uri="{FF2B5EF4-FFF2-40B4-BE49-F238E27FC236}">
                <a16:creationId xmlns:a16="http://schemas.microsoft.com/office/drawing/2014/main" id="{8E584616-D54E-A94E-B9F1-1F3DBE05A99F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3174"/>
            <a:ext cx="9139237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FC0F6E91-B1A7-8F46-BA30-D9D74A1C7527}"/>
              </a:ext>
            </a:extLst>
          </p:cNvPr>
          <p:cNvSpPr txBox="1">
            <a:spLocks/>
          </p:cNvSpPr>
          <p:nvPr/>
        </p:nvSpPr>
        <p:spPr>
          <a:xfrm>
            <a:off x="1705747" y="2086535"/>
            <a:ext cx="6794886" cy="327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pt-BR" sz="2800" b="1" dirty="0"/>
          </a:p>
          <a:p>
            <a:r>
              <a:rPr lang="pt-BR" dirty="0" err="1"/>
              <a:t>Bypass</a:t>
            </a:r>
            <a:r>
              <a:rPr lang="pt-BR" dirty="0"/>
              <a:t> em </a:t>
            </a:r>
            <a:r>
              <a:rPr lang="pt-BR" dirty="0" err="1"/>
              <a:t>Y-Roux</a:t>
            </a:r>
            <a:r>
              <a:rPr lang="pt-BR" dirty="0"/>
              <a:t> (Cirurgia </a:t>
            </a:r>
            <a:r>
              <a:rPr lang="pt-BR" dirty="0" err="1"/>
              <a:t>Fobi-Capella</a:t>
            </a:r>
            <a:r>
              <a:rPr lang="pt-BR" dirty="0"/>
              <a:t>)</a:t>
            </a:r>
          </a:p>
          <a:p>
            <a:endParaRPr lang="pt-BR" dirty="0"/>
          </a:p>
          <a:p>
            <a:r>
              <a:rPr lang="pt-BR" dirty="0"/>
              <a:t>Aumenta proporção de </a:t>
            </a:r>
            <a:r>
              <a:rPr lang="pt-BR" i="1" dirty="0" err="1"/>
              <a:t>Akkermansia</a:t>
            </a:r>
            <a:r>
              <a:rPr lang="pt-BR" i="1" dirty="0"/>
              <a:t> </a:t>
            </a:r>
            <a:r>
              <a:rPr lang="pt-BR" i="1" dirty="0" err="1"/>
              <a:t>muciniphila</a:t>
            </a:r>
            <a:r>
              <a:rPr lang="pt-BR" dirty="0"/>
              <a:t> e </a:t>
            </a:r>
            <a:r>
              <a:rPr lang="pt-BR" i="1" dirty="0" err="1"/>
              <a:t>Bacteroidetes</a:t>
            </a:r>
            <a:endParaRPr lang="pt-BR" i="1" dirty="0"/>
          </a:p>
          <a:p>
            <a:endParaRPr lang="pt-BR" dirty="0"/>
          </a:p>
          <a:p>
            <a:r>
              <a:rPr lang="pt-BR" dirty="0"/>
              <a:t>Diminui depósito de tecido gorduroso e a utilização de CH como fonte de energia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5A50506D-2083-6149-AD53-70CEA9940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201" y="624110"/>
            <a:ext cx="5966899" cy="1280890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chemeClr val="tx1"/>
                </a:solidFill>
              </a:rPr>
              <a:t>Modificação cirúrgica do trânsito intestinal</a:t>
            </a:r>
          </a:p>
        </p:txBody>
      </p:sp>
    </p:spTree>
    <p:extLst>
      <p:ext uri="{BB962C8B-B14F-4D97-AF65-F5344CB8AC3E}">
        <p14:creationId xmlns:p14="http://schemas.microsoft.com/office/powerpoint/2010/main" val="16132148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05A624-56D0-9446-B9DA-652EE8243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486" y="377825"/>
            <a:ext cx="6505920" cy="1325563"/>
          </a:xfrm>
        </p:spPr>
        <p:txBody>
          <a:bodyPr>
            <a:normAutofit/>
          </a:bodyPr>
          <a:lstStyle/>
          <a:p>
            <a:r>
              <a:rPr lang="pt-BR" sz="3200" b="1" dirty="0"/>
              <a:t>Uso terapêutico</a:t>
            </a:r>
            <a:br>
              <a:rPr lang="pt-BR" sz="2800" b="1" dirty="0"/>
            </a:br>
            <a:r>
              <a:rPr lang="pt-BR" sz="2000" b="1" i="1" dirty="0"/>
              <a:t>Tratamento da obesidade através de modificação da microbiota</a:t>
            </a:r>
            <a:endParaRPr lang="pt-BR" sz="2800" b="1" i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CBA5F8F-D709-264B-87CF-E2D1FAF6EC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2456" y="2051535"/>
            <a:ext cx="4195483" cy="4284719"/>
          </a:xfrm>
        </p:spPr>
        <p:txBody>
          <a:bodyPr>
            <a:normAutofit/>
          </a:bodyPr>
          <a:lstStyle/>
          <a:p>
            <a:r>
              <a:rPr lang="pt-BR" sz="1700" b="1" dirty="0">
                <a:solidFill>
                  <a:schemeClr val="bg1">
                    <a:lumMod val="75000"/>
                  </a:schemeClr>
                </a:solidFill>
              </a:rPr>
              <a:t>Administração de </a:t>
            </a:r>
            <a:r>
              <a:rPr lang="pt-BR" sz="1700" b="1" dirty="0" err="1">
                <a:solidFill>
                  <a:schemeClr val="bg1">
                    <a:lumMod val="75000"/>
                  </a:schemeClr>
                </a:solidFill>
              </a:rPr>
              <a:t>probióticos</a:t>
            </a:r>
            <a:endParaRPr lang="pt-BR" sz="1700" b="1" dirty="0">
              <a:solidFill>
                <a:schemeClr val="bg1">
                  <a:lumMod val="75000"/>
                </a:schemeClr>
              </a:solidFill>
            </a:endParaRPr>
          </a:p>
          <a:p>
            <a:endParaRPr lang="pt-BR" sz="1700" b="1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pt-BR" sz="1700" b="1" dirty="0">
                <a:solidFill>
                  <a:schemeClr val="bg1">
                    <a:lumMod val="75000"/>
                  </a:schemeClr>
                </a:solidFill>
              </a:rPr>
              <a:t>Administração de </a:t>
            </a:r>
            <a:r>
              <a:rPr lang="pt-BR" sz="1700" b="1" dirty="0" err="1">
                <a:solidFill>
                  <a:schemeClr val="bg1">
                    <a:lumMod val="75000"/>
                  </a:schemeClr>
                </a:solidFill>
              </a:rPr>
              <a:t>prebióticos</a:t>
            </a:r>
            <a:endParaRPr lang="pt-BR" sz="1700" b="1" dirty="0">
              <a:solidFill>
                <a:schemeClr val="bg1">
                  <a:lumMod val="75000"/>
                </a:schemeClr>
              </a:solidFill>
            </a:endParaRPr>
          </a:p>
          <a:p>
            <a:endParaRPr lang="pt-BR" sz="1700" b="1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pt-BR" sz="1700" b="1" dirty="0">
                <a:solidFill>
                  <a:schemeClr val="bg1">
                    <a:lumMod val="75000"/>
                  </a:schemeClr>
                </a:solidFill>
              </a:rPr>
              <a:t>Administração de outras substâncias que modificam a microbiota</a:t>
            </a:r>
          </a:p>
          <a:p>
            <a:endParaRPr lang="pt-BR" sz="1700" b="1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pt-BR" sz="1700" b="1" dirty="0">
                <a:solidFill>
                  <a:schemeClr val="bg1">
                    <a:lumMod val="75000"/>
                  </a:schemeClr>
                </a:solidFill>
              </a:rPr>
              <a:t>Modificação cirúrgica do trânsito intestinal</a:t>
            </a:r>
          </a:p>
          <a:p>
            <a:endParaRPr lang="pt-BR" sz="1700" b="1" dirty="0"/>
          </a:p>
          <a:p>
            <a:r>
              <a:rPr lang="pt-BR" sz="1700" b="1" dirty="0"/>
              <a:t>Transplante de microbiota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9192066-84DE-1544-A328-F3CBF7DF35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08" r="6401" b="-3"/>
          <a:stretch/>
        </p:blipFill>
        <p:spPr>
          <a:xfrm>
            <a:off x="204396" y="2183803"/>
            <a:ext cx="4577789" cy="363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883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A9C618-0D01-774E-8185-59F0E7C82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>
                <a:solidFill>
                  <a:schemeClr val="tx1"/>
                </a:solidFill>
              </a:rPr>
              <a:t>Transplante de microbiota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FB5693A-14C0-854F-92DF-687D08B1C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730437"/>
            <a:ext cx="8211671" cy="450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0599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BEC3B8-96B2-AE46-916D-25FF15EE4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801" y="624110"/>
            <a:ext cx="6832599" cy="1280890"/>
          </a:xfrm>
        </p:spPr>
        <p:txBody>
          <a:bodyPr/>
          <a:lstStyle/>
          <a:p>
            <a:r>
              <a:rPr lang="pt-BR" b="1" dirty="0"/>
              <a:t>Perspectivas futuras...</a:t>
            </a:r>
            <a:br>
              <a:rPr lang="pt-BR" b="1" dirty="0"/>
            </a:br>
            <a:r>
              <a:rPr lang="pt-BR" sz="2400" b="1" dirty="0"/>
              <a:t>Questões em aberto...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9617CAE-01DB-784E-8176-A75E299E4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1801" y="2133600"/>
            <a:ext cx="6540500" cy="3777622"/>
          </a:xfrm>
        </p:spPr>
        <p:txBody>
          <a:bodyPr/>
          <a:lstStyle/>
          <a:p>
            <a:r>
              <a:rPr lang="pt-BR" dirty="0"/>
              <a:t>Maioria dos estudos ainda são experimentais, e utilizam cobaias </a:t>
            </a:r>
            <a:r>
              <a:rPr lang="pt-BR" i="1" dirty="0" err="1"/>
              <a:t>germ-free</a:t>
            </a:r>
            <a:endParaRPr lang="pt-BR" i="1" dirty="0"/>
          </a:p>
          <a:p>
            <a:r>
              <a:rPr lang="pt-BR" dirty="0"/>
              <a:t>Mecanismos fisiopatológicos ainda não são claros</a:t>
            </a:r>
          </a:p>
          <a:p>
            <a:r>
              <a:rPr lang="pt-BR" dirty="0"/>
              <a:t>Pouco se sabe sobre a relevância dos diferentes perfis de microbiota por nicho anatômico</a:t>
            </a:r>
          </a:p>
          <a:p>
            <a:r>
              <a:rPr lang="pt-BR" dirty="0"/>
              <a:t>Dificuldades na aplicabilidade dos estudos</a:t>
            </a:r>
          </a:p>
          <a:p>
            <a:pPr lvl="1"/>
            <a:r>
              <a:rPr lang="pt-BR" dirty="0"/>
              <a:t>Microbiota = genética + dieta</a:t>
            </a:r>
          </a:p>
          <a:p>
            <a:pPr lvl="1"/>
            <a:r>
              <a:rPr lang="pt-BR" dirty="0"/>
              <a:t>Maioria dos estudos em ratos geneticamente semelhantes</a:t>
            </a:r>
          </a:p>
          <a:p>
            <a:pPr lvl="1"/>
            <a:r>
              <a:rPr lang="pt-BR" dirty="0"/>
              <a:t>Estudos em humanos: obesos sem genética determinada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9003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532587" y="1596980"/>
            <a:ext cx="6542468" cy="431424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t-BR" sz="3200" dirty="0"/>
              <a:t>Teoria popular para DIO</a:t>
            </a:r>
          </a:p>
          <a:p>
            <a:pPr marL="0" indent="0" algn="ctr">
              <a:buNone/>
            </a:pPr>
            <a:r>
              <a:rPr lang="pt-BR" sz="3200" dirty="0"/>
              <a:t> </a:t>
            </a:r>
          </a:p>
          <a:p>
            <a:pPr marL="0" indent="0" algn="ctr">
              <a:buNone/>
            </a:pPr>
            <a:endParaRPr lang="pt-BR" sz="3200" dirty="0"/>
          </a:p>
          <a:p>
            <a:pPr marL="0" indent="0" algn="ctr">
              <a:buNone/>
            </a:pPr>
            <a:br>
              <a:rPr lang="pt-BR" sz="3200" dirty="0"/>
            </a:br>
            <a:r>
              <a:rPr lang="pt-BR" sz="3200" dirty="0"/>
              <a:t> A composição da microbiota intestinal e seu genoma (</a:t>
            </a:r>
            <a:r>
              <a:rPr lang="pt-BR" sz="3200" dirty="0" err="1"/>
              <a:t>microbioma</a:t>
            </a:r>
            <a:r>
              <a:rPr lang="pt-BR" sz="3200" dirty="0"/>
              <a:t>) são modificáveis pela dieta.</a:t>
            </a:r>
          </a:p>
        </p:txBody>
      </p:sp>
      <p:sp>
        <p:nvSpPr>
          <p:cNvPr id="4" name="Seta para baixo 3"/>
          <p:cNvSpPr/>
          <p:nvPr/>
        </p:nvSpPr>
        <p:spPr>
          <a:xfrm>
            <a:off x="4425059" y="2730689"/>
            <a:ext cx="484632" cy="7598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26344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12B9E5-F7D0-FC4A-BEBF-1FF845251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464" y="317499"/>
            <a:ext cx="6382870" cy="1457511"/>
          </a:xfrm>
        </p:spPr>
        <p:txBody>
          <a:bodyPr>
            <a:normAutofit fontScale="90000"/>
          </a:bodyPr>
          <a:lstStyle/>
          <a:p>
            <a:r>
              <a:rPr lang="pt-BR" b="1" dirty="0">
                <a:solidFill>
                  <a:srgbClr val="C00000"/>
                </a:solidFill>
              </a:rPr>
              <a:t>Conclusões</a:t>
            </a:r>
            <a:br>
              <a:rPr lang="pt-BR" dirty="0"/>
            </a:br>
            <a:br>
              <a:rPr lang="pt-BR" dirty="0"/>
            </a:br>
            <a:r>
              <a:rPr lang="pt-BR" sz="2000" i="1" dirty="0"/>
              <a:t>A microbiota influencia a obesidade através de vias...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4CC45AA5-8021-C048-A51F-15D673C09D1B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94851" y="1775011"/>
            <a:ext cx="8498541" cy="4615031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264AE123-8EA3-5E40-94AC-DE107939554C}"/>
              </a:ext>
            </a:extLst>
          </p:cNvPr>
          <p:cNvSpPr/>
          <p:nvPr/>
        </p:nvSpPr>
        <p:spPr>
          <a:xfrm>
            <a:off x="3506992" y="2722883"/>
            <a:ext cx="1065008" cy="43030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Neurais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EADD2FE-BE8F-1946-8FD6-1FA64DFB1F58}"/>
              </a:ext>
            </a:extLst>
          </p:cNvPr>
          <p:cNvSpPr/>
          <p:nvPr/>
        </p:nvSpPr>
        <p:spPr>
          <a:xfrm>
            <a:off x="1228164" y="5521664"/>
            <a:ext cx="1461248" cy="43030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Endócrinas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2B561B9B-252D-7346-9867-C3F6AB73E17A}"/>
              </a:ext>
            </a:extLst>
          </p:cNvPr>
          <p:cNvSpPr/>
          <p:nvPr/>
        </p:nvSpPr>
        <p:spPr>
          <a:xfrm>
            <a:off x="6897443" y="2884248"/>
            <a:ext cx="1697915" cy="43030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Imunológicas</a:t>
            </a:r>
          </a:p>
        </p:txBody>
      </p:sp>
    </p:spTree>
    <p:extLst>
      <p:ext uri="{BB962C8B-B14F-4D97-AF65-F5344CB8AC3E}">
        <p14:creationId xmlns:p14="http://schemas.microsoft.com/office/powerpoint/2010/main" val="21155269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12B9E5-F7D0-FC4A-BEBF-1FF845251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700" y="685800"/>
            <a:ext cx="6201634" cy="784182"/>
          </a:xfrm>
        </p:spPr>
        <p:txBody>
          <a:bodyPr>
            <a:normAutofit fontScale="90000"/>
          </a:bodyPr>
          <a:lstStyle/>
          <a:p>
            <a:r>
              <a:rPr lang="pt-BR" sz="3200" b="1" dirty="0">
                <a:solidFill>
                  <a:srgbClr val="C00000"/>
                </a:solidFill>
              </a:rPr>
              <a:t>Conclusões</a:t>
            </a:r>
            <a:br>
              <a:rPr lang="pt-BR" dirty="0"/>
            </a:br>
            <a:endParaRPr lang="pt-BR" sz="2400" i="1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E778B20-000A-134B-ADFC-D20941716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037" y="1783902"/>
            <a:ext cx="7225926" cy="442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2748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64"/>
          <p:cNvSpPr txBox="1"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Century Gothic"/>
              <a:buNone/>
            </a:pPr>
            <a:r>
              <a:rPr lang="pt-BR" sz="3200" b="1" i="0" u="none" strike="noStrike" cap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Perguntas</a:t>
            </a:r>
            <a:br>
              <a:rPr lang="pt-BR"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sz="2400" b="0" i="1" u="none" strike="noStrike" cap="none">
              <a:solidFill>
                <a:srgbClr val="26262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5" name="Google Shape;465;p64"/>
          <p:cNvSpPr txBox="1">
            <a:spLocks noGrp="1"/>
          </p:cNvSpPr>
          <p:nvPr>
            <p:ph type="body" idx="1"/>
          </p:nvPr>
        </p:nvSpPr>
        <p:spPr>
          <a:xfrm>
            <a:off x="1587501" y="2133600"/>
            <a:ext cx="6692899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pt-BR" sz="2400" b="1" dirty="0">
                <a:solidFill>
                  <a:srgbClr val="CC0000"/>
                </a:solidFill>
              </a:rPr>
              <a:t>1) </a:t>
            </a:r>
            <a:r>
              <a:rPr lang="pt-BR" sz="2400" dirty="0">
                <a:solidFill>
                  <a:srgbClr val="000000"/>
                </a:solidFill>
              </a:rPr>
              <a:t>Quais são as limitações das considerações sobre a relação da microbiota com a obesidade?</a:t>
            </a:r>
            <a:endParaRPr lang="pt-BR" sz="2400" b="1" dirty="0">
              <a:solidFill>
                <a:srgbClr val="CC000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CC0000"/>
              </a:solidFill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CC0000"/>
                </a:solidFill>
              </a:rPr>
              <a:t>2) </a:t>
            </a:r>
            <a:r>
              <a:rPr lang="pt-BR" sz="2400" dirty="0">
                <a:solidFill>
                  <a:srgbClr val="000000"/>
                </a:solidFill>
              </a:rPr>
              <a:t>O que facilita a translocação de produtos bacterianos imunogênicos para a corrente sanguínea?</a:t>
            </a:r>
            <a:endParaRPr sz="2400" b="1" dirty="0">
              <a:solidFill>
                <a:srgbClr val="CC0000"/>
              </a:solidFill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CC000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CC0000"/>
                </a:solidFill>
              </a:rPr>
              <a:t>3)</a:t>
            </a:r>
            <a:r>
              <a:rPr lang="pt-BR" sz="2400" dirty="0"/>
              <a:t>   </a:t>
            </a:r>
            <a:r>
              <a:rPr lang="pt-BR" sz="24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Como a microbiota influencia a gênese e a manutenção da obesidade ?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255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00202" y="624110"/>
            <a:ext cx="6934200" cy="1280890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chemeClr val="tx1"/>
                </a:solidFill>
              </a:rPr>
              <a:t>Microbiota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600201" y="1689100"/>
            <a:ext cx="6349999" cy="4222122"/>
          </a:xfrm>
        </p:spPr>
        <p:txBody>
          <a:bodyPr>
            <a:normAutofit lnSpcReduction="10000"/>
          </a:bodyPr>
          <a:lstStyle/>
          <a:p>
            <a:r>
              <a:rPr lang="pt-BR" dirty="0"/>
              <a:t>Ecossistema complexo composto principalmente de bactérias que colonizam o trato gastrointestinal.</a:t>
            </a:r>
          </a:p>
          <a:p>
            <a:pPr marL="0" indent="0">
              <a:buNone/>
            </a:pPr>
            <a:br>
              <a:rPr lang="pt-BR" dirty="0"/>
            </a:br>
            <a:r>
              <a:rPr lang="pt-BR" dirty="0"/>
              <a:t>150 vezes mais genes do que o genoma humano</a:t>
            </a:r>
          </a:p>
          <a:p>
            <a:pPr marL="0" indent="0">
              <a:buNone/>
            </a:pPr>
            <a:br>
              <a:rPr lang="pt-BR" dirty="0"/>
            </a:br>
            <a:r>
              <a:rPr lang="pt-BR" dirty="0"/>
              <a:t>filos </a:t>
            </a:r>
            <a:r>
              <a:rPr lang="pt-BR" dirty="0" err="1"/>
              <a:t>Firmicutes</a:t>
            </a:r>
            <a:r>
              <a:rPr lang="pt-BR" dirty="0"/>
              <a:t> (60-80%)</a:t>
            </a:r>
          </a:p>
          <a:p>
            <a:pPr marL="0" indent="0">
              <a:buNone/>
            </a:pPr>
            <a:r>
              <a:rPr lang="pt-BR" dirty="0"/>
              <a:t>filos </a:t>
            </a:r>
            <a:r>
              <a:rPr lang="pt-BR" dirty="0" err="1"/>
              <a:t>Bacteroidetes</a:t>
            </a:r>
            <a:r>
              <a:rPr lang="pt-BR" dirty="0"/>
              <a:t> (15-25%)</a:t>
            </a:r>
          </a:p>
          <a:p>
            <a:pPr marL="0" indent="0">
              <a:buNone/>
            </a:pPr>
            <a:r>
              <a:rPr lang="pt-BR" dirty="0"/>
              <a:t>filos </a:t>
            </a:r>
            <a:r>
              <a:rPr lang="pt-BR" dirty="0" err="1"/>
              <a:t>Proteobacteria</a:t>
            </a:r>
            <a:r>
              <a:rPr lang="pt-BR" dirty="0"/>
              <a:t> (1-10%)</a:t>
            </a:r>
          </a:p>
          <a:p>
            <a:pPr marL="0" indent="0">
              <a:buNone/>
            </a:pPr>
            <a:r>
              <a:rPr lang="pt-BR" dirty="0"/>
              <a:t>filos </a:t>
            </a:r>
            <a:r>
              <a:rPr lang="pt-BR" dirty="0" err="1"/>
              <a:t>Actinobacteria</a:t>
            </a:r>
            <a:r>
              <a:rPr lang="pt-BR" dirty="0"/>
              <a:t> (2,5–5%)</a:t>
            </a:r>
          </a:p>
          <a:p>
            <a:pPr marL="0" indent="0">
              <a:buNone/>
            </a:pPr>
            <a:r>
              <a:rPr lang="pt-BR" dirty="0"/>
              <a:t>filos </a:t>
            </a:r>
            <a:r>
              <a:rPr lang="pt-BR" dirty="0" err="1"/>
              <a:t>Verrucomicrobia</a:t>
            </a:r>
            <a:r>
              <a:rPr lang="pt-BR" dirty="0"/>
              <a:t> (0,1-2,2%)</a:t>
            </a:r>
          </a:p>
          <a:p>
            <a:pPr marL="0" indent="0">
              <a:buNone/>
            </a:pP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07404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3A6065F-088F-4814-A97C-4DA8C724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611" y="218681"/>
            <a:ext cx="6298646" cy="663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14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>
                <a:solidFill>
                  <a:schemeClr val="tx1"/>
                </a:solidFill>
              </a:rPr>
              <a:t>Adiposidade</a:t>
            </a:r>
            <a:br>
              <a:rPr lang="pt-BR" b="1" dirty="0"/>
            </a:b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44433" y="2133600"/>
            <a:ext cx="8125097" cy="3777622"/>
          </a:xfrm>
        </p:spPr>
        <p:txBody>
          <a:bodyPr/>
          <a:lstStyle/>
          <a:p>
            <a:r>
              <a:rPr lang="pt-BR" sz="2800" dirty="0" err="1"/>
              <a:t>Akkermansia</a:t>
            </a:r>
            <a:r>
              <a:rPr lang="pt-BR" sz="2800" dirty="0"/>
              <a:t> </a:t>
            </a:r>
            <a:r>
              <a:rPr lang="pt-BR" sz="2800" dirty="0" err="1"/>
              <a:t>muciniphila</a:t>
            </a:r>
            <a:r>
              <a:rPr lang="pt-BR" sz="2800" dirty="0"/>
              <a:t>    diminuição</a:t>
            </a:r>
          </a:p>
          <a:p>
            <a:r>
              <a:rPr lang="pt-BR" sz="2800" dirty="0"/>
              <a:t>Clostridium </a:t>
            </a:r>
            <a:r>
              <a:rPr lang="pt-BR" sz="2800" dirty="0" err="1"/>
              <a:t>coccoides</a:t>
            </a:r>
            <a:r>
              <a:rPr lang="pt-BR" sz="2800" dirty="0"/>
              <a:t>         da obesidade</a:t>
            </a:r>
          </a:p>
          <a:p>
            <a:endParaRPr lang="pt-BR" sz="2800" dirty="0"/>
          </a:p>
          <a:p>
            <a:r>
              <a:rPr lang="pt-BR" sz="2800" dirty="0" err="1"/>
              <a:t>Lachnospiraceae</a:t>
            </a:r>
            <a:r>
              <a:rPr lang="pt-BR" sz="2800" dirty="0"/>
              <a:t> ?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325" y="3753394"/>
            <a:ext cx="2337344" cy="2652491"/>
          </a:xfrm>
          <a:prstGeom prst="rect">
            <a:avLst/>
          </a:prstGeom>
        </p:spPr>
      </p:pic>
      <p:sp>
        <p:nvSpPr>
          <p:cNvPr id="5" name="Chave Esquerda 4">
            <a:extLst>
              <a:ext uri="{FF2B5EF4-FFF2-40B4-BE49-F238E27FC236}">
                <a16:creationId xmlns:a16="http://schemas.microsoft.com/office/drawing/2014/main" id="{0D7F9F5B-7197-4978-99C8-D95BD3A55FCB}"/>
              </a:ext>
            </a:extLst>
          </p:cNvPr>
          <p:cNvSpPr/>
          <p:nvPr/>
        </p:nvSpPr>
        <p:spPr>
          <a:xfrm>
            <a:off x="5352325" y="2229394"/>
            <a:ext cx="351789" cy="103632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9270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16101" y="624110"/>
            <a:ext cx="6718300" cy="1280890"/>
          </a:xfrm>
        </p:spPr>
        <p:txBody>
          <a:bodyPr>
            <a:normAutofit fontScale="90000"/>
          </a:bodyPr>
          <a:lstStyle/>
          <a:p>
            <a:r>
              <a:rPr lang="pt-BR" b="1" dirty="0">
                <a:solidFill>
                  <a:schemeClr val="tx1"/>
                </a:solidFill>
              </a:rPr>
              <a:t>Consumo de energia</a:t>
            </a:r>
            <a:br>
              <a:rPr lang="pt-BR" b="1" dirty="0">
                <a:solidFill>
                  <a:schemeClr val="tx1"/>
                </a:solidFill>
              </a:rPr>
            </a:br>
            <a:br>
              <a:rPr lang="pt-BR" b="1" dirty="0">
                <a:solidFill>
                  <a:schemeClr val="tx1"/>
                </a:solidFill>
              </a:rPr>
            </a:b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816101" y="1993900"/>
            <a:ext cx="6979556" cy="3917322"/>
          </a:xfrm>
        </p:spPr>
        <p:txBody>
          <a:bodyPr>
            <a:normAutofit fontScale="92500"/>
          </a:bodyPr>
          <a:lstStyle/>
          <a:p>
            <a:r>
              <a:rPr lang="pt-BR" sz="2800" dirty="0" err="1"/>
              <a:t>Firmicutes</a:t>
            </a:r>
            <a:r>
              <a:rPr lang="pt-BR" sz="2800" dirty="0"/>
              <a:t>                ingestão energética</a:t>
            </a:r>
          </a:p>
          <a:p>
            <a:r>
              <a:rPr lang="pt-BR" sz="2800" dirty="0" err="1"/>
              <a:t>Bacteroidetes</a:t>
            </a:r>
            <a:endParaRPr lang="pt-BR" sz="2800" dirty="0"/>
          </a:p>
          <a:p>
            <a:endParaRPr lang="pt-BR" sz="2800" dirty="0"/>
          </a:p>
          <a:p>
            <a:endParaRPr lang="pt-BR" sz="2800" dirty="0"/>
          </a:p>
          <a:p>
            <a:pPr marL="0" indent="0" algn="just">
              <a:buNone/>
            </a:pPr>
            <a:r>
              <a:rPr lang="pt-BR" sz="2800" dirty="0"/>
              <a:t>(Teoria proposta por </a:t>
            </a:r>
            <a:r>
              <a:rPr lang="pt-BR" sz="2800" dirty="0" err="1"/>
              <a:t>Turnbaugh</a:t>
            </a:r>
            <a:r>
              <a:rPr lang="pt-BR" sz="2800" dirty="0"/>
              <a:t> e colegas para ligação entre a abundância de </a:t>
            </a:r>
            <a:r>
              <a:rPr lang="pt-BR" sz="2800" dirty="0" err="1"/>
              <a:t>Firmicutes</a:t>
            </a:r>
            <a:r>
              <a:rPr lang="pt-BR" sz="2800" dirty="0"/>
              <a:t> e </a:t>
            </a:r>
            <a:r>
              <a:rPr lang="pt-BR" sz="2800" dirty="0" err="1"/>
              <a:t>Bacteroidetes</a:t>
            </a:r>
            <a:r>
              <a:rPr lang="pt-BR" sz="2800" dirty="0"/>
              <a:t> e a extração de energia)</a:t>
            </a:r>
          </a:p>
          <a:p>
            <a:pPr marL="0" indent="0" algn="just">
              <a:buNone/>
            </a:pPr>
            <a:endParaRPr lang="pt-BR" dirty="0"/>
          </a:p>
        </p:txBody>
      </p:sp>
      <p:sp>
        <p:nvSpPr>
          <p:cNvPr id="4" name="Chave Esquerda 3">
            <a:extLst>
              <a:ext uri="{FF2B5EF4-FFF2-40B4-BE49-F238E27FC236}">
                <a16:creationId xmlns:a16="http://schemas.microsoft.com/office/drawing/2014/main" id="{255194F6-E6DD-4EAA-B451-BB63475965BC}"/>
              </a:ext>
            </a:extLst>
          </p:cNvPr>
          <p:cNvSpPr/>
          <p:nvPr/>
        </p:nvSpPr>
        <p:spPr>
          <a:xfrm>
            <a:off x="4599230" y="2136529"/>
            <a:ext cx="351789" cy="77506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eta para baixo 3">
            <a:extLst>
              <a:ext uri="{FF2B5EF4-FFF2-40B4-BE49-F238E27FC236}">
                <a16:creationId xmlns:a16="http://schemas.microsoft.com/office/drawing/2014/main" id="{C873BDC6-EDC2-4517-BA0C-6FE2BA2CE876}"/>
              </a:ext>
            </a:extLst>
          </p:cNvPr>
          <p:cNvSpPr/>
          <p:nvPr/>
        </p:nvSpPr>
        <p:spPr>
          <a:xfrm>
            <a:off x="4425059" y="3455493"/>
            <a:ext cx="484632" cy="4425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9011689"/>
      </p:ext>
    </p:extLst>
  </p:cSld>
  <p:clrMapOvr>
    <a:masterClrMapping/>
  </p:clrMapOvr>
</p:sld>
</file>

<file path=ppt/theme/theme1.xml><?xml version="1.0" encoding="utf-8"?>
<a:theme xmlns:a="http://schemas.openxmlformats.org/drawingml/2006/main" name="Cacho">
  <a:themeElements>
    <a:clrScheme name="Cacho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Cach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ach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{C764F9BA-EDE6-BC48-957B-362EBD8EBDE4}tf10001069</Template>
  <TotalTime>4583</TotalTime>
  <Words>1975</Words>
  <Application>Microsoft Office PowerPoint</Application>
  <PresentationFormat>Apresentação na tela (4:3)</PresentationFormat>
  <Paragraphs>285</Paragraphs>
  <Slides>52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52</vt:i4>
      </vt:variant>
    </vt:vector>
  </HeadingPairs>
  <TitlesOfParts>
    <vt:vector size="57" baseType="lpstr">
      <vt:lpstr>Arial</vt:lpstr>
      <vt:lpstr>Calibri</vt:lpstr>
      <vt:lpstr>Century Gothic</vt:lpstr>
      <vt:lpstr>Wingdings 3</vt:lpstr>
      <vt:lpstr>Cacho</vt:lpstr>
      <vt:lpstr>  Microbiota  e  Obesidade</vt:lpstr>
      <vt:lpstr>Apresentação do PowerPoint</vt:lpstr>
      <vt:lpstr>Apresentação do PowerPoint</vt:lpstr>
      <vt:lpstr>Apresentação do PowerPoint</vt:lpstr>
      <vt:lpstr>Apresentação do PowerPoint</vt:lpstr>
      <vt:lpstr>Microbiota </vt:lpstr>
      <vt:lpstr>Apresentação do PowerPoint</vt:lpstr>
      <vt:lpstr>Adiposidade  </vt:lpstr>
      <vt:lpstr>Consumo de energia  </vt:lpstr>
      <vt:lpstr>Controle glicêmico  </vt:lpstr>
      <vt:lpstr>Controle glicêmico  </vt:lpstr>
      <vt:lpstr>Controle glicêmico  </vt:lpstr>
      <vt:lpstr>Resistência à leptina</vt:lpstr>
      <vt:lpstr>Resistência à leptina</vt:lpstr>
      <vt:lpstr>Resistência à leptina</vt:lpstr>
      <vt:lpstr>Apresentação do PowerPoint</vt:lpstr>
      <vt:lpstr>Microbiota obesa  </vt:lpstr>
      <vt:lpstr>Conclusões</vt:lpstr>
      <vt:lpstr>Mecanismos pelos quais a microbiota intestinal contribui para a obesidade induzida pela dieta </vt:lpstr>
      <vt:lpstr>Extração e absorção de energia </vt:lpstr>
      <vt:lpstr>Permeabilidade intestinal e inflamação </vt:lpstr>
      <vt:lpstr>Apresentação do PowerPoint</vt:lpstr>
      <vt:lpstr>Apresentação do PowerPoint</vt:lpstr>
      <vt:lpstr>Regulação do sistema enteroendócrino </vt:lpstr>
      <vt:lpstr>Vinculando a microbiota e o papel do hipotálamo na obesidade </vt:lpstr>
      <vt:lpstr>Inflamação sistêmica e inflamação central </vt:lpstr>
      <vt:lpstr>Microbiota e micróglia </vt:lpstr>
      <vt:lpstr>Microbiota e nervos aferentes vagais </vt:lpstr>
      <vt:lpstr>Apresentação do PowerPoint</vt:lpstr>
      <vt:lpstr>Uso terapêutico Tratamento da obesidade através de modificação da microbiota</vt:lpstr>
      <vt:lpstr>Uso terapêutico Tratamento da obesidade através de modificação da microbiota</vt:lpstr>
      <vt:lpstr>Probióticos</vt:lpstr>
      <vt:lpstr>Apresentação do PowerPoint</vt:lpstr>
      <vt:lpstr>Apresentação do PowerPoint</vt:lpstr>
      <vt:lpstr>Akkermansia muciniphila</vt:lpstr>
      <vt:lpstr>Lactobacillus spp</vt:lpstr>
      <vt:lpstr>Uso terapêutico Tratamento da obesidade através de modificação da microbiota</vt:lpstr>
      <vt:lpstr>Prebióticos</vt:lpstr>
      <vt:lpstr>Prebióticos</vt:lpstr>
      <vt:lpstr>Como os prebióticos podem ajudar no tratamento da obesidade?</vt:lpstr>
      <vt:lpstr>Uso terapêutico Tratamento da obesidade através de modificação da microbiota</vt:lpstr>
      <vt:lpstr>Outros nutrientes</vt:lpstr>
      <vt:lpstr>Outras substâncias capazes de modificar a flora</vt:lpstr>
      <vt:lpstr>Uso terapêutico Tratamento da obesidade através de modificação da microbiota</vt:lpstr>
      <vt:lpstr>Apresentação do PowerPoint</vt:lpstr>
      <vt:lpstr>Modificação cirúrgica do trânsito intestinal</vt:lpstr>
      <vt:lpstr>Uso terapêutico Tratamento da obesidade através de modificação da microbiota</vt:lpstr>
      <vt:lpstr>Transplante de microbiota</vt:lpstr>
      <vt:lpstr>Perspectivas futuras... Questões em aberto...</vt:lpstr>
      <vt:lpstr>Conclusões  A microbiota influencia a obesidade através de vias...</vt:lpstr>
      <vt:lpstr>Conclusões </vt:lpstr>
      <vt:lpstr>Perguntas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Renato Zorzo</dc:creator>
  <cp:lastModifiedBy>Nazaré</cp:lastModifiedBy>
  <cp:revision>94</cp:revision>
  <dcterms:created xsi:type="dcterms:W3CDTF">2018-10-17T00:51:09Z</dcterms:created>
  <dcterms:modified xsi:type="dcterms:W3CDTF">2018-10-22T18:00:15Z</dcterms:modified>
</cp:coreProperties>
</file>